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sldIdLst>
    <p:sldId id="256" r:id="rId3"/>
    <p:sldId id="257" r:id="rId4"/>
    <p:sldId id="258" r:id="rId5"/>
    <p:sldId id="259" r:id="rId6"/>
    <p:sldId id="264" r:id="rId7"/>
    <p:sldId id="262" r:id="rId8"/>
    <p:sldId id="261" r:id="rId9"/>
    <p:sldId id="265" r:id="rId10"/>
    <p:sldId id="269" r:id="rId11"/>
    <p:sldId id="267" r:id="rId12"/>
    <p:sldId id="268" r:id="rId13"/>
    <p:sldId id="270" r:id="rId14"/>
    <p:sldId id="271" r:id="rId15"/>
    <p:sldId id="272" r:id="rId16"/>
    <p:sldId id="273" r:id="rId17"/>
    <p:sldId id="274" r:id="rId18"/>
    <p:sldId id="275" r:id="rId19"/>
    <p:sldId id="276" r:id="rId20"/>
    <p:sldId id="279" r:id="rId21"/>
    <p:sldId id="282" r:id="rId22"/>
    <p:sldId id="284" r:id="rId23"/>
    <p:sldId id="285" r:id="rId24"/>
    <p:sldId id="286" r:id="rId25"/>
    <p:sldId id="287" r:id="rId26"/>
    <p:sldId id="288" r:id="rId27"/>
    <p:sldId id="289" r:id="rId28"/>
    <p:sldId id="339" r:id="rId29"/>
    <p:sldId id="344" r:id="rId30"/>
    <p:sldId id="342" r:id="rId31"/>
    <p:sldId id="343" r:id="rId32"/>
    <p:sldId id="341" r:id="rId33"/>
    <p:sldId id="345" r:id="rId34"/>
    <p:sldId id="346" r:id="rId35"/>
    <p:sldId id="347" r:id="rId36"/>
    <p:sldId id="348" r:id="rId37"/>
    <p:sldId id="349" r:id="rId38"/>
    <p:sldId id="350" r:id="rId39"/>
    <p:sldId id="351" r:id="rId40"/>
    <p:sldId id="352" r:id="rId41"/>
    <p:sldId id="355" r:id="rId42"/>
    <p:sldId id="354" r:id="rId43"/>
    <p:sldId id="353" r:id="rId44"/>
    <p:sldId id="356" r:id="rId45"/>
    <p:sldId id="357" r:id="rId46"/>
    <p:sldId id="359" r:id="rId47"/>
    <p:sldId id="360" r:id="rId48"/>
    <p:sldId id="361" r:id="rId49"/>
    <p:sldId id="362" r:id="rId50"/>
    <p:sldId id="363" r:id="rId51"/>
    <p:sldId id="364" r:id="rId52"/>
    <p:sldId id="365" r:id="rId53"/>
    <p:sldId id="366" r:id="rId54"/>
    <p:sldId id="367" r:id="rId55"/>
    <p:sldId id="368" r:id="rId56"/>
    <p:sldId id="369" r:id="rId57"/>
    <p:sldId id="370" r:id="rId58"/>
    <p:sldId id="371" r:id="rId59"/>
    <p:sldId id="372" r:id="rId60"/>
    <p:sldId id="374" r:id="rId61"/>
    <p:sldId id="375" r:id="rId62"/>
    <p:sldId id="376" r:id="rId63"/>
    <p:sldId id="377" r:id="rId64"/>
    <p:sldId id="378" r:id="rId66"/>
    <p:sldId id="379"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CFE"/>
    <a:srgbClr val="F3F3FE"/>
    <a:srgbClr val="1AB682"/>
    <a:srgbClr val="FF9220"/>
    <a:srgbClr val="1BC18A"/>
    <a:srgbClr val="E20003"/>
    <a:srgbClr val="3D41F1"/>
    <a:srgbClr val="E7D7E9"/>
    <a:srgbClr val="E6DDEB"/>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11" autoAdjust="0"/>
    <p:restoredTop sz="96061" autoAdjust="0"/>
  </p:normalViewPr>
  <p:slideViewPr>
    <p:cSldViewPr snapToGrid="0" showGuides="1">
      <p:cViewPr varScale="1">
        <p:scale>
          <a:sx n="81" d="100"/>
          <a:sy n="81" d="100"/>
        </p:scale>
        <p:origin x="931" y="53"/>
      </p:cViewPr>
      <p:guideLst>
        <p:guide orient="horz" pos="2262"/>
        <p:guide pos="3843"/>
        <p:guide pos="189"/>
        <p:guide pos="7491"/>
        <p:guide orient="horz" pos="346"/>
        <p:guide orient="horz" pos="3954"/>
      </p:guideLst>
    </p:cSldViewPr>
  </p:slideViewPr>
  <p:notesTextViewPr>
    <p:cViewPr>
      <p:scale>
        <a:sx n="1" d="1"/>
        <a:sy n="1" d="1"/>
      </p:scale>
      <p:origin x="0" y="0"/>
    </p:cViewPr>
  </p:notesTextViewPr>
  <p:gridSpacing cx="719999" cy="719999"/>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0" Type="http://schemas.openxmlformats.org/officeDocument/2006/relationships/tableStyles" Target="tableStyles.xml"/><Relationship Id="rId7" Type="http://schemas.openxmlformats.org/officeDocument/2006/relationships/slide" Target="slides/slide5.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notesMaster" Target="notesMasters/notesMaster1.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areaChart>
        <c:grouping val="standard"/>
        <c:varyColors val="0"/>
        <c:ser>
          <c:idx val="0"/>
          <c:order val="0"/>
          <c:tx>
            <c:strRef>
              <c:f>Sheet1!$B$1</c:f>
              <c:strCache>
                <c:ptCount val="1"/>
                <c:pt idx="0">
                  <c:v>Category A</c:v>
                </c:pt>
              </c:strCache>
            </c:strRef>
          </c:tx>
          <c:spPr>
            <a:gradFill flip="none" rotWithShape="1">
              <a:gsLst>
                <a:gs pos="0">
                  <a:schemeClr val="accent2">
                    <a:alpha val="0"/>
                  </a:schemeClr>
                </a:gs>
                <a:gs pos="100000">
                  <a:schemeClr val="accent2">
                    <a:alpha val="53000"/>
                  </a:schemeClr>
                </a:gs>
              </a:gsLst>
              <a:lin ang="16200000" scaled="0"/>
              <a:tileRect/>
            </a:gradFill>
          </c:spPr>
          <c:dLbls>
            <c:delete val="1"/>
          </c:dLbls>
          <c:cat>
            <c:numRef>
              <c:f>Sheet1!$A$2:$A$30</c:f>
              <c:numCache>
                <c:formatCode>m/d/yy</c:formatCode>
                <c:ptCount val="29"/>
                <c:pt idx="0" c:formatCode="m/d/yy">
                  <c:v>41903</c:v>
                </c:pt>
                <c:pt idx="1" c:formatCode="m/d/yy">
                  <c:v>41904</c:v>
                </c:pt>
                <c:pt idx="2" c:formatCode="m/d/yy">
                  <c:v>41905</c:v>
                </c:pt>
                <c:pt idx="3" c:formatCode="m/d/yy">
                  <c:v>41906</c:v>
                </c:pt>
                <c:pt idx="4" c:formatCode="m/d/yy">
                  <c:v>41907</c:v>
                </c:pt>
                <c:pt idx="5" c:formatCode="m/d/yy">
                  <c:v>41908</c:v>
                </c:pt>
                <c:pt idx="6" c:formatCode="m/d/yy">
                  <c:v>41909</c:v>
                </c:pt>
                <c:pt idx="7" c:formatCode="m/d/yy">
                  <c:v>41910</c:v>
                </c:pt>
                <c:pt idx="8" c:formatCode="m/d/yy">
                  <c:v>41911</c:v>
                </c:pt>
                <c:pt idx="9" c:formatCode="m/d/yy">
                  <c:v>41912</c:v>
                </c:pt>
                <c:pt idx="10" c:formatCode="m/d/yy">
                  <c:v>41913</c:v>
                </c:pt>
                <c:pt idx="11" c:formatCode="m/d/yy">
                  <c:v>41914</c:v>
                </c:pt>
                <c:pt idx="12" c:formatCode="m/d/yy">
                  <c:v>41915</c:v>
                </c:pt>
                <c:pt idx="13" c:formatCode="m/d/yy">
                  <c:v>41916</c:v>
                </c:pt>
                <c:pt idx="14" c:formatCode="m/d/yy">
                  <c:v>41917</c:v>
                </c:pt>
                <c:pt idx="15" c:formatCode="m/d/yy">
                  <c:v>41918</c:v>
                </c:pt>
                <c:pt idx="16" c:formatCode="m/d/yy">
                  <c:v>41919</c:v>
                </c:pt>
                <c:pt idx="17" c:formatCode="m/d/yy">
                  <c:v>41920</c:v>
                </c:pt>
                <c:pt idx="18" c:formatCode="m/d/yy">
                  <c:v>41921</c:v>
                </c:pt>
                <c:pt idx="19" c:formatCode="m/d/yy">
                  <c:v>41922</c:v>
                </c:pt>
                <c:pt idx="20" c:formatCode="m/d/yy">
                  <c:v>41923</c:v>
                </c:pt>
                <c:pt idx="21" c:formatCode="m/d/yy">
                  <c:v>41924</c:v>
                </c:pt>
                <c:pt idx="22" c:formatCode="m/d/yy">
                  <c:v>41925</c:v>
                </c:pt>
                <c:pt idx="23" c:formatCode="m/d/yy">
                  <c:v>41926</c:v>
                </c:pt>
                <c:pt idx="24" c:formatCode="m/d/yy">
                  <c:v>41927</c:v>
                </c:pt>
                <c:pt idx="25" c:formatCode="m/d/yy">
                  <c:v>41928</c:v>
                </c:pt>
                <c:pt idx="26" c:formatCode="m/d/yy">
                  <c:v>41929</c:v>
                </c:pt>
                <c:pt idx="27" c:formatCode="m/d/yy">
                  <c:v>41930</c:v>
                </c:pt>
                <c:pt idx="28" c:formatCode="m/d/yy">
                  <c:v>41931</c:v>
                </c:pt>
              </c:numCache>
            </c:numRef>
          </c:cat>
          <c:val>
            <c:numRef>
              <c:f>Sheet1!$B$2:$B$30</c:f>
              <c:numCache>
                <c:formatCode>General</c:formatCode>
                <c:ptCount val="29"/>
                <c:pt idx="0">
                  <c:v>5</c:v>
                </c:pt>
                <c:pt idx="1">
                  <c:v>5</c:v>
                </c:pt>
                <c:pt idx="2">
                  <c:v>8</c:v>
                </c:pt>
                <c:pt idx="3">
                  <c:v>5</c:v>
                </c:pt>
                <c:pt idx="4">
                  <c:v>9</c:v>
                </c:pt>
                <c:pt idx="5">
                  <c:v>14</c:v>
                </c:pt>
                <c:pt idx="6">
                  <c:v>11</c:v>
                </c:pt>
                <c:pt idx="7">
                  <c:v>16</c:v>
                </c:pt>
                <c:pt idx="8">
                  <c:v>14</c:v>
                </c:pt>
                <c:pt idx="9">
                  <c:v>11</c:v>
                </c:pt>
                <c:pt idx="10">
                  <c:v>7</c:v>
                </c:pt>
                <c:pt idx="11">
                  <c:v>14</c:v>
                </c:pt>
                <c:pt idx="12">
                  <c:v>20</c:v>
                </c:pt>
                <c:pt idx="13">
                  <c:v>22</c:v>
                </c:pt>
                <c:pt idx="14">
                  <c:v>28</c:v>
                </c:pt>
                <c:pt idx="15">
                  <c:v>33</c:v>
                </c:pt>
                <c:pt idx="16">
                  <c:v>56</c:v>
                </c:pt>
                <c:pt idx="17">
                  <c:v>144</c:v>
                </c:pt>
                <c:pt idx="18">
                  <c:v>134</c:v>
                </c:pt>
                <c:pt idx="19">
                  <c:v>104</c:v>
                </c:pt>
                <c:pt idx="20">
                  <c:v>110</c:v>
                </c:pt>
                <c:pt idx="21">
                  <c:v>60</c:v>
                </c:pt>
                <c:pt idx="22">
                  <c:v>45</c:v>
                </c:pt>
                <c:pt idx="23">
                  <c:v>50</c:v>
                </c:pt>
                <c:pt idx="24">
                  <c:v>40</c:v>
                </c:pt>
                <c:pt idx="25">
                  <c:v>22</c:v>
                </c:pt>
                <c:pt idx="26">
                  <c:v>12</c:v>
                </c:pt>
                <c:pt idx="27">
                  <c:v>8</c:v>
                </c:pt>
                <c:pt idx="28">
                  <c:v>10</c:v>
                </c:pt>
              </c:numCache>
            </c:numRef>
          </c:val>
        </c:ser>
        <c:ser>
          <c:idx val="3"/>
          <c:order val="3"/>
          <c:tx>
            <c:strRef>
              <c:f>Sheet1!$E$1</c:f>
              <c:strCache>
                <c:ptCount val="1"/>
                <c:pt idx="0">
                  <c:v>Category B Fill</c:v>
                </c:pt>
              </c:strCache>
            </c:strRef>
          </c:tx>
          <c:spPr>
            <a:gradFill flip="none" rotWithShape="1">
              <a:gsLst>
                <a:gs pos="0">
                  <a:schemeClr val="accent1">
                    <a:alpha val="0"/>
                  </a:schemeClr>
                </a:gs>
                <a:gs pos="100000">
                  <a:schemeClr val="accent1">
                    <a:alpha val="45000"/>
                  </a:schemeClr>
                </a:gs>
              </a:gsLst>
              <a:lin ang="16200000" scaled="0"/>
              <a:tileRect/>
            </a:gradFill>
          </c:spPr>
          <c:dLbls>
            <c:delete val="1"/>
          </c:dLbls>
          <c:cat>
            <c:numRef>
              <c:f>Sheet1!$A$2:$A$30</c:f>
              <c:numCache>
                <c:formatCode>m/d/yy</c:formatCode>
                <c:ptCount val="29"/>
                <c:pt idx="0" c:formatCode="m/d/yy">
                  <c:v>41903</c:v>
                </c:pt>
                <c:pt idx="1" c:formatCode="m/d/yy">
                  <c:v>41904</c:v>
                </c:pt>
                <c:pt idx="2" c:formatCode="m/d/yy">
                  <c:v>41905</c:v>
                </c:pt>
                <c:pt idx="3" c:formatCode="m/d/yy">
                  <c:v>41906</c:v>
                </c:pt>
                <c:pt idx="4" c:formatCode="m/d/yy">
                  <c:v>41907</c:v>
                </c:pt>
                <c:pt idx="5" c:formatCode="m/d/yy">
                  <c:v>41908</c:v>
                </c:pt>
                <c:pt idx="6" c:formatCode="m/d/yy">
                  <c:v>41909</c:v>
                </c:pt>
                <c:pt idx="7" c:formatCode="m/d/yy">
                  <c:v>41910</c:v>
                </c:pt>
                <c:pt idx="8" c:formatCode="m/d/yy">
                  <c:v>41911</c:v>
                </c:pt>
                <c:pt idx="9" c:formatCode="m/d/yy">
                  <c:v>41912</c:v>
                </c:pt>
                <c:pt idx="10" c:formatCode="m/d/yy">
                  <c:v>41913</c:v>
                </c:pt>
                <c:pt idx="11" c:formatCode="m/d/yy">
                  <c:v>41914</c:v>
                </c:pt>
                <c:pt idx="12" c:formatCode="m/d/yy">
                  <c:v>41915</c:v>
                </c:pt>
                <c:pt idx="13" c:formatCode="m/d/yy">
                  <c:v>41916</c:v>
                </c:pt>
                <c:pt idx="14" c:formatCode="m/d/yy">
                  <c:v>41917</c:v>
                </c:pt>
                <c:pt idx="15" c:formatCode="m/d/yy">
                  <c:v>41918</c:v>
                </c:pt>
                <c:pt idx="16" c:formatCode="m/d/yy">
                  <c:v>41919</c:v>
                </c:pt>
                <c:pt idx="17" c:formatCode="m/d/yy">
                  <c:v>41920</c:v>
                </c:pt>
                <c:pt idx="18" c:formatCode="m/d/yy">
                  <c:v>41921</c:v>
                </c:pt>
                <c:pt idx="19" c:formatCode="m/d/yy">
                  <c:v>41922</c:v>
                </c:pt>
                <c:pt idx="20" c:formatCode="m/d/yy">
                  <c:v>41923</c:v>
                </c:pt>
                <c:pt idx="21" c:formatCode="m/d/yy">
                  <c:v>41924</c:v>
                </c:pt>
                <c:pt idx="22" c:formatCode="m/d/yy">
                  <c:v>41925</c:v>
                </c:pt>
                <c:pt idx="23" c:formatCode="m/d/yy">
                  <c:v>41926</c:v>
                </c:pt>
                <c:pt idx="24" c:formatCode="m/d/yy">
                  <c:v>41927</c:v>
                </c:pt>
                <c:pt idx="25" c:formatCode="m/d/yy">
                  <c:v>41928</c:v>
                </c:pt>
                <c:pt idx="26" c:formatCode="m/d/yy">
                  <c:v>41929</c:v>
                </c:pt>
                <c:pt idx="27" c:formatCode="m/d/yy">
                  <c:v>41930</c:v>
                </c:pt>
                <c:pt idx="28" c:formatCode="m/d/yy">
                  <c:v>41931</c:v>
                </c:pt>
              </c:numCache>
            </c:numRef>
          </c:cat>
          <c:val>
            <c:numRef>
              <c:f>Sheet1!$E$2:$E$30</c:f>
              <c:numCache>
                <c:formatCode>General</c:formatCode>
                <c:ptCount val="29"/>
                <c:pt idx="0">
                  <c:v>10</c:v>
                </c:pt>
                <c:pt idx="1">
                  <c:v>2</c:v>
                </c:pt>
                <c:pt idx="2">
                  <c:v>2</c:v>
                </c:pt>
                <c:pt idx="3">
                  <c:v>8</c:v>
                </c:pt>
                <c:pt idx="4">
                  <c:v>13</c:v>
                </c:pt>
                <c:pt idx="5">
                  <c:v>20</c:v>
                </c:pt>
                <c:pt idx="6">
                  <c:v>19</c:v>
                </c:pt>
                <c:pt idx="7">
                  <c:v>34</c:v>
                </c:pt>
                <c:pt idx="8">
                  <c:v>12</c:v>
                </c:pt>
                <c:pt idx="9">
                  <c:v>40</c:v>
                </c:pt>
                <c:pt idx="10">
                  <c:v>22</c:v>
                </c:pt>
                <c:pt idx="11">
                  <c:v>35</c:v>
                </c:pt>
                <c:pt idx="12">
                  <c:v>35</c:v>
                </c:pt>
                <c:pt idx="13">
                  <c:v>30</c:v>
                </c:pt>
                <c:pt idx="14">
                  <c:v>33</c:v>
                </c:pt>
                <c:pt idx="15">
                  <c:v>40</c:v>
                </c:pt>
                <c:pt idx="16">
                  <c:v>80</c:v>
                </c:pt>
                <c:pt idx="17">
                  <c:v>105</c:v>
                </c:pt>
                <c:pt idx="18">
                  <c:v>80</c:v>
                </c:pt>
                <c:pt idx="19">
                  <c:v>70</c:v>
                </c:pt>
                <c:pt idx="20">
                  <c:v>40</c:v>
                </c:pt>
                <c:pt idx="21">
                  <c:v>30</c:v>
                </c:pt>
                <c:pt idx="22">
                  <c:v>35</c:v>
                </c:pt>
                <c:pt idx="23">
                  <c:v>39</c:v>
                </c:pt>
                <c:pt idx="24">
                  <c:v>37</c:v>
                </c:pt>
                <c:pt idx="25">
                  <c:v>45</c:v>
                </c:pt>
                <c:pt idx="26">
                  <c:v>30</c:v>
                </c:pt>
                <c:pt idx="27">
                  <c:v>25</c:v>
                </c:pt>
                <c:pt idx="28">
                  <c:v>20</c:v>
                </c:pt>
              </c:numCache>
            </c:numRef>
          </c:val>
        </c:ser>
        <c:dLbls>
          <c:showLegendKey val="0"/>
          <c:showVal val="0"/>
          <c:showCatName val="0"/>
          <c:showSerName val="0"/>
          <c:showPercent val="0"/>
          <c:showBubbleSize val="0"/>
        </c:dLbls>
        <c:axId val="809391408"/>
        <c:axId val="809394128"/>
      </c:areaChart>
      <c:lineChart>
        <c:grouping val="standard"/>
        <c:varyColors val="0"/>
        <c:ser>
          <c:idx val="1"/>
          <c:order val="1"/>
          <c:tx>
            <c:strRef>
              <c:f>Sheet1!$C$1</c:f>
              <c:strCache>
                <c:ptCount val="1"/>
                <c:pt idx="0">
                  <c:v>Category A Fill</c:v>
                </c:pt>
              </c:strCache>
            </c:strRef>
          </c:tx>
          <c:spPr>
            <a:ln w="6350" cap="rnd" cmpd="sng" algn="ctr">
              <a:solidFill>
                <a:schemeClr val="accent2"/>
              </a:solidFill>
              <a:prstDash val="solid"/>
              <a:round/>
            </a:ln>
          </c:spPr>
          <c:marker>
            <c:symbol val="circle"/>
            <c:size val="5"/>
            <c:spPr>
              <a:solidFill>
                <a:schemeClr val="accent2"/>
              </a:solidFill>
              <a:ln w="3175" cap="flat" cmpd="sng" algn="ctr">
                <a:noFill/>
                <a:prstDash val="solid"/>
                <a:round/>
              </a:ln>
            </c:spPr>
          </c:marker>
          <c:dLbls>
            <c:delete val="1"/>
          </c:dLbls>
          <c:cat>
            <c:numRef>
              <c:f>Sheet1!$A$2:$A$30</c:f>
              <c:numCache>
                <c:formatCode>m/d/yy</c:formatCode>
                <c:ptCount val="29"/>
                <c:pt idx="0" c:formatCode="m/d/yy">
                  <c:v>41903</c:v>
                </c:pt>
                <c:pt idx="1" c:formatCode="m/d/yy">
                  <c:v>41904</c:v>
                </c:pt>
                <c:pt idx="2" c:formatCode="m/d/yy">
                  <c:v>41905</c:v>
                </c:pt>
                <c:pt idx="3" c:formatCode="m/d/yy">
                  <c:v>41906</c:v>
                </c:pt>
                <c:pt idx="4" c:formatCode="m/d/yy">
                  <c:v>41907</c:v>
                </c:pt>
                <c:pt idx="5" c:formatCode="m/d/yy">
                  <c:v>41908</c:v>
                </c:pt>
                <c:pt idx="6" c:formatCode="m/d/yy">
                  <c:v>41909</c:v>
                </c:pt>
                <c:pt idx="7" c:formatCode="m/d/yy">
                  <c:v>41910</c:v>
                </c:pt>
                <c:pt idx="8" c:formatCode="m/d/yy">
                  <c:v>41911</c:v>
                </c:pt>
                <c:pt idx="9" c:formatCode="m/d/yy">
                  <c:v>41912</c:v>
                </c:pt>
                <c:pt idx="10" c:formatCode="m/d/yy">
                  <c:v>41913</c:v>
                </c:pt>
                <c:pt idx="11" c:formatCode="m/d/yy">
                  <c:v>41914</c:v>
                </c:pt>
                <c:pt idx="12" c:formatCode="m/d/yy">
                  <c:v>41915</c:v>
                </c:pt>
                <c:pt idx="13" c:formatCode="m/d/yy">
                  <c:v>41916</c:v>
                </c:pt>
                <c:pt idx="14" c:formatCode="m/d/yy">
                  <c:v>41917</c:v>
                </c:pt>
                <c:pt idx="15" c:formatCode="m/d/yy">
                  <c:v>41918</c:v>
                </c:pt>
                <c:pt idx="16" c:formatCode="m/d/yy">
                  <c:v>41919</c:v>
                </c:pt>
                <c:pt idx="17" c:formatCode="m/d/yy">
                  <c:v>41920</c:v>
                </c:pt>
                <c:pt idx="18" c:formatCode="m/d/yy">
                  <c:v>41921</c:v>
                </c:pt>
                <c:pt idx="19" c:formatCode="m/d/yy">
                  <c:v>41922</c:v>
                </c:pt>
                <c:pt idx="20" c:formatCode="m/d/yy">
                  <c:v>41923</c:v>
                </c:pt>
                <c:pt idx="21" c:formatCode="m/d/yy">
                  <c:v>41924</c:v>
                </c:pt>
                <c:pt idx="22" c:formatCode="m/d/yy">
                  <c:v>41925</c:v>
                </c:pt>
                <c:pt idx="23" c:formatCode="m/d/yy">
                  <c:v>41926</c:v>
                </c:pt>
                <c:pt idx="24" c:formatCode="m/d/yy">
                  <c:v>41927</c:v>
                </c:pt>
                <c:pt idx="25" c:formatCode="m/d/yy">
                  <c:v>41928</c:v>
                </c:pt>
                <c:pt idx="26" c:formatCode="m/d/yy">
                  <c:v>41929</c:v>
                </c:pt>
                <c:pt idx="27" c:formatCode="m/d/yy">
                  <c:v>41930</c:v>
                </c:pt>
                <c:pt idx="28" c:formatCode="m/d/yy">
                  <c:v>41931</c:v>
                </c:pt>
              </c:numCache>
            </c:numRef>
          </c:cat>
          <c:val>
            <c:numRef>
              <c:f>Sheet1!$C$2:$C$30</c:f>
              <c:numCache>
                <c:formatCode>General</c:formatCode>
                <c:ptCount val="29"/>
                <c:pt idx="0">
                  <c:v>5</c:v>
                </c:pt>
                <c:pt idx="1">
                  <c:v>5</c:v>
                </c:pt>
                <c:pt idx="2">
                  <c:v>8</c:v>
                </c:pt>
                <c:pt idx="3">
                  <c:v>5</c:v>
                </c:pt>
                <c:pt idx="4">
                  <c:v>9</c:v>
                </c:pt>
                <c:pt idx="5">
                  <c:v>14</c:v>
                </c:pt>
                <c:pt idx="6">
                  <c:v>11</c:v>
                </c:pt>
                <c:pt idx="7">
                  <c:v>16</c:v>
                </c:pt>
                <c:pt idx="8">
                  <c:v>14</c:v>
                </c:pt>
                <c:pt idx="9">
                  <c:v>11</c:v>
                </c:pt>
                <c:pt idx="10">
                  <c:v>7</c:v>
                </c:pt>
                <c:pt idx="11">
                  <c:v>14</c:v>
                </c:pt>
                <c:pt idx="12">
                  <c:v>20</c:v>
                </c:pt>
                <c:pt idx="13">
                  <c:v>22</c:v>
                </c:pt>
                <c:pt idx="14">
                  <c:v>28</c:v>
                </c:pt>
                <c:pt idx="15">
                  <c:v>33</c:v>
                </c:pt>
                <c:pt idx="16">
                  <c:v>56</c:v>
                </c:pt>
                <c:pt idx="17">
                  <c:v>144</c:v>
                </c:pt>
                <c:pt idx="18">
                  <c:v>134</c:v>
                </c:pt>
                <c:pt idx="19">
                  <c:v>104</c:v>
                </c:pt>
                <c:pt idx="20">
                  <c:v>110</c:v>
                </c:pt>
                <c:pt idx="21">
                  <c:v>60</c:v>
                </c:pt>
                <c:pt idx="22">
                  <c:v>45</c:v>
                </c:pt>
                <c:pt idx="23">
                  <c:v>50</c:v>
                </c:pt>
                <c:pt idx="24">
                  <c:v>40</c:v>
                </c:pt>
                <c:pt idx="25">
                  <c:v>22</c:v>
                </c:pt>
                <c:pt idx="26">
                  <c:v>12</c:v>
                </c:pt>
                <c:pt idx="27">
                  <c:v>8</c:v>
                </c:pt>
                <c:pt idx="28">
                  <c:v>10</c:v>
                </c:pt>
              </c:numCache>
            </c:numRef>
          </c:val>
          <c:smooth val="0"/>
        </c:ser>
        <c:ser>
          <c:idx val="2"/>
          <c:order val="2"/>
          <c:tx>
            <c:strRef>
              <c:f>Sheet1!$D$1</c:f>
              <c:strCache>
                <c:ptCount val="1"/>
                <c:pt idx="0">
                  <c:v>Category B</c:v>
                </c:pt>
              </c:strCache>
            </c:strRef>
          </c:tx>
          <c:spPr>
            <a:ln w="6350" cap="rnd" cmpd="sng" algn="ctr">
              <a:solidFill>
                <a:schemeClr val="accent1"/>
              </a:solidFill>
              <a:prstDash val="solid"/>
              <a:round/>
            </a:ln>
          </c:spPr>
          <c:marker>
            <c:symbol val="circle"/>
            <c:size val="4"/>
          </c:marker>
          <c:dLbls>
            <c:delete val="1"/>
          </c:dLbls>
          <c:cat>
            <c:numRef>
              <c:f>Sheet1!$A$2:$A$30</c:f>
              <c:numCache>
                <c:formatCode>m/d/yy</c:formatCode>
                <c:ptCount val="29"/>
                <c:pt idx="0" c:formatCode="m/d/yy">
                  <c:v>41903</c:v>
                </c:pt>
                <c:pt idx="1" c:formatCode="m/d/yy">
                  <c:v>41904</c:v>
                </c:pt>
                <c:pt idx="2" c:formatCode="m/d/yy">
                  <c:v>41905</c:v>
                </c:pt>
                <c:pt idx="3" c:formatCode="m/d/yy">
                  <c:v>41906</c:v>
                </c:pt>
                <c:pt idx="4" c:formatCode="m/d/yy">
                  <c:v>41907</c:v>
                </c:pt>
                <c:pt idx="5" c:formatCode="m/d/yy">
                  <c:v>41908</c:v>
                </c:pt>
                <c:pt idx="6" c:formatCode="m/d/yy">
                  <c:v>41909</c:v>
                </c:pt>
                <c:pt idx="7" c:formatCode="m/d/yy">
                  <c:v>41910</c:v>
                </c:pt>
                <c:pt idx="8" c:formatCode="m/d/yy">
                  <c:v>41911</c:v>
                </c:pt>
                <c:pt idx="9" c:formatCode="m/d/yy">
                  <c:v>41912</c:v>
                </c:pt>
                <c:pt idx="10" c:formatCode="m/d/yy">
                  <c:v>41913</c:v>
                </c:pt>
                <c:pt idx="11" c:formatCode="m/d/yy">
                  <c:v>41914</c:v>
                </c:pt>
                <c:pt idx="12" c:formatCode="m/d/yy">
                  <c:v>41915</c:v>
                </c:pt>
                <c:pt idx="13" c:formatCode="m/d/yy">
                  <c:v>41916</c:v>
                </c:pt>
                <c:pt idx="14" c:formatCode="m/d/yy">
                  <c:v>41917</c:v>
                </c:pt>
                <c:pt idx="15" c:formatCode="m/d/yy">
                  <c:v>41918</c:v>
                </c:pt>
                <c:pt idx="16" c:formatCode="m/d/yy">
                  <c:v>41919</c:v>
                </c:pt>
                <c:pt idx="17" c:formatCode="m/d/yy">
                  <c:v>41920</c:v>
                </c:pt>
                <c:pt idx="18" c:formatCode="m/d/yy">
                  <c:v>41921</c:v>
                </c:pt>
                <c:pt idx="19" c:formatCode="m/d/yy">
                  <c:v>41922</c:v>
                </c:pt>
                <c:pt idx="20" c:formatCode="m/d/yy">
                  <c:v>41923</c:v>
                </c:pt>
                <c:pt idx="21" c:formatCode="m/d/yy">
                  <c:v>41924</c:v>
                </c:pt>
                <c:pt idx="22" c:formatCode="m/d/yy">
                  <c:v>41925</c:v>
                </c:pt>
                <c:pt idx="23" c:formatCode="m/d/yy">
                  <c:v>41926</c:v>
                </c:pt>
                <c:pt idx="24" c:formatCode="m/d/yy">
                  <c:v>41927</c:v>
                </c:pt>
                <c:pt idx="25" c:formatCode="m/d/yy">
                  <c:v>41928</c:v>
                </c:pt>
                <c:pt idx="26" c:formatCode="m/d/yy">
                  <c:v>41929</c:v>
                </c:pt>
                <c:pt idx="27" c:formatCode="m/d/yy">
                  <c:v>41930</c:v>
                </c:pt>
                <c:pt idx="28" c:formatCode="m/d/yy">
                  <c:v>41931</c:v>
                </c:pt>
              </c:numCache>
            </c:numRef>
          </c:cat>
          <c:val>
            <c:numRef>
              <c:f>Sheet1!$D$2:$D$30</c:f>
              <c:numCache>
                <c:formatCode>General</c:formatCode>
                <c:ptCount val="29"/>
                <c:pt idx="0">
                  <c:v>10</c:v>
                </c:pt>
                <c:pt idx="1">
                  <c:v>2</c:v>
                </c:pt>
                <c:pt idx="2">
                  <c:v>2</c:v>
                </c:pt>
                <c:pt idx="3">
                  <c:v>8</c:v>
                </c:pt>
                <c:pt idx="4">
                  <c:v>13</c:v>
                </c:pt>
                <c:pt idx="5">
                  <c:v>20</c:v>
                </c:pt>
                <c:pt idx="6">
                  <c:v>19</c:v>
                </c:pt>
                <c:pt idx="7">
                  <c:v>34</c:v>
                </c:pt>
                <c:pt idx="8">
                  <c:v>12</c:v>
                </c:pt>
                <c:pt idx="9">
                  <c:v>40</c:v>
                </c:pt>
                <c:pt idx="10">
                  <c:v>22</c:v>
                </c:pt>
                <c:pt idx="11">
                  <c:v>35</c:v>
                </c:pt>
                <c:pt idx="12">
                  <c:v>35</c:v>
                </c:pt>
                <c:pt idx="13">
                  <c:v>30</c:v>
                </c:pt>
                <c:pt idx="14">
                  <c:v>33</c:v>
                </c:pt>
                <c:pt idx="15">
                  <c:v>40</c:v>
                </c:pt>
                <c:pt idx="16">
                  <c:v>80</c:v>
                </c:pt>
                <c:pt idx="17">
                  <c:v>105</c:v>
                </c:pt>
                <c:pt idx="18">
                  <c:v>80</c:v>
                </c:pt>
                <c:pt idx="19">
                  <c:v>70</c:v>
                </c:pt>
                <c:pt idx="20">
                  <c:v>40</c:v>
                </c:pt>
                <c:pt idx="21">
                  <c:v>30</c:v>
                </c:pt>
                <c:pt idx="22">
                  <c:v>35</c:v>
                </c:pt>
                <c:pt idx="23">
                  <c:v>39</c:v>
                </c:pt>
                <c:pt idx="24">
                  <c:v>37</c:v>
                </c:pt>
                <c:pt idx="25">
                  <c:v>45</c:v>
                </c:pt>
                <c:pt idx="26">
                  <c:v>30</c:v>
                </c:pt>
                <c:pt idx="27">
                  <c:v>25</c:v>
                </c:pt>
                <c:pt idx="28">
                  <c:v>20</c:v>
                </c:pt>
              </c:numCache>
            </c:numRef>
          </c:val>
          <c:smooth val="0"/>
        </c:ser>
        <c:dLbls>
          <c:showLegendKey val="0"/>
          <c:showVal val="0"/>
          <c:showCatName val="0"/>
          <c:showSerName val="0"/>
          <c:showPercent val="0"/>
          <c:showBubbleSize val="0"/>
        </c:dLbls>
        <c:marker val="1"/>
        <c:smooth val="0"/>
        <c:axId val="809391408"/>
        <c:axId val="809394128"/>
      </c:lineChart>
      <c:dateAx>
        <c:axId val="809391408"/>
        <c:scaling>
          <c:orientation val="minMax"/>
        </c:scaling>
        <c:delete val="0"/>
        <c:axPos val="b"/>
        <c:majorGridlines>
          <c:spPr>
            <a:ln w="6350" cap="flat" cmpd="sng" algn="ctr">
              <a:solidFill>
                <a:schemeClr val="tx1">
                  <a:lumMod val="60000"/>
                  <a:lumOff val="40000"/>
                  <a:alpha val="20000"/>
                </a:schemeClr>
              </a:solidFill>
              <a:prstDash val="solid"/>
              <a:round/>
            </a:ln>
          </c:spPr>
        </c:majorGridlines>
        <c:numFmt formatCode="m/d/yy" sourceLinked="1"/>
        <c:majorTickMark val="none"/>
        <c:minorTickMark val="none"/>
        <c:tickLblPos val="nextTo"/>
        <c:spPr>
          <a:ln w="6350" cap="flat" cmpd="sng" algn="ctr">
            <a:noFill/>
            <a:prstDash val="solid"/>
            <a:round/>
          </a:ln>
        </c:spPr>
        <c:txPr>
          <a:bodyPr rot="-60000000" spcFirstLastPara="0" vertOverflow="ellipsis" vert="horz" wrap="square" anchor="ctr" anchorCtr="1"/>
          <a:lstStyle/>
          <a:p>
            <a:pPr>
              <a:defRPr lang="zh-CN" sz="1200" b="0" i="0" u="none" strike="noStrike" kern="1200" baseline="0">
                <a:solidFill>
                  <a:schemeClr val="tx1"/>
                </a:solidFill>
                <a:latin typeface="+mn-lt"/>
                <a:ea typeface="+mn-ea"/>
                <a:cs typeface="+mn-cs"/>
              </a:defRPr>
            </a:pPr>
          </a:p>
        </c:txPr>
        <c:crossAx val="809394128"/>
        <c:crosses val="autoZero"/>
        <c:auto val="1"/>
        <c:lblOffset val="100"/>
        <c:baseTimeUnit val="days"/>
        <c:majorUnit val="7"/>
        <c:majorTimeUnit val="days"/>
      </c:dateAx>
      <c:valAx>
        <c:axId val="809394128"/>
        <c:scaling>
          <c:orientation val="minMax"/>
          <c:max val="160"/>
        </c:scaling>
        <c:delete val="0"/>
        <c:axPos val="l"/>
        <c:majorGridlines>
          <c:spPr>
            <a:ln w="6350" cap="flat" cmpd="sng" algn="ctr">
              <a:solidFill>
                <a:schemeClr val="tx1">
                  <a:lumMod val="60000"/>
                  <a:lumOff val="40000"/>
                  <a:alpha val="50000"/>
                </a:schemeClr>
              </a:solidFill>
              <a:prstDash val="solid"/>
              <a:round/>
            </a:ln>
          </c:spPr>
        </c:majorGridlines>
        <c:numFmt formatCode="General" sourceLinked="1"/>
        <c:majorTickMark val="none"/>
        <c:minorTickMark val="none"/>
        <c:tickLblPos val="nextTo"/>
        <c:spPr>
          <a:ln w="6350" cap="flat" cmpd="sng" algn="ctr">
            <a:noFill/>
            <a:prstDash val="solid"/>
            <a:round/>
          </a:ln>
        </c:spPr>
        <c:txPr>
          <a:bodyPr rot="-60000000" spcFirstLastPara="0" vertOverflow="ellipsis" vert="horz" wrap="square" anchor="ctr" anchorCtr="1"/>
          <a:lstStyle/>
          <a:p>
            <a:pPr>
              <a:defRPr lang="zh-CN" sz="1200" b="0" i="0" u="none" strike="noStrike" kern="1200" baseline="0">
                <a:solidFill>
                  <a:schemeClr val="tx1"/>
                </a:solidFill>
                <a:latin typeface="+mn-lt"/>
                <a:ea typeface="+mn-ea"/>
                <a:cs typeface="+mn-cs"/>
              </a:defRPr>
            </a:pPr>
          </a:p>
        </c:txPr>
        <c:crossAx val="809391408"/>
        <c:crosses val="autoZero"/>
        <c:crossBetween val="midCat"/>
        <c:majorUnit val="40"/>
      </c:valAx>
      <c:spPr>
        <a:noFill/>
        <a:ln>
          <a:noFill/>
        </a:ln>
      </c:spPr>
    </c:plotArea>
    <c:plotVisOnly val="1"/>
    <c:dispBlanksAs val="zero"/>
    <c:showDLblsOverMax val="0"/>
  </c:chart>
  <c:txPr>
    <a:bodyPr/>
    <a:lstStyle/>
    <a:p>
      <a:pPr>
        <a:defRPr lang="zh-CN" sz="12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filled"/>
        <c:varyColors val="0"/>
        <c:ser>
          <c:idx val="0"/>
          <c:order val="0"/>
          <c:tx>
            <c:strRef>
              <c:f>Sheet1!$B$1</c:f>
              <c:strCache>
                <c:ptCount val="1"/>
                <c:pt idx="0">
                  <c:v>关注度</c:v>
                </c:pt>
              </c:strCache>
            </c:strRef>
          </c:tx>
          <c:spPr>
            <a:solidFill>
              <a:schemeClr val="accent1"/>
            </a:solidFill>
            <a:ln>
              <a:noFill/>
            </a:ln>
            <a:effectLst>
              <a:outerShdw blurRad="190500" dist="38100" sx="102000" sy="102000" algn="ctr" rotWithShape="0">
                <a:schemeClr val="accent1">
                  <a:alpha val="40000"/>
                </a:schemeClr>
              </a:outerShdw>
            </a:effectLst>
          </c:spPr>
          <c:marker>
            <c:symbol val="none"/>
          </c:marker>
          <c:dLbls>
            <c:delete val="1"/>
          </c:dLbls>
          <c:cat>
            <c:strRef>
              <c:f>Sheet1!$A$2:$A$7</c:f>
              <c:strCache>
                <c:ptCount val="6"/>
                <c:pt idx="0">
                  <c:v>外观</c:v>
                </c:pt>
                <c:pt idx="1">
                  <c:v>空间</c:v>
                </c:pt>
                <c:pt idx="2">
                  <c:v>价格</c:v>
                </c:pt>
                <c:pt idx="3">
                  <c:v>操作感</c:v>
                </c:pt>
                <c:pt idx="4">
                  <c:v>动力</c:v>
                </c:pt>
                <c:pt idx="5">
                  <c:v>舒适性</c:v>
                </c:pt>
              </c:strCache>
            </c:strRef>
          </c:cat>
          <c:val>
            <c:numRef>
              <c:f>Sheet1!$B$2:$B$7</c:f>
              <c:numCache>
                <c:formatCode>General</c:formatCode>
                <c:ptCount val="6"/>
                <c:pt idx="0">
                  <c:v>18</c:v>
                </c:pt>
                <c:pt idx="1">
                  <c:v>13</c:v>
                </c:pt>
                <c:pt idx="2">
                  <c:v>11</c:v>
                </c:pt>
                <c:pt idx="3">
                  <c:v>8</c:v>
                </c:pt>
                <c:pt idx="4">
                  <c:v>9</c:v>
                </c:pt>
                <c:pt idx="5">
                  <c:v>15</c:v>
                </c:pt>
              </c:numCache>
            </c:numRef>
          </c:val>
        </c:ser>
        <c:dLbls>
          <c:showLegendKey val="0"/>
          <c:showVal val="0"/>
          <c:showCatName val="0"/>
          <c:showSerName val="0"/>
          <c:showPercent val="0"/>
          <c:showBubbleSize val="0"/>
        </c:dLbls>
        <c:axId val="1201841256"/>
        <c:axId val="1201844856"/>
      </c:radarChart>
      <c:catAx>
        <c:axId val="12018412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201844856"/>
        <c:crosses val="autoZero"/>
        <c:auto val="1"/>
        <c:lblAlgn val="ctr"/>
        <c:lblOffset val="100"/>
        <c:noMultiLvlLbl val="0"/>
      </c:catAx>
      <c:valAx>
        <c:axId val="1201844856"/>
        <c:scaling>
          <c:orientation val="minMax"/>
        </c:scaling>
        <c:delete val="1"/>
        <c:axPos val="l"/>
        <c:majorGridlines>
          <c:spPr>
            <a:ln w="9525" cap="flat" cmpd="sng" algn="ctr">
              <a:solidFill>
                <a:schemeClr val="bg1">
                  <a:lumMod val="75000"/>
                  <a:alpha val="50000"/>
                </a:schemeClr>
              </a:solidFill>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201841256"/>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filled"/>
        <c:varyColors val="0"/>
        <c:ser>
          <c:idx val="0"/>
          <c:order val="0"/>
          <c:tx>
            <c:strRef>
              <c:f>Sheet1!$B$1</c:f>
              <c:strCache>
                <c:ptCount val="1"/>
                <c:pt idx="0">
                  <c:v>关注度</c:v>
                </c:pt>
              </c:strCache>
            </c:strRef>
          </c:tx>
          <c:spPr>
            <a:solidFill>
              <a:schemeClr val="accent2"/>
            </a:solidFill>
            <a:ln>
              <a:noFill/>
            </a:ln>
            <a:effectLst>
              <a:outerShdw blurRad="190500" dist="38100" sx="102000" sy="102000" algn="ctr" rotWithShape="0">
                <a:schemeClr val="accent2">
                  <a:alpha val="40000"/>
                </a:schemeClr>
              </a:outerShdw>
            </a:effectLst>
          </c:spPr>
          <c:marker>
            <c:symbol val="none"/>
          </c:marker>
          <c:dLbls>
            <c:delete val="1"/>
          </c:dLbls>
          <c:cat>
            <c:strRef>
              <c:f>Sheet1!$A$2:$A$7</c:f>
              <c:strCache>
                <c:ptCount val="6"/>
                <c:pt idx="0">
                  <c:v>外观</c:v>
                </c:pt>
                <c:pt idx="1">
                  <c:v>空间</c:v>
                </c:pt>
                <c:pt idx="2">
                  <c:v>价格</c:v>
                </c:pt>
                <c:pt idx="3">
                  <c:v>操作感</c:v>
                </c:pt>
                <c:pt idx="4">
                  <c:v>动力</c:v>
                </c:pt>
                <c:pt idx="5">
                  <c:v>舒适性</c:v>
                </c:pt>
              </c:strCache>
            </c:strRef>
          </c:cat>
          <c:val>
            <c:numRef>
              <c:f>Sheet1!$B$2:$B$7</c:f>
              <c:numCache>
                <c:formatCode>General</c:formatCode>
                <c:ptCount val="6"/>
                <c:pt idx="0">
                  <c:v>18</c:v>
                </c:pt>
                <c:pt idx="1">
                  <c:v>17</c:v>
                </c:pt>
                <c:pt idx="2">
                  <c:v>10</c:v>
                </c:pt>
                <c:pt idx="3">
                  <c:v>19</c:v>
                </c:pt>
                <c:pt idx="4">
                  <c:v>14</c:v>
                </c:pt>
                <c:pt idx="5">
                  <c:v>11</c:v>
                </c:pt>
              </c:numCache>
            </c:numRef>
          </c:val>
        </c:ser>
        <c:dLbls>
          <c:showLegendKey val="0"/>
          <c:showVal val="0"/>
          <c:showCatName val="0"/>
          <c:showSerName val="0"/>
          <c:showPercent val="0"/>
          <c:showBubbleSize val="0"/>
        </c:dLbls>
        <c:axId val="1201841256"/>
        <c:axId val="1201844856"/>
      </c:radarChart>
      <c:catAx>
        <c:axId val="12018412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201844856"/>
        <c:crosses val="autoZero"/>
        <c:auto val="1"/>
        <c:lblAlgn val="ctr"/>
        <c:lblOffset val="100"/>
        <c:noMultiLvlLbl val="0"/>
      </c:catAx>
      <c:valAx>
        <c:axId val="1201844856"/>
        <c:scaling>
          <c:orientation val="minMax"/>
        </c:scaling>
        <c:delete val="1"/>
        <c:axPos val="l"/>
        <c:majorGridlines>
          <c:spPr>
            <a:ln w="9525" cap="flat" cmpd="sng" algn="ctr">
              <a:solidFill>
                <a:schemeClr val="bg1">
                  <a:lumMod val="75000"/>
                  <a:alpha val="50000"/>
                </a:schemeClr>
              </a:solidFill>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201841256"/>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人工智能</c:v>
                </c:pt>
              </c:strCache>
            </c:strRef>
          </c:tx>
          <c:spPr>
            <a:solidFill>
              <a:schemeClr val="accent1"/>
            </a:solidFill>
            <a:ln>
              <a:noFill/>
            </a:ln>
            <a:effectLst>
              <a:outerShdw blurRad="190500" algn="ctr" rotWithShape="0">
                <a:schemeClr val="accent1">
                  <a:lumMod val="75000"/>
                  <a:alpha val="40000"/>
                </a:schemeClr>
              </a:outerShdw>
            </a:effectLst>
          </c:spPr>
          <c:invertIfNegative val="0"/>
          <c:dLbls>
            <c:delete val="1"/>
          </c:dLbls>
          <c:cat>
            <c:numRef>
              <c:f>Sheet1!$A$2:$A$5</c:f>
              <c:numCache>
                <c:formatCode>General</c:formatCode>
                <c:ptCount val="4"/>
                <c:pt idx="0">
                  <c:v>2019</c:v>
                </c:pt>
                <c:pt idx="1">
                  <c:v>2020</c:v>
                </c:pt>
                <c:pt idx="2">
                  <c:v>2021</c:v>
                </c:pt>
                <c:pt idx="3">
                  <c:v>2022</c:v>
                </c:pt>
              </c:numCache>
            </c:numRef>
          </c:cat>
          <c:val>
            <c:numRef>
              <c:f>Sheet1!$B$2:$B$5</c:f>
              <c:numCache>
                <c:formatCode>General</c:formatCode>
                <c:ptCount val="4"/>
                <c:pt idx="0">
                  <c:v>3</c:v>
                </c:pt>
                <c:pt idx="1">
                  <c:v>3.5</c:v>
                </c:pt>
                <c:pt idx="2">
                  <c:v>4</c:v>
                </c:pt>
                <c:pt idx="3">
                  <c:v>5</c:v>
                </c:pt>
              </c:numCache>
            </c:numRef>
          </c:val>
        </c:ser>
        <c:ser>
          <c:idx val="1"/>
          <c:order val="1"/>
          <c:tx>
            <c:strRef>
              <c:f>Sheet1!$C$1</c:f>
              <c:strCache>
                <c:ptCount val="1"/>
                <c:pt idx="0">
                  <c:v>大数据</c:v>
                </c:pt>
              </c:strCache>
            </c:strRef>
          </c:tx>
          <c:spPr>
            <a:solidFill>
              <a:schemeClr val="accent2"/>
            </a:solidFill>
            <a:ln>
              <a:noFill/>
            </a:ln>
            <a:effectLst>
              <a:outerShdw blurRad="190500" algn="ctr" rotWithShape="0">
                <a:schemeClr val="accent2">
                  <a:lumMod val="75000"/>
                  <a:alpha val="40000"/>
                </a:schemeClr>
              </a:outerShdw>
            </a:effectLst>
          </c:spPr>
          <c:invertIfNegative val="0"/>
          <c:dLbls>
            <c:delete val="1"/>
          </c:dLbls>
          <c:cat>
            <c:numRef>
              <c:f>Sheet1!$A$2:$A$5</c:f>
              <c:numCache>
                <c:formatCode>General</c:formatCode>
                <c:ptCount val="4"/>
                <c:pt idx="0">
                  <c:v>2019</c:v>
                </c:pt>
                <c:pt idx="1">
                  <c:v>2020</c:v>
                </c:pt>
                <c:pt idx="2">
                  <c:v>2021</c:v>
                </c:pt>
                <c:pt idx="3">
                  <c:v>2022</c:v>
                </c:pt>
              </c:numCache>
            </c:numRef>
          </c:cat>
          <c:val>
            <c:numRef>
              <c:f>Sheet1!$C$2:$C$5</c:f>
              <c:numCache>
                <c:formatCode>General</c:formatCode>
                <c:ptCount val="4"/>
                <c:pt idx="0">
                  <c:v>2.8</c:v>
                </c:pt>
                <c:pt idx="1">
                  <c:v>3.3</c:v>
                </c:pt>
                <c:pt idx="2">
                  <c:v>4.2</c:v>
                </c:pt>
                <c:pt idx="3">
                  <c:v>5.2</c:v>
                </c:pt>
              </c:numCache>
            </c:numRef>
          </c:val>
        </c:ser>
        <c:ser>
          <c:idx val="2"/>
          <c:order val="2"/>
          <c:tx>
            <c:strRef>
              <c:f>Sheet1!$D$1</c:f>
              <c:strCache>
                <c:ptCount val="1"/>
                <c:pt idx="0">
                  <c:v>云计算</c:v>
                </c:pt>
              </c:strCache>
            </c:strRef>
          </c:tx>
          <c:spPr>
            <a:solidFill>
              <a:schemeClr val="tx1">
                <a:lumMod val="50000"/>
                <a:lumOff val="50000"/>
              </a:schemeClr>
            </a:solidFill>
            <a:ln>
              <a:noFill/>
            </a:ln>
            <a:effectLst>
              <a:outerShdw blurRad="190500" algn="ctr" rotWithShape="0">
                <a:schemeClr val="accent3">
                  <a:lumMod val="75000"/>
                  <a:alpha val="40000"/>
                </a:schemeClr>
              </a:outerShdw>
            </a:effectLst>
          </c:spPr>
          <c:invertIfNegative val="0"/>
          <c:dLbls>
            <c:delete val="1"/>
          </c:dLbls>
          <c:cat>
            <c:numRef>
              <c:f>Sheet1!$A$2:$A$5</c:f>
              <c:numCache>
                <c:formatCode>General</c:formatCode>
                <c:ptCount val="4"/>
                <c:pt idx="0">
                  <c:v>2019</c:v>
                </c:pt>
                <c:pt idx="1">
                  <c:v>2020</c:v>
                </c:pt>
                <c:pt idx="2">
                  <c:v>2021</c:v>
                </c:pt>
                <c:pt idx="3">
                  <c:v>2022</c:v>
                </c:pt>
              </c:numCache>
            </c:numRef>
          </c:cat>
          <c:val>
            <c:numRef>
              <c:f>Sheet1!$D$2:$D$5</c:f>
              <c:numCache>
                <c:formatCode>General</c:formatCode>
                <c:ptCount val="4"/>
                <c:pt idx="0">
                  <c:v>2.8</c:v>
                </c:pt>
                <c:pt idx="1">
                  <c:v>3.4</c:v>
                </c:pt>
                <c:pt idx="2">
                  <c:v>3.9</c:v>
                </c:pt>
                <c:pt idx="3">
                  <c:v>4.8</c:v>
                </c:pt>
              </c:numCache>
            </c:numRef>
          </c:val>
        </c:ser>
        <c:dLbls>
          <c:showLegendKey val="0"/>
          <c:showVal val="0"/>
          <c:showCatName val="0"/>
          <c:showSerName val="0"/>
          <c:showPercent val="0"/>
          <c:showBubbleSize val="0"/>
        </c:dLbls>
        <c:gapWidth val="219"/>
        <c:overlap val="-27"/>
        <c:axId val="873360256"/>
        <c:axId val="873348736"/>
      </c:barChart>
      <c:catAx>
        <c:axId val="87336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873348736"/>
        <c:crosses val="autoZero"/>
        <c:auto val="1"/>
        <c:lblAlgn val="ctr"/>
        <c:lblOffset val="100"/>
        <c:noMultiLvlLbl val="0"/>
      </c:catAx>
      <c:valAx>
        <c:axId val="873348736"/>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8733602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人工智能</c:v>
                </c:pt>
              </c:strCache>
            </c:strRef>
          </c:tx>
          <c:spPr>
            <a:solidFill>
              <a:schemeClr val="accent1"/>
            </a:solidFill>
            <a:ln>
              <a:noFill/>
            </a:ln>
            <a:effectLst>
              <a:outerShdw blurRad="190500" algn="ctr" rotWithShape="0">
                <a:schemeClr val="accent1">
                  <a:lumMod val="75000"/>
                  <a:alpha val="40000"/>
                </a:schemeClr>
              </a:outerShdw>
            </a:effectLst>
          </c:spPr>
          <c:invertIfNegative val="0"/>
          <c:dLbls>
            <c:delete val="1"/>
          </c:dLbls>
          <c:cat>
            <c:numRef>
              <c:f>Sheet1!$A$2:$A$5</c:f>
              <c:numCache>
                <c:formatCode>General</c:formatCode>
                <c:ptCount val="4"/>
                <c:pt idx="0">
                  <c:v>2019</c:v>
                </c:pt>
                <c:pt idx="1">
                  <c:v>2020</c:v>
                </c:pt>
                <c:pt idx="2">
                  <c:v>2021</c:v>
                </c:pt>
                <c:pt idx="3">
                  <c:v>2022</c:v>
                </c:pt>
              </c:numCache>
            </c:numRef>
          </c:cat>
          <c:val>
            <c:numRef>
              <c:f>Sheet1!$B$2:$B$5</c:f>
              <c:numCache>
                <c:formatCode>General</c:formatCode>
                <c:ptCount val="4"/>
                <c:pt idx="0">
                  <c:v>3</c:v>
                </c:pt>
                <c:pt idx="1">
                  <c:v>3.5</c:v>
                </c:pt>
                <c:pt idx="2">
                  <c:v>4</c:v>
                </c:pt>
                <c:pt idx="3">
                  <c:v>5</c:v>
                </c:pt>
              </c:numCache>
            </c:numRef>
          </c:val>
        </c:ser>
        <c:ser>
          <c:idx val="1"/>
          <c:order val="1"/>
          <c:tx>
            <c:strRef>
              <c:f>Sheet1!$C$1</c:f>
              <c:strCache>
                <c:ptCount val="1"/>
                <c:pt idx="0">
                  <c:v>大数据</c:v>
                </c:pt>
              </c:strCache>
            </c:strRef>
          </c:tx>
          <c:spPr>
            <a:solidFill>
              <a:schemeClr val="accent2"/>
            </a:solidFill>
            <a:ln>
              <a:noFill/>
            </a:ln>
            <a:effectLst>
              <a:outerShdw blurRad="190500" algn="ctr" rotWithShape="0">
                <a:schemeClr val="accent2">
                  <a:lumMod val="75000"/>
                  <a:alpha val="40000"/>
                </a:schemeClr>
              </a:outerShdw>
            </a:effectLst>
          </c:spPr>
          <c:invertIfNegative val="0"/>
          <c:dLbls>
            <c:delete val="1"/>
          </c:dLbls>
          <c:cat>
            <c:numRef>
              <c:f>Sheet1!$A$2:$A$5</c:f>
              <c:numCache>
                <c:formatCode>General</c:formatCode>
                <c:ptCount val="4"/>
                <c:pt idx="0">
                  <c:v>2019</c:v>
                </c:pt>
                <c:pt idx="1">
                  <c:v>2020</c:v>
                </c:pt>
                <c:pt idx="2">
                  <c:v>2021</c:v>
                </c:pt>
                <c:pt idx="3">
                  <c:v>2022</c:v>
                </c:pt>
              </c:numCache>
            </c:numRef>
          </c:cat>
          <c:val>
            <c:numRef>
              <c:f>Sheet1!$C$2:$C$5</c:f>
              <c:numCache>
                <c:formatCode>General</c:formatCode>
                <c:ptCount val="4"/>
                <c:pt idx="0">
                  <c:v>2.8</c:v>
                </c:pt>
                <c:pt idx="1">
                  <c:v>3.3</c:v>
                </c:pt>
                <c:pt idx="2">
                  <c:v>4.2</c:v>
                </c:pt>
                <c:pt idx="3">
                  <c:v>5.2</c:v>
                </c:pt>
              </c:numCache>
            </c:numRef>
          </c:val>
        </c:ser>
        <c:ser>
          <c:idx val="2"/>
          <c:order val="2"/>
          <c:tx>
            <c:strRef>
              <c:f>Sheet1!$D$1</c:f>
              <c:strCache>
                <c:ptCount val="1"/>
                <c:pt idx="0">
                  <c:v>云计算</c:v>
                </c:pt>
              </c:strCache>
            </c:strRef>
          </c:tx>
          <c:spPr>
            <a:solidFill>
              <a:schemeClr val="tx1">
                <a:lumMod val="50000"/>
                <a:lumOff val="50000"/>
              </a:schemeClr>
            </a:solidFill>
            <a:ln>
              <a:noFill/>
            </a:ln>
            <a:effectLst>
              <a:outerShdw blurRad="190500" algn="ctr" rotWithShape="0">
                <a:schemeClr val="accent3">
                  <a:lumMod val="75000"/>
                  <a:alpha val="40000"/>
                </a:schemeClr>
              </a:outerShdw>
            </a:effectLst>
          </c:spPr>
          <c:invertIfNegative val="0"/>
          <c:dLbls>
            <c:delete val="1"/>
          </c:dLbls>
          <c:cat>
            <c:numRef>
              <c:f>Sheet1!$A$2:$A$5</c:f>
              <c:numCache>
                <c:formatCode>General</c:formatCode>
                <c:ptCount val="4"/>
                <c:pt idx="0">
                  <c:v>2019</c:v>
                </c:pt>
                <c:pt idx="1">
                  <c:v>2020</c:v>
                </c:pt>
                <c:pt idx="2">
                  <c:v>2021</c:v>
                </c:pt>
                <c:pt idx="3">
                  <c:v>2022</c:v>
                </c:pt>
              </c:numCache>
            </c:numRef>
          </c:cat>
          <c:val>
            <c:numRef>
              <c:f>Sheet1!$D$2:$D$5</c:f>
              <c:numCache>
                <c:formatCode>General</c:formatCode>
                <c:ptCount val="4"/>
                <c:pt idx="0">
                  <c:v>2.8</c:v>
                </c:pt>
                <c:pt idx="1">
                  <c:v>3.4</c:v>
                </c:pt>
                <c:pt idx="2">
                  <c:v>3.9</c:v>
                </c:pt>
                <c:pt idx="3">
                  <c:v>4.8</c:v>
                </c:pt>
              </c:numCache>
            </c:numRef>
          </c:val>
        </c:ser>
        <c:dLbls>
          <c:showLegendKey val="0"/>
          <c:showVal val="0"/>
          <c:showCatName val="0"/>
          <c:showSerName val="0"/>
          <c:showPercent val="0"/>
          <c:showBubbleSize val="0"/>
        </c:dLbls>
        <c:gapWidth val="219"/>
        <c:overlap val="-27"/>
        <c:axId val="873360256"/>
        <c:axId val="873348736"/>
      </c:barChart>
      <c:catAx>
        <c:axId val="87336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873348736"/>
        <c:crosses val="autoZero"/>
        <c:auto val="1"/>
        <c:lblAlgn val="ctr"/>
        <c:lblOffset val="100"/>
        <c:noMultiLvlLbl val="0"/>
      </c:catAx>
      <c:valAx>
        <c:axId val="873348736"/>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8733602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F83BE9-FB2E-4EA5-B3BB-1D523B9CF5B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FBA0EC-0C04-459B-B8AF-18402AA65EA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4D50E7-40AC-41D2-B743-C60EE86BC1B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4D50E7-40AC-41D2-B743-C60EE86BC1B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15123B5-B13A-4820-AA22-CB0B0B6039A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793781-E9B6-4AAD-B52A-44895B7B9C5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15123B5-B13A-4820-AA22-CB0B0B6039A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793781-E9B6-4AAD-B52A-44895B7B9C5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15123B5-B13A-4820-AA22-CB0B0B6039A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793781-E9B6-4AAD-B52A-44895B7B9C5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15123B5-B13A-4820-AA22-CB0B0B6039A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793781-E9B6-4AAD-B52A-44895B7B9C5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15123B5-B13A-4820-AA22-CB0B0B6039A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793781-E9B6-4AAD-B52A-44895B7B9C5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C15123B5-B13A-4820-AA22-CB0B0B6039A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793781-E9B6-4AAD-B52A-44895B7B9C5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15123B5-B13A-4820-AA22-CB0B0B6039A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4793781-E9B6-4AAD-B52A-44895B7B9C5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15123B5-B13A-4820-AA22-CB0B0B6039A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4793781-E9B6-4AAD-B52A-44895B7B9C5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15123B5-B13A-4820-AA22-CB0B0B6039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4793781-E9B6-4AAD-B52A-44895B7B9C5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15123B5-B13A-4820-AA22-CB0B0B6039A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793781-E9B6-4AAD-B52A-44895B7B9C5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15123B5-B13A-4820-AA22-CB0B0B6039A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793781-E9B6-4AAD-B52A-44895B7B9C5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5123B5-B13A-4820-AA22-CB0B0B6039A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793781-E9B6-4AAD-B52A-44895B7B9C5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6" Type="http://schemas.openxmlformats.org/officeDocument/2006/relationships/slideLayout" Target="../slideLayouts/slideLayout1.xml"/><Relationship Id="rId45" Type="http://schemas.openxmlformats.org/officeDocument/2006/relationships/tags" Target="../tags/tag45.xml"/><Relationship Id="rId44" Type="http://schemas.openxmlformats.org/officeDocument/2006/relationships/tags" Target="../tags/tag44.xml"/><Relationship Id="rId43" Type="http://schemas.openxmlformats.org/officeDocument/2006/relationships/tags" Target="../tags/tag43.xml"/><Relationship Id="rId42" Type="http://schemas.openxmlformats.org/officeDocument/2006/relationships/tags" Target="../tags/tag42.xml"/><Relationship Id="rId41" Type="http://schemas.openxmlformats.org/officeDocument/2006/relationships/tags" Target="../tags/tag41.xml"/><Relationship Id="rId40" Type="http://schemas.openxmlformats.org/officeDocument/2006/relationships/tags" Target="../tags/tag40.xml"/><Relationship Id="rId4" Type="http://schemas.openxmlformats.org/officeDocument/2006/relationships/tags" Target="../tags/tag4.xml"/><Relationship Id="rId39" Type="http://schemas.openxmlformats.org/officeDocument/2006/relationships/tags" Target="../tags/tag39.xml"/><Relationship Id="rId38" Type="http://schemas.openxmlformats.org/officeDocument/2006/relationships/tags" Target="../tags/tag38.xml"/><Relationship Id="rId37" Type="http://schemas.openxmlformats.org/officeDocument/2006/relationships/tags" Target="../tags/tag37.xml"/><Relationship Id="rId36" Type="http://schemas.openxmlformats.org/officeDocument/2006/relationships/tags" Target="../tags/tag36.xml"/><Relationship Id="rId35" Type="http://schemas.openxmlformats.org/officeDocument/2006/relationships/tags" Target="../tags/tag35.xml"/><Relationship Id="rId34" Type="http://schemas.openxmlformats.org/officeDocument/2006/relationships/tags" Target="../tags/tag34.xml"/><Relationship Id="rId33" Type="http://schemas.openxmlformats.org/officeDocument/2006/relationships/tags" Target="../tags/tag33.xml"/><Relationship Id="rId32" Type="http://schemas.openxmlformats.org/officeDocument/2006/relationships/tags" Target="../tags/tag32.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3" Type="http://schemas.openxmlformats.org/officeDocument/2006/relationships/slideLayout" Target="../slideLayouts/slideLayout1.xml"/><Relationship Id="rId22" Type="http://schemas.openxmlformats.org/officeDocument/2006/relationships/tags" Target="../tags/tag109.xml"/><Relationship Id="rId21" Type="http://schemas.openxmlformats.org/officeDocument/2006/relationships/tags" Target="../tags/tag108.xml"/><Relationship Id="rId20" Type="http://schemas.openxmlformats.org/officeDocument/2006/relationships/tags" Target="../tags/tag107.xml"/><Relationship Id="rId2" Type="http://schemas.openxmlformats.org/officeDocument/2006/relationships/tags" Target="../tags/tag89.xml"/><Relationship Id="rId19" Type="http://schemas.openxmlformats.org/officeDocument/2006/relationships/tags" Target="../tags/tag106.xml"/><Relationship Id="rId18" Type="http://schemas.openxmlformats.org/officeDocument/2006/relationships/tags" Target="../tags/tag105.xml"/><Relationship Id="rId17" Type="http://schemas.openxmlformats.org/officeDocument/2006/relationships/tags" Target="../tags/tag104.xml"/><Relationship Id="rId16" Type="http://schemas.openxmlformats.org/officeDocument/2006/relationships/tags" Target="../tags/tag103.xml"/><Relationship Id="rId15" Type="http://schemas.openxmlformats.org/officeDocument/2006/relationships/tags" Target="../tags/tag102.xml"/><Relationship Id="rId14" Type="http://schemas.openxmlformats.org/officeDocument/2006/relationships/tags" Target="../tags/tag101.xml"/><Relationship Id="rId13" Type="http://schemas.openxmlformats.org/officeDocument/2006/relationships/tags" Target="../tags/tag100.xml"/><Relationship Id="rId12" Type="http://schemas.openxmlformats.org/officeDocument/2006/relationships/tags" Target="../tags/tag99.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tags" Target="../tags/tag8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image" Target="../media/image3.png"/><Relationship Id="rId12" Type="http://schemas.openxmlformats.org/officeDocument/2006/relationships/slideLayout" Target="../slideLayouts/slideLayout1.xml"/><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7" Type="http://schemas.openxmlformats.org/officeDocument/2006/relationships/slideLayout" Target="../slideLayouts/slideLayout1.xml"/><Relationship Id="rId16" Type="http://schemas.openxmlformats.org/officeDocument/2006/relationships/tags" Target="../tags/tag134.xml"/><Relationship Id="rId15" Type="http://schemas.openxmlformats.org/officeDocument/2006/relationships/tags" Target="../tags/tag133.xml"/><Relationship Id="rId14" Type="http://schemas.openxmlformats.org/officeDocument/2006/relationships/tags" Target="../tags/tag132.xml"/><Relationship Id="rId13" Type="http://schemas.openxmlformats.org/officeDocument/2006/relationships/tags" Target="../tags/tag131.xml"/><Relationship Id="rId12" Type="http://schemas.openxmlformats.org/officeDocument/2006/relationships/tags" Target="../tags/tag130.xml"/><Relationship Id="rId11" Type="http://schemas.openxmlformats.org/officeDocument/2006/relationships/tags" Target="../tags/tag129.xml"/><Relationship Id="rId10" Type="http://schemas.openxmlformats.org/officeDocument/2006/relationships/tags" Target="../tags/tag128.xml"/><Relationship Id="rId1" Type="http://schemas.openxmlformats.org/officeDocument/2006/relationships/tags" Target="../tags/tag119.xml"/></Relationships>
</file>

<file path=ppt/slides/_rels/slide17.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2.svg"/><Relationship Id="rId7" Type="http://schemas.openxmlformats.org/officeDocument/2006/relationships/image" Target="../media/image5.png"/><Relationship Id="rId6" Type="http://schemas.openxmlformats.org/officeDocument/2006/relationships/image" Target="../media/image4.svg"/><Relationship Id="rId5" Type="http://schemas.openxmlformats.org/officeDocument/2006/relationships/image" Target="../media/image7.png"/><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5" Type="http://schemas.openxmlformats.org/officeDocument/2006/relationships/slideLayout" Target="../slideLayouts/slideLayout1.xml"/><Relationship Id="rId14" Type="http://schemas.openxmlformats.org/officeDocument/2006/relationships/tags" Target="../tags/tag142.xml"/><Relationship Id="rId13" Type="http://schemas.openxmlformats.org/officeDocument/2006/relationships/tags" Target="../tags/tag141.xml"/><Relationship Id="rId12" Type="http://schemas.openxmlformats.org/officeDocument/2006/relationships/tags" Target="../tags/tag140.xml"/><Relationship Id="rId11" Type="http://schemas.openxmlformats.org/officeDocument/2006/relationships/tags" Target="../tags/tag139.xml"/><Relationship Id="rId10" Type="http://schemas.openxmlformats.org/officeDocument/2006/relationships/image" Target="../media/image3.svg"/><Relationship Id="rId1" Type="http://schemas.openxmlformats.org/officeDocument/2006/relationships/tags" Target="../tags/tag135.xml"/></Relationships>
</file>

<file path=ppt/slides/_rels/slide18.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image" Target="../media/image4.svg"/><Relationship Id="rId2" Type="http://schemas.openxmlformats.org/officeDocument/2006/relationships/image" Target="../media/image7.png"/><Relationship Id="rId12" Type="http://schemas.openxmlformats.org/officeDocument/2006/relationships/slideLayout" Target="../slideLayouts/slideLayout1.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tags" Target="../tags/tag143.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svg"/><Relationship Id="rId3" Type="http://schemas.openxmlformats.org/officeDocument/2006/relationships/image" Target="../media/image9.png"/><Relationship Id="rId2" Type="http://schemas.openxmlformats.org/officeDocument/2006/relationships/image" Target="../media/image5.sv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s>
</file>

<file path=ppt/slides/_rels/slide20.xml.rels><?xml version="1.0" encoding="UTF-8" standalone="yes"?>
<Relationships xmlns="http://schemas.openxmlformats.org/package/2006/relationships"><Relationship Id="rId9" Type="http://schemas.openxmlformats.org/officeDocument/2006/relationships/tags" Target="../tags/tag154.xml"/><Relationship Id="rId8" Type="http://schemas.openxmlformats.org/officeDocument/2006/relationships/tags" Target="../tags/tag153.xml"/><Relationship Id="rId7" Type="http://schemas.openxmlformats.org/officeDocument/2006/relationships/tags" Target="../tags/tag152.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3.svg"/><Relationship Id="rId3" Type="http://schemas.openxmlformats.org/officeDocument/2006/relationships/image" Target="../media/image6.png"/><Relationship Id="rId2" Type="http://schemas.openxmlformats.org/officeDocument/2006/relationships/image" Target="../media/image4.svg"/><Relationship Id="rId19" Type="http://schemas.openxmlformats.org/officeDocument/2006/relationships/slideLayout" Target="../slideLayouts/slideLayout1.xml"/><Relationship Id="rId18" Type="http://schemas.openxmlformats.org/officeDocument/2006/relationships/tags" Target="../tags/tag163.xml"/><Relationship Id="rId17" Type="http://schemas.openxmlformats.org/officeDocument/2006/relationships/tags" Target="../tags/tag162.xml"/><Relationship Id="rId16" Type="http://schemas.openxmlformats.org/officeDocument/2006/relationships/tags" Target="../tags/tag161.xml"/><Relationship Id="rId15" Type="http://schemas.openxmlformats.org/officeDocument/2006/relationships/tags" Target="../tags/tag160.xml"/><Relationship Id="rId14" Type="http://schemas.openxmlformats.org/officeDocument/2006/relationships/tags" Target="../tags/tag159.xml"/><Relationship Id="rId13" Type="http://schemas.openxmlformats.org/officeDocument/2006/relationships/tags" Target="../tags/tag158.xml"/><Relationship Id="rId12" Type="http://schemas.openxmlformats.org/officeDocument/2006/relationships/tags" Target="../tags/tag157.xml"/><Relationship Id="rId11" Type="http://schemas.openxmlformats.org/officeDocument/2006/relationships/tags" Target="../tags/tag156.xml"/><Relationship Id="rId10" Type="http://schemas.openxmlformats.org/officeDocument/2006/relationships/tags" Target="../tags/tag155.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2" Type="http://schemas.openxmlformats.org/officeDocument/2006/relationships/slideLayout" Target="../slideLayouts/slideLayout1.xml"/><Relationship Id="rId11" Type="http://schemas.openxmlformats.org/officeDocument/2006/relationships/tags" Target="../tags/tag174.xml"/><Relationship Id="rId10" Type="http://schemas.openxmlformats.org/officeDocument/2006/relationships/tags" Target="../tags/tag173.xml"/><Relationship Id="rId1" Type="http://schemas.openxmlformats.org/officeDocument/2006/relationships/tags" Target="../tags/tag164.xml"/></Relationships>
</file>

<file path=ppt/slides/_rels/slide22.xml.rels><?xml version="1.0" encoding="UTF-8" standalone="yes"?>
<Relationships xmlns="http://schemas.openxmlformats.org/package/2006/relationships"><Relationship Id="rId9" Type="http://schemas.openxmlformats.org/officeDocument/2006/relationships/image" Target="../media/image2.svg"/><Relationship Id="rId8" Type="http://schemas.openxmlformats.org/officeDocument/2006/relationships/image" Target="../media/image5.png"/><Relationship Id="rId7" Type="http://schemas.openxmlformats.org/officeDocument/2006/relationships/tags" Target="../tags/tag177.xml"/><Relationship Id="rId6" Type="http://schemas.openxmlformats.org/officeDocument/2006/relationships/image" Target="../media/image4.svg"/><Relationship Id="rId5" Type="http://schemas.openxmlformats.org/officeDocument/2006/relationships/image" Target="../media/image7.png"/><Relationship Id="rId4" Type="http://schemas.openxmlformats.org/officeDocument/2006/relationships/tags" Target="../tags/tag176.xml"/><Relationship Id="rId3" Type="http://schemas.openxmlformats.org/officeDocument/2006/relationships/image" Target="../media/image3.svg"/><Relationship Id="rId25" Type="http://schemas.openxmlformats.org/officeDocument/2006/relationships/slideLayout" Target="../slideLayouts/slideLayout1.xml"/><Relationship Id="rId24" Type="http://schemas.openxmlformats.org/officeDocument/2006/relationships/tags" Target="../tags/tag190.xml"/><Relationship Id="rId23" Type="http://schemas.openxmlformats.org/officeDocument/2006/relationships/tags" Target="../tags/tag189.xml"/><Relationship Id="rId22" Type="http://schemas.openxmlformats.org/officeDocument/2006/relationships/tags" Target="../tags/tag188.xml"/><Relationship Id="rId21" Type="http://schemas.openxmlformats.org/officeDocument/2006/relationships/tags" Target="../tags/tag187.xml"/><Relationship Id="rId20" Type="http://schemas.openxmlformats.org/officeDocument/2006/relationships/tags" Target="../tags/tag186.xml"/><Relationship Id="rId2" Type="http://schemas.openxmlformats.org/officeDocument/2006/relationships/image" Target="../media/image6.png"/><Relationship Id="rId19" Type="http://schemas.openxmlformats.org/officeDocument/2006/relationships/tags" Target="../tags/tag185.xml"/><Relationship Id="rId18" Type="http://schemas.openxmlformats.org/officeDocument/2006/relationships/tags" Target="../tags/tag184.xml"/><Relationship Id="rId17" Type="http://schemas.openxmlformats.org/officeDocument/2006/relationships/tags" Target="../tags/tag183.xml"/><Relationship Id="rId16" Type="http://schemas.openxmlformats.org/officeDocument/2006/relationships/tags" Target="../tags/tag182.xml"/><Relationship Id="rId15" Type="http://schemas.openxmlformats.org/officeDocument/2006/relationships/tags" Target="../tags/tag181.xml"/><Relationship Id="rId14" Type="http://schemas.openxmlformats.org/officeDocument/2006/relationships/tags" Target="../tags/tag180.xml"/><Relationship Id="rId13" Type="http://schemas.openxmlformats.org/officeDocument/2006/relationships/tags" Target="../tags/tag179.xml"/><Relationship Id="rId12" Type="http://schemas.openxmlformats.org/officeDocument/2006/relationships/image" Target="../media/image1.svg"/><Relationship Id="rId11" Type="http://schemas.openxmlformats.org/officeDocument/2006/relationships/image" Target="../media/image4.png"/><Relationship Id="rId10" Type="http://schemas.openxmlformats.org/officeDocument/2006/relationships/tags" Target="../tags/tag178.xml"/><Relationship Id="rId1" Type="http://schemas.openxmlformats.org/officeDocument/2006/relationships/tags" Target="../tags/tag175.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svg"/><Relationship Id="rId3" Type="http://schemas.openxmlformats.org/officeDocument/2006/relationships/image" Target="../media/image11.png"/><Relationship Id="rId2" Type="http://schemas.openxmlformats.org/officeDocument/2006/relationships/image" Target="../media/image7.svg"/><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94.xml"/><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tags" Target="../tags/tag191.xml"/></Relationships>
</file>

<file path=ppt/slides/_rels/slide25.xml.rels><?xml version="1.0" encoding="UTF-8" standalone="yes"?>
<Relationships xmlns="http://schemas.openxmlformats.org/package/2006/relationships"><Relationship Id="rId9" Type="http://schemas.openxmlformats.org/officeDocument/2006/relationships/tags" Target="../tags/tag203.xml"/><Relationship Id="rId8" Type="http://schemas.openxmlformats.org/officeDocument/2006/relationships/tags" Target="../tags/tag202.xml"/><Relationship Id="rId7" Type="http://schemas.openxmlformats.org/officeDocument/2006/relationships/tags" Target="../tags/tag201.xml"/><Relationship Id="rId6" Type="http://schemas.openxmlformats.org/officeDocument/2006/relationships/tags" Target="../tags/tag200.xml"/><Relationship Id="rId5" Type="http://schemas.openxmlformats.org/officeDocument/2006/relationships/tags" Target="../tags/tag199.xml"/><Relationship Id="rId4" Type="http://schemas.openxmlformats.org/officeDocument/2006/relationships/tags" Target="../tags/tag198.xml"/><Relationship Id="rId3" Type="http://schemas.openxmlformats.org/officeDocument/2006/relationships/tags" Target="../tags/tag197.xml"/><Relationship Id="rId28" Type="http://schemas.openxmlformats.org/officeDocument/2006/relationships/slideLayout" Target="../slideLayouts/slideLayout1.xml"/><Relationship Id="rId27" Type="http://schemas.openxmlformats.org/officeDocument/2006/relationships/image" Target="../media/image9.svg"/><Relationship Id="rId26" Type="http://schemas.openxmlformats.org/officeDocument/2006/relationships/image" Target="../media/image12.png"/><Relationship Id="rId25" Type="http://schemas.openxmlformats.org/officeDocument/2006/relationships/image" Target="../media/image3.png"/><Relationship Id="rId24" Type="http://schemas.openxmlformats.org/officeDocument/2006/relationships/tags" Target="../tags/tag218.xml"/><Relationship Id="rId23" Type="http://schemas.openxmlformats.org/officeDocument/2006/relationships/tags" Target="../tags/tag217.xml"/><Relationship Id="rId22" Type="http://schemas.openxmlformats.org/officeDocument/2006/relationships/tags" Target="../tags/tag216.xml"/><Relationship Id="rId21" Type="http://schemas.openxmlformats.org/officeDocument/2006/relationships/tags" Target="../tags/tag215.xml"/><Relationship Id="rId20" Type="http://schemas.openxmlformats.org/officeDocument/2006/relationships/tags" Target="../tags/tag214.xml"/><Relationship Id="rId2" Type="http://schemas.openxmlformats.org/officeDocument/2006/relationships/tags" Target="../tags/tag196.xml"/><Relationship Id="rId19" Type="http://schemas.openxmlformats.org/officeDocument/2006/relationships/tags" Target="../tags/tag213.xml"/><Relationship Id="rId18" Type="http://schemas.openxmlformats.org/officeDocument/2006/relationships/tags" Target="../tags/tag212.xml"/><Relationship Id="rId17" Type="http://schemas.openxmlformats.org/officeDocument/2006/relationships/tags" Target="../tags/tag211.xml"/><Relationship Id="rId16" Type="http://schemas.openxmlformats.org/officeDocument/2006/relationships/tags" Target="../tags/tag210.xml"/><Relationship Id="rId15" Type="http://schemas.openxmlformats.org/officeDocument/2006/relationships/tags" Target="../tags/tag209.xml"/><Relationship Id="rId14" Type="http://schemas.openxmlformats.org/officeDocument/2006/relationships/tags" Target="../tags/tag208.xml"/><Relationship Id="rId13" Type="http://schemas.openxmlformats.org/officeDocument/2006/relationships/tags" Target="../tags/tag207.xml"/><Relationship Id="rId12" Type="http://schemas.openxmlformats.org/officeDocument/2006/relationships/tags" Target="../tags/tag206.xml"/><Relationship Id="rId11" Type="http://schemas.openxmlformats.org/officeDocument/2006/relationships/tags" Target="../tags/tag205.xml"/><Relationship Id="rId10" Type="http://schemas.openxmlformats.org/officeDocument/2006/relationships/tags" Target="../tags/tag204.xml"/><Relationship Id="rId1" Type="http://schemas.openxmlformats.org/officeDocument/2006/relationships/tags" Target="../tags/tag19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9.svg"/><Relationship Id="rId11" Type="http://schemas.openxmlformats.org/officeDocument/2006/relationships/slideLayout" Target="../slideLayouts/slideLayout1.xml"/><Relationship Id="rId10" Type="http://schemas.openxmlformats.org/officeDocument/2006/relationships/image" Target="../media/image10.svg"/><Relationship Id="rId1" Type="http://schemas.openxmlformats.org/officeDocument/2006/relationships/image" Target="../media/image12.png"/></Relationships>
</file>

<file path=ppt/slides/_rels/slide28.xml.rels><?xml version="1.0" encoding="UTF-8" standalone="yes"?>
<Relationships xmlns="http://schemas.openxmlformats.org/package/2006/relationships"><Relationship Id="rId9" Type="http://schemas.openxmlformats.org/officeDocument/2006/relationships/tags" Target="../tags/tag224.xml"/><Relationship Id="rId8" Type="http://schemas.openxmlformats.org/officeDocument/2006/relationships/image" Target="../media/image3.svg"/><Relationship Id="rId7" Type="http://schemas.openxmlformats.org/officeDocument/2006/relationships/image" Target="../media/image6.png"/><Relationship Id="rId6" Type="http://schemas.openxmlformats.org/officeDocument/2006/relationships/tags" Target="../tags/tag223.xml"/><Relationship Id="rId5" Type="http://schemas.openxmlformats.org/officeDocument/2006/relationships/tags" Target="../tags/tag222.xml"/><Relationship Id="rId4" Type="http://schemas.openxmlformats.org/officeDocument/2006/relationships/tags" Target="../tags/tag221.xml"/><Relationship Id="rId3" Type="http://schemas.openxmlformats.org/officeDocument/2006/relationships/tags" Target="../tags/tag220.xml"/><Relationship Id="rId2" Type="http://schemas.openxmlformats.org/officeDocument/2006/relationships/tags" Target="../tags/tag219.xml"/><Relationship Id="rId13" Type="http://schemas.openxmlformats.org/officeDocument/2006/relationships/slideLayout" Target="../slideLayouts/slideLayout1.xml"/><Relationship Id="rId12" Type="http://schemas.openxmlformats.org/officeDocument/2006/relationships/tags" Target="../tags/tag227.xml"/><Relationship Id="rId11" Type="http://schemas.openxmlformats.org/officeDocument/2006/relationships/tags" Target="../tags/tag226.xml"/><Relationship Id="rId10" Type="http://schemas.openxmlformats.org/officeDocument/2006/relationships/tags" Target="../tags/tag225.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9" Type="http://schemas.openxmlformats.org/officeDocument/2006/relationships/tags" Target="../tags/tag236.xml"/><Relationship Id="rId8" Type="http://schemas.openxmlformats.org/officeDocument/2006/relationships/tags" Target="../tags/tag235.xml"/><Relationship Id="rId7" Type="http://schemas.openxmlformats.org/officeDocument/2006/relationships/tags" Target="../tags/tag234.xml"/><Relationship Id="rId6" Type="http://schemas.openxmlformats.org/officeDocument/2006/relationships/tags" Target="../tags/tag233.xml"/><Relationship Id="rId5" Type="http://schemas.openxmlformats.org/officeDocument/2006/relationships/tags" Target="../tags/tag232.xml"/><Relationship Id="rId4" Type="http://schemas.openxmlformats.org/officeDocument/2006/relationships/tags" Target="../tags/tag231.xml"/><Relationship Id="rId3" Type="http://schemas.openxmlformats.org/officeDocument/2006/relationships/tags" Target="../tags/tag230.xml"/><Relationship Id="rId26" Type="http://schemas.openxmlformats.org/officeDocument/2006/relationships/slideLayout" Target="../slideLayouts/slideLayout1.xml"/><Relationship Id="rId25" Type="http://schemas.openxmlformats.org/officeDocument/2006/relationships/tags" Target="../tags/tag252.xml"/><Relationship Id="rId24" Type="http://schemas.openxmlformats.org/officeDocument/2006/relationships/tags" Target="../tags/tag251.xml"/><Relationship Id="rId23" Type="http://schemas.openxmlformats.org/officeDocument/2006/relationships/tags" Target="../tags/tag250.xml"/><Relationship Id="rId22" Type="http://schemas.openxmlformats.org/officeDocument/2006/relationships/tags" Target="../tags/tag249.xml"/><Relationship Id="rId21" Type="http://schemas.openxmlformats.org/officeDocument/2006/relationships/tags" Target="../tags/tag248.xml"/><Relationship Id="rId20" Type="http://schemas.openxmlformats.org/officeDocument/2006/relationships/tags" Target="../tags/tag247.xml"/><Relationship Id="rId2" Type="http://schemas.openxmlformats.org/officeDocument/2006/relationships/tags" Target="../tags/tag229.xml"/><Relationship Id="rId19" Type="http://schemas.openxmlformats.org/officeDocument/2006/relationships/tags" Target="../tags/tag246.xml"/><Relationship Id="rId18" Type="http://schemas.openxmlformats.org/officeDocument/2006/relationships/tags" Target="../tags/tag245.xml"/><Relationship Id="rId17" Type="http://schemas.openxmlformats.org/officeDocument/2006/relationships/tags" Target="../tags/tag244.xml"/><Relationship Id="rId16" Type="http://schemas.openxmlformats.org/officeDocument/2006/relationships/tags" Target="../tags/tag243.xml"/><Relationship Id="rId15" Type="http://schemas.openxmlformats.org/officeDocument/2006/relationships/tags" Target="../tags/tag242.xml"/><Relationship Id="rId14" Type="http://schemas.openxmlformats.org/officeDocument/2006/relationships/tags" Target="../tags/tag241.xml"/><Relationship Id="rId13" Type="http://schemas.openxmlformats.org/officeDocument/2006/relationships/tags" Target="../tags/tag240.xml"/><Relationship Id="rId12" Type="http://schemas.openxmlformats.org/officeDocument/2006/relationships/tags" Target="../tags/tag239.xml"/><Relationship Id="rId11" Type="http://schemas.openxmlformats.org/officeDocument/2006/relationships/tags" Target="../tags/tag238.xml"/><Relationship Id="rId10" Type="http://schemas.openxmlformats.org/officeDocument/2006/relationships/tags" Target="../tags/tag237.xml"/><Relationship Id="rId1" Type="http://schemas.openxmlformats.org/officeDocument/2006/relationships/tags" Target="../tags/tag228.xml"/></Relationships>
</file>

<file path=ppt/slides/_rels/slide3.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2" Type="http://schemas.openxmlformats.org/officeDocument/2006/relationships/slideLayout" Target="../slideLayouts/slideLayout1.xml"/><Relationship Id="rId11" Type="http://schemas.openxmlformats.org/officeDocument/2006/relationships/tags" Target="../tags/tag60.xml"/><Relationship Id="rId10" Type="http://schemas.openxmlformats.org/officeDocument/2006/relationships/tags" Target="../tags/tag59.xml"/><Relationship Id="rId1" Type="http://schemas.openxmlformats.org/officeDocument/2006/relationships/tags" Target="../tags/tag5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57.xml"/><Relationship Id="rId4" Type="http://schemas.openxmlformats.org/officeDocument/2006/relationships/tags" Target="../tags/tag256.xml"/><Relationship Id="rId3" Type="http://schemas.openxmlformats.org/officeDocument/2006/relationships/tags" Target="../tags/tag255.xml"/><Relationship Id="rId2" Type="http://schemas.openxmlformats.org/officeDocument/2006/relationships/tags" Target="../tags/tag254.xml"/><Relationship Id="rId1" Type="http://schemas.openxmlformats.org/officeDocument/2006/relationships/tags" Target="../tags/tag253.xml"/></Relationships>
</file>

<file path=ppt/slides/_rels/slide33.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265.xml"/><Relationship Id="rId7" Type="http://schemas.openxmlformats.org/officeDocument/2006/relationships/tags" Target="../tags/tag264.xml"/><Relationship Id="rId6" Type="http://schemas.openxmlformats.org/officeDocument/2006/relationships/tags" Target="../tags/tag263.xml"/><Relationship Id="rId5" Type="http://schemas.openxmlformats.org/officeDocument/2006/relationships/tags" Target="../tags/tag262.xml"/><Relationship Id="rId4" Type="http://schemas.openxmlformats.org/officeDocument/2006/relationships/tags" Target="../tags/tag261.xml"/><Relationship Id="rId3" Type="http://schemas.openxmlformats.org/officeDocument/2006/relationships/tags" Target="../tags/tag260.xml"/><Relationship Id="rId2" Type="http://schemas.openxmlformats.org/officeDocument/2006/relationships/tags" Target="../tags/tag259.xml"/><Relationship Id="rId11" Type="http://schemas.openxmlformats.org/officeDocument/2006/relationships/slideLayout" Target="../slideLayouts/slideLayout1.xml"/><Relationship Id="rId10" Type="http://schemas.openxmlformats.org/officeDocument/2006/relationships/image" Target="../media/image11.svg"/><Relationship Id="rId1" Type="http://schemas.openxmlformats.org/officeDocument/2006/relationships/tags" Target="../tags/tag258.xml"/></Relationships>
</file>

<file path=ppt/slides/_rels/slide34.xml.rels><?xml version="1.0" encoding="UTF-8" standalone="yes"?>
<Relationships xmlns="http://schemas.openxmlformats.org/package/2006/relationships"><Relationship Id="rId9" Type="http://schemas.openxmlformats.org/officeDocument/2006/relationships/tags" Target="../tags/tag274.xml"/><Relationship Id="rId8" Type="http://schemas.openxmlformats.org/officeDocument/2006/relationships/tags" Target="../tags/tag273.xml"/><Relationship Id="rId7" Type="http://schemas.openxmlformats.org/officeDocument/2006/relationships/tags" Target="../tags/tag272.xml"/><Relationship Id="rId6" Type="http://schemas.openxmlformats.org/officeDocument/2006/relationships/tags" Target="../tags/tag271.xml"/><Relationship Id="rId5" Type="http://schemas.openxmlformats.org/officeDocument/2006/relationships/tags" Target="../tags/tag270.xml"/><Relationship Id="rId4" Type="http://schemas.openxmlformats.org/officeDocument/2006/relationships/tags" Target="../tags/tag269.xml"/><Relationship Id="rId3" Type="http://schemas.openxmlformats.org/officeDocument/2006/relationships/tags" Target="../tags/tag268.xml"/><Relationship Id="rId2" Type="http://schemas.openxmlformats.org/officeDocument/2006/relationships/tags" Target="../tags/tag267.xml"/><Relationship Id="rId13" Type="http://schemas.openxmlformats.org/officeDocument/2006/relationships/slideLayout" Target="../slideLayouts/slideLayout1.xml"/><Relationship Id="rId12" Type="http://schemas.openxmlformats.org/officeDocument/2006/relationships/tags" Target="../tags/tag277.xml"/><Relationship Id="rId11" Type="http://schemas.openxmlformats.org/officeDocument/2006/relationships/tags" Target="../tags/tag276.xml"/><Relationship Id="rId10" Type="http://schemas.openxmlformats.org/officeDocument/2006/relationships/tags" Target="../tags/tag275.xml"/><Relationship Id="rId1" Type="http://schemas.openxmlformats.org/officeDocument/2006/relationships/tags" Target="../tags/tag266.xml"/></Relationships>
</file>

<file path=ppt/slides/_rels/slide35.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7.png"/><Relationship Id="rId7" Type="http://schemas.openxmlformats.org/officeDocument/2006/relationships/tags" Target="../tags/tag278.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1.svg"/><Relationship Id="rId3" Type="http://schemas.openxmlformats.org/officeDocument/2006/relationships/image" Target="../media/image4.png"/><Relationship Id="rId2" Type="http://schemas.openxmlformats.org/officeDocument/2006/relationships/image" Target="../media/image11.svg"/><Relationship Id="rId11" Type="http://schemas.openxmlformats.org/officeDocument/2006/relationships/slideLayout" Target="../slideLayouts/slideLayout1.xml"/><Relationship Id="rId10" Type="http://schemas.openxmlformats.org/officeDocument/2006/relationships/tags" Target="../tags/tag279.xml"/><Relationship Id="rId1"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svg"/><Relationship Id="rId1"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9" Type="http://schemas.openxmlformats.org/officeDocument/2006/relationships/tags" Target="../tags/tag288.xml"/><Relationship Id="rId8" Type="http://schemas.openxmlformats.org/officeDocument/2006/relationships/tags" Target="../tags/tag287.xml"/><Relationship Id="rId7" Type="http://schemas.openxmlformats.org/officeDocument/2006/relationships/tags" Target="../tags/tag286.xml"/><Relationship Id="rId6" Type="http://schemas.openxmlformats.org/officeDocument/2006/relationships/tags" Target="../tags/tag285.xml"/><Relationship Id="rId5" Type="http://schemas.openxmlformats.org/officeDocument/2006/relationships/tags" Target="../tags/tag284.xml"/><Relationship Id="rId4" Type="http://schemas.openxmlformats.org/officeDocument/2006/relationships/tags" Target="../tags/tag283.xml"/><Relationship Id="rId34" Type="http://schemas.openxmlformats.org/officeDocument/2006/relationships/slideLayout" Target="../slideLayouts/slideLayout1.xml"/><Relationship Id="rId33" Type="http://schemas.openxmlformats.org/officeDocument/2006/relationships/tags" Target="../tags/tag311.xml"/><Relationship Id="rId32" Type="http://schemas.openxmlformats.org/officeDocument/2006/relationships/tags" Target="../tags/tag310.xml"/><Relationship Id="rId31" Type="http://schemas.openxmlformats.org/officeDocument/2006/relationships/tags" Target="../tags/tag309.xml"/><Relationship Id="rId30" Type="http://schemas.openxmlformats.org/officeDocument/2006/relationships/tags" Target="../tags/tag308.xml"/><Relationship Id="rId3" Type="http://schemas.openxmlformats.org/officeDocument/2006/relationships/tags" Target="../tags/tag282.xml"/><Relationship Id="rId29" Type="http://schemas.openxmlformats.org/officeDocument/2006/relationships/tags" Target="../tags/tag307.xml"/><Relationship Id="rId28" Type="http://schemas.openxmlformats.org/officeDocument/2006/relationships/tags" Target="../tags/tag306.xml"/><Relationship Id="rId27" Type="http://schemas.openxmlformats.org/officeDocument/2006/relationships/tags" Target="../tags/tag305.xml"/><Relationship Id="rId26" Type="http://schemas.openxmlformats.org/officeDocument/2006/relationships/tags" Target="../tags/tag304.xml"/><Relationship Id="rId25" Type="http://schemas.openxmlformats.org/officeDocument/2006/relationships/image" Target="../media/image3.png"/><Relationship Id="rId24" Type="http://schemas.openxmlformats.org/officeDocument/2006/relationships/tags" Target="../tags/tag303.xml"/><Relationship Id="rId23" Type="http://schemas.openxmlformats.org/officeDocument/2006/relationships/tags" Target="../tags/tag302.xml"/><Relationship Id="rId22" Type="http://schemas.openxmlformats.org/officeDocument/2006/relationships/tags" Target="../tags/tag301.xml"/><Relationship Id="rId21" Type="http://schemas.openxmlformats.org/officeDocument/2006/relationships/tags" Target="../tags/tag300.xml"/><Relationship Id="rId20" Type="http://schemas.openxmlformats.org/officeDocument/2006/relationships/tags" Target="../tags/tag299.xml"/><Relationship Id="rId2" Type="http://schemas.openxmlformats.org/officeDocument/2006/relationships/tags" Target="../tags/tag281.xml"/><Relationship Id="rId19" Type="http://schemas.openxmlformats.org/officeDocument/2006/relationships/tags" Target="../tags/tag298.xml"/><Relationship Id="rId18" Type="http://schemas.openxmlformats.org/officeDocument/2006/relationships/tags" Target="../tags/tag297.xml"/><Relationship Id="rId17" Type="http://schemas.openxmlformats.org/officeDocument/2006/relationships/tags" Target="../tags/tag296.xml"/><Relationship Id="rId16" Type="http://schemas.openxmlformats.org/officeDocument/2006/relationships/tags" Target="../tags/tag295.xml"/><Relationship Id="rId15" Type="http://schemas.openxmlformats.org/officeDocument/2006/relationships/tags" Target="../tags/tag294.xml"/><Relationship Id="rId14" Type="http://schemas.openxmlformats.org/officeDocument/2006/relationships/tags" Target="../tags/tag293.xml"/><Relationship Id="rId13" Type="http://schemas.openxmlformats.org/officeDocument/2006/relationships/tags" Target="../tags/tag292.xml"/><Relationship Id="rId12" Type="http://schemas.openxmlformats.org/officeDocument/2006/relationships/tags" Target="../tags/tag291.xml"/><Relationship Id="rId11" Type="http://schemas.openxmlformats.org/officeDocument/2006/relationships/tags" Target="../tags/tag290.xml"/><Relationship Id="rId10" Type="http://schemas.openxmlformats.org/officeDocument/2006/relationships/tags" Target="../tags/tag289.xml"/><Relationship Id="rId1" Type="http://schemas.openxmlformats.org/officeDocument/2006/relationships/tags" Target="../tags/tag28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image21.wdp"/><Relationship Id="rId2" Type="http://schemas.openxmlformats.org/officeDocument/2006/relationships/image" Target="../media/image20.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9" Type="http://schemas.openxmlformats.org/officeDocument/2006/relationships/tags" Target="../tags/tag320.xml"/><Relationship Id="rId8" Type="http://schemas.openxmlformats.org/officeDocument/2006/relationships/tags" Target="../tags/tag319.xml"/><Relationship Id="rId7" Type="http://schemas.openxmlformats.org/officeDocument/2006/relationships/tags" Target="../tags/tag318.xml"/><Relationship Id="rId6" Type="http://schemas.openxmlformats.org/officeDocument/2006/relationships/tags" Target="../tags/tag317.xml"/><Relationship Id="rId5" Type="http://schemas.openxmlformats.org/officeDocument/2006/relationships/tags" Target="../tags/tag316.xml"/><Relationship Id="rId4" Type="http://schemas.openxmlformats.org/officeDocument/2006/relationships/tags" Target="../tags/tag315.xml"/><Relationship Id="rId33" Type="http://schemas.openxmlformats.org/officeDocument/2006/relationships/slideLayout" Target="../slideLayouts/slideLayout1.xml"/><Relationship Id="rId32" Type="http://schemas.microsoft.com/office/2007/relationships/hdphoto" Target="../media/image29.wdp"/><Relationship Id="rId31" Type="http://schemas.openxmlformats.org/officeDocument/2006/relationships/image" Target="../media/image28.png"/><Relationship Id="rId30" Type="http://schemas.microsoft.com/office/2007/relationships/hdphoto" Target="../media/image27.wdp"/><Relationship Id="rId3" Type="http://schemas.openxmlformats.org/officeDocument/2006/relationships/tags" Target="../tags/tag314.xml"/><Relationship Id="rId29" Type="http://schemas.openxmlformats.org/officeDocument/2006/relationships/image" Target="../media/image26.png"/><Relationship Id="rId28" Type="http://schemas.microsoft.com/office/2007/relationships/hdphoto" Target="../media/image25.wdp"/><Relationship Id="rId27" Type="http://schemas.openxmlformats.org/officeDocument/2006/relationships/image" Target="../media/image24.png"/><Relationship Id="rId26" Type="http://schemas.microsoft.com/office/2007/relationships/hdphoto" Target="../media/image23.wdp"/><Relationship Id="rId25" Type="http://schemas.openxmlformats.org/officeDocument/2006/relationships/image" Target="../media/image22.png"/><Relationship Id="rId24" Type="http://schemas.openxmlformats.org/officeDocument/2006/relationships/tags" Target="../tags/tag335.xml"/><Relationship Id="rId23" Type="http://schemas.openxmlformats.org/officeDocument/2006/relationships/tags" Target="../tags/tag334.xml"/><Relationship Id="rId22" Type="http://schemas.openxmlformats.org/officeDocument/2006/relationships/tags" Target="../tags/tag333.xml"/><Relationship Id="rId21" Type="http://schemas.openxmlformats.org/officeDocument/2006/relationships/tags" Target="../tags/tag332.xml"/><Relationship Id="rId20" Type="http://schemas.openxmlformats.org/officeDocument/2006/relationships/tags" Target="../tags/tag331.xml"/><Relationship Id="rId2" Type="http://schemas.openxmlformats.org/officeDocument/2006/relationships/tags" Target="../tags/tag313.xml"/><Relationship Id="rId19" Type="http://schemas.openxmlformats.org/officeDocument/2006/relationships/tags" Target="../tags/tag330.xml"/><Relationship Id="rId18" Type="http://schemas.openxmlformats.org/officeDocument/2006/relationships/tags" Target="../tags/tag329.xml"/><Relationship Id="rId17" Type="http://schemas.openxmlformats.org/officeDocument/2006/relationships/tags" Target="../tags/tag328.xml"/><Relationship Id="rId16" Type="http://schemas.openxmlformats.org/officeDocument/2006/relationships/tags" Target="../tags/tag327.xml"/><Relationship Id="rId15" Type="http://schemas.openxmlformats.org/officeDocument/2006/relationships/tags" Target="../tags/tag326.xml"/><Relationship Id="rId14" Type="http://schemas.openxmlformats.org/officeDocument/2006/relationships/tags" Target="../tags/tag325.xml"/><Relationship Id="rId13" Type="http://schemas.openxmlformats.org/officeDocument/2006/relationships/tags" Target="../tags/tag324.xml"/><Relationship Id="rId12" Type="http://schemas.openxmlformats.org/officeDocument/2006/relationships/tags" Target="../tags/tag323.xml"/><Relationship Id="rId11" Type="http://schemas.openxmlformats.org/officeDocument/2006/relationships/tags" Target="../tags/tag322.xml"/><Relationship Id="rId10" Type="http://schemas.openxmlformats.org/officeDocument/2006/relationships/tags" Target="../tags/tag321.xml"/><Relationship Id="rId1" Type="http://schemas.openxmlformats.org/officeDocument/2006/relationships/tags" Target="../tags/tag31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chart" Target="../charts/char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31.png"/><Relationship Id="rId4" Type="http://schemas.openxmlformats.org/officeDocument/2006/relationships/image" Target="../media/image12.svg"/><Relationship Id="rId3" Type="http://schemas.openxmlformats.org/officeDocument/2006/relationships/image" Target="../media/image30.png"/><Relationship Id="rId2" Type="http://schemas.openxmlformats.org/officeDocument/2006/relationships/chart" Target="../charts/chart3.xml"/><Relationship Id="rId1" Type="http://schemas.openxmlformats.org/officeDocument/2006/relationships/chart" Target="../charts/char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svg"/><Relationship Id="rId1"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9" Type="http://schemas.openxmlformats.org/officeDocument/2006/relationships/tags" Target="../tags/tag344.xml"/><Relationship Id="rId8" Type="http://schemas.openxmlformats.org/officeDocument/2006/relationships/tags" Target="../tags/tag343.xml"/><Relationship Id="rId7" Type="http://schemas.openxmlformats.org/officeDocument/2006/relationships/tags" Target="../tags/tag342.xml"/><Relationship Id="rId6" Type="http://schemas.openxmlformats.org/officeDocument/2006/relationships/tags" Target="../tags/tag341.xml"/><Relationship Id="rId5" Type="http://schemas.openxmlformats.org/officeDocument/2006/relationships/tags" Target="../tags/tag340.xml"/><Relationship Id="rId4" Type="http://schemas.openxmlformats.org/officeDocument/2006/relationships/tags" Target="../tags/tag339.xml"/><Relationship Id="rId3" Type="http://schemas.openxmlformats.org/officeDocument/2006/relationships/tags" Target="../tags/tag338.xml"/><Relationship Id="rId24" Type="http://schemas.openxmlformats.org/officeDocument/2006/relationships/slideLayout" Target="../slideLayouts/slideLayout1.xml"/><Relationship Id="rId23" Type="http://schemas.openxmlformats.org/officeDocument/2006/relationships/image" Target="../media/image3.png"/><Relationship Id="rId22" Type="http://schemas.openxmlformats.org/officeDocument/2006/relationships/tags" Target="../tags/tag357.xml"/><Relationship Id="rId21" Type="http://schemas.openxmlformats.org/officeDocument/2006/relationships/tags" Target="../tags/tag356.xml"/><Relationship Id="rId20" Type="http://schemas.openxmlformats.org/officeDocument/2006/relationships/tags" Target="../tags/tag355.xml"/><Relationship Id="rId2" Type="http://schemas.openxmlformats.org/officeDocument/2006/relationships/tags" Target="../tags/tag337.xml"/><Relationship Id="rId19" Type="http://schemas.openxmlformats.org/officeDocument/2006/relationships/tags" Target="../tags/tag354.xml"/><Relationship Id="rId18" Type="http://schemas.openxmlformats.org/officeDocument/2006/relationships/tags" Target="../tags/tag353.xml"/><Relationship Id="rId17" Type="http://schemas.openxmlformats.org/officeDocument/2006/relationships/tags" Target="../tags/tag352.xml"/><Relationship Id="rId16" Type="http://schemas.openxmlformats.org/officeDocument/2006/relationships/tags" Target="../tags/tag351.xml"/><Relationship Id="rId15" Type="http://schemas.openxmlformats.org/officeDocument/2006/relationships/tags" Target="../tags/tag350.xml"/><Relationship Id="rId14" Type="http://schemas.openxmlformats.org/officeDocument/2006/relationships/tags" Target="../tags/tag349.xml"/><Relationship Id="rId13" Type="http://schemas.openxmlformats.org/officeDocument/2006/relationships/tags" Target="../tags/tag348.xml"/><Relationship Id="rId12" Type="http://schemas.openxmlformats.org/officeDocument/2006/relationships/tags" Target="../tags/tag347.xml"/><Relationship Id="rId11" Type="http://schemas.openxmlformats.org/officeDocument/2006/relationships/tags" Target="../tags/tag346.xml"/><Relationship Id="rId10" Type="http://schemas.openxmlformats.org/officeDocument/2006/relationships/tags" Target="../tags/tag345.xml"/><Relationship Id="rId1" Type="http://schemas.openxmlformats.org/officeDocument/2006/relationships/tags" Target="../tags/tag3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9" Type="http://schemas.openxmlformats.org/officeDocument/2006/relationships/image" Target="../media/image43.png"/><Relationship Id="rId8" Type="http://schemas.microsoft.com/office/2007/relationships/hdphoto" Target="../media/image42.wdp"/><Relationship Id="rId7" Type="http://schemas.openxmlformats.org/officeDocument/2006/relationships/image" Target="../media/image41.png"/><Relationship Id="rId6" Type="http://schemas.microsoft.com/office/2007/relationships/hdphoto" Target="../media/image40.wdp"/><Relationship Id="rId5" Type="http://schemas.openxmlformats.org/officeDocument/2006/relationships/image" Target="../media/image39.png"/><Relationship Id="rId4" Type="http://schemas.microsoft.com/office/2007/relationships/hdphoto" Target="../media/image38.wdp"/><Relationship Id="rId3" Type="http://schemas.openxmlformats.org/officeDocument/2006/relationships/image" Target="../media/image37.png"/><Relationship Id="rId2" Type="http://schemas.microsoft.com/office/2007/relationships/hdphoto" Target="../media/image36.wdp"/><Relationship Id="rId19" Type="http://schemas.openxmlformats.org/officeDocument/2006/relationships/slideLayout" Target="../slideLayouts/slideLayout1.xml"/><Relationship Id="rId18" Type="http://schemas.microsoft.com/office/2007/relationships/hdphoto" Target="../media/image29.wdp"/><Relationship Id="rId17" Type="http://schemas.openxmlformats.org/officeDocument/2006/relationships/image" Target="../media/image28.png"/><Relationship Id="rId16" Type="http://schemas.microsoft.com/office/2007/relationships/hdphoto" Target="../media/image25.wdp"/><Relationship Id="rId15" Type="http://schemas.openxmlformats.org/officeDocument/2006/relationships/image" Target="../media/image24.png"/><Relationship Id="rId14" Type="http://schemas.microsoft.com/office/2007/relationships/hdphoto" Target="../media/image23.wdp"/><Relationship Id="rId13" Type="http://schemas.openxmlformats.org/officeDocument/2006/relationships/image" Target="../media/image22.png"/><Relationship Id="rId12" Type="http://schemas.microsoft.com/office/2007/relationships/hdphoto" Target="../media/image46.wdp"/><Relationship Id="rId11" Type="http://schemas.openxmlformats.org/officeDocument/2006/relationships/image" Target="../media/image45.png"/><Relationship Id="rId10" Type="http://schemas.microsoft.com/office/2007/relationships/hdphoto" Target="../media/image44.wdp"/><Relationship Id="rId1" Type="http://schemas.openxmlformats.org/officeDocument/2006/relationships/image" Target="../media/image35.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8.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image" Target="../media/image15.svg"/><Relationship Id="rId7" Type="http://schemas.openxmlformats.org/officeDocument/2006/relationships/image" Target="../media/image47.png"/><Relationship Id="rId6" Type="http://schemas.microsoft.com/office/2007/relationships/hdphoto" Target="../media/image29.wdp"/><Relationship Id="rId5" Type="http://schemas.openxmlformats.org/officeDocument/2006/relationships/image" Target="../media/image28.png"/><Relationship Id="rId4" Type="http://schemas.microsoft.com/office/2007/relationships/hdphoto" Target="../media/image25.wdp"/><Relationship Id="rId3" Type="http://schemas.openxmlformats.org/officeDocument/2006/relationships/image" Target="../media/image24.png"/><Relationship Id="rId2" Type="http://schemas.microsoft.com/office/2007/relationships/hdphoto" Target="../media/image23.wdp"/><Relationship Id="rId12" Type="http://schemas.openxmlformats.org/officeDocument/2006/relationships/slideLayout" Target="../slideLayouts/slideLayout1.xml"/><Relationship Id="rId11" Type="http://schemas.openxmlformats.org/officeDocument/2006/relationships/image" Target="../media/image3.png"/><Relationship Id="rId10" Type="http://schemas.openxmlformats.org/officeDocument/2006/relationships/image" Target="../media/image16.svg"/><Relationship Id="rId1"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image" Target="../media/image3.png"/><Relationship Id="rId6" Type="http://schemas.openxmlformats.org/officeDocument/2006/relationships/tags" Target="../tags/tag64.xml"/><Relationship Id="rId5" Type="http://schemas.openxmlformats.org/officeDocument/2006/relationships/tags" Target="../tags/tag63.xml"/><Relationship Id="rId4" Type="http://schemas.microsoft.com/office/2007/relationships/hdphoto" Target="../media/image2.wdp"/><Relationship Id="rId3" Type="http://schemas.openxmlformats.org/officeDocument/2006/relationships/image" Target="../media/image1.png"/><Relationship Id="rId20" Type="http://schemas.openxmlformats.org/officeDocument/2006/relationships/slideLayout" Target="../slideLayouts/slideLayout1.xml"/><Relationship Id="rId2" Type="http://schemas.openxmlformats.org/officeDocument/2006/relationships/tags" Target="../tags/tag62.xml"/><Relationship Id="rId19" Type="http://schemas.openxmlformats.org/officeDocument/2006/relationships/image" Target="../media/image4.svg"/><Relationship Id="rId18" Type="http://schemas.openxmlformats.org/officeDocument/2006/relationships/image" Target="../media/image7.png"/><Relationship Id="rId17" Type="http://schemas.openxmlformats.org/officeDocument/2006/relationships/image" Target="../media/image3.svg"/><Relationship Id="rId16" Type="http://schemas.openxmlformats.org/officeDocument/2006/relationships/image" Target="../media/image6.png"/><Relationship Id="rId15" Type="http://schemas.openxmlformats.org/officeDocument/2006/relationships/image" Target="../media/image2.svg"/><Relationship Id="rId14" Type="http://schemas.openxmlformats.org/officeDocument/2006/relationships/image" Target="../media/image5.png"/><Relationship Id="rId13" Type="http://schemas.openxmlformats.org/officeDocument/2006/relationships/image" Target="../media/image1.svg"/><Relationship Id="rId12" Type="http://schemas.openxmlformats.org/officeDocument/2006/relationships/image" Target="../media/image4.png"/><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tags" Target="../tags/tag6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2.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tags" Target="../tags/tag361.xml"/><Relationship Id="rId6" Type="http://schemas.openxmlformats.org/officeDocument/2006/relationships/tags" Target="../tags/tag360.xml"/><Relationship Id="rId5" Type="http://schemas.openxmlformats.org/officeDocument/2006/relationships/image" Target="../media/image3.png"/><Relationship Id="rId4" Type="http://schemas.openxmlformats.org/officeDocument/2006/relationships/tags" Target="../tags/tag359.xml"/><Relationship Id="rId3" Type="http://schemas.openxmlformats.org/officeDocument/2006/relationships/tags" Target="../tags/tag358.xml"/><Relationship Id="rId2" Type="http://schemas.openxmlformats.org/officeDocument/2006/relationships/chart" Target="../charts/chart5.xml"/><Relationship Id="rId1" Type="http://schemas.openxmlformats.org/officeDocument/2006/relationships/chart" Target="../charts/char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0" Type="http://schemas.openxmlformats.org/officeDocument/2006/relationships/slideLayout" Target="../slideLayouts/slideLayout1.xml"/><Relationship Id="rId2" Type="http://schemas.openxmlformats.org/officeDocument/2006/relationships/tags" Target="../tags/tag70.xml"/><Relationship Id="rId19" Type="http://schemas.openxmlformats.org/officeDocument/2006/relationships/tags" Target="../tags/tag87.xml"/><Relationship Id="rId18" Type="http://schemas.openxmlformats.org/officeDocument/2006/relationships/tags" Target="../tags/tag86.xml"/><Relationship Id="rId17" Type="http://schemas.openxmlformats.org/officeDocument/2006/relationships/tags" Target="../tags/tag85.xml"/><Relationship Id="rId16" Type="http://schemas.openxmlformats.org/officeDocument/2006/relationships/tags" Target="../tags/tag84.xml"/><Relationship Id="rId15" Type="http://schemas.openxmlformats.org/officeDocument/2006/relationships/tags" Target="../tags/tag83.xml"/><Relationship Id="rId14" Type="http://schemas.openxmlformats.org/officeDocument/2006/relationships/tags" Target="../tags/tag82.xml"/><Relationship Id="rId13" Type="http://schemas.openxmlformats.org/officeDocument/2006/relationships/tags" Target="../tags/tag81.xml"/><Relationship Id="rId12" Type="http://schemas.openxmlformats.org/officeDocument/2006/relationships/tags" Target="../tags/tag80.xml"/><Relationship Id="rId11" Type="http://schemas.openxmlformats.org/officeDocument/2006/relationships/tags" Target="../tags/tag79.xml"/><Relationship Id="rId10" Type="http://schemas.openxmlformats.org/officeDocument/2006/relationships/tags" Target="../tags/tag78.xml"/><Relationship Id="rId1" Type="http://schemas.openxmlformats.org/officeDocument/2006/relationships/tags" Target="../tags/tag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任意多边形: 形状 263"/>
          <p:cNvSpPr/>
          <p:nvPr/>
        </p:nvSpPr>
        <p:spPr>
          <a:xfrm rot="5400000">
            <a:off x="5555054" y="2674845"/>
            <a:ext cx="1086390" cy="1574537"/>
          </a:xfrm>
          <a:custGeom>
            <a:avLst/>
            <a:gdLst>
              <a:gd name="connsiteX0" fmla="*/ 0 w 1086390"/>
              <a:gd name="connsiteY0" fmla="*/ 1574537 h 1574537"/>
              <a:gd name="connsiteX1" fmla="*/ 204938 w 1086390"/>
              <a:gd name="connsiteY1" fmla="*/ 977277 h 1574537"/>
              <a:gd name="connsiteX2" fmla="*/ 209548 w 1086390"/>
              <a:gd name="connsiteY2" fmla="*/ 787227 h 1574537"/>
              <a:gd name="connsiteX3" fmla="*/ 204940 w 1086390"/>
              <a:gd name="connsiteY3" fmla="*/ 597260 h 1574537"/>
              <a:gd name="connsiteX4" fmla="*/ 2 w 1086390"/>
              <a:gd name="connsiteY4" fmla="*/ 0 h 1574537"/>
              <a:gd name="connsiteX5" fmla="*/ 1086390 w 1086390"/>
              <a:gd name="connsiteY5" fmla="*/ 0 h 1574537"/>
              <a:gd name="connsiteX6" fmla="*/ 881011 w 1086390"/>
              <a:gd name="connsiteY6" fmla="*/ 602293 h 1574537"/>
              <a:gd name="connsiteX7" fmla="*/ 876842 w 1086390"/>
              <a:gd name="connsiteY7" fmla="*/ 787313 h 1574537"/>
              <a:gd name="connsiteX8" fmla="*/ 881009 w 1086390"/>
              <a:gd name="connsiteY8" fmla="*/ 972244 h 1574537"/>
              <a:gd name="connsiteX9" fmla="*/ 1086388 w 1086390"/>
              <a:gd name="connsiteY9" fmla="*/ 1574537 h 157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390" h="1574537">
                <a:moveTo>
                  <a:pt x="0" y="1574537"/>
                </a:moveTo>
                <a:cubicBezTo>
                  <a:pt x="135734" y="1341896"/>
                  <a:pt x="189312" y="1162942"/>
                  <a:pt x="204938" y="977277"/>
                </a:cubicBezTo>
                <a:lnTo>
                  <a:pt x="209548" y="787227"/>
                </a:lnTo>
                <a:lnTo>
                  <a:pt x="204940" y="597260"/>
                </a:lnTo>
                <a:cubicBezTo>
                  <a:pt x="189314" y="411595"/>
                  <a:pt x="135736" y="232641"/>
                  <a:pt x="2" y="0"/>
                </a:cubicBezTo>
                <a:lnTo>
                  <a:pt x="1086390" y="0"/>
                </a:lnTo>
                <a:cubicBezTo>
                  <a:pt x="948282" y="225930"/>
                  <a:pt x="895896" y="416628"/>
                  <a:pt x="881011" y="602293"/>
                </a:cubicBezTo>
                <a:lnTo>
                  <a:pt x="876842" y="787313"/>
                </a:lnTo>
                <a:lnTo>
                  <a:pt x="881009" y="972244"/>
                </a:lnTo>
                <a:cubicBezTo>
                  <a:pt x="895894" y="1157909"/>
                  <a:pt x="948280" y="1348607"/>
                  <a:pt x="1086388" y="1574537"/>
                </a:cubicBezTo>
                <a:close/>
              </a:path>
            </a:pathLst>
          </a:custGeom>
          <a:gradFill flip="none" rotWithShape="1">
            <a:gsLst>
              <a:gs pos="0">
                <a:schemeClr val="accent2"/>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文本框 29"/>
          <p:cNvSpPr txBox="1"/>
          <p:nvPr/>
        </p:nvSpPr>
        <p:spPr>
          <a:xfrm>
            <a:off x="220436" y="475734"/>
            <a:ext cx="1433406" cy="369332"/>
          </a:xfrm>
          <a:prstGeom prst="rect">
            <a:avLst/>
          </a:prstGeom>
          <a:noFill/>
        </p:spPr>
        <p:txBody>
          <a:bodyPr wrap="none" rtlCol="0">
            <a:spAutoFit/>
          </a:bodyPr>
          <a:lstStyle/>
          <a:p>
            <a:r>
              <a:rPr lang="en-US" altLang="zh-CN" dirty="0">
                <a:solidFill>
                  <a:schemeClr val="accent1"/>
                </a:solidFill>
                <a:latin typeface="+mj-ea"/>
                <a:ea typeface="+mj-ea"/>
              </a:rPr>
              <a:t>01</a:t>
            </a:r>
            <a:r>
              <a:rPr lang="en-US" altLang="zh-CN" i="1" dirty="0">
                <a:solidFill>
                  <a:schemeClr val="accent1"/>
                </a:solidFill>
                <a:latin typeface="+mj-ea"/>
                <a:ea typeface="+mj-ea"/>
              </a:rPr>
              <a:t> </a:t>
            </a:r>
            <a:r>
              <a:rPr lang="zh-CN" altLang="en-US" dirty="0">
                <a:solidFill>
                  <a:schemeClr val="accent1"/>
                </a:solidFill>
                <a:latin typeface="思源宋体 CN Heavy" panose="02020900000000000000" pitchFamily="18" charset="-122"/>
                <a:ea typeface="思源宋体 CN Heavy" panose="02020900000000000000" pitchFamily="18" charset="-122"/>
              </a:rPr>
              <a:t>商业模式</a:t>
            </a:r>
            <a:endParaRPr lang="zh-CN" altLang="en-US" dirty="0">
              <a:solidFill>
                <a:schemeClr val="accent1"/>
              </a:solidFill>
              <a:latin typeface="思源宋体 CN Heavy" panose="02020900000000000000" pitchFamily="18" charset="-122"/>
              <a:ea typeface="思源宋体 CN Heavy" panose="02020900000000000000" pitchFamily="18" charset="-122"/>
            </a:endParaRPr>
          </a:p>
        </p:txBody>
      </p:sp>
      <p:sp>
        <p:nvSpPr>
          <p:cNvPr id="34" name="文本框 33"/>
          <p:cNvSpPr txBox="1"/>
          <p:nvPr/>
        </p:nvSpPr>
        <p:spPr>
          <a:xfrm>
            <a:off x="220436" y="748268"/>
            <a:ext cx="2611664" cy="307777"/>
          </a:xfrm>
          <a:prstGeom prst="rect">
            <a:avLst/>
          </a:prstGeom>
          <a:noFill/>
        </p:spPr>
        <p:txBody>
          <a:bodyPr wrap="square">
            <a:spAutoFit/>
          </a:bodyPr>
          <a:lstStyle/>
          <a:p>
            <a:r>
              <a:rPr lang="en-US" altLang="zh-CN" sz="1400" dirty="0">
                <a:solidFill>
                  <a:schemeClr val="bg1">
                    <a:lumMod val="50000"/>
                  </a:schemeClr>
                </a:solidFill>
                <a:latin typeface="+mn-ea"/>
              </a:rPr>
              <a:t>Business Model</a:t>
            </a:r>
            <a:endParaRPr lang="en-US" altLang="zh-CN" sz="1400" dirty="0">
              <a:solidFill>
                <a:schemeClr val="bg1">
                  <a:lumMod val="50000"/>
                </a:schemeClr>
              </a:solidFill>
              <a:latin typeface="+mn-ea"/>
            </a:endParaRPr>
          </a:p>
        </p:txBody>
      </p:sp>
      <p:sp>
        <p:nvSpPr>
          <p:cNvPr id="132" name="不完整圆 131"/>
          <p:cNvSpPr/>
          <p:nvPr>
            <p:custDataLst>
              <p:tags r:id="rId1"/>
            </p:custDataLst>
          </p:nvPr>
        </p:nvSpPr>
        <p:spPr>
          <a:xfrm>
            <a:off x="2097223" y="475734"/>
            <a:ext cx="6000798" cy="6000798"/>
          </a:xfrm>
          <a:prstGeom prst="pie">
            <a:avLst>
              <a:gd name="adj1" fmla="val 5401047"/>
              <a:gd name="adj2" fmla="val 16131653"/>
            </a:avLst>
          </a:prstGeom>
          <a:gradFill>
            <a:gsLst>
              <a:gs pos="100000">
                <a:schemeClr val="accent1">
                  <a:lumMod val="20000"/>
                  <a:lumOff val="80000"/>
                  <a:alpha val="0"/>
                </a:schemeClr>
              </a:gs>
              <a:gs pos="0">
                <a:schemeClr val="accent1">
                  <a:lumMod val="20000"/>
                  <a:lumOff val="80000"/>
                </a:schemeClr>
              </a:gs>
            </a:gsLst>
            <a:lin ang="0" scaled="1"/>
          </a:gradFill>
          <a:ln w="13716">
            <a:gradFill flip="none" rotWithShape="1">
              <a:gsLst>
                <a:gs pos="100000">
                  <a:schemeClr val="bg1">
                    <a:alpha val="0"/>
                  </a:schemeClr>
                </a:gs>
                <a:gs pos="31000">
                  <a:schemeClr val="accent1">
                    <a:lumMod val="30000"/>
                    <a:lumOff val="70000"/>
                  </a:schemeClr>
                </a:gs>
              </a:gsLst>
              <a:lin ang="0" scaled="1"/>
              <a:tileRect/>
            </a:gra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0" name="不完整圆 19"/>
          <p:cNvSpPr/>
          <p:nvPr>
            <p:custDataLst>
              <p:tags r:id="rId2"/>
            </p:custDataLst>
          </p:nvPr>
        </p:nvSpPr>
        <p:spPr>
          <a:xfrm flipH="1">
            <a:off x="4094308" y="475734"/>
            <a:ext cx="6000798" cy="6000798"/>
          </a:xfrm>
          <a:prstGeom prst="pie">
            <a:avLst>
              <a:gd name="adj1" fmla="val 5340637"/>
              <a:gd name="adj2" fmla="val 16224659"/>
            </a:avLst>
          </a:prstGeom>
          <a:gradFill>
            <a:gsLst>
              <a:gs pos="100000">
                <a:schemeClr val="accent2">
                  <a:lumMod val="20000"/>
                  <a:lumOff val="80000"/>
                  <a:alpha val="0"/>
                </a:schemeClr>
              </a:gs>
              <a:gs pos="0">
                <a:schemeClr val="accent2">
                  <a:lumMod val="20000"/>
                  <a:lumOff val="80000"/>
                </a:schemeClr>
              </a:gs>
            </a:gsLst>
            <a:lin ang="0" scaled="1"/>
          </a:gradFill>
          <a:ln w="13716">
            <a:gradFill flip="none" rotWithShape="1">
              <a:gsLst>
                <a:gs pos="100000">
                  <a:schemeClr val="bg1">
                    <a:alpha val="0"/>
                  </a:schemeClr>
                </a:gs>
                <a:gs pos="31000">
                  <a:schemeClr val="accent2">
                    <a:lumMod val="20000"/>
                    <a:lumOff val="80000"/>
                  </a:schemeClr>
                </a:gs>
              </a:gsLst>
              <a:lin ang="0" scaled="1"/>
              <a:tileRect/>
            </a:gra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1" name="不完整圆 100"/>
          <p:cNvSpPr/>
          <p:nvPr>
            <p:custDataLst>
              <p:tags r:id="rId3"/>
            </p:custDataLst>
          </p:nvPr>
        </p:nvSpPr>
        <p:spPr>
          <a:xfrm>
            <a:off x="3783565" y="2160591"/>
            <a:ext cx="2612131" cy="2612131"/>
          </a:xfrm>
          <a:prstGeom prst="pie">
            <a:avLst>
              <a:gd name="adj1" fmla="val 5449339"/>
              <a:gd name="adj2" fmla="val 16200000"/>
            </a:avLst>
          </a:prstGeom>
          <a:gradFill>
            <a:gsLst>
              <a:gs pos="100000">
                <a:schemeClr val="bg1">
                  <a:alpha val="0"/>
                </a:schemeClr>
              </a:gs>
              <a:gs pos="0">
                <a:schemeClr val="accent1">
                  <a:lumMod val="40000"/>
                  <a:lumOff val="60000"/>
                </a:schemeClr>
              </a:gs>
            </a:gsLst>
            <a:lin ang="0" scaled="1"/>
          </a:gradFill>
          <a:ln w="13716">
            <a:gradFill flip="none" rotWithShape="1">
              <a:gsLst>
                <a:gs pos="0">
                  <a:schemeClr val="accent1">
                    <a:lumMod val="20000"/>
                    <a:lumOff val="80000"/>
                    <a:alpha val="0"/>
                  </a:schemeClr>
                </a:gs>
                <a:gs pos="40000">
                  <a:schemeClr val="accent1">
                    <a:lumMod val="30000"/>
                    <a:lumOff val="70000"/>
                  </a:schemeClr>
                </a:gs>
              </a:gsLst>
              <a:lin ang="10800000" scaled="1"/>
              <a:tileRect/>
            </a:gra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grpSp>
        <p:nvGrpSpPr>
          <p:cNvPr id="2" name="组合 1"/>
          <p:cNvGrpSpPr/>
          <p:nvPr/>
        </p:nvGrpSpPr>
        <p:grpSpPr>
          <a:xfrm>
            <a:off x="4651189" y="2172067"/>
            <a:ext cx="85936" cy="85936"/>
            <a:chOff x="4651189" y="2172067"/>
            <a:chExt cx="85936" cy="85936"/>
          </a:xfrm>
        </p:grpSpPr>
        <p:sp>
          <p:nvSpPr>
            <p:cNvPr id="112" name="椭圆 111"/>
            <p:cNvSpPr/>
            <p:nvPr>
              <p:custDataLst>
                <p:tags r:id="rId4"/>
              </p:custDataLst>
            </p:nvPr>
          </p:nvSpPr>
          <p:spPr>
            <a:xfrm>
              <a:off x="4651189" y="2172067"/>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111" name="椭圆 110"/>
            <p:cNvSpPr/>
            <p:nvPr/>
          </p:nvSpPr>
          <p:spPr>
            <a:xfrm>
              <a:off x="4674715" y="2195595"/>
              <a:ext cx="38880" cy="38880"/>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sp>
        <p:nvSpPr>
          <p:cNvPr id="115" name="椭圆 114"/>
          <p:cNvSpPr/>
          <p:nvPr>
            <p:custDataLst>
              <p:tags r:id="rId5"/>
            </p:custDataLst>
          </p:nvPr>
        </p:nvSpPr>
        <p:spPr>
          <a:xfrm>
            <a:off x="4046188" y="2588348"/>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116" name="椭圆 115"/>
          <p:cNvSpPr/>
          <p:nvPr/>
        </p:nvSpPr>
        <p:spPr>
          <a:xfrm>
            <a:off x="4069716" y="2611875"/>
            <a:ext cx="38880" cy="38880"/>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118" name="椭圆 117"/>
          <p:cNvSpPr/>
          <p:nvPr>
            <p:custDataLst>
              <p:tags r:id="rId6"/>
            </p:custDataLst>
          </p:nvPr>
        </p:nvSpPr>
        <p:spPr>
          <a:xfrm>
            <a:off x="3776180" y="3127556"/>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119" name="椭圆 118"/>
          <p:cNvSpPr/>
          <p:nvPr/>
        </p:nvSpPr>
        <p:spPr>
          <a:xfrm>
            <a:off x="3799708" y="3151085"/>
            <a:ext cx="38880" cy="38880"/>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124" name="椭圆 123"/>
          <p:cNvSpPr/>
          <p:nvPr>
            <p:custDataLst>
              <p:tags r:id="rId7"/>
            </p:custDataLst>
          </p:nvPr>
        </p:nvSpPr>
        <p:spPr>
          <a:xfrm>
            <a:off x="4046188" y="4271574"/>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125" name="椭圆 124"/>
          <p:cNvSpPr/>
          <p:nvPr/>
        </p:nvSpPr>
        <p:spPr>
          <a:xfrm>
            <a:off x="4069716" y="4295101"/>
            <a:ext cx="38880" cy="38880"/>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nvGrpSpPr>
          <p:cNvPr id="3" name="组合 2"/>
          <p:cNvGrpSpPr/>
          <p:nvPr/>
        </p:nvGrpSpPr>
        <p:grpSpPr>
          <a:xfrm>
            <a:off x="4651189" y="4665826"/>
            <a:ext cx="85936" cy="85936"/>
            <a:chOff x="4651189" y="4665826"/>
            <a:chExt cx="85936" cy="85936"/>
          </a:xfrm>
        </p:grpSpPr>
        <p:sp>
          <p:nvSpPr>
            <p:cNvPr id="127" name="椭圆 126"/>
            <p:cNvSpPr/>
            <p:nvPr>
              <p:custDataLst>
                <p:tags r:id="rId8"/>
              </p:custDataLst>
            </p:nvPr>
          </p:nvSpPr>
          <p:spPr>
            <a:xfrm>
              <a:off x="4651189" y="4665826"/>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128" name="椭圆 127"/>
            <p:cNvSpPr/>
            <p:nvPr/>
          </p:nvSpPr>
          <p:spPr>
            <a:xfrm>
              <a:off x="4674715" y="4689353"/>
              <a:ext cx="38880" cy="38880"/>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sp>
        <p:nvSpPr>
          <p:cNvPr id="130" name="椭圆 129"/>
          <p:cNvSpPr/>
          <p:nvPr>
            <p:custDataLst>
              <p:tags r:id="rId9"/>
            </p:custDataLst>
          </p:nvPr>
        </p:nvSpPr>
        <p:spPr>
          <a:xfrm>
            <a:off x="3776180" y="3725165"/>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131" name="椭圆 130"/>
          <p:cNvSpPr/>
          <p:nvPr/>
        </p:nvSpPr>
        <p:spPr>
          <a:xfrm>
            <a:off x="3799708" y="3748692"/>
            <a:ext cx="38880" cy="38880"/>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76" name="矩形: 圆角 75"/>
          <p:cNvSpPr/>
          <p:nvPr>
            <p:custDataLst>
              <p:tags r:id="rId10"/>
            </p:custDataLst>
          </p:nvPr>
        </p:nvSpPr>
        <p:spPr>
          <a:xfrm>
            <a:off x="3544025" y="1812243"/>
            <a:ext cx="1090268" cy="326135"/>
          </a:xfrm>
          <a:prstGeom prst="roundRect">
            <a:avLst>
              <a:gd name="adj" fmla="val 13302"/>
            </a:avLst>
          </a:prstGeom>
          <a:gradFill flip="none" rotWithShape="1">
            <a:gsLst>
              <a:gs pos="100000">
                <a:schemeClr val="accent1"/>
              </a:gs>
              <a:gs pos="0">
                <a:schemeClr val="accent1">
                  <a:lumMod val="90000"/>
                  <a:lumOff val="1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9004" tIns="39502" rIns="79004" bIns="39502" rtlCol="0" anchor="ctr"/>
          <a:lstStyle/>
          <a:p>
            <a:pPr algn="ctr"/>
            <a:endParaRPr lang="zh-CN" altLang="en-US" sz="1555">
              <a:solidFill>
                <a:schemeClr val="bg1"/>
              </a:solidFill>
            </a:endParaRPr>
          </a:p>
        </p:txBody>
      </p:sp>
      <p:sp>
        <p:nvSpPr>
          <p:cNvPr id="71" name="文本框 70"/>
          <p:cNvSpPr txBox="1"/>
          <p:nvPr/>
        </p:nvSpPr>
        <p:spPr>
          <a:xfrm>
            <a:off x="3609468" y="1860375"/>
            <a:ext cx="959386" cy="239327"/>
          </a:xfrm>
          <a:prstGeom prst="rect">
            <a:avLst/>
          </a:prstGeom>
          <a:noFill/>
          <a:effectLst/>
        </p:spPr>
        <p:txBody>
          <a:bodyPr wrap="none" lIns="79004" tIns="39502" rIns="79004" bIns="39502" rtlCol="0">
            <a:spAutoFit/>
          </a:bodyPr>
          <a:lstStyle/>
          <a:p>
            <a:pPr algn="ctr"/>
            <a:r>
              <a:rPr kumimoji="0" lang="zh-CN" altLang="en-US" sz="1035" b="0" i="0" u="none" strike="noStrike" kern="120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rPr>
              <a:t>三甲公立医院</a:t>
            </a:r>
            <a:endParaRPr lang="en-US" altLang="zh-CN" sz="1035" dirty="0">
              <a:solidFill>
                <a:schemeClr val="bg1"/>
              </a:solidFill>
              <a:latin typeface="思源黑体 CN Bold" panose="020B0800000000000000" pitchFamily="34" charset="-122"/>
              <a:ea typeface="思源黑体 CN Bold" panose="020B0800000000000000" pitchFamily="34" charset="-122"/>
            </a:endParaRPr>
          </a:p>
        </p:txBody>
      </p:sp>
      <p:sp>
        <p:nvSpPr>
          <p:cNvPr id="79" name="矩形: 圆角 78"/>
          <p:cNvSpPr/>
          <p:nvPr>
            <p:custDataLst>
              <p:tags r:id="rId11"/>
            </p:custDataLst>
          </p:nvPr>
        </p:nvSpPr>
        <p:spPr>
          <a:xfrm>
            <a:off x="2833875" y="2409850"/>
            <a:ext cx="1090268" cy="326135"/>
          </a:xfrm>
          <a:prstGeom prst="roundRect">
            <a:avLst>
              <a:gd name="adj" fmla="val 13302"/>
            </a:avLst>
          </a:prstGeom>
          <a:gradFill flip="none" rotWithShape="1">
            <a:gsLst>
              <a:gs pos="100000">
                <a:schemeClr val="accent1"/>
              </a:gs>
              <a:gs pos="0">
                <a:schemeClr val="accent1">
                  <a:lumMod val="90000"/>
                  <a:lumOff val="1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9004" tIns="39502" rIns="79004" bIns="39502" rtlCol="0" anchor="ctr"/>
          <a:lstStyle/>
          <a:p>
            <a:pPr algn="ctr"/>
            <a:endParaRPr lang="zh-CN" altLang="en-US" sz="1555">
              <a:solidFill>
                <a:schemeClr val="bg1"/>
              </a:solidFill>
            </a:endParaRPr>
          </a:p>
        </p:txBody>
      </p:sp>
      <p:sp>
        <p:nvSpPr>
          <p:cNvPr id="80" name="文本框 79"/>
          <p:cNvSpPr txBox="1"/>
          <p:nvPr/>
        </p:nvSpPr>
        <p:spPr>
          <a:xfrm>
            <a:off x="2900352" y="2457983"/>
            <a:ext cx="957309" cy="239327"/>
          </a:xfrm>
          <a:prstGeom prst="rect">
            <a:avLst/>
          </a:prstGeom>
          <a:noFill/>
          <a:effectLst/>
        </p:spPr>
        <p:txBody>
          <a:bodyPr wrap="none" lIns="79004" tIns="39502" rIns="79004" bIns="39502" rtlCol="0">
            <a:spAutoFit/>
          </a:bodyPr>
          <a:lstStyle/>
          <a:p>
            <a:pPr algn="ctr"/>
            <a:r>
              <a:rPr kumimoji="0" lang="zh-CN" altLang="en-US" sz="1035" b="0" i="0" u="none" strike="noStrike" kern="120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rPr>
              <a:t>卫生服务中心</a:t>
            </a:r>
            <a:endParaRPr lang="en-US" altLang="zh-CN" sz="1035" dirty="0">
              <a:solidFill>
                <a:schemeClr val="bg1"/>
              </a:solidFill>
              <a:latin typeface="思源黑体 CN Bold" panose="020B0800000000000000" pitchFamily="34" charset="-122"/>
              <a:ea typeface="思源黑体 CN Bold" panose="020B0800000000000000" pitchFamily="34" charset="-122"/>
            </a:endParaRPr>
          </a:p>
        </p:txBody>
      </p:sp>
      <p:sp>
        <p:nvSpPr>
          <p:cNvPr id="82" name="矩形: 圆角 81"/>
          <p:cNvSpPr/>
          <p:nvPr>
            <p:custDataLst>
              <p:tags r:id="rId12"/>
            </p:custDataLst>
          </p:nvPr>
        </p:nvSpPr>
        <p:spPr>
          <a:xfrm>
            <a:off x="2536224" y="3007458"/>
            <a:ext cx="1090268" cy="326135"/>
          </a:xfrm>
          <a:prstGeom prst="roundRect">
            <a:avLst>
              <a:gd name="adj" fmla="val 13302"/>
            </a:avLst>
          </a:prstGeom>
          <a:gradFill flip="none" rotWithShape="1">
            <a:gsLst>
              <a:gs pos="100000">
                <a:schemeClr val="accent1"/>
              </a:gs>
              <a:gs pos="0">
                <a:schemeClr val="accent1">
                  <a:lumMod val="90000"/>
                  <a:lumOff val="1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9004" tIns="39502" rIns="79004" bIns="39502" rtlCol="0" anchor="ctr"/>
          <a:lstStyle/>
          <a:p>
            <a:pPr algn="ctr"/>
            <a:endParaRPr lang="zh-CN" altLang="en-US" sz="1555">
              <a:solidFill>
                <a:schemeClr val="bg1"/>
              </a:solidFill>
            </a:endParaRPr>
          </a:p>
        </p:txBody>
      </p:sp>
      <p:sp>
        <p:nvSpPr>
          <p:cNvPr id="83" name="文本框 82"/>
          <p:cNvSpPr txBox="1"/>
          <p:nvPr/>
        </p:nvSpPr>
        <p:spPr>
          <a:xfrm>
            <a:off x="2668317" y="3055588"/>
            <a:ext cx="826080" cy="239327"/>
          </a:xfrm>
          <a:prstGeom prst="rect">
            <a:avLst/>
          </a:prstGeom>
          <a:noFill/>
          <a:effectLst/>
        </p:spPr>
        <p:txBody>
          <a:bodyPr wrap="none" lIns="79004" tIns="39502" rIns="79004" bIns="39502" rtlCol="0">
            <a:spAutoFit/>
          </a:bodyPr>
          <a:lstStyle/>
          <a:p>
            <a:pPr algn="ctr"/>
            <a:r>
              <a:rPr lang="zh-CN" altLang="en-US" sz="1035" dirty="0">
                <a:solidFill>
                  <a:schemeClr val="bg1"/>
                </a:solidFill>
                <a:latin typeface="思源黑体 CN Bold" panose="020B0800000000000000" pitchFamily="34" charset="-122"/>
                <a:ea typeface="思源黑体 CN Bold" panose="020B0800000000000000" pitchFamily="34" charset="-122"/>
              </a:rPr>
              <a:t>卫生健康委</a:t>
            </a:r>
            <a:endParaRPr lang="en-US" altLang="zh-CN" sz="1035" dirty="0">
              <a:solidFill>
                <a:schemeClr val="bg1"/>
              </a:solidFill>
              <a:latin typeface="思源黑体 CN Bold" panose="020B0800000000000000" pitchFamily="34" charset="-122"/>
              <a:ea typeface="思源黑体 CN Bold" panose="020B0800000000000000" pitchFamily="34" charset="-122"/>
            </a:endParaRPr>
          </a:p>
        </p:txBody>
      </p:sp>
      <p:sp>
        <p:nvSpPr>
          <p:cNvPr id="85" name="矩形: 圆角 84"/>
          <p:cNvSpPr/>
          <p:nvPr>
            <p:custDataLst>
              <p:tags r:id="rId13"/>
            </p:custDataLst>
          </p:nvPr>
        </p:nvSpPr>
        <p:spPr>
          <a:xfrm>
            <a:off x="2536224" y="3605064"/>
            <a:ext cx="1090268" cy="326135"/>
          </a:xfrm>
          <a:prstGeom prst="roundRect">
            <a:avLst>
              <a:gd name="adj" fmla="val 13302"/>
            </a:avLst>
          </a:prstGeom>
          <a:gradFill flip="none" rotWithShape="1">
            <a:gsLst>
              <a:gs pos="100000">
                <a:schemeClr val="accent1"/>
              </a:gs>
              <a:gs pos="0">
                <a:schemeClr val="accent1">
                  <a:lumMod val="90000"/>
                  <a:lumOff val="1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9004" tIns="39502" rIns="79004" bIns="39502" rtlCol="0" anchor="ctr"/>
          <a:lstStyle/>
          <a:p>
            <a:pPr algn="ctr"/>
            <a:endParaRPr lang="zh-CN" altLang="en-US" sz="1555">
              <a:solidFill>
                <a:schemeClr val="bg1"/>
              </a:solidFill>
            </a:endParaRPr>
          </a:p>
        </p:txBody>
      </p:sp>
      <p:sp>
        <p:nvSpPr>
          <p:cNvPr id="86" name="文本框 85"/>
          <p:cNvSpPr txBox="1"/>
          <p:nvPr/>
        </p:nvSpPr>
        <p:spPr>
          <a:xfrm>
            <a:off x="2601667" y="3653196"/>
            <a:ext cx="959386" cy="239327"/>
          </a:xfrm>
          <a:prstGeom prst="rect">
            <a:avLst/>
          </a:prstGeom>
          <a:noFill/>
          <a:effectLst/>
        </p:spPr>
        <p:txBody>
          <a:bodyPr wrap="none" lIns="79004" tIns="39502" rIns="79004" bIns="39502" rtlCol="0">
            <a:spAutoFit/>
          </a:bodyPr>
          <a:lstStyle/>
          <a:p>
            <a:pPr algn="ctr"/>
            <a:r>
              <a:rPr kumimoji="0" lang="zh-CN" altLang="en-US" sz="1035" b="0" i="0" u="none" strike="noStrike" kern="120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rPr>
              <a:t>大型金融机构</a:t>
            </a:r>
            <a:endParaRPr lang="en-US" altLang="zh-CN" sz="1035" dirty="0">
              <a:solidFill>
                <a:schemeClr val="bg1"/>
              </a:solidFill>
              <a:latin typeface="思源黑体 CN Bold" panose="020B0800000000000000" pitchFamily="34" charset="-122"/>
              <a:ea typeface="思源黑体 CN Bold" panose="020B0800000000000000" pitchFamily="34" charset="-122"/>
            </a:endParaRPr>
          </a:p>
        </p:txBody>
      </p:sp>
      <p:sp>
        <p:nvSpPr>
          <p:cNvPr id="88" name="矩形: 圆角 87"/>
          <p:cNvSpPr/>
          <p:nvPr>
            <p:custDataLst>
              <p:tags r:id="rId14"/>
            </p:custDataLst>
          </p:nvPr>
        </p:nvSpPr>
        <p:spPr>
          <a:xfrm>
            <a:off x="2833875" y="4202671"/>
            <a:ext cx="1090268" cy="326135"/>
          </a:xfrm>
          <a:prstGeom prst="roundRect">
            <a:avLst>
              <a:gd name="adj" fmla="val 13302"/>
            </a:avLst>
          </a:prstGeom>
          <a:gradFill flip="none" rotWithShape="1">
            <a:gsLst>
              <a:gs pos="100000">
                <a:schemeClr val="accent1"/>
              </a:gs>
              <a:gs pos="0">
                <a:schemeClr val="accent1">
                  <a:lumMod val="90000"/>
                  <a:lumOff val="1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9004" tIns="39502" rIns="79004" bIns="39502" rtlCol="0" anchor="ctr"/>
          <a:lstStyle/>
          <a:p>
            <a:pPr algn="ctr"/>
            <a:endParaRPr lang="zh-CN" altLang="en-US" sz="1555">
              <a:solidFill>
                <a:schemeClr val="bg1"/>
              </a:solidFill>
            </a:endParaRPr>
          </a:p>
        </p:txBody>
      </p:sp>
      <p:sp>
        <p:nvSpPr>
          <p:cNvPr id="89" name="文本框 88"/>
          <p:cNvSpPr txBox="1"/>
          <p:nvPr/>
        </p:nvSpPr>
        <p:spPr>
          <a:xfrm>
            <a:off x="2899315" y="4250804"/>
            <a:ext cx="959386" cy="239327"/>
          </a:xfrm>
          <a:prstGeom prst="rect">
            <a:avLst/>
          </a:prstGeom>
          <a:noFill/>
          <a:effectLst/>
        </p:spPr>
        <p:txBody>
          <a:bodyPr wrap="none" lIns="79004" tIns="39502" rIns="79004" bIns="39502" rtlCol="0">
            <a:spAutoFit/>
          </a:bodyPr>
          <a:lstStyle/>
          <a:p>
            <a:pPr algn="ctr"/>
            <a:r>
              <a:rPr lang="zh-CN" altLang="en-US" sz="1035" dirty="0">
                <a:solidFill>
                  <a:schemeClr val="bg1"/>
                </a:solidFill>
                <a:latin typeface="思源黑体 CN Bold" panose="020B0800000000000000" pitchFamily="34" charset="-122"/>
                <a:ea typeface="思源黑体 CN Bold" panose="020B0800000000000000" pitchFamily="34" charset="-122"/>
              </a:rPr>
              <a:t>大型医药企业</a:t>
            </a:r>
            <a:endParaRPr lang="en-US" altLang="zh-CN" sz="1035" dirty="0">
              <a:solidFill>
                <a:schemeClr val="bg1"/>
              </a:solidFill>
              <a:latin typeface="思源黑体 CN Bold" panose="020B0800000000000000" pitchFamily="34" charset="-122"/>
              <a:ea typeface="思源黑体 CN Bold" panose="020B0800000000000000" pitchFamily="34" charset="-122"/>
            </a:endParaRPr>
          </a:p>
        </p:txBody>
      </p:sp>
      <p:sp>
        <p:nvSpPr>
          <p:cNvPr id="91" name="矩形: 圆角 90"/>
          <p:cNvSpPr/>
          <p:nvPr>
            <p:custDataLst>
              <p:tags r:id="rId15"/>
            </p:custDataLst>
          </p:nvPr>
        </p:nvSpPr>
        <p:spPr>
          <a:xfrm>
            <a:off x="3544023" y="4800279"/>
            <a:ext cx="1090268" cy="326135"/>
          </a:xfrm>
          <a:prstGeom prst="roundRect">
            <a:avLst>
              <a:gd name="adj" fmla="val 13302"/>
            </a:avLst>
          </a:prstGeom>
          <a:gradFill flip="none" rotWithShape="1">
            <a:gsLst>
              <a:gs pos="100000">
                <a:schemeClr val="accent1"/>
              </a:gs>
              <a:gs pos="0">
                <a:schemeClr val="accent1">
                  <a:lumMod val="90000"/>
                  <a:lumOff val="1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9004" tIns="39502" rIns="79004" bIns="39502" rtlCol="0" anchor="ctr"/>
          <a:lstStyle/>
          <a:p>
            <a:pPr algn="ctr"/>
            <a:endParaRPr lang="zh-CN" altLang="en-US" sz="1555">
              <a:solidFill>
                <a:schemeClr val="bg1"/>
              </a:solidFill>
            </a:endParaRPr>
          </a:p>
        </p:txBody>
      </p:sp>
      <p:sp>
        <p:nvSpPr>
          <p:cNvPr id="92" name="文本框 91"/>
          <p:cNvSpPr txBox="1"/>
          <p:nvPr/>
        </p:nvSpPr>
        <p:spPr>
          <a:xfrm>
            <a:off x="3662267" y="4848411"/>
            <a:ext cx="853780" cy="239327"/>
          </a:xfrm>
          <a:prstGeom prst="rect">
            <a:avLst/>
          </a:prstGeom>
          <a:noFill/>
          <a:effectLst/>
        </p:spPr>
        <p:txBody>
          <a:bodyPr wrap="none" lIns="79004" tIns="39502" rIns="79004" bIns="39502" rtlCol="0">
            <a:spAutoFit/>
          </a:bodyPr>
          <a:lstStyle/>
          <a:p>
            <a:pPr algn="ctr"/>
            <a:r>
              <a:rPr kumimoji="0" lang="zh-CN" altLang="en-US" sz="1035" b="0" i="0" u="none" strike="noStrike" kern="120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rPr>
              <a:t>互联网企业</a:t>
            </a:r>
            <a:endParaRPr lang="en-US" altLang="zh-CN" sz="1035" dirty="0">
              <a:solidFill>
                <a:schemeClr val="bg1"/>
              </a:solidFill>
              <a:latin typeface="思源黑体 CN Bold" panose="020B0800000000000000" pitchFamily="34" charset="-122"/>
              <a:ea typeface="思源黑体 CN Bold" panose="020B0800000000000000" pitchFamily="34" charset="-122"/>
            </a:endParaRPr>
          </a:p>
        </p:txBody>
      </p:sp>
      <p:sp>
        <p:nvSpPr>
          <p:cNvPr id="94" name="文本框 93"/>
          <p:cNvSpPr txBox="1"/>
          <p:nvPr/>
        </p:nvSpPr>
        <p:spPr>
          <a:xfrm>
            <a:off x="1000183" y="1924056"/>
            <a:ext cx="698037" cy="249299"/>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dirty="0">
                <a:ln>
                  <a:noFill/>
                </a:ln>
                <a:solidFill>
                  <a:schemeClr val="tx1">
                    <a:lumMod val="75000"/>
                    <a:lumOff val="25000"/>
                  </a:schemeClr>
                </a:solidFill>
                <a:effectLst/>
                <a:uLnTx/>
                <a:uFillTx/>
                <a:latin typeface="思源黑体 CN Normal"/>
                <a:ea typeface="思源黑体 CN Normal"/>
                <a:cs typeface="+mn-cs"/>
              </a:rPr>
              <a:t>硬件销售</a:t>
            </a:r>
            <a:endParaRPr lang="en-US" altLang="zh-CN" sz="970" dirty="0">
              <a:solidFill>
                <a:schemeClr val="tx1">
                  <a:lumMod val="75000"/>
                  <a:lumOff val="25000"/>
                </a:schemeClr>
              </a:solidFill>
              <a:latin typeface="+mn-ea"/>
            </a:endParaRPr>
          </a:p>
        </p:txBody>
      </p:sp>
      <p:sp>
        <p:nvSpPr>
          <p:cNvPr id="95" name="文本框 94"/>
          <p:cNvSpPr txBox="1"/>
          <p:nvPr/>
        </p:nvSpPr>
        <p:spPr>
          <a:xfrm>
            <a:off x="1000183" y="2401456"/>
            <a:ext cx="698037" cy="249299"/>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dirty="0">
                <a:ln>
                  <a:noFill/>
                </a:ln>
                <a:solidFill>
                  <a:schemeClr val="tx1">
                    <a:lumMod val="75000"/>
                    <a:lumOff val="25000"/>
                  </a:schemeClr>
                </a:solidFill>
                <a:effectLst/>
                <a:uLnTx/>
                <a:uFillTx/>
                <a:latin typeface="思源黑体 CN Normal"/>
                <a:ea typeface="思源黑体 CN Normal"/>
                <a:cs typeface="+mn-cs"/>
              </a:rPr>
              <a:t>项目建设</a:t>
            </a:r>
            <a:endParaRPr lang="en-US" altLang="zh-CN" sz="970" dirty="0">
              <a:solidFill>
                <a:schemeClr val="tx1">
                  <a:lumMod val="75000"/>
                  <a:lumOff val="25000"/>
                </a:schemeClr>
              </a:solidFill>
              <a:latin typeface="+mn-ea"/>
            </a:endParaRPr>
          </a:p>
        </p:txBody>
      </p:sp>
      <p:sp>
        <p:nvSpPr>
          <p:cNvPr id="96" name="文本框 95"/>
          <p:cNvSpPr txBox="1"/>
          <p:nvPr/>
        </p:nvSpPr>
        <p:spPr>
          <a:xfrm>
            <a:off x="1000183" y="2878858"/>
            <a:ext cx="698037" cy="249299"/>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a:ln>
                  <a:noFill/>
                </a:ln>
                <a:solidFill>
                  <a:schemeClr val="tx1">
                    <a:lumMod val="75000"/>
                    <a:lumOff val="25000"/>
                  </a:schemeClr>
                </a:solidFill>
                <a:effectLst/>
                <a:uLnTx/>
                <a:uFillTx/>
                <a:latin typeface="思源黑体 CN Normal"/>
                <a:ea typeface="思源黑体 CN Normal"/>
                <a:cs typeface="+mn-cs"/>
              </a:rPr>
              <a:t>技术支持</a:t>
            </a:r>
            <a:endParaRPr lang="en-US" altLang="zh-CN" sz="970" dirty="0">
              <a:solidFill>
                <a:schemeClr val="tx1">
                  <a:lumMod val="75000"/>
                  <a:lumOff val="25000"/>
                </a:schemeClr>
              </a:solidFill>
              <a:latin typeface="+mn-ea"/>
            </a:endParaRPr>
          </a:p>
        </p:txBody>
      </p:sp>
      <p:sp>
        <p:nvSpPr>
          <p:cNvPr id="97" name="文本框 96"/>
          <p:cNvSpPr txBox="1"/>
          <p:nvPr/>
        </p:nvSpPr>
        <p:spPr>
          <a:xfrm>
            <a:off x="1000183" y="3356258"/>
            <a:ext cx="698037" cy="249299"/>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dirty="0">
                <a:ln>
                  <a:noFill/>
                </a:ln>
                <a:solidFill>
                  <a:schemeClr val="tx1">
                    <a:lumMod val="75000"/>
                    <a:lumOff val="25000"/>
                  </a:schemeClr>
                </a:solidFill>
                <a:effectLst/>
                <a:uLnTx/>
                <a:uFillTx/>
                <a:latin typeface="思源黑体 CN Normal"/>
                <a:ea typeface="思源黑体 CN Normal"/>
                <a:cs typeface="+mn-cs"/>
              </a:rPr>
              <a:t>维保服务</a:t>
            </a:r>
            <a:endParaRPr lang="en-US" altLang="zh-CN" sz="970" dirty="0">
              <a:solidFill>
                <a:schemeClr val="tx1">
                  <a:lumMod val="75000"/>
                  <a:lumOff val="25000"/>
                </a:schemeClr>
              </a:solidFill>
              <a:latin typeface="+mn-ea"/>
            </a:endParaRPr>
          </a:p>
        </p:txBody>
      </p:sp>
      <p:sp>
        <p:nvSpPr>
          <p:cNvPr id="98" name="文本框 97"/>
          <p:cNvSpPr txBox="1"/>
          <p:nvPr/>
        </p:nvSpPr>
        <p:spPr>
          <a:xfrm>
            <a:off x="1000183" y="3833659"/>
            <a:ext cx="698037" cy="249299"/>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a:ln>
                  <a:noFill/>
                </a:ln>
                <a:solidFill>
                  <a:schemeClr val="tx1">
                    <a:lumMod val="75000"/>
                    <a:lumOff val="25000"/>
                  </a:schemeClr>
                </a:solidFill>
                <a:effectLst/>
                <a:uLnTx/>
                <a:uFillTx/>
                <a:latin typeface="思源黑体 CN Normal"/>
                <a:ea typeface="思源黑体 CN Normal"/>
                <a:cs typeface="+mn-cs"/>
              </a:rPr>
              <a:t>支付返佣</a:t>
            </a:r>
            <a:endParaRPr lang="en-US" altLang="zh-CN" sz="970" dirty="0">
              <a:solidFill>
                <a:schemeClr val="tx1">
                  <a:lumMod val="75000"/>
                  <a:lumOff val="25000"/>
                </a:schemeClr>
              </a:solidFill>
              <a:latin typeface="+mn-ea"/>
            </a:endParaRPr>
          </a:p>
        </p:txBody>
      </p:sp>
      <p:sp>
        <p:nvSpPr>
          <p:cNvPr id="99" name="文本框 98"/>
          <p:cNvSpPr txBox="1"/>
          <p:nvPr/>
        </p:nvSpPr>
        <p:spPr>
          <a:xfrm>
            <a:off x="1000183" y="4311060"/>
            <a:ext cx="698037" cy="249299"/>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a:ln>
                  <a:noFill/>
                </a:ln>
                <a:solidFill>
                  <a:schemeClr val="tx1">
                    <a:lumMod val="75000"/>
                    <a:lumOff val="25000"/>
                  </a:schemeClr>
                </a:solidFill>
                <a:effectLst/>
                <a:uLnTx/>
                <a:uFillTx/>
                <a:latin typeface="思源黑体 CN Normal"/>
                <a:ea typeface="思源黑体 CN Normal"/>
                <a:cs typeface="+mn-cs"/>
              </a:rPr>
              <a:t>服务分润</a:t>
            </a:r>
            <a:endParaRPr lang="en-US" altLang="zh-CN" sz="970" dirty="0">
              <a:solidFill>
                <a:schemeClr val="tx1">
                  <a:lumMod val="75000"/>
                  <a:lumOff val="25000"/>
                </a:schemeClr>
              </a:solidFill>
              <a:latin typeface="+mn-ea"/>
            </a:endParaRPr>
          </a:p>
        </p:txBody>
      </p:sp>
      <p:sp>
        <p:nvSpPr>
          <p:cNvPr id="100" name="文本框 99"/>
          <p:cNvSpPr txBox="1"/>
          <p:nvPr/>
        </p:nvSpPr>
        <p:spPr>
          <a:xfrm>
            <a:off x="1000183" y="4788460"/>
            <a:ext cx="698037" cy="249299"/>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dirty="0">
                <a:ln>
                  <a:noFill/>
                </a:ln>
                <a:solidFill>
                  <a:schemeClr val="tx1">
                    <a:lumMod val="75000"/>
                    <a:lumOff val="25000"/>
                  </a:schemeClr>
                </a:solidFill>
                <a:effectLst/>
                <a:uLnTx/>
                <a:uFillTx/>
                <a:latin typeface="思源黑体 CN Normal"/>
                <a:ea typeface="思源黑体 CN Normal"/>
                <a:cs typeface="+mn-cs"/>
              </a:rPr>
              <a:t>接口收费</a:t>
            </a:r>
            <a:endParaRPr lang="en-US" altLang="zh-CN" sz="970" dirty="0">
              <a:solidFill>
                <a:schemeClr val="tx1">
                  <a:lumMod val="75000"/>
                  <a:lumOff val="25000"/>
                </a:schemeClr>
              </a:solidFill>
              <a:latin typeface="+mn-ea"/>
            </a:endParaRPr>
          </a:p>
        </p:txBody>
      </p:sp>
      <p:cxnSp>
        <p:nvCxnSpPr>
          <p:cNvPr id="62" name="直接连接符 61"/>
          <p:cNvCxnSpPr/>
          <p:nvPr/>
        </p:nvCxnSpPr>
        <p:spPr>
          <a:xfrm>
            <a:off x="1744036" y="2044071"/>
            <a:ext cx="706374" cy="0"/>
          </a:xfrm>
          <a:prstGeom prst="line">
            <a:avLst/>
          </a:prstGeom>
          <a:ln w="6858">
            <a:gradFill flip="none" rotWithShape="1">
              <a:gsLst>
                <a:gs pos="0">
                  <a:schemeClr val="accent1">
                    <a:lumMod val="5000"/>
                    <a:lumOff val="95000"/>
                  </a:schemeClr>
                </a:gs>
                <a:gs pos="100000">
                  <a:schemeClr val="accent1">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sp>
        <p:nvSpPr>
          <p:cNvPr id="77" name="矩形: 圆角 76"/>
          <p:cNvSpPr/>
          <p:nvPr>
            <p:custDataLst>
              <p:tags r:id="rId16"/>
            </p:custDataLst>
          </p:nvPr>
        </p:nvSpPr>
        <p:spPr>
          <a:xfrm>
            <a:off x="939087" y="1912404"/>
            <a:ext cx="804950" cy="255988"/>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tx1">
                  <a:lumMod val="75000"/>
                  <a:lumOff val="25000"/>
                </a:schemeClr>
              </a:solidFill>
            </a:endParaRPr>
          </a:p>
        </p:txBody>
      </p:sp>
      <p:sp>
        <p:nvSpPr>
          <p:cNvPr id="78" name="矩形: 圆角 77"/>
          <p:cNvSpPr/>
          <p:nvPr>
            <p:custDataLst>
              <p:tags r:id="rId17"/>
            </p:custDataLst>
          </p:nvPr>
        </p:nvSpPr>
        <p:spPr>
          <a:xfrm>
            <a:off x="939087" y="2391574"/>
            <a:ext cx="804950" cy="255988"/>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tx1">
                  <a:lumMod val="75000"/>
                  <a:lumOff val="25000"/>
                </a:schemeClr>
              </a:solidFill>
            </a:endParaRPr>
          </a:p>
        </p:txBody>
      </p:sp>
      <p:sp>
        <p:nvSpPr>
          <p:cNvPr id="81" name="矩形: 圆角 80"/>
          <p:cNvSpPr/>
          <p:nvPr>
            <p:custDataLst>
              <p:tags r:id="rId18"/>
            </p:custDataLst>
          </p:nvPr>
        </p:nvSpPr>
        <p:spPr>
          <a:xfrm>
            <a:off x="939087" y="2876043"/>
            <a:ext cx="804950" cy="255988"/>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tx1">
                  <a:lumMod val="75000"/>
                  <a:lumOff val="25000"/>
                </a:schemeClr>
              </a:solidFill>
            </a:endParaRPr>
          </a:p>
        </p:txBody>
      </p:sp>
      <p:sp>
        <p:nvSpPr>
          <p:cNvPr id="84" name="矩形: 圆角 83"/>
          <p:cNvSpPr/>
          <p:nvPr>
            <p:custDataLst>
              <p:tags r:id="rId19"/>
            </p:custDataLst>
          </p:nvPr>
        </p:nvSpPr>
        <p:spPr>
          <a:xfrm>
            <a:off x="939087" y="3336761"/>
            <a:ext cx="804950" cy="255988"/>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tx1">
                  <a:lumMod val="75000"/>
                  <a:lumOff val="25000"/>
                </a:schemeClr>
              </a:solidFill>
            </a:endParaRPr>
          </a:p>
        </p:txBody>
      </p:sp>
      <p:sp>
        <p:nvSpPr>
          <p:cNvPr id="102" name="矩形: 圆角 101"/>
          <p:cNvSpPr/>
          <p:nvPr>
            <p:custDataLst>
              <p:tags r:id="rId20"/>
            </p:custDataLst>
          </p:nvPr>
        </p:nvSpPr>
        <p:spPr>
          <a:xfrm>
            <a:off x="939087" y="3831296"/>
            <a:ext cx="804950" cy="255988"/>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tx1">
                  <a:lumMod val="75000"/>
                  <a:lumOff val="25000"/>
                </a:schemeClr>
              </a:solidFill>
            </a:endParaRPr>
          </a:p>
        </p:txBody>
      </p:sp>
      <p:sp>
        <p:nvSpPr>
          <p:cNvPr id="103" name="矩形: 圆角 102"/>
          <p:cNvSpPr/>
          <p:nvPr>
            <p:custDataLst>
              <p:tags r:id="rId21"/>
            </p:custDataLst>
          </p:nvPr>
        </p:nvSpPr>
        <p:spPr>
          <a:xfrm>
            <a:off x="939087" y="4315765"/>
            <a:ext cx="804950" cy="255988"/>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tx1">
                  <a:lumMod val="75000"/>
                  <a:lumOff val="25000"/>
                </a:schemeClr>
              </a:solidFill>
            </a:endParaRPr>
          </a:p>
        </p:txBody>
      </p:sp>
      <p:sp>
        <p:nvSpPr>
          <p:cNvPr id="104" name="矩形: 圆角 103"/>
          <p:cNvSpPr/>
          <p:nvPr>
            <p:custDataLst>
              <p:tags r:id="rId22"/>
            </p:custDataLst>
          </p:nvPr>
        </p:nvSpPr>
        <p:spPr>
          <a:xfrm>
            <a:off x="939087" y="4776482"/>
            <a:ext cx="804950" cy="255988"/>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tx1">
                  <a:lumMod val="75000"/>
                  <a:lumOff val="25000"/>
                </a:schemeClr>
              </a:solidFill>
            </a:endParaRPr>
          </a:p>
        </p:txBody>
      </p:sp>
      <p:cxnSp>
        <p:nvCxnSpPr>
          <p:cNvPr id="107" name="直接连接符 106"/>
          <p:cNvCxnSpPr/>
          <p:nvPr/>
        </p:nvCxnSpPr>
        <p:spPr>
          <a:xfrm>
            <a:off x="1744036" y="4898712"/>
            <a:ext cx="706374" cy="0"/>
          </a:xfrm>
          <a:prstGeom prst="line">
            <a:avLst/>
          </a:prstGeom>
          <a:ln w="6858">
            <a:gradFill flip="none" rotWithShape="1">
              <a:gsLst>
                <a:gs pos="0">
                  <a:schemeClr val="accent1">
                    <a:lumMod val="5000"/>
                    <a:lumOff val="95000"/>
                  </a:schemeClr>
                </a:gs>
                <a:gs pos="100000">
                  <a:schemeClr val="accent1">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1744037" y="2528068"/>
            <a:ext cx="505301" cy="0"/>
          </a:xfrm>
          <a:prstGeom prst="line">
            <a:avLst/>
          </a:prstGeom>
          <a:ln w="6858">
            <a:gradFill flip="none" rotWithShape="1">
              <a:gsLst>
                <a:gs pos="0">
                  <a:schemeClr val="accent1">
                    <a:lumMod val="5000"/>
                    <a:lumOff val="95000"/>
                  </a:schemeClr>
                </a:gs>
                <a:gs pos="100000">
                  <a:schemeClr val="accent1">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1744036" y="3007458"/>
            <a:ext cx="392144" cy="0"/>
          </a:xfrm>
          <a:prstGeom prst="line">
            <a:avLst/>
          </a:prstGeom>
          <a:ln w="6858">
            <a:gradFill flip="none" rotWithShape="1">
              <a:gsLst>
                <a:gs pos="0">
                  <a:schemeClr val="accent1">
                    <a:lumMod val="5000"/>
                    <a:lumOff val="95000"/>
                  </a:schemeClr>
                </a:gs>
                <a:gs pos="100000">
                  <a:schemeClr val="accent1">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1744036" y="3967207"/>
            <a:ext cx="392144" cy="0"/>
          </a:xfrm>
          <a:prstGeom prst="line">
            <a:avLst/>
          </a:prstGeom>
          <a:ln w="6858">
            <a:gradFill flip="none" rotWithShape="1">
              <a:gsLst>
                <a:gs pos="0">
                  <a:schemeClr val="accent1">
                    <a:lumMod val="5000"/>
                    <a:lumOff val="95000"/>
                  </a:schemeClr>
                </a:gs>
                <a:gs pos="100000">
                  <a:schemeClr val="accent1">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1744037" y="3465225"/>
            <a:ext cx="353187" cy="596"/>
          </a:xfrm>
          <a:prstGeom prst="line">
            <a:avLst/>
          </a:prstGeom>
          <a:ln w="6858">
            <a:gradFill flip="none" rotWithShape="1">
              <a:gsLst>
                <a:gs pos="0">
                  <a:schemeClr val="accent1">
                    <a:lumMod val="5000"/>
                    <a:lumOff val="95000"/>
                  </a:schemeClr>
                </a:gs>
                <a:gs pos="100000">
                  <a:schemeClr val="accent1">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1744037" y="4441449"/>
            <a:ext cx="505301" cy="0"/>
          </a:xfrm>
          <a:prstGeom prst="line">
            <a:avLst/>
          </a:prstGeom>
          <a:ln w="6858">
            <a:gradFill flip="none" rotWithShape="1">
              <a:gsLst>
                <a:gs pos="0">
                  <a:schemeClr val="accent1">
                    <a:lumMod val="5000"/>
                    <a:lumOff val="95000"/>
                  </a:schemeClr>
                </a:gs>
                <a:gs pos="100000">
                  <a:schemeClr val="accent1">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sp>
        <p:nvSpPr>
          <p:cNvPr id="22" name="不完整圆 21"/>
          <p:cNvSpPr/>
          <p:nvPr>
            <p:custDataLst>
              <p:tags r:id="rId23"/>
            </p:custDataLst>
          </p:nvPr>
        </p:nvSpPr>
        <p:spPr>
          <a:xfrm flipH="1">
            <a:off x="5796636" y="2160591"/>
            <a:ext cx="2612131" cy="2612131"/>
          </a:xfrm>
          <a:prstGeom prst="pie">
            <a:avLst>
              <a:gd name="adj1" fmla="val 5451078"/>
              <a:gd name="adj2" fmla="val 16200000"/>
            </a:avLst>
          </a:prstGeom>
          <a:gradFill>
            <a:gsLst>
              <a:gs pos="100000">
                <a:schemeClr val="bg1">
                  <a:alpha val="0"/>
                </a:schemeClr>
              </a:gs>
              <a:gs pos="0">
                <a:schemeClr val="accent2">
                  <a:lumMod val="20000"/>
                  <a:lumOff val="80000"/>
                </a:schemeClr>
              </a:gs>
            </a:gsLst>
            <a:lin ang="0" scaled="1"/>
          </a:gradFill>
          <a:ln w="13716">
            <a:gradFill flip="none" rotWithShape="1">
              <a:gsLst>
                <a:gs pos="0">
                  <a:schemeClr val="accent2">
                    <a:lumMod val="20000"/>
                    <a:lumOff val="80000"/>
                    <a:alpha val="0"/>
                  </a:schemeClr>
                </a:gs>
                <a:gs pos="40000">
                  <a:schemeClr val="accent2">
                    <a:lumMod val="20000"/>
                    <a:lumOff val="80000"/>
                  </a:schemeClr>
                </a:gs>
              </a:gsLst>
              <a:lin ang="10800000" scaled="1"/>
              <a:tileRect/>
            </a:gra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1" name="椭圆 50"/>
          <p:cNvSpPr/>
          <p:nvPr>
            <p:custDataLst>
              <p:tags r:id="rId24"/>
            </p:custDataLst>
          </p:nvPr>
        </p:nvSpPr>
        <p:spPr>
          <a:xfrm flipH="1">
            <a:off x="7455208" y="2172067"/>
            <a:ext cx="85936" cy="85936"/>
          </a:xfrm>
          <a:prstGeom prst="ellipse">
            <a:avLst/>
          </a:prstGeom>
          <a:solidFill>
            <a:schemeClr val="bg1"/>
          </a:solidFill>
          <a:ln>
            <a:noFill/>
          </a:ln>
          <a:effectLst>
            <a:outerShdw blurRad="137160" algn="ctr"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52" name="椭圆 51"/>
          <p:cNvSpPr/>
          <p:nvPr/>
        </p:nvSpPr>
        <p:spPr>
          <a:xfrm flipH="1">
            <a:off x="7478736" y="2195595"/>
            <a:ext cx="38880" cy="3888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43" name="椭圆 42"/>
          <p:cNvSpPr/>
          <p:nvPr>
            <p:custDataLst>
              <p:tags r:id="rId25"/>
            </p:custDataLst>
          </p:nvPr>
        </p:nvSpPr>
        <p:spPr>
          <a:xfrm flipH="1">
            <a:off x="8060208" y="2588348"/>
            <a:ext cx="85936" cy="85936"/>
          </a:xfrm>
          <a:prstGeom prst="ellipse">
            <a:avLst/>
          </a:prstGeom>
          <a:solidFill>
            <a:schemeClr val="bg1"/>
          </a:solidFill>
          <a:ln>
            <a:noFill/>
          </a:ln>
          <a:effectLst>
            <a:outerShdw blurRad="137160" algn="ctr"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44" name="椭圆 43"/>
          <p:cNvSpPr/>
          <p:nvPr/>
        </p:nvSpPr>
        <p:spPr>
          <a:xfrm flipH="1">
            <a:off x="8083735" y="2611875"/>
            <a:ext cx="38880" cy="3888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41" name="椭圆 40"/>
          <p:cNvSpPr/>
          <p:nvPr>
            <p:custDataLst>
              <p:tags r:id="rId26"/>
            </p:custDataLst>
          </p:nvPr>
        </p:nvSpPr>
        <p:spPr>
          <a:xfrm flipH="1">
            <a:off x="8330217" y="3127556"/>
            <a:ext cx="85936" cy="85936"/>
          </a:xfrm>
          <a:prstGeom prst="ellipse">
            <a:avLst/>
          </a:prstGeom>
          <a:solidFill>
            <a:schemeClr val="bg1"/>
          </a:solidFill>
          <a:ln>
            <a:noFill/>
          </a:ln>
          <a:effectLst>
            <a:outerShdw blurRad="137160" algn="ctr"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42" name="椭圆 41"/>
          <p:cNvSpPr/>
          <p:nvPr/>
        </p:nvSpPr>
        <p:spPr>
          <a:xfrm flipH="1">
            <a:off x="8353744" y="3151085"/>
            <a:ext cx="38880" cy="3888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39" name="椭圆 38"/>
          <p:cNvSpPr/>
          <p:nvPr>
            <p:custDataLst>
              <p:tags r:id="rId27"/>
            </p:custDataLst>
          </p:nvPr>
        </p:nvSpPr>
        <p:spPr>
          <a:xfrm flipH="1">
            <a:off x="8060208" y="4271574"/>
            <a:ext cx="85936" cy="85936"/>
          </a:xfrm>
          <a:prstGeom prst="ellipse">
            <a:avLst/>
          </a:prstGeom>
          <a:solidFill>
            <a:schemeClr val="bg1"/>
          </a:solidFill>
          <a:ln>
            <a:noFill/>
          </a:ln>
          <a:effectLst>
            <a:outerShdw blurRad="137160" algn="ctr"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40" name="椭圆 39"/>
          <p:cNvSpPr/>
          <p:nvPr/>
        </p:nvSpPr>
        <p:spPr>
          <a:xfrm flipH="1">
            <a:off x="8083735" y="4295101"/>
            <a:ext cx="38880" cy="3888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36" name="椭圆 35"/>
          <p:cNvSpPr/>
          <p:nvPr>
            <p:custDataLst>
              <p:tags r:id="rId28"/>
            </p:custDataLst>
          </p:nvPr>
        </p:nvSpPr>
        <p:spPr>
          <a:xfrm flipH="1">
            <a:off x="7455208" y="4665826"/>
            <a:ext cx="85936" cy="85936"/>
          </a:xfrm>
          <a:prstGeom prst="ellipse">
            <a:avLst/>
          </a:prstGeom>
          <a:solidFill>
            <a:schemeClr val="bg1"/>
          </a:solidFill>
          <a:ln>
            <a:noFill/>
          </a:ln>
          <a:effectLst>
            <a:outerShdw blurRad="137160" algn="ctr"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38" name="椭圆 37"/>
          <p:cNvSpPr/>
          <p:nvPr/>
        </p:nvSpPr>
        <p:spPr>
          <a:xfrm flipH="1">
            <a:off x="7478736" y="4689353"/>
            <a:ext cx="38880" cy="3888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33" name="椭圆 32"/>
          <p:cNvSpPr/>
          <p:nvPr>
            <p:custDataLst>
              <p:tags r:id="rId29"/>
            </p:custDataLst>
          </p:nvPr>
        </p:nvSpPr>
        <p:spPr>
          <a:xfrm flipH="1">
            <a:off x="8330217" y="3725165"/>
            <a:ext cx="85936" cy="85936"/>
          </a:xfrm>
          <a:prstGeom prst="ellipse">
            <a:avLst/>
          </a:prstGeom>
          <a:solidFill>
            <a:schemeClr val="bg1"/>
          </a:solidFill>
          <a:ln>
            <a:noFill/>
          </a:ln>
          <a:effectLst>
            <a:outerShdw blurRad="137160" algn="ctr"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35" name="椭圆 34"/>
          <p:cNvSpPr/>
          <p:nvPr/>
        </p:nvSpPr>
        <p:spPr>
          <a:xfrm flipH="1">
            <a:off x="8353744" y="3748692"/>
            <a:ext cx="38880" cy="3888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8" name="矩形: 圆角 7"/>
          <p:cNvSpPr/>
          <p:nvPr>
            <p:custDataLst>
              <p:tags r:id="rId30"/>
            </p:custDataLst>
          </p:nvPr>
        </p:nvSpPr>
        <p:spPr>
          <a:xfrm flipH="1">
            <a:off x="7558041" y="1812243"/>
            <a:ext cx="1090268" cy="326135"/>
          </a:xfrm>
          <a:prstGeom prst="roundRect">
            <a:avLst>
              <a:gd name="adj" fmla="val 13302"/>
            </a:avLst>
          </a:prstGeom>
          <a:gradFill flip="none" rotWithShape="1">
            <a:gsLst>
              <a:gs pos="100000">
                <a:schemeClr val="accent2"/>
              </a:gs>
              <a:gs pos="0">
                <a:schemeClr val="accent2">
                  <a:lumMod val="90000"/>
                  <a:lumOff val="1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9004" tIns="39502" rIns="79004" bIns="39502" rtlCol="0" anchor="ctr"/>
          <a:lstStyle/>
          <a:p>
            <a:pPr algn="ctr"/>
            <a:endParaRPr lang="zh-CN" altLang="en-US" sz="1555">
              <a:solidFill>
                <a:schemeClr val="bg1"/>
              </a:solidFill>
            </a:endParaRPr>
          </a:p>
        </p:txBody>
      </p:sp>
      <p:sp>
        <p:nvSpPr>
          <p:cNvPr id="9" name="文本框 8"/>
          <p:cNvSpPr txBox="1"/>
          <p:nvPr/>
        </p:nvSpPr>
        <p:spPr>
          <a:xfrm flipH="1">
            <a:off x="7690130" y="1860375"/>
            <a:ext cx="826080" cy="239327"/>
          </a:xfrm>
          <a:prstGeom prst="rect">
            <a:avLst/>
          </a:prstGeom>
          <a:noFill/>
          <a:effectLst/>
        </p:spPr>
        <p:txBody>
          <a:bodyPr wrap="none" lIns="79004" tIns="39502" rIns="79004" bIns="39502" rtlCol="0">
            <a:spAutoFit/>
          </a:bodyPr>
          <a:lstStyle/>
          <a:p>
            <a:pPr algn="ctr"/>
            <a:r>
              <a:rPr lang="zh-CN" altLang="en-US" sz="1035" dirty="0">
                <a:solidFill>
                  <a:schemeClr val="bg1"/>
                </a:solidFill>
                <a:latin typeface="思源黑体 CN Bold" panose="020B0800000000000000" pitchFamily="34" charset="-122"/>
                <a:ea typeface="思源黑体 CN Bold" panose="020B0800000000000000" pitchFamily="34" charset="-122"/>
              </a:rPr>
              <a:t>独居年轻人</a:t>
            </a:r>
            <a:endParaRPr lang="en-US" altLang="zh-CN" sz="1035" dirty="0">
              <a:solidFill>
                <a:schemeClr val="bg1"/>
              </a:solidFill>
              <a:latin typeface="思源黑体 CN Bold" panose="020B0800000000000000" pitchFamily="34" charset="-122"/>
              <a:ea typeface="思源黑体 CN Bold" panose="020B0800000000000000" pitchFamily="34" charset="-122"/>
            </a:endParaRPr>
          </a:p>
        </p:txBody>
      </p:sp>
      <p:sp>
        <p:nvSpPr>
          <p:cNvPr id="10" name="矩形: 圆角 9"/>
          <p:cNvSpPr/>
          <p:nvPr>
            <p:custDataLst>
              <p:tags r:id="rId31"/>
            </p:custDataLst>
          </p:nvPr>
        </p:nvSpPr>
        <p:spPr>
          <a:xfrm flipH="1">
            <a:off x="8268191" y="2409850"/>
            <a:ext cx="1090268" cy="326135"/>
          </a:xfrm>
          <a:prstGeom prst="roundRect">
            <a:avLst>
              <a:gd name="adj" fmla="val 13302"/>
            </a:avLst>
          </a:prstGeom>
          <a:gradFill flip="none" rotWithShape="1">
            <a:gsLst>
              <a:gs pos="100000">
                <a:schemeClr val="accent2"/>
              </a:gs>
              <a:gs pos="0">
                <a:schemeClr val="accent2">
                  <a:lumMod val="90000"/>
                  <a:lumOff val="1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9004" tIns="39502" rIns="79004" bIns="39502" rtlCol="0" anchor="ctr"/>
          <a:lstStyle/>
          <a:p>
            <a:pPr algn="ctr"/>
            <a:endParaRPr lang="zh-CN" altLang="en-US" sz="1555">
              <a:solidFill>
                <a:schemeClr val="bg1"/>
              </a:solidFill>
            </a:endParaRPr>
          </a:p>
        </p:txBody>
      </p:sp>
      <p:sp>
        <p:nvSpPr>
          <p:cNvPr id="11" name="文本框 10"/>
          <p:cNvSpPr txBox="1"/>
          <p:nvPr/>
        </p:nvSpPr>
        <p:spPr>
          <a:xfrm flipH="1">
            <a:off x="8600244" y="2457983"/>
            <a:ext cx="426163" cy="239327"/>
          </a:xfrm>
          <a:prstGeom prst="rect">
            <a:avLst/>
          </a:prstGeom>
          <a:noFill/>
          <a:effectLst/>
        </p:spPr>
        <p:txBody>
          <a:bodyPr wrap="none" lIns="79004" tIns="39502" rIns="79004" bIns="39502" rtlCol="0">
            <a:spAutoFit/>
          </a:bodyPr>
          <a:lstStyle/>
          <a:p>
            <a:pPr algn="ctr"/>
            <a:r>
              <a:rPr lang="zh-CN" altLang="en-US" sz="1035" dirty="0">
                <a:solidFill>
                  <a:schemeClr val="bg1"/>
                </a:solidFill>
                <a:latin typeface="思源黑体 CN Bold" panose="020B0800000000000000" pitchFamily="34" charset="-122"/>
                <a:ea typeface="思源黑体 CN Bold" panose="020B0800000000000000" pitchFamily="34" charset="-122"/>
              </a:rPr>
              <a:t>孕妇</a:t>
            </a:r>
            <a:endParaRPr lang="en-US" altLang="zh-CN" sz="1035" dirty="0">
              <a:solidFill>
                <a:schemeClr val="bg1"/>
              </a:solidFill>
              <a:latin typeface="思源黑体 CN Bold" panose="020B0800000000000000" pitchFamily="34" charset="-122"/>
              <a:ea typeface="思源黑体 CN Bold" panose="020B0800000000000000" pitchFamily="34" charset="-122"/>
            </a:endParaRPr>
          </a:p>
        </p:txBody>
      </p:sp>
      <p:sp>
        <p:nvSpPr>
          <p:cNvPr id="12" name="矩形: 圆角 11"/>
          <p:cNvSpPr/>
          <p:nvPr>
            <p:custDataLst>
              <p:tags r:id="rId32"/>
            </p:custDataLst>
          </p:nvPr>
        </p:nvSpPr>
        <p:spPr>
          <a:xfrm flipH="1">
            <a:off x="8565841" y="3007458"/>
            <a:ext cx="1090268" cy="326135"/>
          </a:xfrm>
          <a:prstGeom prst="roundRect">
            <a:avLst>
              <a:gd name="adj" fmla="val 13302"/>
            </a:avLst>
          </a:prstGeom>
          <a:gradFill flip="none" rotWithShape="1">
            <a:gsLst>
              <a:gs pos="100000">
                <a:schemeClr val="accent2"/>
              </a:gs>
              <a:gs pos="0">
                <a:schemeClr val="accent2">
                  <a:lumMod val="90000"/>
                  <a:lumOff val="1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9004" tIns="39502" rIns="79004" bIns="39502" rtlCol="0" anchor="ctr"/>
          <a:lstStyle/>
          <a:p>
            <a:pPr algn="ctr"/>
            <a:endParaRPr lang="zh-CN" altLang="en-US" sz="1555">
              <a:solidFill>
                <a:schemeClr val="bg1"/>
              </a:solidFill>
            </a:endParaRPr>
          </a:p>
        </p:txBody>
      </p:sp>
      <p:sp>
        <p:nvSpPr>
          <p:cNvPr id="13" name="文本框 12"/>
          <p:cNvSpPr txBox="1"/>
          <p:nvPr/>
        </p:nvSpPr>
        <p:spPr>
          <a:xfrm flipH="1">
            <a:off x="8626958" y="3055588"/>
            <a:ext cx="968043" cy="239327"/>
          </a:xfrm>
          <a:prstGeom prst="rect">
            <a:avLst/>
          </a:prstGeom>
          <a:noFill/>
          <a:effectLst/>
        </p:spPr>
        <p:txBody>
          <a:bodyPr wrap="none" lIns="79004" tIns="39502" rIns="79004" bIns="39502" rtlCol="0">
            <a:spAutoFit/>
          </a:bodyPr>
          <a:lstStyle/>
          <a:p>
            <a:pPr algn="ctr"/>
            <a:r>
              <a:rPr lang="zh-CN" altLang="en-US" sz="1035" dirty="0">
                <a:solidFill>
                  <a:schemeClr val="bg1"/>
                </a:solidFill>
                <a:latin typeface="思源黑体 CN Bold" panose="020B0800000000000000" pitchFamily="34" charset="-122"/>
                <a:ea typeface="思源黑体 CN Bold" panose="020B0800000000000000" pitchFamily="34" charset="-122"/>
              </a:rPr>
              <a:t>偏远地区居民</a:t>
            </a:r>
            <a:endParaRPr lang="en-US" altLang="zh-CN" sz="1035" dirty="0">
              <a:solidFill>
                <a:schemeClr val="bg1"/>
              </a:solidFill>
              <a:latin typeface="思源黑体 CN Bold" panose="020B0800000000000000" pitchFamily="34" charset="-122"/>
              <a:ea typeface="思源黑体 CN Bold" panose="020B0800000000000000" pitchFamily="34" charset="-122"/>
            </a:endParaRPr>
          </a:p>
        </p:txBody>
      </p:sp>
      <p:sp>
        <p:nvSpPr>
          <p:cNvPr id="14" name="矩形: 圆角 13"/>
          <p:cNvSpPr/>
          <p:nvPr>
            <p:custDataLst>
              <p:tags r:id="rId33"/>
            </p:custDataLst>
          </p:nvPr>
        </p:nvSpPr>
        <p:spPr>
          <a:xfrm flipH="1">
            <a:off x="8565841" y="3605064"/>
            <a:ext cx="1090268" cy="326135"/>
          </a:xfrm>
          <a:prstGeom prst="roundRect">
            <a:avLst>
              <a:gd name="adj" fmla="val 13302"/>
            </a:avLst>
          </a:prstGeom>
          <a:gradFill flip="none" rotWithShape="1">
            <a:gsLst>
              <a:gs pos="100000">
                <a:schemeClr val="accent2"/>
              </a:gs>
              <a:gs pos="0">
                <a:schemeClr val="accent2">
                  <a:lumMod val="90000"/>
                  <a:lumOff val="1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9004" tIns="39502" rIns="79004" bIns="39502" rtlCol="0" anchor="ctr"/>
          <a:lstStyle/>
          <a:p>
            <a:pPr algn="ctr"/>
            <a:endParaRPr lang="zh-CN" altLang="en-US" sz="1555">
              <a:solidFill>
                <a:schemeClr val="bg1"/>
              </a:solidFill>
            </a:endParaRPr>
          </a:p>
        </p:txBody>
      </p:sp>
      <p:sp>
        <p:nvSpPr>
          <p:cNvPr id="15" name="文本框 14"/>
          <p:cNvSpPr txBox="1"/>
          <p:nvPr/>
        </p:nvSpPr>
        <p:spPr>
          <a:xfrm flipH="1">
            <a:off x="8697936" y="3653196"/>
            <a:ext cx="826079" cy="239327"/>
          </a:xfrm>
          <a:prstGeom prst="rect">
            <a:avLst/>
          </a:prstGeom>
          <a:noFill/>
          <a:effectLst/>
        </p:spPr>
        <p:txBody>
          <a:bodyPr wrap="none" lIns="79004" tIns="39502" rIns="79004" bIns="39502" rtlCol="0">
            <a:spAutoFit/>
          </a:bodyPr>
          <a:lstStyle/>
          <a:p>
            <a:pPr algn="ctr"/>
            <a:r>
              <a:rPr lang="zh-CN" altLang="en-US" sz="1035" dirty="0">
                <a:solidFill>
                  <a:schemeClr val="bg1"/>
                </a:solidFill>
                <a:latin typeface="思源黑体 CN Bold" panose="020B0800000000000000" pitchFamily="34" charset="-122"/>
                <a:ea typeface="思源黑体 CN Bold" panose="020B0800000000000000" pitchFamily="34" charset="-122"/>
              </a:rPr>
              <a:t>长慢病患者</a:t>
            </a:r>
            <a:endParaRPr lang="en-US" altLang="zh-CN" sz="1035" dirty="0">
              <a:solidFill>
                <a:schemeClr val="bg1"/>
              </a:solidFill>
              <a:latin typeface="思源黑体 CN Bold" panose="020B0800000000000000" pitchFamily="34" charset="-122"/>
              <a:ea typeface="思源黑体 CN Bold" panose="020B0800000000000000" pitchFamily="34" charset="-122"/>
            </a:endParaRPr>
          </a:p>
        </p:txBody>
      </p:sp>
      <p:sp>
        <p:nvSpPr>
          <p:cNvPr id="16" name="矩形: 圆角 15"/>
          <p:cNvSpPr/>
          <p:nvPr>
            <p:custDataLst>
              <p:tags r:id="rId34"/>
            </p:custDataLst>
          </p:nvPr>
        </p:nvSpPr>
        <p:spPr>
          <a:xfrm flipH="1">
            <a:off x="8268191" y="4202671"/>
            <a:ext cx="1090268" cy="326135"/>
          </a:xfrm>
          <a:prstGeom prst="roundRect">
            <a:avLst>
              <a:gd name="adj" fmla="val 13302"/>
            </a:avLst>
          </a:prstGeom>
          <a:gradFill flip="none" rotWithShape="1">
            <a:gsLst>
              <a:gs pos="100000">
                <a:schemeClr val="accent2"/>
              </a:gs>
              <a:gs pos="0">
                <a:schemeClr val="accent2">
                  <a:lumMod val="90000"/>
                  <a:lumOff val="1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9004" tIns="39502" rIns="79004" bIns="39502" rtlCol="0" anchor="ctr"/>
          <a:lstStyle/>
          <a:p>
            <a:pPr algn="ctr"/>
            <a:endParaRPr lang="zh-CN" altLang="en-US" sz="1555">
              <a:solidFill>
                <a:schemeClr val="bg1"/>
              </a:solidFill>
            </a:endParaRPr>
          </a:p>
        </p:txBody>
      </p:sp>
      <p:sp>
        <p:nvSpPr>
          <p:cNvPr id="17" name="文本框 16"/>
          <p:cNvSpPr txBox="1"/>
          <p:nvPr/>
        </p:nvSpPr>
        <p:spPr>
          <a:xfrm flipH="1">
            <a:off x="8400288" y="4250804"/>
            <a:ext cx="826079" cy="239327"/>
          </a:xfrm>
          <a:prstGeom prst="rect">
            <a:avLst/>
          </a:prstGeom>
          <a:noFill/>
          <a:effectLst/>
        </p:spPr>
        <p:txBody>
          <a:bodyPr wrap="none" lIns="79004" tIns="39502" rIns="79004" bIns="39502" rtlCol="0">
            <a:spAutoFit/>
          </a:bodyPr>
          <a:lstStyle/>
          <a:p>
            <a:pPr algn="ctr"/>
            <a:r>
              <a:rPr lang="zh-CN" altLang="en-US" sz="1035" dirty="0">
                <a:solidFill>
                  <a:schemeClr val="bg1"/>
                </a:solidFill>
                <a:latin typeface="思源黑体 CN Bold" panose="020B0800000000000000" pitchFamily="34" charset="-122"/>
                <a:ea typeface="思源黑体 CN Bold" panose="020B0800000000000000" pitchFamily="34" charset="-122"/>
              </a:rPr>
              <a:t>个体从业者</a:t>
            </a:r>
            <a:endParaRPr lang="en-US" altLang="zh-CN" sz="1035" dirty="0">
              <a:solidFill>
                <a:schemeClr val="bg1"/>
              </a:solidFill>
              <a:latin typeface="思源黑体 CN Bold" panose="020B0800000000000000" pitchFamily="34" charset="-122"/>
              <a:ea typeface="思源黑体 CN Bold" panose="020B0800000000000000" pitchFamily="34" charset="-122"/>
            </a:endParaRPr>
          </a:p>
        </p:txBody>
      </p:sp>
      <p:sp>
        <p:nvSpPr>
          <p:cNvPr id="18" name="矩形: 圆角 17"/>
          <p:cNvSpPr/>
          <p:nvPr>
            <p:custDataLst>
              <p:tags r:id="rId35"/>
            </p:custDataLst>
          </p:nvPr>
        </p:nvSpPr>
        <p:spPr>
          <a:xfrm flipH="1">
            <a:off x="7558041" y="4800279"/>
            <a:ext cx="1090268" cy="326135"/>
          </a:xfrm>
          <a:prstGeom prst="roundRect">
            <a:avLst>
              <a:gd name="adj" fmla="val 13302"/>
            </a:avLst>
          </a:prstGeom>
          <a:gradFill flip="none" rotWithShape="1">
            <a:gsLst>
              <a:gs pos="100000">
                <a:schemeClr val="accent2"/>
              </a:gs>
              <a:gs pos="0">
                <a:schemeClr val="accent2">
                  <a:lumMod val="90000"/>
                  <a:lumOff val="1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9004" tIns="39502" rIns="79004" bIns="39502" rtlCol="0" anchor="ctr"/>
          <a:lstStyle/>
          <a:p>
            <a:pPr algn="ctr"/>
            <a:endParaRPr lang="zh-CN" altLang="en-US" sz="1555">
              <a:solidFill>
                <a:schemeClr val="bg1"/>
              </a:solidFill>
            </a:endParaRPr>
          </a:p>
        </p:txBody>
      </p:sp>
      <p:sp>
        <p:nvSpPr>
          <p:cNvPr id="19" name="文本框 18"/>
          <p:cNvSpPr txBox="1"/>
          <p:nvPr/>
        </p:nvSpPr>
        <p:spPr>
          <a:xfrm flipH="1">
            <a:off x="7823441" y="4848411"/>
            <a:ext cx="559468" cy="239327"/>
          </a:xfrm>
          <a:prstGeom prst="rect">
            <a:avLst/>
          </a:prstGeom>
          <a:noFill/>
          <a:effectLst/>
        </p:spPr>
        <p:txBody>
          <a:bodyPr wrap="none" lIns="79004" tIns="39502" rIns="79004" bIns="39502" rtlCol="0">
            <a:spAutoFit/>
          </a:bodyPr>
          <a:lstStyle/>
          <a:p>
            <a:pPr algn="ctr"/>
            <a:r>
              <a:rPr lang="zh-CN" altLang="en-US" sz="1035" dirty="0">
                <a:solidFill>
                  <a:schemeClr val="bg1"/>
                </a:solidFill>
                <a:latin typeface="思源黑体 CN Bold" panose="020B0800000000000000" pitchFamily="34" charset="-122"/>
                <a:ea typeface="思源黑体 CN Bold" panose="020B0800000000000000" pitchFamily="34" charset="-122"/>
              </a:rPr>
              <a:t>医学生</a:t>
            </a:r>
            <a:endParaRPr lang="en-US" altLang="zh-CN" sz="1035" dirty="0">
              <a:solidFill>
                <a:schemeClr val="bg1"/>
              </a:solidFill>
              <a:latin typeface="思源黑体 CN Bold" panose="020B0800000000000000" pitchFamily="34" charset="-122"/>
              <a:ea typeface="思源黑体 CN Bold" panose="020B0800000000000000" pitchFamily="34" charset="-122"/>
            </a:endParaRPr>
          </a:p>
        </p:txBody>
      </p:sp>
      <p:sp>
        <p:nvSpPr>
          <p:cNvPr id="138" name="文本框 137"/>
          <p:cNvSpPr txBox="1"/>
          <p:nvPr/>
        </p:nvSpPr>
        <p:spPr>
          <a:xfrm flipH="1">
            <a:off x="10494638" y="1924056"/>
            <a:ext cx="698037" cy="249299"/>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dirty="0">
                <a:ln>
                  <a:noFill/>
                </a:ln>
                <a:solidFill>
                  <a:schemeClr val="tx1">
                    <a:lumMod val="75000"/>
                    <a:lumOff val="25000"/>
                  </a:schemeClr>
                </a:solidFill>
                <a:effectLst/>
                <a:uLnTx/>
                <a:uFillTx/>
                <a:latin typeface="思源黑体 CN Normal"/>
                <a:ea typeface="思源黑体 CN Normal"/>
                <a:cs typeface="+mn-cs"/>
              </a:rPr>
              <a:t>药品售卖</a:t>
            </a:r>
            <a:endParaRPr lang="en-US" altLang="zh-CN" sz="970" dirty="0">
              <a:solidFill>
                <a:schemeClr val="tx1">
                  <a:lumMod val="75000"/>
                  <a:lumOff val="25000"/>
                </a:schemeClr>
              </a:solidFill>
              <a:latin typeface="+mn-ea"/>
            </a:endParaRPr>
          </a:p>
        </p:txBody>
      </p:sp>
      <p:sp>
        <p:nvSpPr>
          <p:cNvPr id="139" name="文本框 138"/>
          <p:cNvSpPr txBox="1"/>
          <p:nvPr/>
        </p:nvSpPr>
        <p:spPr>
          <a:xfrm flipH="1">
            <a:off x="10494638" y="2401456"/>
            <a:ext cx="698037" cy="249299"/>
          </a:xfrm>
          <a:prstGeom prst="rect">
            <a:avLst/>
          </a:prstGeom>
          <a:noFill/>
          <a:effectLst/>
        </p:spPr>
        <p:txBody>
          <a:bodyPr wrap="none" lIns="98755" tIns="49378" rIns="98755" bIns="49378" rtlCol="0">
            <a:spAutoFit/>
          </a:bodyPr>
          <a:lstStyle/>
          <a:p>
            <a:r>
              <a:rPr lang="zh-CN" altLang="en-US" sz="970" dirty="0">
                <a:solidFill>
                  <a:schemeClr val="tx1">
                    <a:lumMod val="75000"/>
                    <a:lumOff val="25000"/>
                  </a:schemeClr>
                </a:solidFill>
                <a:latin typeface="思源黑体 CN Normal"/>
                <a:ea typeface="思源黑体 CN Normal"/>
              </a:rPr>
              <a:t>医疗咨询</a:t>
            </a:r>
            <a:endParaRPr lang="en-US" altLang="zh-CN" sz="970" dirty="0">
              <a:solidFill>
                <a:schemeClr val="tx1">
                  <a:lumMod val="75000"/>
                  <a:lumOff val="25000"/>
                </a:schemeClr>
              </a:solidFill>
              <a:latin typeface="+mn-ea"/>
            </a:endParaRPr>
          </a:p>
        </p:txBody>
      </p:sp>
      <p:sp>
        <p:nvSpPr>
          <p:cNvPr id="140" name="文本框 139"/>
          <p:cNvSpPr txBox="1"/>
          <p:nvPr/>
        </p:nvSpPr>
        <p:spPr>
          <a:xfrm flipH="1">
            <a:off x="10494638" y="2878858"/>
            <a:ext cx="698037" cy="249299"/>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dirty="0">
                <a:ln>
                  <a:noFill/>
                </a:ln>
                <a:solidFill>
                  <a:schemeClr val="tx1">
                    <a:lumMod val="75000"/>
                    <a:lumOff val="25000"/>
                  </a:schemeClr>
                </a:solidFill>
                <a:effectLst/>
                <a:uLnTx/>
                <a:uFillTx/>
                <a:latin typeface="思源黑体 CN Normal"/>
                <a:ea typeface="思源黑体 CN Normal"/>
                <a:cs typeface="+mn-cs"/>
              </a:rPr>
              <a:t>配送收费</a:t>
            </a:r>
            <a:endParaRPr lang="en-US" altLang="zh-CN" sz="970" dirty="0">
              <a:solidFill>
                <a:schemeClr val="tx1">
                  <a:lumMod val="75000"/>
                  <a:lumOff val="25000"/>
                </a:schemeClr>
              </a:solidFill>
              <a:latin typeface="+mn-ea"/>
            </a:endParaRPr>
          </a:p>
        </p:txBody>
      </p:sp>
      <p:sp>
        <p:nvSpPr>
          <p:cNvPr id="141" name="文本框 140"/>
          <p:cNvSpPr txBox="1"/>
          <p:nvPr/>
        </p:nvSpPr>
        <p:spPr>
          <a:xfrm flipH="1">
            <a:off x="10494638" y="3356258"/>
            <a:ext cx="698037" cy="249299"/>
          </a:xfrm>
          <a:prstGeom prst="rect">
            <a:avLst/>
          </a:prstGeom>
          <a:noFill/>
          <a:effectLst/>
        </p:spPr>
        <p:txBody>
          <a:bodyPr wrap="none" lIns="98755" tIns="49378" rIns="98755" bIns="49378" rtlCol="0">
            <a:spAutoFit/>
          </a:bodyPr>
          <a:lstStyle/>
          <a:p>
            <a:r>
              <a:rPr lang="zh-CN" altLang="en-US" sz="970" dirty="0">
                <a:solidFill>
                  <a:schemeClr val="tx1">
                    <a:lumMod val="75000"/>
                    <a:lumOff val="25000"/>
                  </a:schemeClr>
                </a:solidFill>
                <a:latin typeface="+mn-ea"/>
              </a:rPr>
              <a:t>会员订阅</a:t>
            </a:r>
            <a:endParaRPr lang="en-US" altLang="zh-CN" sz="970" dirty="0">
              <a:solidFill>
                <a:schemeClr val="tx1">
                  <a:lumMod val="75000"/>
                  <a:lumOff val="25000"/>
                </a:schemeClr>
              </a:solidFill>
              <a:latin typeface="+mn-ea"/>
            </a:endParaRPr>
          </a:p>
        </p:txBody>
      </p:sp>
      <p:sp>
        <p:nvSpPr>
          <p:cNvPr id="142" name="文本框 141"/>
          <p:cNvSpPr txBox="1"/>
          <p:nvPr/>
        </p:nvSpPr>
        <p:spPr>
          <a:xfrm flipH="1">
            <a:off x="10494637" y="3833659"/>
            <a:ext cx="704962" cy="249299"/>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dirty="0">
                <a:ln>
                  <a:noFill/>
                </a:ln>
                <a:solidFill>
                  <a:schemeClr val="tx1">
                    <a:lumMod val="75000"/>
                    <a:lumOff val="25000"/>
                  </a:schemeClr>
                </a:solidFill>
                <a:effectLst/>
                <a:uLnTx/>
                <a:uFillTx/>
                <a:latin typeface="思源黑体 CN Normal"/>
                <a:ea typeface="思源黑体 CN Normal"/>
                <a:cs typeface="+mn-cs"/>
              </a:rPr>
              <a:t>付费陪诊</a:t>
            </a:r>
            <a:endParaRPr lang="en-US" altLang="zh-CN" sz="970" dirty="0">
              <a:solidFill>
                <a:schemeClr val="tx1">
                  <a:lumMod val="75000"/>
                  <a:lumOff val="25000"/>
                </a:schemeClr>
              </a:solidFill>
              <a:latin typeface="+mn-ea"/>
            </a:endParaRPr>
          </a:p>
        </p:txBody>
      </p:sp>
      <p:sp>
        <p:nvSpPr>
          <p:cNvPr id="143" name="文本框 142"/>
          <p:cNvSpPr txBox="1"/>
          <p:nvPr/>
        </p:nvSpPr>
        <p:spPr>
          <a:xfrm flipH="1">
            <a:off x="10494638" y="4311060"/>
            <a:ext cx="698037" cy="249299"/>
          </a:xfrm>
          <a:prstGeom prst="rect">
            <a:avLst/>
          </a:prstGeom>
          <a:noFill/>
          <a:effectLst/>
        </p:spPr>
        <p:txBody>
          <a:bodyPr wrap="none" lIns="98755" tIns="49378" rIns="98755" bIns="49378" rtlCol="0">
            <a:spAutoFit/>
          </a:bodyPr>
          <a:lstStyle/>
          <a:p>
            <a:r>
              <a:rPr lang="zh-CN" altLang="en-US" sz="970" dirty="0">
                <a:solidFill>
                  <a:schemeClr val="tx1">
                    <a:lumMod val="75000"/>
                    <a:lumOff val="25000"/>
                  </a:schemeClr>
                </a:solidFill>
                <a:latin typeface="+mn-ea"/>
              </a:rPr>
              <a:t>器材租赁</a:t>
            </a:r>
            <a:endParaRPr lang="en-US" altLang="zh-CN" sz="970" dirty="0">
              <a:solidFill>
                <a:schemeClr val="tx1">
                  <a:lumMod val="75000"/>
                  <a:lumOff val="25000"/>
                </a:schemeClr>
              </a:solidFill>
              <a:latin typeface="+mn-ea"/>
            </a:endParaRPr>
          </a:p>
        </p:txBody>
      </p:sp>
      <p:sp>
        <p:nvSpPr>
          <p:cNvPr id="144" name="文本框 143"/>
          <p:cNvSpPr txBox="1"/>
          <p:nvPr/>
        </p:nvSpPr>
        <p:spPr>
          <a:xfrm flipH="1">
            <a:off x="10494638" y="4788460"/>
            <a:ext cx="698037" cy="249299"/>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dirty="0">
                <a:ln>
                  <a:noFill/>
                </a:ln>
                <a:solidFill>
                  <a:schemeClr val="tx1">
                    <a:lumMod val="75000"/>
                    <a:lumOff val="25000"/>
                  </a:schemeClr>
                </a:solidFill>
                <a:effectLst/>
                <a:uLnTx/>
                <a:uFillTx/>
                <a:latin typeface="思源黑体 CN Normal"/>
                <a:ea typeface="思源黑体 CN Normal"/>
                <a:cs typeface="+mn-cs"/>
              </a:rPr>
              <a:t>接口收费</a:t>
            </a:r>
            <a:endParaRPr lang="en-US" altLang="zh-CN" sz="970" dirty="0">
              <a:solidFill>
                <a:schemeClr val="tx1">
                  <a:lumMod val="75000"/>
                  <a:lumOff val="25000"/>
                </a:schemeClr>
              </a:solidFill>
              <a:latin typeface="+mn-ea"/>
            </a:endParaRPr>
          </a:p>
        </p:txBody>
      </p:sp>
      <p:cxnSp>
        <p:nvCxnSpPr>
          <p:cNvPr id="145" name="直接连接符 144"/>
          <p:cNvCxnSpPr/>
          <p:nvPr/>
        </p:nvCxnSpPr>
        <p:spPr>
          <a:xfrm flipH="1">
            <a:off x="9742446" y="2044071"/>
            <a:ext cx="706374" cy="0"/>
          </a:xfrm>
          <a:prstGeom prst="line">
            <a:avLst/>
          </a:prstGeom>
          <a:ln w="6858">
            <a:gradFill flip="none" rotWithShape="1">
              <a:gsLst>
                <a:gs pos="0">
                  <a:schemeClr val="accent1">
                    <a:lumMod val="5000"/>
                    <a:lumOff val="95000"/>
                  </a:schemeClr>
                </a:gs>
                <a:gs pos="100000">
                  <a:schemeClr val="accent2">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sp>
        <p:nvSpPr>
          <p:cNvPr id="146" name="矩形: 圆角 145"/>
          <p:cNvSpPr/>
          <p:nvPr>
            <p:custDataLst>
              <p:tags r:id="rId36"/>
            </p:custDataLst>
          </p:nvPr>
        </p:nvSpPr>
        <p:spPr>
          <a:xfrm flipH="1">
            <a:off x="10448820" y="1912404"/>
            <a:ext cx="804950" cy="255988"/>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tx1">
                  <a:lumMod val="75000"/>
                  <a:lumOff val="25000"/>
                </a:schemeClr>
              </a:solidFill>
            </a:endParaRPr>
          </a:p>
        </p:txBody>
      </p:sp>
      <p:sp>
        <p:nvSpPr>
          <p:cNvPr id="147" name="矩形: 圆角 146"/>
          <p:cNvSpPr/>
          <p:nvPr>
            <p:custDataLst>
              <p:tags r:id="rId37"/>
            </p:custDataLst>
          </p:nvPr>
        </p:nvSpPr>
        <p:spPr>
          <a:xfrm flipH="1">
            <a:off x="10448820" y="2391574"/>
            <a:ext cx="804950" cy="255988"/>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tx1">
                  <a:lumMod val="75000"/>
                  <a:lumOff val="25000"/>
                </a:schemeClr>
              </a:solidFill>
            </a:endParaRPr>
          </a:p>
        </p:txBody>
      </p:sp>
      <p:sp>
        <p:nvSpPr>
          <p:cNvPr id="148" name="矩形: 圆角 147"/>
          <p:cNvSpPr/>
          <p:nvPr>
            <p:custDataLst>
              <p:tags r:id="rId38"/>
            </p:custDataLst>
          </p:nvPr>
        </p:nvSpPr>
        <p:spPr>
          <a:xfrm flipH="1">
            <a:off x="10448820" y="2876043"/>
            <a:ext cx="804950" cy="255988"/>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tx1">
                  <a:lumMod val="75000"/>
                  <a:lumOff val="25000"/>
                </a:schemeClr>
              </a:solidFill>
            </a:endParaRPr>
          </a:p>
        </p:txBody>
      </p:sp>
      <p:sp>
        <p:nvSpPr>
          <p:cNvPr id="149" name="矩形: 圆角 148"/>
          <p:cNvSpPr/>
          <p:nvPr>
            <p:custDataLst>
              <p:tags r:id="rId39"/>
            </p:custDataLst>
          </p:nvPr>
        </p:nvSpPr>
        <p:spPr>
          <a:xfrm flipH="1">
            <a:off x="10448820" y="3336761"/>
            <a:ext cx="804950" cy="255988"/>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tx1">
                  <a:lumMod val="75000"/>
                  <a:lumOff val="25000"/>
                </a:schemeClr>
              </a:solidFill>
            </a:endParaRPr>
          </a:p>
        </p:txBody>
      </p:sp>
      <p:sp>
        <p:nvSpPr>
          <p:cNvPr id="150" name="矩形: 圆角 149"/>
          <p:cNvSpPr/>
          <p:nvPr>
            <p:custDataLst>
              <p:tags r:id="rId40"/>
            </p:custDataLst>
          </p:nvPr>
        </p:nvSpPr>
        <p:spPr>
          <a:xfrm flipH="1">
            <a:off x="10448820" y="3831296"/>
            <a:ext cx="804950" cy="255988"/>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tx1">
                  <a:lumMod val="75000"/>
                  <a:lumOff val="25000"/>
                </a:schemeClr>
              </a:solidFill>
            </a:endParaRPr>
          </a:p>
        </p:txBody>
      </p:sp>
      <p:sp>
        <p:nvSpPr>
          <p:cNvPr id="151" name="矩形: 圆角 150"/>
          <p:cNvSpPr/>
          <p:nvPr>
            <p:custDataLst>
              <p:tags r:id="rId41"/>
            </p:custDataLst>
          </p:nvPr>
        </p:nvSpPr>
        <p:spPr>
          <a:xfrm flipH="1">
            <a:off x="10448820" y="4315765"/>
            <a:ext cx="804950" cy="255988"/>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tx1">
                  <a:lumMod val="75000"/>
                  <a:lumOff val="25000"/>
                </a:schemeClr>
              </a:solidFill>
            </a:endParaRPr>
          </a:p>
        </p:txBody>
      </p:sp>
      <p:sp>
        <p:nvSpPr>
          <p:cNvPr id="152" name="矩形: 圆角 151"/>
          <p:cNvSpPr/>
          <p:nvPr>
            <p:custDataLst>
              <p:tags r:id="rId42"/>
            </p:custDataLst>
          </p:nvPr>
        </p:nvSpPr>
        <p:spPr>
          <a:xfrm flipH="1">
            <a:off x="10448820" y="4776482"/>
            <a:ext cx="804950" cy="255988"/>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tx1">
                  <a:lumMod val="75000"/>
                  <a:lumOff val="25000"/>
                </a:schemeClr>
              </a:solidFill>
            </a:endParaRPr>
          </a:p>
        </p:txBody>
      </p:sp>
      <p:cxnSp>
        <p:nvCxnSpPr>
          <p:cNvPr id="153" name="直接连接符 152"/>
          <p:cNvCxnSpPr/>
          <p:nvPr/>
        </p:nvCxnSpPr>
        <p:spPr>
          <a:xfrm flipH="1">
            <a:off x="9742446" y="4898712"/>
            <a:ext cx="706374" cy="0"/>
          </a:xfrm>
          <a:prstGeom prst="line">
            <a:avLst/>
          </a:prstGeom>
          <a:ln w="6858">
            <a:gradFill flip="none" rotWithShape="1">
              <a:gsLst>
                <a:gs pos="0">
                  <a:schemeClr val="accent1">
                    <a:lumMod val="5000"/>
                    <a:lumOff val="95000"/>
                  </a:schemeClr>
                </a:gs>
                <a:gs pos="100000">
                  <a:schemeClr val="accent2">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flipH="1">
            <a:off x="9943519" y="2528068"/>
            <a:ext cx="505301" cy="0"/>
          </a:xfrm>
          <a:prstGeom prst="line">
            <a:avLst/>
          </a:prstGeom>
          <a:ln w="6858">
            <a:gradFill flip="none" rotWithShape="1">
              <a:gsLst>
                <a:gs pos="0">
                  <a:schemeClr val="accent1">
                    <a:lumMod val="5000"/>
                    <a:lumOff val="95000"/>
                  </a:schemeClr>
                </a:gs>
                <a:gs pos="100000">
                  <a:schemeClr val="accent2">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flipH="1">
            <a:off x="10056675" y="3007458"/>
            <a:ext cx="392144" cy="0"/>
          </a:xfrm>
          <a:prstGeom prst="line">
            <a:avLst/>
          </a:prstGeom>
          <a:ln w="6858">
            <a:gradFill flip="none" rotWithShape="1">
              <a:gsLst>
                <a:gs pos="0">
                  <a:schemeClr val="accent1">
                    <a:lumMod val="5000"/>
                    <a:lumOff val="95000"/>
                  </a:schemeClr>
                </a:gs>
                <a:gs pos="100000">
                  <a:schemeClr val="accent2">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flipH="1">
            <a:off x="10056675" y="3967207"/>
            <a:ext cx="392144" cy="0"/>
          </a:xfrm>
          <a:prstGeom prst="line">
            <a:avLst/>
          </a:prstGeom>
          <a:ln w="6858">
            <a:gradFill flip="none" rotWithShape="1">
              <a:gsLst>
                <a:gs pos="0">
                  <a:schemeClr val="accent1">
                    <a:lumMod val="5000"/>
                    <a:lumOff val="95000"/>
                  </a:schemeClr>
                </a:gs>
                <a:gs pos="100000">
                  <a:schemeClr val="accent2">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flipH="1">
            <a:off x="10095634" y="3465225"/>
            <a:ext cx="353187" cy="596"/>
          </a:xfrm>
          <a:prstGeom prst="line">
            <a:avLst/>
          </a:prstGeom>
          <a:ln w="6858">
            <a:gradFill flip="none" rotWithShape="1">
              <a:gsLst>
                <a:gs pos="0">
                  <a:schemeClr val="accent1">
                    <a:lumMod val="5000"/>
                    <a:lumOff val="95000"/>
                  </a:schemeClr>
                </a:gs>
                <a:gs pos="100000">
                  <a:schemeClr val="accent2">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flipH="1">
            <a:off x="9943519" y="4441449"/>
            <a:ext cx="505301" cy="0"/>
          </a:xfrm>
          <a:prstGeom prst="line">
            <a:avLst/>
          </a:prstGeom>
          <a:ln w="6858">
            <a:gradFill flip="none" rotWithShape="1">
              <a:gsLst>
                <a:gs pos="0">
                  <a:schemeClr val="accent1">
                    <a:lumMod val="5000"/>
                    <a:lumOff val="95000"/>
                  </a:schemeClr>
                </a:gs>
                <a:gs pos="100000">
                  <a:schemeClr val="accent2">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sp>
        <p:nvSpPr>
          <p:cNvPr id="66" name="椭圆 65"/>
          <p:cNvSpPr/>
          <p:nvPr>
            <p:custDataLst>
              <p:tags r:id="rId43"/>
            </p:custDataLst>
          </p:nvPr>
        </p:nvSpPr>
        <p:spPr>
          <a:xfrm flipH="1">
            <a:off x="6527912" y="2876043"/>
            <a:ext cx="1179559" cy="1179559"/>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7" name="文本框 66"/>
          <p:cNvSpPr txBox="1"/>
          <p:nvPr/>
        </p:nvSpPr>
        <p:spPr>
          <a:xfrm>
            <a:off x="6765207" y="3219748"/>
            <a:ext cx="704962" cy="365638"/>
          </a:xfrm>
          <a:prstGeom prst="rect">
            <a:avLst/>
          </a:prstGeom>
          <a:noFill/>
          <a:effectLst/>
        </p:spPr>
        <p:txBody>
          <a:bodyPr wrap="none" lIns="98755" tIns="49378" rIns="98755" bIns="49378" rtlCol="0">
            <a:spAutoFit/>
          </a:bodyPr>
          <a:lstStyle/>
          <a:p>
            <a:pPr algn="ctr"/>
            <a:r>
              <a:rPr kumimoji="0" lang="en-US" altLang="zh-CN" sz="1730" b="0" i="0" u="none" strike="noStrike" kern="1200" cap="none" spc="0" normalizeH="0" baseline="0" noProof="0" dirty="0">
                <a:ln>
                  <a:noFill/>
                </a:ln>
                <a:solidFill>
                  <a:schemeClr val="bg1"/>
                </a:solidFill>
                <a:uLnTx/>
                <a:uFillTx/>
                <a:latin typeface="+mj-ea"/>
                <a:ea typeface="+mj-ea"/>
              </a:rPr>
              <a:t>TO C</a:t>
            </a:r>
            <a:endParaRPr lang="zh-CN" altLang="en-US" sz="1730" dirty="0">
              <a:solidFill>
                <a:schemeClr val="bg1"/>
              </a:solidFill>
              <a:latin typeface="+mj-ea"/>
              <a:ea typeface="+mj-ea"/>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cxnSp>
        <p:nvCxnSpPr>
          <p:cNvPr id="215" name="直接连接符 214"/>
          <p:cNvCxnSpPr>
            <a:stCxn id="115" idx="1"/>
            <a:endCxn id="79" idx="3"/>
          </p:cNvCxnSpPr>
          <p:nvPr/>
        </p:nvCxnSpPr>
        <p:spPr>
          <a:xfrm flipH="1" flipV="1">
            <a:off x="3924143" y="2572918"/>
            <a:ext cx="134630" cy="2801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stCxn id="112" idx="1"/>
          </p:cNvCxnSpPr>
          <p:nvPr/>
        </p:nvCxnSpPr>
        <p:spPr>
          <a:xfrm flipH="1" flipV="1">
            <a:off x="4601785" y="2116657"/>
            <a:ext cx="61989" cy="6799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4" name="直接连接符 223"/>
          <p:cNvCxnSpPr>
            <a:stCxn id="118" idx="2"/>
            <a:endCxn id="82" idx="3"/>
          </p:cNvCxnSpPr>
          <p:nvPr/>
        </p:nvCxnSpPr>
        <p:spPr>
          <a:xfrm flipH="1">
            <a:off x="3626492" y="3170524"/>
            <a:ext cx="149688" cy="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flipH="1">
            <a:off x="3626492" y="3771590"/>
            <a:ext cx="149688" cy="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8" name="直接连接符 227"/>
          <p:cNvCxnSpPr>
            <a:stCxn id="124" idx="2"/>
            <a:endCxn id="88" idx="3"/>
          </p:cNvCxnSpPr>
          <p:nvPr/>
        </p:nvCxnSpPr>
        <p:spPr>
          <a:xfrm flipH="1">
            <a:off x="3924143" y="4314542"/>
            <a:ext cx="122045" cy="5119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127" idx="3"/>
          </p:cNvCxnSpPr>
          <p:nvPr/>
        </p:nvCxnSpPr>
        <p:spPr>
          <a:xfrm flipH="1">
            <a:off x="4603066" y="4739177"/>
            <a:ext cx="60708" cy="774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5" name="直接连接符 234"/>
          <p:cNvCxnSpPr>
            <a:endCxn id="51" idx="1"/>
          </p:cNvCxnSpPr>
          <p:nvPr/>
        </p:nvCxnSpPr>
        <p:spPr>
          <a:xfrm flipH="1">
            <a:off x="7528559" y="2128352"/>
            <a:ext cx="47938" cy="5630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38" name="直接连接符 237"/>
          <p:cNvCxnSpPr>
            <a:stCxn id="10" idx="3"/>
            <a:endCxn id="43" idx="2"/>
          </p:cNvCxnSpPr>
          <p:nvPr/>
        </p:nvCxnSpPr>
        <p:spPr>
          <a:xfrm flipH="1">
            <a:off x="8146144" y="2572918"/>
            <a:ext cx="122047" cy="58398"/>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42" name="直接连接符 241"/>
          <p:cNvCxnSpPr>
            <a:stCxn id="12" idx="3"/>
            <a:endCxn id="41" idx="2"/>
          </p:cNvCxnSpPr>
          <p:nvPr/>
        </p:nvCxnSpPr>
        <p:spPr>
          <a:xfrm flipH="1" flipV="1">
            <a:off x="8416153" y="3170524"/>
            <a:ext cx="149688" cy="2"/>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a:xfrm flipH="1" flipV="1">
            <a:off x="8416153" y="3768130"/>
            <a:ext cx="149688" cy="2"/>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46" name="直接连接符 245"/>
          <p:cNvCxnSpPr>
            <a:stCxn id="16" idx="3"/>
            <a:endCxn id="39" idx="2"/>
          </p:cNvCxnSpPr>
          <p:nvPr/>
        </p:nvCxnSpPr>
        <p:spPr>
          <a:xfrm flipH="1" flipV="1">
            <a:off x="8146144" y="4314542"/>
            <a:ext cx="122047" cy="51197"/>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49" name="直接连接符 248"/>
          <p:cNvCxnSpPr>
            <a:endCxn id="36" idx="3"/>
          </p:cNvCxnSpPr>
          <p:nvPr/>
        </p:nvCxnSpPr>
        <p:spPr>
          <a:xfrm flipH="1" flipV="1">
            <a:off x="7528559" y="4739177"/>
            <a:ext cx="73351" cy="97942"/>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54" name="文本框 253"/>
          <p:cNvSpPr txBox="1"/>
          <p:nvPr/>
        </p:nvSpPr>
        <p:spPr>
          <a:xfrm>
            <a:off x="5824664" y="3367512"/>
            <a:ext cx="543739" cy="200055"/>
          </a:xfrm>
          <a:prstGeom prst="rect">
            <a:avLst/>
          </a:prstGeom>
          <a:noFill/>
        </p:spPr>
        <p:txBody>
          <a:bodyPr wrap="none" rtlCol="0">
            <a:spAutoFit/>
          </a:bodyPr>
          <a:lstStyle/>
          <a:p>
            <a:pPr algn="ctr"/>
            <a:r>
              <a:rPr lang="zh-CN" altLang="en-US" sz="700" dirty="0">
                <a:solidFill>
                  <a:schemeClr val="bg1"/>
                </a:solidFill>
              </a:rPr>
              <a:t>相互赋能</a:t>
            </a:r>
            <a:endParaRPr lang="zh-CN" altLang="en-US" sz="700" dirty="0">
              <a:solidFill>
                <a:schemeClr val="bg1"/>
              </a:solidFill>
            </a:endParaRPr>
          </a:p>
        </p:txBody>
      </p:sp>
      <p:sp>
        <p:nvSpPr>
          <p:cNvPr id="256" name="文本框 255"/>
          <p:cNvSpPr txBox="1"/>
          <p:nvPr/>
        </p:nvSpPr>
        <p:spPr>
          <a:xfrm>
            <a:off x="6863335" y="3525116"/>
            <a:ext cx="543739" cy="200055"/>
          </a:xfrm>
          <a:prstGeom prst="rect">
            <a:avLst/>
          </a:prstGeom>
          <a:noFill/>
        </p:spPr>
        <p:txBody>
          <a:bodyPr wrap="none" rtlCol="0">
            <a:spAutoFit/>
          </a:bodyPr>
          <a:lstStyle/>
          <a:p>
            <a:pPr algn="ctr"/>
            <a:r>
              <a:rPr lang="zh-CN" altLang="en-US" sz="700" dirty="0">
                <a:solidFill>
                  <a:schemeClr val="bg1">
                    <a:alpha val="80000"/>
                  </a:schemeClr>
                </a:solidFill>
              </a:rPr>
              <a:t>提供服务</a:t>
            </a:r>
            <a:endParaRPr lang="zh-CN" altLang="en-US" sz="700" dirty="0">
              <a:solidFill>
                <a:schemeClr val="bg1">
                  <a:alpha val="80000"/>
                </a:schemeClr>
              </a:solidFill>
            </a:endParaRPr>
          </a:p>
        </p:txBody>
      </p:sp>
      <p:sp>
        <p:nvSpPr>
          <p:cNvPr id="258" name="右大括号 257"/>
          <p:cNvSpPr/>
          <p:nvPr/>
        </p:nvSpPr>
        <p:spPr>
          <a:xfrm rot="5400000">
            <a:off x="5797848" y="3663695"/>
            <a:ext cx="593418" cy="2220656"/>
          </a:xfrm>
          <a:prstGeom prst="rightBrace">
            <a:avLst>
              <a:gd name="adj1" fmla="val 46441"/>
              <a:gd name="adj2" fmla="val 50000"/>
            </a:avLst>
          </a:prstGeom>
          <a:noFill/>
          <a:ln w="12700">
            <a:gradFill flip="none" rotWithShape="1">
              <a:gsLst>
                <a:gs pos="0">
                  <a:schemeClr val="accent1">
                    <a:lumMod val="40000"/>
                    <a:lumOff val="60000"/>
                  </a:schemeClr>
                </a:gs>
                <a:gs pos="100000">
                  <a:schemeClr val="accent2">
                    <a:lumMod val="40000"/>
                    <a:lumOff val="60000"/>
                  </a:schemeClr>
                </a:gs>
              </a:gsLst>
              <a:lin ang="16200000" scaled="1"/>
              <a:tileRect/>
            </a:gra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lt1"/>
              </a:solidFill>
            </a:endParaRPr>
          </a:p>
        </p:txBody>
      </p:sp>
      <p:sp>
        <p:nvSpPr>
          <p:cNvPr id="259" name="矩形: 圆角 258"/>
          <p:cNvSpPr/>
          <p:nvPr>
            <p:custDataLst>
              <p:tags r:id="rId44"/>
            </p:custDataLst>
          </p:nvPr>
        </p:nvSpPr>
        <p:spPr>
          <a:xfrm>
            <a:off x="5702069" y="5148635"/>
            <a:ext cx="798744" cy="326135"/>
          </a:xfrm>
          <a:prstGeom prst="roundRect">
            <a:avLst>
              <a:gd name="adj" fmla="val 13302"/>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9004" tIns="39502" rIns="79004" bIns="39502" rtlCol="0" anchor="ctr"/>
          <a:lstStyle/>
          <a:p>
            <a:pPr algn="ctr"/>
            <a:endParaRPr lang="zh-CN" altLang="en-US" sz="1555">
              <a:solidFill>
                <a:schemeClr val="bg1"/>
              </a:solidFill>
            </a:endParaRPr>
          </a:p>
        </p:txBody>
      </p:sp>
      <p:sp>
        <p:nvSpPr>
          <p:cNvPr id="257" name="文本框 256"/>
          <p:cNvSpPr txBox="1"/>
          <p:nvPr/>
        </p:nvSpPr>
        <p:spPr>
          <a:xfrm>
            <a:off x="5688506" y="5177765"/>
            <a:ext cx="814992" cy="284386"/>
          </a:xfrm>
          <a:prstGeom prst="rect">
            <a:avLst/>
          </a:prstGeom>
          <a:noFill/>
          <a:effectLst/>
        </p:spPr>
        <p:txBody>
          <a:bodyPr wrap="none" lIns="98755" tIns="49378" rIns="98755" bIns="49378" rtlCol="0">
            <a:spAutoFit/>
          </a:bodyPr>
          <a:lstStyle/>
          <a:p>
            <a:pPr algn="ctr"/>
            <a:r>
              <a:rPr lang="zh-CN" altLang="en-US" sz="1200" dirty="0">
                <a:solidFill>
                  <a:schemeClr val="bg1"/>
                </a:solidFill>
                <a:latin typeface="+mj-ea"/>
                <a:ea typeface="+mj-ea"/>
              </a:rPr>
              <a:t>政府监管</a:t>
            </a:r>
            <a:endParaRPr lang="zh-CN" altLang="en-US" sz="1200" dirty="0">
              <a:solidFill>
                <a:schemeClr val="bg1"/>
              </a:solidFill>
              <a:latin typeface="+mj-ea"/>
              <a:ea typeface="+mj-ea"/>
            </a:endParaRPr>
          </a:p>
        </p:txBody>
      </p:sp>
      <p:sp>
        <p:nvSpPr>
          <p:cNvPr id="63" name="椭圆 62"/>
          <p:cNvSpPr/>
          <p:nvPr>
            <p:custDataLst>
              <p:tags r:id="rId45"/>
            </p:custDataLst>
          </p:nvPr>
        </p:nvSpPr>
        <p:spPr>
          <a:xfrm flipH="1">
            <a:off x="4499852" y="2876043"/>
            <a:ext cx="1179559" cy="1179559"/>
          </a:xfrm>
          <a:prstGeom prst="ellipse">
            <a:avLst/>
          </a:pr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4" name="文本框 63"/>
          <p:cNvSpPr txBox="1"/>
          <p:nvPr/>
        </p:nvSpPr>
        <p:spPr>
          <a:xfrm>
            <a:off x="4734551" y="3219748"/>
            <a:ext cx="710156" cy="365638"/>
          </a:xfrm>
          <a:prstGeom prst="rect">
            <a:avLst/>
          </a:prstGeom>
          <a:noFill/>
          <a:effectLst/>
        </p:spPr>
        <p:txBody>
          <a:bodyPr wrap="none" lIns="98755" tIns="49378" rIns="98755" bIns="49378" rtlCol="0">
            <a:spAutoFit/>
          </a:bodyPr>
          <a:lstStyle/>
          <a:p>
            <a:pPr algn="ctr"/>
            <a:r>
              <a:rPr kumimoji="0" lang="en-US" altLang="zh-CN" sz="1730" b="0" i="0" u="none" strike="noStrike" kern="1200" cap="none" spc="0" normalizeH="0" baseline="0" noProof="0" dirty="0">
                <a:ln>
                  <a:noFill/>
                </a:ln>
                <a:solidFill>
                  <a:schemeClr val="bg1"/>
                </a:solidFill>
                <a:uLnTx/>
                <a:uFillTx/>
                <a:latin typeface="+mj-ea"/>
                <a:ea typeface="+mj-ea"/>
                <a:cs typeface="+mn-cs"/>
              </a:rPr>
              <a:t>TO B</a:t>
            </a:r>
            <a:endParaRPr kumimoji="0" lang="en-US" altLang="zh-CN" sz="1730" b="0" i="0" u="none" strike="noStrike" kern="1200" cap="none" spc="0" normalizeH="0" baseline="0" noProof="0" dirty="0">
              <a:ln>
                <a:noFill/>
              </a:ln>
              <a:solidFill>
                <a:schemeClr val="bg1"/>
              </a:solidFill>
              <a:uLnTx/>
              <a:uFillTx/>
              <a:latin typeface="+mj-ea"/>
              <a:ea typeface="+mj-ea"/>
              <a:cs typeface="+mn-cs"/>
            </a:endParaRPr>
          </a:p>
        </p:txBody>
      </p:sp>
      <p:sp>
        <p:nvSpPr>
          <p:cNvPr id="255" name="文本框 254"/>
          <p:cNvSpPr txBox="1"/>
          <p:nvPr/>
        </p:nvSpPr>
        <p:spPr>
          <a:xfrm>
            <a:off x="4764524" y="3525116"/>
            <a:ext cx="638316" cy="200055"/>
          </a:xfrm>
          <a:prstGeom prst="rect">
            <a:avLst/>
          </a:prstGeom>
          <a:noFill/>
        </p:spPr>
        <p:txBody>
          <a:bodyPr wrap="none" rtlCol="0">
            <a:spAutoFit/>
          </a:bodyPr>
          <a:lstStyle/>
          <a:p>
            <a:pPr algn="ctr"/>
            <a:r>
              <a:rPr lang="zh-CN" altLang="en-US" sz="700" dirty="0">
                <a:solidFill>
                  <a:schemeClr val="bg1">
                    <a:alpha val="80000"/>
                  </a:schemeClr>
                </a:solidFill>
              </a:rPr>
              <a:t>搭建供应链</a:t>
            </a:r>
            <a:endParaRPr lang="zh-CN" altLang="en-US" sz="700" dirty="0">
              <a:solidFill>
                <a:schemeClr val="bg1">
                  <a:alpha val="80000"/>
                </a:schemeClr>
              </a:solidFill>
            </a:endParaRPr>
          </a:p>
        </p:txBody>
      </p:sp>
      <p:sp>
        <p:nvSpPr>
          <p:cNvPr id="4" name="矩形 3"/>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 name="矩形 4"/>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 name="矩形 5"/>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376788" y="1117600"/>
            <a:ext cx="1419122" cy="5190742"/>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828162" y="1117600"/>
            <a:ext cx="1419122" cy="5190742"/>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279535" y="1117600"/>
            <a:ext cx="1419122" cy="5190742"/>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730909" y="1117600"/>
            <a:ext cx="1419122" cy="5190742"/>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4182283" y="1117600"/>
            <a:ext cx="1419122" cy="5190742"/>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2633657" y="1117600"/>
            <a:ext cx="1419122" cy="5190742"/>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9" name="组合 208"/>
          <p:cNvGrpSpPr/>
          <p:nvPr/>
        </p:nvGrpSpPr>
        <p:grpSpPr>
          <a:xfrm>
            <a:off x="220436" y="475734"/>
            <a:ext cx="2871299" cy="580311"/>
            <a:chOff x="220436" y="475734"/>
            <a:chExt cx="2871299" cy="580311"/>
          </a:xfrm>
        </p:grpSpPr>
        <p:sp>
          <p:nvSpPr>
            <p:cNvPr id="30" name="文本框 29"/>
            <p:cNvSpPr txBox="1"/>
            <p:nvPr/>
          </p:nvSpPr>
          <p:spPr>
            <a:xfrm>
              <a:off x="220436" y="475734"/>
              <a:ext cx="2871299" cy="369332"/>
            </a:xfrm>
            <a:prstGeom prst="rect">
              <a:avLst/>
            </a:prstGeom>
            <a:noFill/>
          </p:spPr>
          <p:txBody>
            <a:bodyPr wrap="non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10  </a:t>
              </a:r>
              <a:r>
                <a:rPr lang="zh-CN" altLang="en-US" dirty="0"/>
                <a:t>物流地产行业发展历程</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Industry development history</a:t>
              </a:r>
              <a:endParaRPr kumimoji="0" lang="en-US" altLang="zh-CN" sz="1400" b="0" i="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gr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36" name="矩形: 圆角 235"/>
          <p:cNvSpPr/>
          <p:nvPr/>
        </p:nvSpPr>
        <p:spPr>
          <a:xfrm>
            <a:off x="10533987" y="1511300"/>
            <a:ext cx="1184721" cy="781957"/>
          </a:xfrm>
          <a:prstGeom prst="roundRect">
            <a:avLst>
              <a:gd name="adj" fmla="val 8702"/>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42" name="矩形: 圆角 241"/>
          <p:cNvSpPr/>
          <p:nvPr/>
        </p:nvSpPr>
        <p:spPr>
          <a:xfrm>
            <a:off x="10533987" y="2763188"/>
            <a:ext cx="1184721" cy="781957"/>
          </a:xfrm>
          <a:prstGeom prst="roundRect">
            <a:avLst>
              <a:gd name="adj" fmla="val 8702"/>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43" name="矩形: 圆角 242"/>
          <p:cNvSpPr/>
          <p:nvPr/>
        </p:nvSpPr>
        <p:spPr>
          <a:xfrm>
            <a:off x="8989038" y="4015076"/>
            <a:ext cx="2729669" cy="781957"/>
          </a:xfrm>
          <a:prstGeom prst="roundRect">
            <a:avLst>
              <a:gd name="adj" fmla="val 8702"/>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48" name="矩形: 圆角 247"/>
          <p:cNvSpPr/>
          <p:nvPr/>
        </p:nvSpPr>
        <p:spPr>
          <a:xfrm>
            <a:off x="2750857" y="1511300"/>
            <a:ext cx="1184721" cy="781957"/>
          </a:xfrm>
          <a:prstGeom prst="roundRect">
            <a:avLst>
              <a:gd name="adj" fmla="val 8702"/>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49" name="矩形: 圆角 248"/>
          <p:cNvSpPr/>
          <p:nvPr/>
        </p:nvSpPr>
        <p:spPr>
          <a:xfrm>
            <a:off x="5867734" y="1511300"/>
            <a:ext cx="1184721" cy="781957"/>
          </a:xfrm>
          <a:prstGeom prst="roundRect">
            <a:avLst>
              <a:gd name="adj" fmla="val 8702"/>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51" name="矩形: 圆角 250"/>
          <p:cNvSpPr/>
          <p:nvPr/>
        </p:nvSpPr>
        <p:spPr>
          <a:xfrm>
            <a:off x="2756434" y="2763188"/>
            <a:ext cx="1946135" cy="781957"/>
          </a:xfrm>
          <a:prstGeom prst="roundRect">
            <a:avLst>
              <a:gd name="adj" fmla="val 8702"/>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53" name="矩形: 圆角 252"/>
          <p:cNvSpPr/>
          <p:nvPr/>
        </p:nvSpPr>
        <p:spPr>
          <a:xfrm>
            <a:off x="4299483" y="4015075"/>
            <a:ext cx="1184721" cy="781957"/>
          </a:xfrm>
          <a:prstGeom prst="roundRect">
            <a:avLst>
              <a:gd name="adj" fmla="val 8702"/>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55" name="矩形: 圆角 254"/>
          <p:cNvSpPr/>
          <p:nvPr/>
        </p:nvSpPr>
        <p:spPr>
          <a:xfrm>
            <a:off x="5867734" y="4015075"/>
            <a:ext cx="1184721" cy="781957"/>
          </a:xfrm>
          <a:prstGeom prst="roundRect">
            <a:avLst>
              <a:gd name="adj" fmla="val 8702"/>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2" name="矩形: 圆角 31"/>
          <p:cNvSpPr/>
          <p:nvPr/>
        </p:nvSpPr>
        <p:spPr>
          <a:xfrm>
            <a:off x="7499964" y="5332217"/>
            <a:ext cx="2057483" cy="781957"/>
          </a:xfrm>
          <a:prstGeom prst="roundRect">
            <a:avLst>
              <a:gd name="adj" fmla="val 8702"/>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3" name="矩形: 圆角 32"/>
          <p:cNvSpPr/>
          <p:nvPr/>
        </p:nvSpPr>
        <p:spPr>
          <a:xfrm>
            <a:off x="4303525" y="5332217"/>
            <a:ext cx="1180679" cy="781957"/>
          </a:xfrm>
          <a:prstGeom prst="roundRect">
            <a:avLst>
              <a:gd name="adj" fmla="val 8702"/>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nvGrpSpPr>
          <p:cNvPr id="277" name="组合 276"/>
          <p:cNvGrpSpPr/>
          <p:nvPr/>
        </p:nvGrpSpPr>
        <p:grpSpPr>
          <a:xfrm>
            <a:off x="3038836" y="1008380"/>
            <a:ext cx="612414" cy="246221"/>
            <a:chOff x="3038836" y="934879"/>
            <a:chExt cx="612414" cy="246221"/>
          </a:xfrm>
        </p:grpSpPr>
        <p:sp>
          <p:nvSpPr>
            <p:cNvPr id="48" name="矩形: 圆角 47"/>
            <p:cNvSpPr/>
            <p:nvPr/>
          </p:nvSpPr>
          <p:spPr>
            <a:xfrm>
              <a:off x="3038836" y="934879"/>
              <a:ext cx="612414" cy="246221"/>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3116232" y="934879"/>
              <a:ext cx="466794" cy="246221"/>
            </a:xfrm>
            <a:prstGeom prst="rect">
              <a:avLst/>
            </a:prstGeom>
            <a:noFill/>
          </p:spPr>
          <p:txBody>
            <a:bodyPr wrap="none" rtlCol="0">
              <a:spAutoFit/>
            </a:bodyPr>
            <a:lstStyle/>
            <a:p>
              <a:r>
                <a:rPr lang="en-US" altLang="zh-CN" sz="1000" dirty="0">
                  <a:solidFill>
                    <a:schemeClr val="tx1">
                      <a:lumMod val="75000"/>
                      <a:lumOff val="25000"/>
                    </a:schemeClr>
                  </a:solidFill>
                  <a:latin typeface="+mn-ea"/>
                </a:rPr>
                <a:t>2016</a:t>
              </a:r>
              <a:endParaRPr lang="zh-CN" altLang="en-US" sz="1000" dirty="0">
                <a:solidFill>
                  <a:schemeClr val="tx1">
                    <a:lumMod val="75000"/>
                    <a:lumOff val="25000"/>
                  </a:schemeClr>
                </a:solidFill>
                <a:latin typeface="+mn-ea"/>
              </a:endParaRPr>
            </a:p>
          </p:txBody>
        </p:sp>
      </p:grpSp>
      <p:sp>
        <p:nvSpPr>
          <p:cNvPr id="58" name="文本框 57"/>
          <p:cNvSpPr txBox="1"/>
          <p:nvPr/>
        </p:nvSpPr>
        <p:spPr>
          <a:xfrm>
            <a:off x="334963" y="1830721"/>
            <a:ext cx="2108062" cy="369332"/>
          </a:xfrm>
          <a:prstGeom prst="rect">
            <a:avLst/>
          </a:prstGeom>
          <a:noFill/>
        </p:spPr>
        <p:txBody>
          <a:bodyPr wrap="square">
            <a:spAutoFit/>
          </a:bodyPr>
          <a:lstStyle/>
          <a:p>
            <a:r>
              <a:rPr lang="zh-CN" altLang="en-US" dirty="0">
                <a:solidFill>
                  <a:schemeClr val="tx1">
                    <a:lumMod val="75000"/>
                    <a:lumOff val="25000"/>
                  </a:schemeClr>
                </a:solidFill>
                <a:latin typeface="思源黑体 CN Heavy" panose="020B0A00000000000000" pitchFamily="34" charset="-122"/>
                <a:ea typeface="思源黑体 CN Heavy" panose="020B0A00000000000000" pitchFamily="34" charset="-122"/>
              </a:rPr>
              <a:t>专业物流地产企业</a:t>
            </a:r>
            <a:endParaRPr lang="zh-CN" altLang="en-US"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p:txBody>
      </p:sp>
      <p:sp>
        <p:nvSpPr>
          <p:cNvPr id="61" name="文本框 60"/>
          <p:cNvSpPr txBox="1"/>
          <p:nvPr/>
        </p:nvSpPr>
        <p:spPr>
          <a:xfrm>
            <a:off x="796634" y="1591841"/>
            <a:ext cx="1812408" cy="276999"/>
          </a:xfrm>
          <a:prstGeom prst="rect">
            <a:avLst/>
          </a:prstGeom>
          <a:noFill/>
        </p:spPr>
        <p:txBody>
          <a:bodyPr wrap="square">
            <a:spAutoFit/>
          </a:bodyPr>
          <a:lstStyle/>
          <a:p>
            <a:r>
              <a:rPr lang="zh-CN" altLang="en-US" sz="1200" dirty="0">
                <a:solidFill>
                  <a:schemeClr val="tx1">
                    <a:lumMod val="75000"/>
                    <a:lumOff val="25000"/>
                  </a:schemeClr>
                </a:solidFill>
                <a:latin typeface="+mn-ea"/>
              </a:rPr>
              <a:t>普洛洛、宇培、嘉民</a:t>
            </a:r>
            <a:endParaRPr lang="zh-CN" altLang="en-US" sz="1200" dirty="0">
              <a:solidFill>
                <a:schemeClr val="tx1">
                  <a:lumMod val="75000"/>
                  <a:lumOff val="25000"/>
                </a:schemeClr>
              </a:solidFill>
              <a:latin typeface="+mn-ea"/>
            </a:endParaRPr>
          </a:p>
        </p:txBody>
      </p:sp>
      <p:sp>
        <p:nvSpPr>
          <p:cNvPr id="62" name="文本框 61"/>
          <p:cNvSpPr txBox="1"/>
          <p:nvPr/>
        </p:nvSpPr>
        <p:spPr>
          <a:xfrm>
            <a:off x="334963" y="1537326"/>
            <a:ext cx="498309" cy="369332"/>
          </a:xfrm>
          <a:prstGeom prst="rect">
            <a:avLst/>
          </a:prstGeom>
          <a:noFill/>
        </p:spPr>
        <p:txBody>
          <a:bodyPr wrap="square">
            <a:spAutoFit/>
          </a:bodyPr>
          <a:lstStyle/>
          <a:p>
            <a:r>
              <a:rPr lang="en-US" altLang="zh-CN" dirty="0">
                <a:solidFill>
                  <a:schemeClr val="accent1"/>
                </a:solidFill>
                <a:latin typeface="思源黑体 CN Heavy" panose="020B0A00000000000000" pitchFamily="34" charset="-122"/>
                <a:ea typeface="思源黑体 CN Heavy" panose="020B0A00000000000000" pitchFamily="34" charset="-122"/>
              </a:rPr>
              <a:t>01</a:t>
            </a:r>
            <a:endParaRPr lang="zh-CN" altLang="en-US" dirty="0">
              <a:solidFill>
                <a:schemeClr val="accent1"/>
              </a:solidFill>
              <a:latin typeface="思源黑体 CN Heavy" panose="020B0A00000000000000" pitchFamily="34" charset="-122"/>
              <a:ea typeface="思源黑体 CN Heavy" panose="020B0A00000000000000" pitchFamily="34" charset="-122"/>
            </a:endParaRPr>
          </a:p>
        </p:txBody>
      </p:sp>
      <p:sp>
        <p:nvSpPr>
          <p:cNvPr id="63" name="文本框 62"/>
          <p:cNvSpPr txBox="1"/>
          <p:nvPr/>
        </p:nvSpPr>
        <p:spPr>
          <a:xfrm>
            <a:off x="334963" y="3067933"/>
            <a:ext cx="2108062" cy="369332"/>
          </a:xfrm>
          <a:prstGeom prst="rect">
            <a:avLst/>
          </a:prstGeom>
          <a:noFill/>
        </p:spPr>
        <p:txBody>
          <a:bodyPr wrap="square">
            <a:spAutoFit/>
          </a:bodyPr>
          <a:lstStyle/>
          <a:p>
            <a:r>
              <a:rPr lang="zh-CN" altLang="en-US" dirty="0">
                <a:solidFill>
                  <a:schemeClr val="tx1">
                    <a:lumMod val="75000"/>
                    <a:lumOff val="25000"/>
                  </a:schemeClr>
                </a:solidFill>
                <a:latin typeface="思源黑体 CN Heavy" panose="020B0A00000000000000" pitchFamily="34" charset="-122"/>
                <a:ea typeface="思源黑体 CN Heavy" panose="020B0A00000000000000" pitchFamily="34" charset="-122"/>
              </a:rPr>
              <a:t>电商物流企业</a:t>
            </a:r>
            <a:endParaRPr lang="zh-CN" altLang="en-US"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p:txBody>
      </p:sp>
      <p:sp>
        <p:nvSpPr>
          <p:cNvPr id="256" name="文本框 255"/>
          <p:cNvSpPr txBox="1"/>
          <p:nvPr/>
        </p:nvSpPr>
        <p:spPr>
          <a:xfrm>
            <a:off x="796634" y="2829053"/>
            <a:ext cx="2108062" cy="276999"/>
          </a:xfrm>
          <a:prstGeom prst="rect">
            <a:avLst/>
          </a:prstGeom>
          <a:noFill/>
        </p:spPr>
        <p:txBody>
          <a:bodyPr wrap="square">
            <a:spAutoFit/>
          </a:bodyPr>
          <a:lstStyle/>
          <a:p>
            <a:r>
              <a:rPr lang="zh-CN" altLang="en-US" sz="1200" dirty="0">
                <a:solidFill>
                  <a:schemeClr val="tx1">
                    <a:lumMod val="75000"/>
                    <a:lumOff val="25000"/>
                  </a:schemeClr>
                </a:solidFill>
                <a:latin typeface="+mn-ea"/>
              </a:rPr>
              <a:t>京西、阿里、顺丰</a:t>
            </a:r>
            <a:endParaRPr lang="zh-CN" altLang="en-US" sz="1200" dirty="0">
              <a:solidFill>
                <a:schemeClr val="tx1">
                  <a:lumMod val="75000"/>
                  <a:lumOff val="25000"/>
                </a:schemeClr>
              </a:solidFill>
              <a:latin typeface="+mn-ea"/>
            </a:endParaRPr>
          </a:p>
        </p:txBody>
      </p:sp>
      <p:sp>
        <p:nvSpPr>
          <p:cNvPr id="257" name="文本框 256"/>
          <p:cNvSpPr txBox="1"/>
          <p:nvPr/>
        </p:nvSpPr>
        <p:spPr>
          <a:xfrm>
            <a:off x="334963" y="2774538"/>
            <a:ext cx="498309" cy="369332"/>
          </a:xfrm>
          <a:prstGeom prst="rect">
            <a:avLst/>
          </a:prstGeom>
          <a:noFill/>
        </p:spPr>
        <p:txBody>
          <a:bodyPr wrap="square">
            <a:spAutoFit/>
          </a:bodyPr>
          <a:lstStyle/>
          <a:p>
            <a:r>
              <a:rPr lang="en-US" altLang="zh-CN" dirty="0">
                <a:solidFill>
                  <a:schemeClr val="accent2"/>
                </a:solidFill>
                <a:latin typeface="思源黑体 CN Heavy" panose="020B0A00000000000000" pitchFamily="34" charset="-122"/>
                <a:ea typeface="思源黑体 CN Heavy" panose="020B0A00000000000000" pitchFamily="34" charset="-122"/>
              </a:rPr>
              <a:t>02</a:t>
            </a:r>
            <a:endParaRPr lang="zh-CN" altLang="en-US" dirty="0">
              <a:solidFill>
                <a:schemeClr val="accent2"/>
              </a:solidFill>
              <a:latin typeface="思源黑体 CN Heavy" panose="020B0A00000000000000" pitchFamily="34" charset="-122"/>
              <a:ea typeface="思源黑体 CN Heavy" panose="020B0A00000000000000" pitchFamily="34" charset="-122"/>
            </a:endParaRPr>
          </a:p>
        </p:txBody>
      </p:sp>
      <p:sp>
        <p:nvSpPr>
          <p:cNvPr id="259" name="文本框 258"/>
          <p:cNvSpPr txBox="1"/>
          <p:nvPr/>
        </p:nvSpPr>
        <p:spPr>
          <a:xfrm>
            <a:off x="334963" y="4305986"/>
            <a:ext cx="2108062" cy="369332"/>
          </a:xfrm>
          <a:prstGeom prst="rect">
            <a:avLst/>
          </a:prstGeom>
          <a:noFill/>
        </p:spPr>
        <p:txBody>
          <a:bodyPr wrap="square">
            <a:spAutoFit/>
          </a:bodyPr>
          <a:lstStyle/>
          <a:p>
            <a:r>
              <a:rPr lang="zh-CN" altLang="en-US" dirty="0">
                <a:solidFill>
                  <a:schemeClr val="tx1">
                    <a:lumMod val="75000"/>
                    <a:lumOff val="25000"/>
                  </a:schemeClr>
                </a:solidFill>
                <a:latin typeface="思源黑体 CN Heavy" panose="020B0A00000000000000" pitchFamily="34" charset="-122"/>
                <a:ea typeface="思源黑体 CN Heavy" panose="020B0A00000000000000" pitchFamily="34" charset="-122"/>
              </a:rPr>
              <a:t>传统房地产企业</a:t>
            </a:r>
            <a:endParaRPr lang="zh-CN" altLang="en-US"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p:txBody>
      </p:sp>
      <p:sp>
        <p:nvSpPr>
          <p:cNvPr id="260" name="文本框 259"/>
          <p:cNvSpPr txBox="1"/>
          <p:nvPr/>
        </p:nvSpPr>
        <p:spPr>
          <a:xfrm>
            <a:off x="796634" y="4067106"/>
            <a:ext cx="2108062" cy="276999"/>
          </a:xfrm>
          <a:prstGeom prst="rect">
            <a:avLst/>
          </a:prstGeom>
          <a:noFill/>
        </p:spPr>
        <p:txBody>
          <a:bodyPr wrap="square">
            <a:spAutoFit/>
          </a:bodyPr>
          <a:lstStyle/>
          <a:p>
            <a:r>
              <a:rPr lang="zh-CN" altLang="en-US" sz="1200" dirty="0">
                <a:solidFill>
                  <a:schemeClr val="tx1">
                    <a:lumMod val="75000"/>
                    <a:lumOff val="25000"/>
                  </a:schemeClr>
                </a:solidFill>
                <a:latin typeface="+mn-ea"/>
              </a:rPr>
              <a:t>千科、绿地、宝能</a:t>
            </a:r>
            <a:endParaRPr lang="zh-CN" altLang="en-US" sz="1200" dirty="0">
              <a:solidFill>
                <a:schemeClr val="tx1">
                  <a:lumMod val="75000"/>
                  <a:lumOff val="25000"/>
                </a:schemeClr>
              </a:solidFill>
              <a:latin typeface="+mn-ea"/>
            </a:endParaRPr>
          </a:p>
        </p:txBody>
      </p:sp>
      <p:sp>
        <p:nvSpPr>
          <p:cNvPr id="261" name="文本框 260"/>
          <p:cNvSpPr txBox="1"/>
          <p:nvPr/>
        </p:nvSpPr>
        <p:spPr>
          <a:xfrm>
            <a:off x="334963" y="4012591"/>
            <a:ext cx="498309" cy="369332"/>
          </a:xfrm>
          <a:prstGeom prst="rect">
            <a:avLst/>
          </a:prstGeom>
          <a:noFill/>
        </p:spPr>
        <p:txBody>
          <a:bodyPr wrap="square">
            <a:spAutoFit/>
          </a:bodyPr>
          <a:lstStyle/>
          <a:p>
            <a:r>
              <a:rPr lang="en-US" altLang="zh-CN" dirty="0">
                <a:solidFill>
                  <a:schemeClr val="accent1"/>
                </a:solidFill>
                <a:latin typeface="思源黑体 CN Heavy" panose="020B0A00000000000000" pitchFamily="34" charset="-122"/>
                <a:ea typeface="思源黑体 CN Heavy" panose="020B0A00000000000000" pitchFamily="34" charset="-122"/>
              </a:rPr>
              <a:t>03</a:t>
            </a:r>
            <a:endParaRPr lang="zh-CN" altLang="en-US" dirty="0">
              <a:solidFill>
                <a:schemeClr val="accent1"/>
              </a:solidFill>
              <a:latin typeface="思源黑体 CN Heavy" panose="020B0A00000000000000" pitchFamily="34" charset="-122"/>
              <a:ea typeface="思源黑体 CN Heavy" panose="020B0A00000000000000" pitchFamily="34" charset="-122"/>
            </a:endParaRPr>
          </a:p>
        </p:txBody>
      </p:sp>
      <p:sp>
        <p:nvSpPr>
          <p:cNvPr id="263" name="文本框 262"/>
          <p:cNvSpPr txBox="1"/>
          <p:nvPr/>
        </p:nvSpPr>
        <p:spPr>
          <a:xfrm>
            <a:off x="334963" y="5635205"/>
            <a:ext cx="2108062" cy="369332"/>
          </a:xfrm>
          <a:prstGeom prst="rect">
            <a:avLst/>
          </a:prstGeom>
          <a:noFill/>
        </p:spPr>
        <p:txBody>
          <a:bodyPr wrap="square">
            <a:spAutoFit/>
          </a:bodyPr>
          <a:lstStyle/>
          <a:p>
            <a:r>
              <a:rPr lang="zh-CN" altLang="en-US" dirty="0">
                <a:solidFill>
                  <a:schemeClr val="tx1">
                    <a:lumMod val="75000"/>
                    <a:lumOff val="25000"/>
                  </a:schemeClr>
                </a:solidFill>
                <a:latin typeface="思源黑体 CN Heavy" panose="020B0A00000000000000" pitchFamily="34" charset="-122"/>
                <a:ea typeface="思源黑体 CN Heavy" panose="020B0A00000000000000" pitchFamily="34" charset="-122"/>
              </a:rPr>
              <a:t>零售企业金融机构</a:t>
            </a:r>
            <a:endParaRPr lang="zh-CN" altLang="en-US"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p:txBody>
      </p:sp>
      <p:sp>
        <p:nvSpPr>
          <p:cNvPr id="264" name="文本框 263"/>
          <p:cNvSpPr txBox="1"/>
          <p:nvPr/>
        </p:nvSpPr>
        <p:spPr>
          <a:xfrm>
            <a:off x="796634" y="5396325"/>
            <a:ext cx="2108062" cy="276999"/>
          </a:xfrm>
          <a:prstGeom prst="rect">
            <a:avLst/>
          </a:prstGeom>
          <a:noFill/>
        </p:spPr>
        <p:txBody>
          <a:bodyPr wrap="square">
            <a:spAutoFit/>
          </a:bodyPr>
          <a:lstStyle/>
          <a:p>
            <a:r>
              <a:rPr lang="zh-CN" altLang="en-US" sz="1200" dirty="0">
                <a:solidFill>
                  <a:schemeClr val="tx1">
                    <a:lumMod val="75000"/>
                    <a:lumOff val="25000"/>
                  </a:schemeClr>
                </a:solidFill>
                <a:latin typeface="+mn-ea"/>
              </a:rPr>
              <a:t>大安、厚朴、百联</a:t>
            </a:r>
            <a:endParaRPr lang="zh-CN" altLang="en-US" sz="1200" dirty="0">
              <a:solidFill>
                <a:schemeClr val="tx1">
                  <a:lumMod val="75000"/>
                  <a:lumOff val="25000"/>
                </a:schemeClr>
              </a:solidFill>
              <a:latin typeface="+mn-ea"/>
            </a:endParaRPr>
          </a:p>
        </p:txBody>
      </p:sp>
      <p:sp>
        <p:nvSpPr>
          <p:cNvPr id="265" name="文本框 264"/>
          <p:cNvSpPr txBox="1"/>
          <p:nvPr/>
        </p:nvSpPr>
        <p:spPr>
          <a:xfrm>
            <a:off x="334963" y="5341810"/>
            <a:ext cx="498309" cy="369332"/>
          </a:xfrm>
          <a:prstGeom prst="rect">
            <a:avLst/>
          </a:prstGeom>
          <a:noFill/>
        </p:spPr>
        <p:txBody>
          <a:bodyPr wrap="square">
            <a:spAutoFit/>
          </a:bodyPr>
          <a:lstStyle/>
          <a:p>
            <a:r>
              <a:rPr lang="en-US" altLang="zh-CN" dirty="0">
                <a:solidFill>
                  <a:schemeClr val="accent2"/>
                </a:solidFill>
                <a:latin typeface="思源黑体 CN Heavy" panose="020B0A00000000000000" pitchFamily="34" charset="-122"/>
                <a:ea typeface="思源黑体 CN Heavy" panose="020B0A00000000000000" pitchFamily="34" charset="-122"/>
              </a:rPr>
              <a:t>04</a:t>
            </a:r>
            <a:endParaRPr lang="zh-CN" altLang="en-US" dirty="0">
              <a:solidFill>
                <a:schemeClr val="accent2"/>
              </a:solidFill>
              <a:latin typeface="思源黑体 CN Heavy" panose="020B0A00000000000000" pitchFamily="34" charset="-122"/>
              <a:ea typeface="思源黑体 CN Heavy" panose="020B0A00000000000000" pitchFamily="34" charset="-122"/>
            </a:endParaRPr>
          </a:p>
        </p:txBody>
      </p:sp>
      <p:cxnSp>
        <p:nvCxnSpPr>
          <p:cNvPr id="267" name="直接连接符 266"/>
          <p:cNvCxnSpPr/>
          <p:nvPr/>
        </p:nvCxnSpPr>
        <p:spPr>
          <a:xfrm>
            <a:off x="334963" y="2457450"/>
            <a:ext cx="11485562"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nvCxnSpPr>
        <p:spPr>
          <a:xfrm>
            <a:off x="334963" y="3792764"/>
            <a:ext cx="11485562"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74" name="直接连接符 273"/>
          <p:cNvCxnSpPr/>
          <p:nvPr/>
        </p:nvCxnSpPr>
        <p:spPr>
          <a:xfrm>
            <a:off x="334963" y="5084536"/>
            <a:ext cx="11485562"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nvGrpSpPr>
          <p:cNvPr id="278" name="组合 277"/>
          <p:cNvGrpSpPr/>
          <p:nvPr/>
        </p:nvGrpSpPr>
        <p:grpSpPr>
          <a:xfrm>
            <a:off x="4585636" y="1008380"/>
            <a:ext cx="612414" cy="246221"/>
            <a:chOff x="3038836" y="934879"/>
            <a:chExt cx="612414" cy="246221"/>
          </a:xfrm>
        </p:grpSpPr>
        <p:sp>
          <p:nvSpPr>
            <p:cNvPr id="280" name="矩形: 圆角 279"/>
            <p:cNvSpPr/>
            <p:nvPr/>
          </p:nvSpPr>
          <p:spPr>
            <a:xfrm>
              <a:off x="3038836" y="934879"/>
              <a:ext cx="612414" cy="246221"/>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文本框 280"/>
            <p:cNvSpPr txBox="1"/>
            <p:nvPr/>
          </p:nvSpPr>
          <p:spPr>
            <a:xfrm>
              <a:off x="3116232" y="934879"/>
              <a:ext cx="466794" cy="246221"/>
            </a:xfrm>
            <a:prstGeom prst="rect">
              <a:avLst/>
            </a:prstGeom>
            <a:noFill/>
          </p:spPr>
          <p:txBody>
            <a:bodyPr wrap="none" rtlCol="0">
              <a:spAutoFit/>
            </a:bodyPr>
            <a:lstStyle/>
            <a:p>
              <a:r>
                <a:rPr lang="en-US" altLang="zh-CN" sz="1000" dirty="0">
                  <a:solidFill>
                    <a:schemeClr val="tx1">
                      <a:lumMod val="75000"/>
                      <a:lumOff val="25000"/>
                    </a:schemeClr>
                  </a:solidFill>
                  <a:latin typeface="+mn-ea"/>
                </a:rPr>
                <a:t>2017</a:t>
              </a:r>
              <a:endParaRPr lang="zh-CN" altLang="en-US" sz="1000" dirty="0">
                <a:solidFill>
                  <a:schemeClr val="tx1">
                    <a:lumMod val="75000"/>
                    <a:lumOff val="25000"/>
                  </a:schemeClr>
                </a:solidFill>
                <a:latin typeface="+mn-ea"/>
              </a:endParaRPr>
            </a:p>
          </p:txBody>
        </p:sp>
      </p:grpSp>
      <p:grpSp>
        <p:nvGrpSpPr>
          <p:cNvPr id="283" name="组合 282"/>
          <p:cNvGrpSpPr/>
          <p:nvPr/>
        </p:nvGrpSpPr>
        <p:grpSpPr>
          <a:xfrm>
            <a:off x="6077744" y="1008380"/>
            <a:ext cx="612414" cy="246221"/>
            <a:chOff x="3038836" y="934879"/>
            <a:chExt cx="612414" cy="246221"/>
          </a:xfrm>
        </p:grpSpPr>
        <p:sp>
          <p:nvSpPr>
            <p:cNvPr id="288" name="矩形: 圆角 287"/>
            <p:cNvSpPr/>
            <p:nvPr/>
          </p:nvSpPr>
          <p:spPr>
            <a:xfrm>
              <a:off x="3038836" y="934879"/>
              <a:ext cx="612414" cy="246221"/>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文本框 288"/>
            <p:cNvSpPr txBox="1"/>
            <p:nvPr/>
          </p:nvSpPr>
          <p:spPr>
            <a:xfrm>
              <a:off x="3116232" y="934879"/>
              <a:ext cx="466794" cy="246221"/>
            </a:xfrm>
            <a:prstGeom prst="rect">
              <a:avLst/>
            </a:prstGeom>
            <a:noFill/>
          </p:spPr>
          <p:txBody>
            <a:bodyPr wrap="none" rtlCol="0">
              <a:spAutoFit/>
            </a:bodyPr>
            <a:lstStyle/>
            <a:p>
              <a:r>
                <a:rPr lang="en-US" altLang="zh-CN" sz="1000" dirty="0">
                  <a:solidFill>
                    <a:schemeClr val="tx1">
                      <a:lumMod val="75000"/>
                      <a:lumOff val="25000"/>
                    </a:schemeClr>
                  </a:solidFill>
                  <a:latin typeface="+mn-ea"/>
                </a:rPr>
                <a:t>2018</a:t>
              </a:r>
              <a:endParaRPr lang="zh-CN" altLang="en-US" sz="1000" dirty="0">
                <a:solidFill>
                  <a:schemeClr val="tx1">
                    <a:lumMod val="75000"/>
                    <a:lumOff val="25000"/>
                  </a:schemeClr>
                </a:solidFill>
                <a:latin typeface="+mn-ea"/>
              </a:endParaRPr>
            </a:p>
          </p:txBody>
        </p:sp>
      </p:grpSp>
      <p:grpSp>
        <p:nvGrpSpPr>
          <p:cNvPr id="290" name="组合 289"/>
          <p:cNvGrpSpPr/>
          <p:nvPr/>
        </p:nvGrpSpPr>
        <p:grpSpPr>
          <a:xfrm>
            <a:off x="7682889" y="1008380"/>
            <a:ext cx="612414" cy="246221"/>
            <a:chOff x="3038836" y="934879"/>
            <a:chExt cx="612414" cy="246221"/>
          </a:xfrm>
        </p:grpSpPr>
        <p:sp>
          <p:nvSpPr>
            <p:cNvPr id="291" name="矩形: 圆角 290"/>
            <p:cNvSpPr/>
            <p:nvPr/>
          </p:nvSpPr>
          <p:spPr>
            <a:xfrm>
              <a:off x="3038836" y="934879"/>
              <a:ext cx="612414" cy="246221"/>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文本框 291"/>
            <p:cNvSpPr txBox="1"/>
            <p:nvPr/>
          </p:nvSpPr>
          <p:spPr>
            <a:xfrm>
              <a:off x="3116232" y="934879"/>
              <a:ext cx="466794" cy="246221"/>
            </a:xfrm>
            <a:prstGeom prst="rect">
              <a:avLst/>
            </a:prstGeom>
            <a:noFill/>
          </p:spPr>
          <p:txBody>
            <a:bodyPr wrap="none" rtlCol="0">
              <a:spAutoFit/>
            </a:bodyPr>
            <a:lstStyle/>
            <a:p>
              <a:r>
                <a:rPr lang="en-US" altLang="zh-CN" sz="1000" dirty="0">
                  <a:solidFill>
                    <a:schemeClr val="tx1">
                      <a:lumMod val="75000"/>
                      <a:lumOff val="25000"/>
                    </a:schemeClr>
                  </a:solidFill>
                  <a:latin typeface="+mn-ea"/>
                </a:rPr>
                <a:t>2019</a:t>
              </a:r>
              <a:endParaRPr lang="zh-CN" altLang="en-US" sz="1000" dirty="0">
                <a:solidFill>
                  <a:schemeClr val="tx1">
                    <a:lumMod val="75000"/>
                    <a:lumOff val="25000"/>
                  </a:schemeClr>
                </a:solidFill>
                <a:latin typeface="+mn-ea"/>
              </a:endParaRPr>
            </a:p>
          </p:txBody>
        </p:sp>
      </p:grpSp>
      <p:grpSp>
        <p:nvGrpSpPr>
          <p:cNvPr id="293" name="组合 292"/>
          <p:cNvGrpSpPr/>
          <p:nvPr/>
        </p:nvGrpSpPr>
        <p:grpSpPr>
          <a:xfrm>
            <a:off x="9231516" y="1008380"/>
            <a:ext cx="612414" cy="246221"/>
            <a:chOff x="3038836" y="934879"/>
            <a:chExt cx="612414" cy="246221"/>
          </a:xfrm>
        </p:grpSpPr>
        <p:sp>
          <p:nvSpPr>
            <p:cNvPr id="294" name="矩形: 圆角 293"/>
            <p:cNvSpPr/>
            <p:nvPr/>
          </p:nvSpPr>
          <p:spPr>
            <a:xfrm>
              <a:off x="3038836" y="934879"/>
              <a:ext cx="612414" cy="246221"/>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文本框 294"/>
            <p:cNvSpPr txBox="1"/>
            <p:nvPr/>
          </p:nvSpPr>
          <p:spPr>
            <a:xfrm>
              <a:off x="3116232" y="934879"/>
              <a:ext cx="466794" cy="246221"/>
            </a:xfrm>
            <a:prstGeom prst="rect">
              <a:avLst/>
            </a:prstGeom>
            <a:noFill/>
          </p:spPr>
          <p:txBody>
            <a:bodyPr wrap="none" rtlCol="0">
              <a:spAutoFit/>
            </a:bodyPr>
            <a:lstStyle/>
            <a:p>
              <a:r>
                <a:rPr lang="en-US" altLang="zh-CN" sz="1000" dirty="0">
                  <a:solidFill>
                    <a:schemeClr val="tx1">
                      <a:lumMod val="75000"/>
                      <a:lumOff val="25000"/>
                    </a:schemeClr>
                  </a:solidFill>
                  <a:latin typeface="+mn-ea"/>
                </a:rPr>
                <a:t>2020</a:t>
              </a:r>
              <a:endParaRPr lang="zh-CN" altLang="en-US" sz="1000" dirty="0">
                <a:solidFill>
                  <a:schemeClr val="tx1">
                    <a:lumMod val="75000"/>
                    <a:lumOff val="25000"/>
                  </a:schemeClr>
                </a:solidFill>
                <a:latin typeface="+mn-ea"/>
              </a:endParaRPr>
            </a:p>
          </p:txBody>
        </p:sp>
      </p:grpSp>
      <p:grpSp>
        <p:nvGrpSpPr>
          <p:cNvPr id="296" name="组合 295"/>
          <p:cNvGrpSpPr/>
          <p:nvPr/>
        </p:nvGrpSpPr>
        <p:grpSpPr>
          <a:xfrm>
            <a:off x="10780142" y="1008380"/>
            <a:ext cx="612414" cy="246221"/>
            <a:chOff x="3038836" y="934879"/>
            <a:chExt cx="612414" cy="246221"/>
          </a:xfrm>
        </p:grpSpPr>
        <p:sp>
          <p:nvSpPr>
            <p:cNvPr id="298" name="矩形: 圆角 297"/>
            <p:cNvSpPr/>
            <p:nvPr/>
          </p:nvSpPr>
          <p:spPr>
            <a:xfrm>
              <a:off x="3038836" y="934879"/>
              <a:ext cx="612414" cy="246221"/>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文本框 298"/>
            <p:cNvSpPr txBox="1"/>
            <p:nvPr/>
          </p:nvSpPr>
          <p:spPr>
            <a:xfrm>
              <a:off x="3116232" y="934879"/>
              <a:ext cx="466794" cy="246221"/>
            </a:xfrm>
            <a:prstGeom prst="rect">
              <a:avLst/>
            </a:prstGeom>
            <a:noFill/>
          </p:spPr>
          <p:txBody>
            <a:bodyPr wrap="none" rtlCol="0">
              <a:spAutoFit/>
            </a:bodyPr>
            <a:lstStyle/>
            <a:p>
              <a:r>
                <a:rPr lang="en-US" altLang="zh-CN" sz="1000" dirty="0">
                  <a:solidFill>
                    <a:schemeClr val="tx1">
                      <a:lumMod val="75000"/>
                      <a:lumOff val="25000"/>
                    </a:schemeClr>
                  </a:solidFill>
                  <a:latin typeface="+mn-ea"/>
                </a:rPr>
                <a:t>2021</a:t>
              </a:r>
              <a:endParaRPr lang="zh-CN" altLang="en-US" sz="1000" dirty="0">
                <a:solidFill>
                  <a:schemeClr val="tx1">
                    <a:lumMod val="75000"/>
                    <a:lumOff val="25000"/>
                  </a:schemeClr>
                </a:solidFill>
                <a:latin typeface="+mn-ea"/>
              </a:endParaRPr>
            </a:p>
          </p:txBody>
        </p:sp>
      </p:grpSp>
      <p:sp>
        <p:nvSpPr>
          <p:cNvPr id="300" name="文本框 299"/>
          <p:cNvSpPr txBox="1"/>
          <p:nvPr/>
        </p:nvSpPr>
        <p:spPr>
          <a:xfrm>
            <a:off x="2811130" y="1655805"/>
            <a:ext cx="1124448" cy="463075"/>
          </a:xfrm>
          <a:prstGeom prst="rect">
            <a:avLst/>
          </a:prstGeom>
          <a:noFill/>
        </p:spPr>
        <p:txBody>
          <a:bodyPr wrap="square" rtlCol="0">
            <a:spAutoFit/>
          </a:bodyPr>
          <a:lstStyle/>
          <a:p>
            <a:pPr>
              <a:lnSpc>
                <a:spcPct val="125000"/>
              </a:lnSpc>
            </a:pPr>
            <a:r>
              <a:rPr lang="zh-CN" altLang="en-US" sz="1000" dirty="0">
                <a:solidFill>
                  <a:schemeClr val="bg1"/>
                </a:solidFill>
              </a:rPr>
              <a:t>普洛洛设立上海办事处</a:t>
            </a:r>
            <a:endParaRPr lang="zh-CN" altLang="en-US" sz="1000" dirty="0">
              <a:solidFill>
                <a:schemeClr val="bg1"/>
              </a:solidFill>
            </a:endParaRPr>
          </a:p>
        </p:txBody>
      </p:sp>
      <p:sp>
        <p:nvSpPr>
          <p:cNvPr id="301" name="文本框 300"/>
          <p:cNvSpPr txBox="1"/>
          <p:nvPr/>
        </p:nvSpPr>
        <p:spPr>
          <a:xfrm>
            <a:off x="5908374" y="1655805"/>
            <a:ext cx="1082862" cy="463204"/>
          </a:xfrm>
          <a:prstGeom prst="rect">
            <a:avLst/>
          </a:prstGeom>
          <a:noFill/>
        </p:spPr>
        <p:txBody>
          <a:bodyPr wrap="square" rtlCol="0">
            <a:spAutoFit/>
          </a:bodyPr>
          <a:lstStyle/>
          <a:p>
            <a:pPr>
              <a:lnSpc>
                <a:spcPct val="125000"/>
              </a:lnSpc>
            </a:pPr>
            <a:r>
              <a:rPr lang="zh-CN" altLang="en-US" sz="1000" dirty="0">
                <a:solidFill>
                  <a:schemeClr val="bg1"/>
                </a:solidFill>
              </a:rPr>
              <a:t>普洛洛完成私有化退市</a:t>
            </a:r>
            <a:endParaRPr lang="zh-CN" altLang="en-US" sz="1000" dirty="0">
              <a:solidFill>
                <a:schemeClr val="bg1"/>
              </a:solidFill>
            </a:endParaRPr>
          </a:p>
        </p:txBody>
      </p:sp>
      <p:sp>
        <p:nvSpPr>
          <p:cNvPr id="302" name="文本框 301"/>
          <p:cNvSpPr txBox="1"/>
          <p:nvPr/>
        </p:nvSpPr>
        <p:spPr>
          <a:xfrm>
            <a:off x="10570318" y="1655805"/>
            <a:ext cx="1082862" cy="463204"/>
          </a:xfrm>
          <a:prstGeom prst="rect">
            <a:avLst/>
          </a:prstGeom>
          <a:noFill/>
        </p:spPr>
        <p:txBody>
          <a:bodyPr wrap="square" rtlCol="0">
            <a:spAutoFit/>
          </a:bodyPr>
          <a:lstStyle/>
          <a:p>
            <a:pPr>
              <a:lnSpc>
                <a:spcPct val="125000"/>
              </a:lnSpc>
            </a:pPr>
            <a:r>
              <a:rPr lang="zh-CN" altLang="en-US" sz="1000" dirty="0">
                <a:solidFill>
                  <a:schemeClr val="bg1"/>
                </a:solidFill>
              </a:rPr>
              <a:t>普洛洛公募</a:t>
            </a:r>
            <a:r>
              <a:rPr lang="en-US" altLang="zh-CN" sz="1000" dirty="0">
                <a:solidFill>
                  <a:schemeClr val="bg1"/>
                </a:solidFill>
              </a:rPr>
              <a:t>REITs</a:t>
            </a:r>
            <a:r>
              <a:rPr lang="zh-CN" altLang="en-US" sz="1000" dirty="0">
                <a:solidFill>
                  <a:schemeClr val="bg1"/>
                </a:solidFill>
              </a:rPr>
              <a:t>项目发展</a:t>
            </a:r>
            <a:endParaRPr lang="zh-CN" altLang="en-US" sz="1000" dirty="0">
              <a:solidFill>
                <a:schemeClr val="bg1"/>
              </a:solidFill>
            </a:endParaRPr>
          </a:p>
        </p:txBody>
      </p:sp>
      <p:sp>
        <p:nvSpPr>
          <p:cNvPr id="303" name="文本框 302"/>
          <p:cNvSpPr txBox="1"/>
          <p:nvPr/>
        </p:nvSpPr>
        <p:spPr>
          <a:xfrm>
            <a:off x="5908374" y="4175785"/>
            <a:ext cx="1082862" cy="463075"/>
          </a:xfrm>
          <a:prstGeom prst="rect">
            <a:avLst/>
          </a:prstGeom>
          <a:noFill/>
        </p:spPr>
        <p:txBody>
          <a:bodyPr wrap="square" rtlCol="0">
            <a:spAutoFit/>
          </a:bodyPr>
          <a:lstStyle/>
          <a:p>
            <a:pPr>
              <a:lnSpc>
                <a:spcPct val="125000"/>
              </a:lnSpc>
            </a:pPr>
            <a:r>
              <a:rPr lang="zh-CN" altLang="en-US" sz="1000" dirty="0">
                <a:solidFill>
                  <a:schemeClr val="bg1"/>
                </a:solidFill>
              </a:rPr>
              <a:t>千科成立独立物流品牌万维物流</a:t>
            </a:r>
            <a:endParaRPr lang="zh-CN" altLang="en-US" sz="1000" dirty="0">
              <a:solidFill>
                <a:schemeClr val="bg1"/>
              </a:solidFill>
            </a:endParaRPr>
          </a:p>
        </p:txBody>
      </p:sp>
      <p:sp>
        <p:nvSpPr>
          <p:cNvPr id="304" name="文本框 303"/>
          <p:cNvSpPr txBox="1"/>
          <p:nvPr/>
        </p:nvSpPr>
        <p:spPr>
          <a:xfrm>
            <a:off x="4362120" y="4175785"/>
            <a:ext cx="1082862" cy="463204"/>
          </a:xfrm>
          <a:prstGeom prst="rect">
            <a:avLst/>
          </a:prstGeom>
          <a:noFill/>
        </p:spPr>
        <p:txBody>
          <a:bodyPr wrap="square" rtlCol="0">
            <a:spAutoFit/>
          </a:bodyPr>
          <a:lstStyle/>
          <a:p>
            <a:pPr>
              <a:lnSpc>
                <a:spcPct val="125000"/>
              </a:lnSpc>
            </a:pPr>
            <a:r>
              <a:rPr lang="zh-CN" altLang="en-US" sz="1000" dirty="0">
                <a:solidFill>
                  <a:schemeClr val="bg1"/>
                </a:solidFill>
              </a:rPr>
              <a:t>千科成立物流地产事业部</a:t>
            </a:r>
            <a:endParaRPr lang="zh-CN" altLang="en-US" sz="1000" dirty="0">
              <a:solidFill>
                <a:schemeClr val="bg1"/>
              </a:solidFill>
            </a:endParaRPr>
          </a:p>
        </p:txBody>
      </p:sp>
      <p:sp>
        <p:nvSpPr>
          <p:cNvPr id="305" name="文本框 304"/>
          <p:cNvSpPr txBox="1"/>
          <p:nvPr/>
        </p:nvSpPr>
        <p:spPr>
          <a:xfrm>
            <a:off x="4362120" y="5490662"/>
            <a:ext cx="1082862" cy="463204"/>
          </a:xfrm>
          <a:prstGeom prst="rect">
            <a:avLst/>
          </a:prstGeom>
          <a:noFill/>
        </p:spPr>
        <p:txBody>
          <a:bodyPr wrap="square" rtlCol="0">
            <a:spAutoFit/>
          </a:bodyPr>
          <a:lstStyle/>
          <a:p>
            <a:pPr>
              <a:lnSpc>
                <a:spcPct val="125000"/>
              </a:lnSpc>
            </a:pPr>
            <a:r>
              <a:rPr lang="zh-CN" altLang="en-US" sz="1000" dirty="0">
                <a:solidFill>
                  <a:schemeClr val="bg1"/>
                </a:solidFill>
              </a:rPr>
              <a:t>大安收购物流园进军物流地产</a:t>
            </a:r>
            <a:endParaRPr lang="zh-CN" altLang="en-US" sz="1000" dirty="0">
              <a:solidFill>
                <a:schemeClr val="bg1"/>
              </a:solidFill>
            </a:endParaRPr>
          </a:p>
        </p:txBody>
      </p:sp>
      <p:sp>
        <p:nvSpPr>
          <p:cNvPr id="306" name="文本框 305"/>
          <p:cNvSpPr txBox="1"/>
          <p:nvPr/>
        </p:nvSpPr>
        <p:spPr>
          <a:xfrm>
            <a:off x="10570318" y="2922628"/>
            <a:ext cx="1082862" cy="463204"/>
          </a:xfrm>
          <a:prstGeom prst="rect">
            <a:avLst/>
          </a:prstGeom>
          <a:noFill/>
        </p:spPr>
        <p:txBody>
          <a:bodyPr wrap="square" rtlCol="0">
            <a:spAutoFit/>
          </a:bodyPr>
          <a:lstStyle/>
          <a:p>
            <a:pPr>
              <a:lnSpc>
                <a:spcPct val="125000"/>
              </a:lnSpc>
            </a:pPr>
            <a:r>
              <a:rPr lang="zh-CN" altLang="en-US" sz="1000" dirty="0">
                <a:solidFill>
                  <a:schemeClr val="bg1"/>
                </a:solidFill>
              </a:rPr>
              <a:t>京西物流在香港交易所上市</a:t>
            </a:r>
            <a:endParaRPr lang="zh-CN" altLang="en-US" sz="1000" dirty="0">
              <a:solidFill>
                <a:schemeClr val="bg1"/>
              </a:solidFill>
            </a:endParaRPr>
          </a:p>
        </p:txBody>
      </p:sp>
      <p:sp>
        <p:nvSpPr>
          <p:cNvPr id="307" name="文本框 306"/>
          <p:cNvSpPr txBox="1"/>
          <p:nvPr/>
        </p:nvSpPr>
        <p:spPr>
          <a:xfrm>
            <a:off x="2811130" y="2952669"/>
            <a:ext cx="1774506" cy="270715"/>
          </a:xfrm>
          <a:prstGeom prst="rect">
            <a:avLst/>
          </a:prstGeom>
          <a:noFill/>
        </p:spPr>
        <p:txBody>
          <a:bodyPr wrap="square" rtlCol="0">
            <a:spAutoFit/>
          </a:bodyPr>
          <a:lstStyle/>
          <a:p>
            <a:pPr>
              <a:lnSpc>
                <a:spcPct val="125000"/>
              </a:lnSpc>
            </a:pPr>
            <a:r>
              <a:rPr lang="zh-CN" altLang="en-US" sz="1000" dirty="0">
                <a:solidFill>
                  <a:schemeClr val="bg1"/>
                </a:solidFill>
              </a:rPr>
              <a:t>京西进军物流地产领域</a:t>
            </a:r>
            <a:endParaRPr lang="zh-CN" altLang="en-US" sz="1000" dirty="0">
              <a:solidFill>
                <a:schemeClr val="bg1"/>
              </a:solidFill>
            </a:endParaRPr>
          </a:p>
        </p:txBody>
      </p:sp>
      <p:sp>
        <p:nvSpPr>
          <p:cNvPr id="308" name="文本框 307"/>
          <p:cNvSpPr txBox="1"/>
          <p:nvPr/>
        </p:nvSpPr>
        <p:spPr>
          <a:xfrm>
            <a:off x="7641452" y="5490662"/>
            <a:ext cx="1774506" cy="463204"/>
          </a:xfrm>
          <a:prstGeom prst="rect">
            <a:avLst/>
          </a:prstGeom>
          <a:noFill/>
        </p:spPr>
        <p:txBody>
          <a:bodyPr wrap="square" rtlCol="0">
            <a:spAutoFit/>
          </a:bodyPr>
          <a:lstStyle/>
          <a:p>
            <a:pPr>
              <a:lnSpc>
                <a:spcPct val="125000"/>
              </a:lnSpc>
            </a:pPr>
            <a:r>
              <a:rPr lang="zh-CN" altLang="en-US" sz="1000" dirty="0">
                <a:solidFill>
                  <a:schemeClr val="bg1"/>
                </a:solidFill>
              </a:rPr>
              <a:t>答案不动产与普罗罗建立战略合作伙伴关系</a:t>
            </a:r>
            <a:endParaRPr lang="zh-CN" altLang="en-US" sz="1000" dirty="0">
              <a:solidFill>
                <a:schemeClr val="bg1"/>
              </a:solidFill>
            </a:endParaRPr>
          </a:p>
        </p:txBody>
      </p:sp>
      <p:sp>
        <p:nvSpPr>
          <p:cNvPr id="309" name="文本框 308"/>
          <p:cNvSpPr txBox="1"/>
          <p:nvPr/>
        </p:nvSpPr>
        <p:spPr>
          <a:xfrm>
            <a:off x="9267610" y="4146652"/>
            <a:ext cx="2225082" cy="463204"/>
          </a:xfrm>
          <a:prstGeom prst="rect">
            <a:avLst/>
          </a:prstGeom>
          <a:noFill/>
        </p:spPr>
        <p:txBody>
          <a:bodyPr wrap="square" rtlCol="0">
            <a:spAutoFit/>
          </a:bodyPr>
          <a:lstStyle/>
          <a:p>
            <a:pPr>
              <a:lnSpc>
                <a:spcPct val="125000"/>
              </a:lnSpc>
            </a:pPr>
            <a:r>
              <a:rPr lang="zh-CN" altLang="en-US" sz="1000" dirty="0">
                <a:solidFill>
                  <a:schemeClr val="bg1"/>
                </a:solidFill>
              </a:rPr>
              <a:t>万维物流首期类</a:t>
            </a:r>
            <a:r>
              <a:rPr lang="en-US" altLang="zh-CN" sz="1000" dirty="0">
                <a:solidFill>
                  <a:schemeClr val="bg1"/>
                </a:solidFill>
              </a:rPr>
              <a:t>REITs</a:t>
            </a:r>
            <a:r>
              <a:rPr lang="zh-CN" altLang="en-US" sz="1000" dirty="0">
                <a:solidFill>
                  <a:schemeClr val="bg1"/>
                </a:solidFill>
              </a:rPr>
              <a:t>产品在深圳交易所挂牌</a:t>
            </a:r>
            <a:endParaRPr lang="zh-CN" altLang="en-US" sz="1000" dirty="0">
              <a:solidFill>
                <a:schemeClr val="bg1"/>
              </a:solidFill>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 name="矩形 2"/>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任意多边形: 形状 24"/>
          <p:cNvSpPr/>
          <p:nvPr/>
        </p:nvSpPr>
        <p:spPr>
          <a:xfrm flipV="1">
            <a:off x="8972180" y="3453251"/>
            <a:ext cx="1047750" cy="962025"/>
          </a:xfrm>
          <a:custGeom>
            <a:avLst/>
            <a:gdLst>
              <a:gd name="connsiteX0" fmla="*/ 0 w 1047750"/>
              <a:gd name="connsiteY0" fmla="*/ 962025 h 962025"/>
              <a:gd name="connsiteX1" fmla="*/ 409575 w 1047750"/>
              <a:gd name="connsiteY1" fmla="*/ 0 h 962025"/>
              <a:gd name="connsiteX2" fmla="*/ 1047750 w 1047750"/>
              <a:gd name="connsiteY2" fmla="*/ 0 h 962025"/>
            </a:gdLst>
            <a:ahLst/>
            <a:cxnLst>
              <a:cxn ang="0">
                <a:pos x="connsiteX0" y="connsiteY0"/>
              </a:cxn>
              <a:cxn ang="0">
                <a:pos x="connsiteX1" y="connsiteY1"/>
              </a:cxn>
              <a:cxn ang="0">
                <a:pos x="connsiteX2" y="connsiteY2"/>
              </a:cxn>
            </a:cxnLst>
            <a:rect l="l" t="t" r="r" b="b"/>
            <a:pathLst>
              <a:path w="1047750" h="962025">
                <a:moveTo>
                  <a:pt x="0" y="962025"/>
                </a:moveTo>
                <a:lnTo>
                  <a:pt x="409575" y="0"/>
                </a:lnTo>
                <a:lnTo>
                  <a:pt x="1047750" y="0"/>
                </a:lnTo>
              </a:path>
            </a:pathLst>
          </a:cu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a:off x="9009842" y="2945728"/>
            <a:ext cx="1047750" cy="962025"/>
          </a:xfrm>
          <a:custGeom>
            <a:avLst/>
            <a:gdLst>
              <a:gd name="connsiteX0" fmla="*/ 0 w 1047750"/>
              <a:gd name="connsiteY0" fmla="*/ 962025 h 962025"/>
              <a:gd name="connsiteX1" fmla="*/ 409575 w 1047750"/>
              <a:gd name="connsiteY1" fmla="*/ 0 h 962025"/>
              <a:gd name="connsiteX2" fmla="*/ 1047750 w 1047750"/>
              <a:gd name="connsiteY2" fmla="*/ 0 h 962025"/>
            </a:gdLst>
            <a:ahLst/>
            <a:cxnLst>
              <a:cxn ang="0">
                <a:pos x="connsiteX0" y="connsiteY0"/>
              </a:cxn>
              <a:cxn ang="0">
                <a:pos x="connsiteX1" y="connsiteY1"/>
              </a:cxn>
              <a:cxn ang="0">
                <a:pos x="connsiteX2" y="connsiteY2"/>
              </a:cxn>
            </a:cxnLst>
            <a:rect l="l" t="t" r="r" b="b"/>
            <a:pathLst>
              <a:path w="1047750" h="962025">
                <a:moveTo>
                  <a:pt x="0" y="962025"/>
                </a:moveTo>
                <a:lnTo>
                  <a:pt x="409575" y="0"/>
                </a:lnTo>
                <a:lnTo>
                  <a:pt x="1047750" y="0"/>
                </a:lnTo>
              </a:path>
            </a:pathLst>
          </a:cu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p:nvCxnSpPr>
        <p:spPr>
          <a:xfrm>
            <a:off x="9047706" y="3661393"/>
            <a:ext cx="104065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14" name="梯形 322"/>
          <p:cNvSpPr/>
          <p:nvPr/>
        </p:nvSpPr>
        <p:spPr>
          <a:xfrm rot="10800000" flipV="1">
            <a:off x="4869028" y="3661393"/>
            <a:ext cx="2534050" cy="1845239"/>
          </a:xfrm>
          <a:custGeom>
            <a:avLst/>
            <a:gdLst>
              <a:gd name="connsiteX0" fmla="*/ 0 w 965390"/>
              <a:gd name="connsiteY0" fmla="*/ 697627 h 697627"/>
              <a:gd name="connsiteX1" fmla="*/ 174407 w 965390"/>
              <a:gd name="connsiteY1" fmla="*/ 0 h 697627"/>
              <a:gd name="connsiteX2" fmla="*/ 790983 w 965390"/>
              <a:gd name="connsiteY2" fmla="*/ 0 h 697627"/>
              <a:gd name="connsiteX3" fmla="*/ 965390 w 965390"/>
              <a:gd name="connsiteY3" fmla="*/ 697627 h 697627"/>
              <a:gd name="connsiteX4" fmla="*/ 0 w 965390"/>
              <a:gd name="connsiteY4" fmla="*/ 697627 h 697627"/>
              <a:gd name="connsiteX0-1" fmla="*/ 0 w 965390"/>
              <a:gd name="connsiteY0-2" fmla="*/ 697627 h 697627"/>
              <a:gd name="connsiteX1-3" fmla="*/ 174407 w 965390"/>
              <a:gd name="connsiteY1-4" fmla="*/ 0 h 697627"/>
              <a:gd name="connsiteX2-5" fmla="*/ 790983 w 965390"/>
              <a:gd name="connsiteY2-6" fmla="*/ 0 h 697627"/>
              <a:gd name="connsiteX3-7" fmla="*/ 965390 w 965390"/>
              <a:gd name="connsiteY3-8" fmla="*/ 697627 h 697627"/>
              <a:gd name="connsiteX4-9" fmla="*/ 0 w 965390"/>
              <a:gd name="connsiteY4-10" fmla="*/ 697627 h 697627"/>
              <a:gd name="connsiteX0-11" fmla="*/ 0 w 965390"/>
              <a:gd name="connsiteY0-12" fmla="*/ 697627 h 697627"/>
              <a:gd name="connsiteX1-13" fmla="*/ 174407 w 965390"/>
              <a:gd name="connsiteY1-14" fmla="*/ 0 h 697627"/>
              <a:gd name="connsiteX2-15" fmla="*/ 790983 w 965390"/>
              <a:gd name="connsiteY2-16" fmla="*/ 0 h 697627"/>
              <a:gd name="connsiteX3-17" fmla="*/ 965390 w 965390"/>
              <a:gd name="connsiteY3-18" fmla="*/ 697627 h 697627"/>
              <a:gd name="connsiteX4-19" fmla="*/ 0 w 965390"/>
              <a:gd name="connsiteY4-20" fmla="*/ 697627 h 697627"/>
              <a:gd name="connsiteX0-21" fmla="*/ 0 w 965390"/>
              <a:gd name="connsiteY0-22" fmla="*/ 697627 h 697627"/>
              <a:gd name="connsiteX1-23" fmla="*/ 174407 w 965390"/>
              <a:gd name="connsiteY1-24" fmla="*/ 0 h 697627"/>
              <a:gd name="connsiteX2-25" fmla="*/ 790983 w 965390"/>
              <a:gd name="connsiteY2-26" fmla="*/ 0 h 697627"/>
              <a:gd name="connsiteX3-27" fmla="*/ 965390 w 965390"/>
              <a:gd name="connsiteY3-28" fmla="*/ 697627 h 697627"/>
              <a:gd name="connsiteX4-29" fmla="*/ 0 w 965390"/>
              <a:gd name="connsiteY4-30" fmla="*/ 697627 h 697627"/>
              <a:gd name="connsiteX0-31" fmla="*/ 0 w 965390"/>
              <a:gd name="connsiteY0-32" fmla="*/ 697627 h 697627"/>
              <a:gd name="connsiteX1-33" fmla="*/ 174407 w 965390"/>
              <a:gd name="connsiteY1-34" fmla="*/ 0 h 697627"/>
              <a:gd name="connsiteX2-35" fmla="*/ 790983 w 965390"/>
              <a:gd name="connsiteY2-36" fmla="*/ 0 h 697627"/>
              <a:gd name="connsiteX3-37" fmla="*/ 965390 w 965390"/>
              <a:gd name="connsiteY3-38" fmla="*/ 697627 h 697627"/>
              <a:gd name="connsiteX4-39" fmla="*/ 0 w 965390"/>
              <a:gd name="connsiteY4-40" fmla="*/ 697627 h 697627"/>
              <a:gd name="connsiteX0-41" fmla="*/ 0 w 965390"/>
              <a:gd name="connsiteY0-42" fmla="*/ 697627 h 697627"/>
              <a:gd name="connsiteX1-43" fmla="*/ 174407 w 965390"/>
              <a:gd name="connsiteY1-44" fmla="*/ 0 h 697627"/>
              <a:gd name="connsiteX2-45" fmla="*/ 745261 w 965390"/>
              <a:gd name="connsiteY2-46" fmla="*/ 0 h 697627"/>
              <a:gd name="connsiteX3-47" fmla="*/ 965390 w 965390"/>
              <a:gd name="connsiteY3-48" fmla="*/ 697627 h 697627"/>
              <a:gd name="connsiteX4-49" fmla="*/ 0 w 965390"/>
              <a:gd name="connsiteY4-50" fmla="*/ 697627 h 697627"/>
              <a:gd name="connsiteX0-51" fmla="*/ 0 w 965390"/>
              <a:gd name="connsiteY0-52" fmla="*/ 697627 h 697627"/>
              <a:gd name="connsiteX1-53" fmla="*/ 197267 w 965390"/>
              <a:gd name="connsiteY1-54" fmla="*/ 0 h 697627"/>
              <a:gd name="connsiteX2-55" fmla="*/ 745261 w 965390"/>
              <a:gd name="connsiteY2-56" fmla="*/ 0 h 697627"/>
              <a:gd name="connsiteX3-57" fmla="*/ 965390 w 965390"/>
              <a:gd name="connsiteY3-58" fmla="*/ 697627 h 697627"/>
              <a:gd name="connsiteX4-59" fmla="*/ 0 w 965390"/>
              <a:gd name="connsiteY4-60" fmla="*/ 697627 h 697627"/>
              <a:gd name="connsiteX0-61" fmla="*/ 0 w 965390"/>
              <a:gd name="connsiteY0-62" fmla="*/ 697627 h 697627"/>
              <a:gd name="connsiteX1-63" fmla="*/ 255327 w 965390"/>
              <a:gd name="connsiteY1-64" fmla="*/ 0 h 697627"/>
              <a:gd name="connsiteX2-65" fmla="*/ 745261 w 965390"/>
              <a:gd name="connsiteY2-66" fmla="*/ 0 h 697627"/>
              <a:gd name="connsiteX3-67" fmla="*/ 965390 w 965390"/>
              <a:gd name="connsiteY3-68" fmla="*/ 697627 h 697627"/>
              <a:gd name="connsiteX4-69" fmla="*/ 0 w 965390"/>
              <a:gd name="connsiteY4-70" fmla="*/ 697627 h 697627"/>
              <a:gd name="connsiteX0-71" fmla="*/ 0 w 965390"/>
              <a:gd name="connsiteY0-72" fmla="*/ 701285 h 701285"/>
              <a:gd name="connsiteX1-73" fmla="*/ 255327 w 965390"/>
              <a:gd name="connsiteY1-74" fmla="*/ 3658 h 701285"/>
              <a:gd name="connsiteX2-75" fmla="*/ 694459 w 965390"/>
              <a:gd name="connsiteY2-76" fmla="*/ 0 h 701285"/>
              <a:gd name="connsiteX3-77" fmla="*/ 965390 w 965390"/>
              <a:gd name="connsiteY3-78" fmla="*/ 701285 h 701285"/>
              <a:gd name="connsiteX4-79" fmla="*/ 0 w 965390"/>
              <a:gd name="connsiteY4-80" fmla="*/ 701285 h 701285"/>
              <a:gd name="connsiteX0-81" fmla="*/ 0 w 965390"/>
              <a:gd name="connsiteY0-82" fmla="*/ 701285 h 708601"/>
              <a:gd name="connsiteX1-83" fmla="*/ 255327 w 965390"/>
              <a:gd name="connsiteY1-84" fmla="*/ 3658 h 708601"/>
              <a:gd name="connsiteX2-85" fmla="*/ 694459 w 965390"/>
              <a:gd name="connsiteY2-86" fmla="*/ 0 h 708601"/>
              <a:gd name="connsiteX3-87" fmla="*/ 965390 w 965390"/>
              <a:gd name="connsiteY3-88" fmla="*/ 708601 h 708601"/>
              <a:gd name="connsiteX4-89" fmla="*/ 0 w 965390"/>
              <a:gd name="connsiteY4-90" fmla="*/ 701285 h 708601"/>
              <a:gd name="connsiteX0-91" fmla="*/ 0 w 965390"/>
              <a:gd name="connsiteY0-92" fmla="*/ 701285 h 708601"/>
              <a:gd name="connsiteX1-93" fmla="*/ 255327 w 965390"/>
              <a:gd name="connsiteY1-94" fmla="*/ 3658 h 708601"/>
              <a:gd name="connsiteX2-95" fmla="*/ 694459 w 965390"/>
              <a:gd name="connsiteY2-96" fmla="*/ 0 h 708601"/>
              <a:gd name="connsiteX3-97" fmla="*/ 965390 w 965390"/>
              <a:gd name="connsiteY3-98" fmla="*/ 708601 h 708601"/>
              <a:gd name="connsiteX4-99" fmla="*/ 0 w 965390"/>
              <a:gd name="connsiteY4-100" fmla="*/ 701285 h 708601"/>
              <a:gd name="connsiteX0-101" fmla="*/ 0 w 965390"/>
              <a:gd name="connsiteY0-102" fmla="*/ 701285 h 708601"/>
              <a:gd name="connsiteX1-103" fmla="*/ 255327 w 965390"/>
              <a:gd name="connsiteY1-104" fmla="*/ 3658 h 708601"/>
              <a:gd name="connsiteX2-105" fmla="*/ 694459 w 965390"/>
              <a:gd name="connsiteY2-106" fmla="*/ 0 h 708601"/>
              <a:gd name="connsiteX3-107" fmla="*/ 965390 w 965390"/>
              <a:gd name="connsiteY3-108" fmla="*/ 708601 h 708601"/>
              <a:gd name="connsiteX4-109" fmla="*/ 0 w 965390"/>
              <a:gd name="connsiteY4-110" fmla="*/ 701285 h 7086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5390" h="708601">
                <a:moveTo>
                  <a:pt x="0" y="701285"/>
                </a:moveTo>
                <a:cubicBezTo>
                  <a:pt x="142112" y="496738"/>
                  <a:pt x="281166" y="310848"/>
                  <a:pt x="255327" y="3658"/>
                </a:cubicBezTo>
                <a:lnTo>
                  <a:pt x="694459" y="0"/>
                </a:lnTo>
                <a:cubicBezTo>
                  <a:pt x="696612" y="269867"/>
                  <a:pt x="797877" y="425379"/>
                  <a:pt x="965390" y="708601"/>
                </a:cubicBezTo>
                <a:lnTo>
                  <a:pt x="0" y="701285"/>
                </a:lnTo>
                <a:close/>
              </a:path>
            </a:pathLst>
          </a:custGeom>
          <a:gradFill flip="none" rotWithShape="1">
            <a:gsLst>
              <a:gs pos="0">
                <a:schemeClr val="accent2">
                  <a:alpha val="0"/>
                </a:schemeClr>
              </a:gs>
              <a:gs pos="100000">
                <a:schemeClr val="accent2">
                  <a:alpha val="30000"/>
                </a:schemeClr>
              </a:gs>
            </a:gsLst>
            <a:lin ang="16200000" scaled="1"/>
            <a:tileRect/>
          </a:gradFill>
          <a:ln>
            <a:gradFill flip="none" rotWithShape="1">
              <a:gsLst>
                <a:gs pos="50500">
                  <a:schemeClr val="accent2"/>
                </a:gs>
                <a:gs pos="0">
                  <a:schemeClr val="accent2">
                    <a:lumMod val="20000"/>
                    <a:lumOff val="80000"/>
                    <a:alpha val="0"/>
                  </a:schemeClr>
                </a:gs>
                <a:gs pos="100000">
                  <a:schemeClr val="accent2">
                    <a:lumMod val="20000"/>
                    <a:lumOff val="80000"/>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7" name="矩形 26"/>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nvGrpSpPr>
          <p:cNvPr id="209" name="组合 208"/>
          <p:cNvGrpSpPr/>
          <p:nvPr/>
        </p:nvGrpSpPr>
        <p:grpSpPr>
          <a:xfrm>
            <a:off x="220436" y="475734"/>
            <a:ext cx="2611664" cy="580311"/>
            <a:chOff x="220436" y="475734"/>
            <a:chExt cx="2611664" cy="580311"/>
          </a:xfrm>
        </p:grpSpPr>
        <p:sp>
          <p:nvSpPr>
            <p:cNvPr id="30" name="文本框 29"/>
            <p:cNvSpPr txBox="1"/>
            <p:nvPr/>
          </p:nvSpPr>
          <p:spPr>
            <a:xfrm>
              <a:off x="220436" y="475734"/>
              <a:ext cx="1895071" cy="369332"/>
            </a:xfrm>
            <a:prstGeom prst="rect">
              <a:avLst/>
            </a:prstGeom>
            <a:noFill/>
          </p:spPr>
          <p:txBody>
            <a:bodyPr wrap="non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11 </a:t>
              </a:r>
              <a:r>
                <a:rPr lang="zh-CN" altLang="en-US" dirty="0"/>
                <a:t>系统场景应用</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gr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301" name="椭圆 300"/>
          <p:cNvSpPr/>
          <p:nvPr>
            <p:custDataLst>
              <p:tags r:id="rId1"/>
            </p:custDataLst>
          </p:nvPr>
        </p:nvSpPr>
        <p:spPr>
          <a:xfrm flipH="1">
            <a:off x="1915905" y="3062507"/>
            <a:ext cx="1244872" cy="1244872"/>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27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000">
              <a:solidFill>
                <a:schemeClr val="bg1"/>
              </a:solidFill>
              <a:effectLst>
                <a:outerShdw blurRad="137160" dist="41148" dir="2699997" algn="tl">
                  <a:srgbClr val="000000">
                    <a:alpha val="40000"/>
                  </a:srgbClr>
                </a:outerShdw>
              </a:effectLst>
              <a:latin typeface="+mj-ea"/>
              <a:ea typeface="+mj-ea"/>
            </a:endParaRPr>
          </a:p>
        </p:txBody>
      </p:sp>
      <p:grpSp>
        <p:nvGrpSpPr>
          <p:cNvPr id="59" name="组合 58"/>
          <p:cNvGrpSpPr/>
          <p:nvPr/>
        </p:nvGrpSpPr>
        <p:grpSpPr>
          <a:xfrm>
            <a:off x="1378980" y="1399832"/>
            <a:ext cx="2337809" cy="1231923"/>
            <a:chOff x="1378980" y="1399832"/>
            <a:chExt cx="2337809" cy="1231923"/>
          </a:xfrm>
        </p:grpSpPr>
        <p:sp>
          <p:nvSpPr>
            <p:cNvPr id="304" name="矩形: 圆角 303"/>
            <p:cNvSpPr/>
            <p:nvPr>
              <p:custDataLst>
                <p:tags r:id="rId2"/>
              </p:custDataLst>
            </p:nvPr>
          </p:nvSpPr>
          <p:spPr>
            <a:xfrm>
              <a:off x="1397846" y="2305620"/>
              <a:ext cx="2307708" cy="326135"/>
            </a:xfrm>
            <a:prstGeom prst="roundRect">
              <a:avLst>
                <a:gd name="adj" fmla="val 13302"/>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27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000">
                <a:solidFill>
                  <a:schemeClr val="bg1"/>
                </a:solidFill>
                <a:effectLst>
                  <a:outerShdw blurRad="137160" dist="41148" dir="2699997" algn="tl">
                    <a:srgbClr val="000000">
                      <a:alpha val="40000"/>
                    </a:srgbClr>
                  </a:outerShdw>
                </a:effectLst>
                <a:latin typeface="+mj-ea"/>
                <a:ea typeface="+mj-ea"/>
              </a:endParaRPr>
            </a:p>
          </p:txBody>
        </p:sp>
        <p:sp>
          <p:nvSpPr>
            <p:cNvPr id="305" name="文本框 304"/>
            <p:cNvSpPr txBox="1"/>
            <p:nvPr/>
          </p:nvSpPr>
          <p:spPr>
            <a:xfrm>
              <a:off x="2205828" y="2353752"/>
              <a:ext cx="691748" cy="239371"/>
            </a:xfrm>
            <a:prstGeom prst="rect">
              <a:avLst/>
            </a:prstGeom>
            <a:noFill/>
            <a:effectLst/>
          </p:spPr>
          <p:txBody>
            <a:bodyPr wrap="none" lIns="79004" tIns="39502" rIns="79004" bIns="39502" rtlCol="0">
              <a:spAutoFit/>
            </a:bodyPr>
            <a:lstStyle/>
            <a:p>
              <a:pPr algn="ctr"/>
              <a:r>
                <a:rPr kumimoji="0" lang="zh-CN" altLang="en-US" sz="1035" b="0" i="0" u="none" strike="noStrike" kern="120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rPr>
                <a:t>服务对象</a:t>
              </a:r>
              <a:endParaRPr lang="en-US" altLang="zh-CN" sz="1035" dirty="0">
                <a:solidFill>
                  <a:schemeClr val="bg1"/>
                </a:solidFill>
                <a:latin typeface="思源黑体 CN Bold" panose="020B0800000000000000" pitchFamily="34" charset="-122"/>
                <a:ea typeface="思源黑体 CN Bold" panose="020B0800000000000000" pitchFamily="34" charset="-122"/>
              </a:endParaRPr>
            </a:p>
          </p:txBody>
        </p:sp>
        <p:sp>
          <p:nvSpPr>
            <p:cNvPr id="308" name="矩形: 圆角 307"/>
            <p:cNvSpPr/>
            <p:nvPr>
              <p:custDataLst>
                <p:tags r:id="rId3"/>
              </p:custDataLst>
            </p:nvPr>
          </p:nvSpPr>
          <p:spPr>
            <a:xfrm>
              <a:off x="1378980" y="1399832"/>
              <a:ext cx="1090268" cy="326135"/>
            </a:xfrm>
            <a:prstGeom prst="roundRect">
              <a:avLst>
                <a:gd name="adj" fmla="val 13302"/>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27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000">
                <a:solidFill>
                  <a:schemeClr val="bg1"/>
                </a:solidFill>
                <a:effectLst>
                  <a:outerShdw blurRad="137160" dist="41148" dir="2699997" algn="tl">
                    <a:srgbClr val="000000">
                      <a:alpha val="40000"/>
                    </a:srgbClr>
                  </a:outerShdw>
                </a:effectLst>
                <a:latin typeface="+mj-ea"/>
                <a:ea typeface="+mj-ea"/>
              </a:endParaRPr>
            </a:p>
          </p:txBody>
        </p:sp>
        <p:sp>
          <p:nvSpPr>
            <p:cNvPr id="309" name="文本框 308"/>
            <p:cNvSpPr txBox="1"/>
            <p:nvPr/>
          </p:nvSpPr>
          <p:spPr>
            <a:xfrm>
              <a:off x="1587862" y="1447964"/>
              <a:ext cx="672512" cy="233664"/>
            </a:xfrm>
            <a:prstGeom prst="rect">
              <a:avLst/>
            </a:prstGeom>
            <a:noFill/>
            <a:effectLst/>
          </p:spPr>
          <p:txBody>
            <a:bodyPr wrap="none" lIns="79004" tIns="39502" rIns="79004" bIns="39502" rtlCol="0">
              <a:spAutoFit/>
            </a:bodyPr>
            <a:lstStyle/>
            <a:p>
              <a:pPr algn="ctr"/>
              <a:r>
                <a:rPr kumimoji="0" lang="zh-CN" altLang="en-US" sz="1000" b="0" i="0" u="none" strike="noStrike" kern="1200" cap="none" spc="0" normalizeH="0" baseline="0" noProof="0" dirty="0">
                  <a:ln>
                    <a:noFill/>
                  </a:ln>
                  <a:solidFill>
                    <a:schemeClr val="bg1"/>
                  </a:solidFill>
                  <a:effectLst/>
                  <a:uLnTx/>
                  <a:uFillTx/>
                  <a:latin typeface="+mn-ea"/>
                </a:rPr>
                <a:t>职场白领</a:t>
              </a:r>
              <a:endParaRPr lang="en-US" altLang="zh-CN" sz="1000" dirty="0">
                <a:solidFill>
                  <a:schemeClr val="bg1"/>
                </a:solidFill>
                <a:latin typeface="+mn-ea"/>
              </a:endParaRPr>
            </a:p>
          </p:txBody>
        </p:sp>
        <p:sp>
          <p:nvSpPr>
            <p:cNvPr id="310" name="矩形: 圆角 309"/>
            <p:cNvSpPr/>
            <p:nvPr>
              <p:custDataLst>
                <p:tags r:id="rId4"/>
              </p:custDataLst>
            </p:nvPr>
          </p:nvSpPr>
          <p:spPr>
            <a:xfrm>
              <a:off x="2626521" y="1399832"/>
              <a:ext cx="1090268" cy="326135"/>
            </a:xfrm>
            <a:prstGeom prst="roundRect">
              <a:avLst>
                <a:gd name="adj" fmla="val 13302"/>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27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000">
                <a:solidFill>
                  <a:schemeClr val="bg1"/>
                </a:solidFill>
                <a:effectLst>
                  <a:outerShdw blurRad="137160" dist="41148" dir="2699997" algn="tl">
                    <a:srgbClr val="000000">
                      <a:alpha val="40000"/>
                    </a:srgbClr>
                  </a:outerShdw>
                </a:effectLst>
                <a:latin typeface="+mj-ea"/>
                <a:ea typeface="+mj-ea"/>
              </a:endParaRPr>
            </a:p>
          </p:txBody>
        </p:sp>
        <p:sp>
          <p:nvSpPr>
            <p:cNvPr id="311" name="文本框 310"/>
            <p:cNvSpPr txBox="1"/>
            <p:nvPr/>
          </p:nvSpPr>
          <p:spPr>
            <a:xfrm>
              <a:off x="2771283" y="1447964"/>
              <a:ext cx="800752" cy="233664"/>
            </a:xfrm>
            <a:prstGeom prst="rect">
              <a:avLst/>
            </a:prstGeom>
            <a:noFill/>
            <a:effectLst/>
          </p:spPr>
          <p:txBody>
            <a:bodyPr wrap="none" lIns="79004" tIns="39502" rIns="79004" bIns="39502" rtlCol="0">
              <a:spAutoFit/>
            </a:bodyPr>
            <a:lstStyle/>
            <a:p>
              <a:pPr algn="ctr"/>
              <a:r>
                <a:rPr kumimoji="0" lang="zh-CN" altLang="en-US" sz="1000" b="0" i="0" u="none" strike="noStrike" kern="1200" cap="none" spc="0" normalizeH="0" baseline="0" noProof="0" dirty="0">
                  <a:ln>
                    <a:noFill/>
                  </a:ln>
                  <a:solidFill>
                    <a:schemeClr val="bg1"/>
                  </a:solidFill>
                  <a:effectLst/>
                  <a:uLnTx/>
                  <a:uFillTx/>
                  <a:latin typeface="+mn-ea"/>
                </a:rPr>
                <a:t>自由职业者</a:t>
              </a:r>
              <a:endParaRPr lang="en-US" altLang="zh-CN" sz="1000" dirty="0">
                <a:solidFill>
                  <a:schemeClr val="bg1"/>
                </a:solidFill>
                <a:latin typeface="+mn-ea"/>
              </a:endParaRPr>
            </a:p>
          </p:txBody>
        </p:sp>
        <p:sp>
          <p:nvSpPr>
            <p:cNvPr id="314" name="矩形: 圆角 313"/>
            <p:cNvSpPr/>
            <p:nvPr>
              <p:custDataLst>
                <p:tags r:id="rId5"/>
              </p:custDataLst>
            </p:nvPr>
          </p:nvSpPr>
          <p:spPr>
            <a:xfrm>
              <a:off x="1378980" y="1868281"/>
              <a:ext cx="1090268" cy="326135"/>
            </a:xfrm>
            <a:prstGeom prst="roundRect">
              <a:avLst>
                <a:gd name="adj" fmla="val 13302"/>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27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000">
                <a:solidFill>
                  <a:schemeClr val="bg1"/>
                </a:solidFill>
                <a:effectLst>
                  <a:outerShdw blurRad="137160" dist="41148" dir="2699997" algn="tl">
                    <a:srgbClr val="000000">
                      <a:alpha val="40000"/>
                    </a:srgbClr>
                  </a:outerShdw>
                </a:effectLst>
                <a:latin typeface="+mj-ea"/>
                <a:ea typeface="+mj-ea"/>
              </a:endParaRPr>
            </a:p>
          </p:txBody>
        </p:sp>
        <p:sp>
          <p:nvSpPr>
            <p:cNvPr id="315" name="文本框 314"/>
            <p:cNvSpPr txBox="1"/>
            <p:nvPr/>
          </p:nvSpPr>
          <p:spPr>
            <a:xfrm>
              <a:off x="1523745" y="1916413"/>
              <a:ext cx="800752" cy="233664"/>
            </a:xfrm>
            <a:prstGeom prst="rect">
              <a:avLst/>
            </a:prstGeom>
            <a:noFill/>
            <a:effectLst/>
          </p:spPr>
          <p:txBody>
            <a:bodyPr wrap="none" lIns="79004" tIns="39502" rIns="79004" bIns="39502" rtlCol="0">
              <a:spAutoFit/>
            </a:bodyPr>
            <a:lstStyle/>
            <a:p>
              <a:pPr algn="ctr"/>
              <a:r>
                <a:rPr kumimoji="0" lang="zh-CN" altLang="en-US" sz="1000" b="0" i="0" u="none" strike="noStrike" kern="1200" cap="none" spc="0" normalizeH="0" baseline="0" noProof="0" dirty="0">
                  <a:ln>
                    <a:noFill/>
                  </a:ln>
                  <a:solidFill>
                    <a:schemeClr val="bg1"/>
                  </a:solidFill>
                  <a:effectLst/>
                  <a:uLnTx/>
                  <a:uFillTx/>
                  <a:latin typeface="+mn-ea"/>
                </a:rPr>
                <a:t>公司管理层</a:t>
              </a:r>
              <a:endParaRPr lang="en-US" altLang="zh-CN" sz="1000" dirty="0">
                <a:solidFill>
                  <a:schemeClr val="bg1"/>
                </a:solidFill>
                <a:latin typeface="+mn-ea"/>
              </a:endParaRPr>
            </a:p>
          </p:txBody>
        </p:sp>
        <p:sp>
          <p:nvSpPr>
            <p:cNvPr id="316" name="矩形: 圆角 315"/>
            <p:cNvSpPr/>
            <p:nvPr>
              <p:custDataLst>
                <p:tags r:id="rId6"/>
              </p:custDataLst>
            </p:nvPr>
          </p:nvSpPr>
          <p:spPr>
            <a:xfrm>
              <a:off x="2626521" y="1868281"/>
              <a:ext cx="1090268" cy="326135"/>
            </a:xfrm>
            <a:prstGeom prst="roundRect">
              <a:avLst>
                <a:gd name="adj" fmla="val 13302"/>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27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000">
                <a:solidFill>
                  <a:schemeClr val="bg1"/>
                </a:solidFill>
                <a:effectLst>
                  <a:outerShdw blurRad="137160" dist="41148" dir="2699997" algn="tl">
                    <a:srgbClr val="000000">
                      <a:alpha val="40000"/>
                    </a:srgbClr>
                  </a:outerShdw>
                </a:effectLst>
                <a:latin typeface="+mj-ea"/>
                <a:ea typeface="+mj-ea"/>
              </a:endParaRPr>
            </a:p>
          </p:txBody>
        </p:sp>
        <p:sp>
          <p:nvSpPr>
            <p:cNvPr id="317" name="文本框 316"/>
            <p:cNvSpPr txBox="1"/>
            <p:nvPr/>
          </p:nvSpPr>
          <p:spPr>
            <a:xfrm>
              <a:off x="2899521" y="1916413"/>
              <a:ext cx="544272" cy="233664"/>
            </a:xfrm>
            <a:prstGeom prst="rect">
              <a:avLst/>
            </a:prstGeom>
            <a:noFill/>
            <a:effectLst/>
          </p:spPr>
          <p:txBody>
            <a:bodyPr wrap="none" lIns="79004" tIns="39502" rIns="79004" bIns="39502" rtlCol="0">
              <a:spAutoFit/>
            </a:bodyPr>
            <a:lstStyle/>
            <a:p>
              <a:pPr algn="ctr"/>
              <a:r>
                <a:rPr lang="zh-CN" altLang="en-US" sz="1000" dirty="0">
                  <a:solidFill>
                    <a:schemeClr val="bg1"/>
                  </a:solidFill>
                  <a:latin typeface="+mn-ea"/>
                </a:rPr>
                <a:t>个体户</a:t>
              </a:r>
              <a:endParaRPr lang="en-US" altLang="zh-CN" sz="1000" dirty="0">
                <a:solidFill>
                  <a:schemeClr val="bg1"/>
                </a:solidFill>
                <a:latin typeface="+mn-ea"/>
              </a:endParaRPr>
            </a:p>
          </p:txBody>
        </p:sp>
      </p:grpSp>
      <p:sp>
        <p:nvSpPr>
          <p:cNvPr id="195" name="矩形: 圆角 194"/>
          <p:cNvSpPr/>
          <p:nvPr>
            <p:custDataLst>
              <p:tags r:id="rId7"/>
            </p:custDataLst>
          </p:nvPr>
        </p:nvSpPr>
        <p:spPr>
          <a:xfrm flipH="1">
            <a:off x="1856936" y="4738295"/>
            <a:ext cx="1501216" cy="326135"/>
          </a:xfrm>
          <a:prstGeom prst="roundRect">
            <a:avLst>
              <a:gd name="adj" fmla="val 13302"/>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27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000">
              <a:solidFill>
                <a:schemeClr val="bg1"/>
              </a:solidFill>
              <a:effectLst>
                <a:outerShdw blurRad="137160" dist="41148" dir="2699997" algn="tl">
                  <a:srgbClr val="000000">
                    <a:alpha val="40000"/>
                  </a:srgbClr>
                </a:outerShdw>
              </a:effectLst>
              <a:latin typeface="+mj-ea"/>
              <a:ea typeface="+mj-ea"/>
            </a:endParaRPr>
          </a:p>
        </p:txBody>
      </p:sp>
      <p:sp>
        <p:nvSpPr>
          <p:cNvPr id="196" name="文本框 195"/>
          <p:cNvSpPr txBox="1"/>
          <p:nvPr/>
        </p:nvSpPr>
        <p:spPr>
          <a:xfrm flipH="1">
            <a:off x="2261669" y="4786427"/>
            <a:ext cx="691748" cy="239371"/>
          </a:xfrm>
          <a:prstGeom prst="rect">
            <a:avLst/>
          </a:prstGeom>
          <a:noFill/>
          <a:effectLst/>
        </p:spPr>
        <p:txBody>
          <a:bodyPr wrap="none" lIns="79004" tIns="39502" rIns="79004" bIns="39502" rtlCol="0">
            <a:spAutoFit/>
          </a:bodyPr>
          <a:lstStyle/>
          <a:p>
            <a:pPr algn="ctr"/>
            <a:r>
              <a:rPr kumimoji="0" lang="zh-CN" altLang="en-US" sz="1035" b="0" i="0" u="none" strike="noStrike" kern="120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rPr>
              <a:t>权益汇聚</a:t>
            </a:r>
            <a:endParaRPr lang="en-US" altLang="zh-CN" sz="1035" dirty="0">
              <a:solidFill>
                <a:schemeClr val="bg1"/>
              </a:solidFill>
              <a:latin typeface="思源黑体 CN Bold" panose="020B0800000000000000" pitchFamily="34" charset="-122"/>
              <a:ea typeface="思源黑体 CN Bold" panose="020B0800000000000000" pitchFamily="34" charset="-122"/>
            </a:endParaRPr>
          </a:p>
        </p:txBody>
      </p:sp>
      <p:sp>
        <p:nvSpPr>
          <p:cNvPr id="203" name="矩形: 圆角 202"/>
          <p:cNvSpPr/>
          <p:nvPr>
            <p:custDataLst>
              <p:tags r:id="rId8"/>
            </p:custDataLst>
          </p:nvPr>
        </p:nvSpPr>
        <p:spPr>
          <a:xfrm flipH="1">
            <a:off x="3309951" y="5414367"/>
            <a:ext cx="1090268" cy="326135"/>
          </a:xfrm>
          <a:prstGeom prst="roundRect">
            <a:avLst>
              <a:gd name="adj" fmla="val 13302"/>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27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000">
              <a:solidFill>
                <a:schemeClr val="bg1"/>
              </a:solidFill>
              <a:effectLst>
                <a:outerShdw blurRad="137160" dist="41148" dir="2699997" algn="tl">
                  <a:srgbClr val="000000">
                    <a:alpha val="40000"/>
                  </a:srgbClr>
                </a:outerShdw>
              </a:effectLst>
              <a:latin typeface="+mj-ea"/>
              <a:ea typeface="+mj-ea"/>
            </a:endParaRPr>
          </a:p>
        </p:txBody>
      </p:sp>
      <p:sp>
        <p:nvSpPr>
          <p:cNvPr id="204" name="文本框 203"/>
          <p:cNvSpPr txBox="1"/>
          <p:nvPr/>
        </p:nvSpPr>
        <p:spPr>
          <a:xfrm flipH="1">
            <a:off x="3518829" y="5462499"/>
            <a:ext cx="672513" cy="233664"/>
          </a:xfrm>
          <a:prstGeom prst="rect">
            <a:avLst/>
          </a:prstGeom>
          <a:noFill/>
          <a:effectLst/>
        </p:spPr>
        <p:txBody>
          <a:bodyPr wrap="none" lIns="79004" tIns="39502" rIns="79004" bIns="39502" rtlCol="0">
            <a:spAutoFit/>
          </a:bodyPr>
          <a:lstStyle/>
          <a:p>
            <a:pPr algn="ctr"/>
            <a:r>
              <a:rPr kumimoji="0" lang="zh-CN" altLang="en-US" sz="1000" b="0" i="0" u="none" strike="noStrike" kern="1200" cap="none" spc="0" normalizeH="0" baseline="0" noProof="0" dirty="0">
                <a:ln>
                  <a:noFill/>
                </a:ln>
                <a:solidFill>
                  <a:schemeClr val="bg1"/>
                </a:solidFill>
                <a:effectLst/>
                <a:uLnTx/>
                <a:uFillTx/>
                <a:latin typeface="+mn-ea"/>
              </a:rPr>
              <a:t>保险公司</a:t>
            </a:r>
            <a:endParaRPr lang="en-US" altLang="zh-CN" sz="1000" dirty="0">
              <a:solidFill>
                <a:schemeClr val="bg1"/>
              </a:solidFill>
              <a:latin typeface="+mn-ea"/>
            </a:endParaRPr>
          </a:p>
        </p:txBody>
      </p:sp>
      <p:sp>
        <p:nvSpPr>
          <p:cNvPr id="205" name="矩形: 圆角 204"/>
          <p:cNvSpPr/>
          <p:nvPr>
            <p:custDataLst>
              <p:tags r:id="rId9"/>
            </p:custDataLst>
          </p:nvPr>
        </p:nvSpPr>
        <p:spPr>
          <a:xfrm flipH="1">
            <a:off x="2062410" y="5414367"/>
            <a:ext cx="1090268" cy="326135"/>
          </a:xfrm>
          <a:prstGeom prst="roundRect">
            <a:avLst>
              <a:gd name="adj" fmla="val 13302"/>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27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000">
              <a:solidFill>
                <a:schemeClr val="bg1"/>
              </a:solidFill>
              <a:effectLst>
                <a:outerShdw blurRad="137160" dist="41148" dir="2699997" algn="tl">
                  <a:srgbClr val="000000">
                    <a:alpha val="40000"/>
                  </a:srgbClr>
                </a:outerShdw>
              </a:effectLst>
              <a:latin typeface="+mj-ea"/>
              <a:ea typeface="+mj-ea"/>
            </a:endParaRPr>
          </a:p>
        </p:txBody>
      </p:sp>
      <p:sp>
        <p:nvSpPr>
          <p:cNvPr id="210" name="文本框 209"/>
          <p:cNvSpPr txBox="1"/>
          <p:nvPr/>
        </p:nvSpPr>
        <p:spPr>
          <a:xfrm flipH="1">
            <a:off x="2271287" y="5462499"/>
            <a:ext cx="672513" cy="233664"/>
          </a:xfrm>
          <a:prstGeom prst="rect">
            <a:avLst/>
          </a:prstGeom>
          <a:noFill/>
          <a:effectLst/>
        </p:spPr>
        <p:txBody>
          <a:bodyPr wrap="none" lIns="79004" tIns="39502" rIns="79004" bIns="39502" rtlCol="0">
            <a:spAutoFit/>
          </a:bodyPr>
          <a:lstStyle/>
          <a:p>
            <a:pPr algn="ctr"/>
            <a:r>
              <a:rPr lang="zh-CN" altLang="en-US" sz="1000" dirty="0">
                <a:solidFill>
                  <a:schemeClr val="bg1"/>
                </a:solidFill>
                <a:latin typeface="+mn-ea"/>
              </a:rPr>
              <a:t>证券公司</a:t>
            </a:r>
            <a:endParaRPr lang="en-US" altLang="zh-CN" sz="1000" dirty="0">
              <a:solidFill>
                <a:schemeClr val="bg1"/>
              </a:solidFill>
              <a:latin typeface="+mn-ea"/>
            </a:endParaRPr>
          </a:p>
        </p:txBody>
      </p:sp>
      <p:sp>
        <p:nvSpPr>
          <p:cNvPr id="211" name="矩形: 圆角 210"/>
          <p:cNvSpPr/>
          <p:nvPr>
            <p:custDataLst>
              <p:tags r:id="rId10"/>
            </p:custDataLst>
          </p:nvPr>
        </p:nvSpPr>
        <p:spPr>
          <a:xfrm flipH="1">
            <a:off x="791464" y="5414367"/>
            <a:ext cx="1090268" cy="326135"/>
          </a:xfrm>
          <a:prstGeom prst="roundRect">
            <a:avLst>
              <a:gd name="adj" fmla="val 13302"/>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27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000">
              <a:solidFill>
                <a:schemeClr val="bg1"/>
              </a:solidFill>
              <a:effectLst>
                <a:outerShdw blurRad="137160" dist="41148" dir="2699997" algn="tl">
                  <a:srgbClr val="000000">
                    <a:alpha val="40000"/>
                  </a:srgbClr>
                </a:outerShdw>
              </a:effectLst>
              <a:latin typeface="+mj-ea"/>
              <a:ea typeface="+mj-ea"/>
            </a:endParaRPr>
          </a:p>
        </p:txBody>
      </p:sp>
      <p:sp>
        <p:nvSpPr>
          <p:cNvPr id="212" name="文本框 211"/>
          <p:cNvSpPr txBox="1"/>
          <p:nvPr/>
        </p:nvSpPr>
        <p:spPr>
          <a:xfrm flipH="1">
            <a:off x="1128580" y="5462499"/>
            <a:ext cx="416032" cy="233664"/>
          </a:xfrm>
          <a:prstGeom prst="rect">
            <a:avLst/>
          </a:prstGeom>
          <a:noFill/>
          <a:effectLst/>
        </p:spPr>
        <p:txBody>
          <a:bodyPr wrap="none" lIns="79004" tIns="39502" rIns="79004" bIns="39502" rtlCol="0">
            <a:spAutoFit/>
          </a:bodyPr>
          <a:lstStyle/>
          <a:p>
            <a:pPr algn="ctr"/>
            <a:r>
              <a:rPr lang="zh-CN" altLang="en-US" sz="1000" dirty="0">
                <a:solidFill>
                  <a:schemeClr val="bg1"/>
                </a:solidFill>
                <a:latin typeface="+mn-ea"/>
              </a:rPr>
              <a:t>银行</a:t>
            </a:r>
            <a:endParaRPr lang="en-US" altLang="zh-CN" sz="1000" dirty="0">
              <a:solidFill>
                <a:schemeClr val="bg1"/>
              </a:solidFill>
              <a:latin typeface="+mn-ea"/>
            </a:endParaRPr>
          </a:p>
        </p:txBody>
      </p:sp>
      <p:sp>
        <p:nvSpPr>
          <p:cNvPr id="213" name="矩形: 圆角 212"/>
          <p:cNvSpPr/>
          <p:nvPr/>
        </p:nvSpPr>
        <p:spPr>
          <a:xfrm>
            <a:off x="685815" y="4758695"/>
            <a:ext cx="933426" cy="287899"/>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27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000">
              <a:solidFill>
                <a:schemeClr val="bg1"/>
              </a:solidFill>
              <a:effectLst>
                <a:outerShdw blurRad="137160" dist="41148" dir="2699997" algn="tl">
                  <a:srgbClr val="000000">
                    <a:alpha val="40000"/>
                  </a:srgbClr>
                </a:outerShdw>
              </a:effectLst>
              <a:latin typeface="+mj-ea"/>
              <a:ea typeface="+mj-ea"/>
            </a:endParaRPr>
          </a:p>
        </p:txBody>
      </p:sp>
      <p:sp>
        <p:nvSpPr>
          <p:cNvPr id="214" name="文本框 213"/>
          <p:cNvSpPr txBox="1"/>
          <p:nvPr/>
        </p:nvSpPr>
        <p:spPr>
          <a:xfrm>
            <a:off x="812546" y="4779533"/>
            <a:ext cx="697627" cy="246221"/>
          </a:xfrm>
          <a:prstGeom prst="rect">
            <a:avLst/>
          </a:prstGeom>
          <a:noFill/>
        </p:spPr>
        <p:txBody>
          <a:bodyPr wrap="none" rtlCol="0">
            <a:spAutoFit/>
          </a:bodyPr>
          <a:lstStyle/>
          <a:p>
            <a:pPr algn="ctr"/>
            <a:r>
              <a:rPr lang="zh-CN" altLang="en-US" sz="1000" dirty="0">
                <a:solidFill>
                  <a:schemeClr val="bg1"/>
                </a:solidFill>
              </a:rPr>
              <a:t>平台权益</a:t>
            </a:r>
            <a:endParaRPr lang="zh-CN" altLang="en-US" sz="1000" dirty="0">
              <a:solidFill>
                <a:schemeClr val="bg1"/>
              </a:solidFill>
            </a:endParaRPr>
          </a:p>
        </p:txBody>
      </p:sp>
      <p:sp>
        <p:nvSpPr>
          <p:cNvPr id="215" name="矩形: 圆角 214"/>
          <p:cNvSpPr/>
          <p:nvPr/>
        </p:nvSpPr>
        <p:spPr>
          <a:xfrm>
            <a:off x="3625320" y="4758695"/>
            <a:ext cx="933426" cy="287899"/>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27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000">
              <a:solidFill>
                <a:schemeClr val="bg1"/>
              </a:solidFill>
              <a:effectLst>
                <a:outerShdw blurRad="137160" dist="41148" dir="2699997" algn="tl">
                  <a:srgbClr val="000000">
                    <a:alpha val="40000"/>
                  </a:srgbClr>
                </a:outerShdw>
              </a:effectLst>
              <a:latin typeface="+mj-ea"/>
              <a:ea typeface="+mj-ea"/>
            </a:endParaRPr>
          </a:p>
        </p:txBody>
      </p:sp>
      <p:sp>
        <p:nvSpPr>
          <p:cNvPr id="216" name="文本框 215"/>
          <p:cNvSpPr txBox="1"/>
          <p:nvPr/>
        </p:nvSpPr>
        <p:spPr>
          <a:xfrm>
            <a:off x="3752054" y="4779533"/>
            <a:ext cx="697627" cy="246221"/>
          </a:xfrm>
          <a:prstGeom prst="rect">
            <a:avLst/>
          </a:prstGeom>
          <a:noFill/>
        </p:spPr>
        <p:txBody>
          <a:bodyPr wrap="none" rtlCol="0">
            <a:spAutoFit/>
          </a:bodyPr>
          <a:lstStyle/>
          <a:p>
            <a:pPr algn="ctr"/>
            <a:r>
              <a:rPr lang="zh-CN" altLang="en-US" sz="1000" dirty="0">
                <a:solidFill>
                  <a:schemeClr val="bg1"/>
                </a:solidFill>
              </a:rPr>
              <a:t>上架权益</a:t>
            </a:r>
            <a:endParaRPr lang="zh-CN" altLang="en-US" sz="1000" dirty="0">
              <a:solidFill>
                <a:schemeClr val="bg1"/>
              </a:solidFill>
            </a:endParaRPr>
          </a:p>
        </p:txBody>
      </p:sp>
      <p:cxnSp>
        <p:nvCxnSpPr>
          <p:cNvPr id="299" name="直接连接符 298"/>
          <p:cNvCxnSpPr/>
          <p:nvPr/>
        </p:nvCxnSpPr>
        <p:spPr>
          <a:xfrm>
            <a:off x="1541510" y="4893224"/>
            <a:ext cx="465056" cy="0"/>
          </a:xfrm>
          <a:prstGeom prst="line">
            <a:avLst/>
          </a:prstGeom>
          <a:solidFill>
            <a:srgbClr val="0B36C0"/>
          </a:solidFill>
          <a:ln w="19050">
            <a:solidFill>
              <a:schemeClr val="bg1"/>
            </a:solidFill>
            <a:headEnd type="oval" w="med" len="med"/>
            <a:tailEnd type="oval"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3292123" y="4893224"/>
            <a:ext cx="465056" cy="0"/>
          </a:xfrm>
          <a:prstGeom prst="line">
            <a:avLst/>
          </a:prstGeom>
          <a:solidFill>
            <a:srgbClr val="0B36C0"/>
          </a:solidFill>
          <a:ln w="19050">
            <a:solidFill>
              <a:schemeClr val="bg1"/>
            </a:solidFill>
            <a:headEnd type="oval" w="med" len="med"/>
            <a:tailEnd type="oval"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3" name="文本框 382"/>
          <p:cNvSpPr txBox="1"/>
          <p:nvPr/>
        </p:nvSpPr>
        <p:spPr>
          <a:xfrm>
            <a:off x="1696233" y="3374496"/>
            <a:ext cx="1675225" cy="646331"/>
          </a:xfrm>
          <a:prstGeom prst="rect">
            <a:avLst/>
          </a:prstGeom>
          <a:noFill/>
          <a:ln w="38100">
            <a:noFill/>
          </a:ln>
          <a:effectLst>
            <a:outerShdw blurRad="411480" dist="123444" dir="5400000" sx="108000" sy="108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defPPr>
              <a:defRPr lang="zh-CN"/>
            </a:defPPr>
            <a:lvl1pPr algn="ctr">
              <a:defRPr sz="1945">
                <a:solidFill>
                  <a:schemeClr val="bg1"/>
                </a:solidFill>
                <a:effectLst>
                  <a:outerShdw blurRad="137160" dist="41148" dir="2699997" algn="tl">
                    <a:srgbClr val="000000">
                      <a:alpha val="40000"/>
                    </a:srgbClr>
                  </a:outerShdw>
                </a:effectLst>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dirty="0">
                <a:effectLst/>
              </a:rPr>
              <a:t>跨界惠民</a:t>
            </a:r>
            <a:endParaRPr lang="en-US" altLang="zh-CN" sz="1600" dirty="0">
              <a:effectLst/>
            </a:endParaRPr>
          </a:p>
          <a:p>
            <a:r>
              <a:rPr lang="zh-CN" altLang="en-US" sz="1600" dirty="0">
                <a:effectLst/>
              </a:rPr>
              <a:t>服务平台</a:t>
            </a:r>
            <a:endParaRPr lang="zh-CN" altLang="en-US" sz="1600" dirty="0">
              <a:effectLst/>
            </a:endParaRPr>
          </a:p>
        </p:txBody>
      </p:sp>
      <p:sp>
        <p:nvSpPr>
          <p:cNvPr id="384" name="任意多边形: 形状 383"/>
          <p:cNvSpPr/>
          <p:nvPr/>
        </p:nvSpPr>
        <p:spPr>
          <a:xfrm>
            <a:off x="2435414" y="4382949"/>
            <a:ext cx="232572" cy="271554"/>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1" name="梯形 322"/>
          <p:cNvSpPr/>
          <p:nvPr/>
        </p:nvSpPr>
        <p:spPr>
          <a:xfrm rot="10800000">
            <a:off x="4869028" y="1849229"/>
            <a:ext cx="2534050" cy="1845239"/>
          </a:xfrm>
          <a:custGeom>
            <a:avLst/>
            <a:gdLst>
              <a:gd name="connsiteX0" fmla="*/ 0 w 965390"/>
              <a:gd name="connsiteY0" fmla="*/ 697627 h 697627"/>
              <a:gd name="connsiteX1" fmla="*/ 174407 w 965390"/>
              <a:gd name="connsiteY1" fmla="*/ 0 h 697627"/>
              <a:gd name="connsiteX2" fmla="*/ 790983 w 965390"/>
              <a:gd name="connsiteY2" fmla="*/ 0 h 697627"/>
              <a:gd name="connsiteX3" fmla="*/ 965390 w 965390"/>
              <a:gd name="connsiteY3" fmla="*/ 697627 h 697627"/>
              <a:gd name="connsiteX4" fmla="*/ 0 w 965390"/>
              <a:gd name="connsiteY4" fmla="*/ 697627 h 697627"/>
              <a:gd name="connsiteX0-1" fmla="*/ 0 w 965390"/>
              <a:gd name="connsiteY0-2" fmla="*/ 697627 h 697627"/>
              <a:gd name="connsiteX1-3" fmla="*/ 174407 w 965390"/>
              <a:gd name="connsiteY1-4" fmla="*/ 0 h 697627"/>
              <a:gd name="connsiteX2-5" fmla="*/ 790983 w 965390"/>
              <a:gd name="connsiteY2-6" fmla="*/ 0 h 697627"/>
              <a:gd name="connsiteX3-7" fmla="*/ 965390 w 965390"/>
              <a:gd name="connsiteY3-8" fmla="*/ 697627 h 697627"/>
              <a:gd name="connsiteX4-9" fmla="*/ 0 w 965390"/>
              <a:gd name="connsiteY4-10" fmla="*/ 697627 h 697627"/>
              <a:gd name="connsiteX0-11" fmla="*/ 0 w 965390"/>
              <a:gd name="connsiteY0-12" fmla="*/ 697627 h 697627"/>
              <a:gd name="connsiteX1-13" fmla="*/ 174407 w 965390"/>
              <a:gd name="connsiteY1-14" fmla="*/ 0 h 697627"/>
              <a:gd name="connsiteX2-15" fmla="*/ 790983 w 965390"/>
              <a:gd name="connsiteY2-16" fmla="*/ 0 h 697627"/>
              <a:gd name="connsiteX3-17" fmla="*/ 965390 w 965390"/>
              <a:gd name="connsiteY3-18" fmla="*/ 697627 h 697627"/>
              <a:gd name="connsiteX4-19" fmla="*/ 0 w 965390"/>
              <a:gd name="connsiteY4-20" fmla="*/ 697627 h 697627"/>
              <a:gd name="connsiteX0-21" fmla="*/ 0 w 965390"/>
              <a:gd name="connsiteY0-22" fmla="*/ 697627 h 697627"/>
              <a:gd name="connsiteX1-23" fmla="*/ 174407 w 965390"/>
              <a:gd name="connsiteY1-24" fmla="*/ 0 h 697627"/>
              <a:gd name="connsiteX2-25" fmla="*/ 790983 w 965390"/>
              <a:gd name="connsiteY2-26" fmla="*/ 0 h 697627"/>
              <a:gd name="connsiteX3-27" fmla="*/ 965390 w 965390"/>
              <a:gd name="connsiteY3-28" fmla="*/ 697627 h 697627"/>
              <a:gd name="connsiteX4-29" fmla="*/ 0 w 965390"/>
              <a:gd name="connsiteY4-30" fmla="*/ 697627 h 697627"/>
              <a:gd name="connsiteX0-31" fmla="*/ 0 w 965390"/>
              <a:gd name="connsiteY0-32" fmla="*/ 697627 h 697627"/>
              <a:gd name="connsiteX1-33" fmla="*/ 174407 w 965390"/>
              <a:gd name="connsiteY1-34" fmla="*/ 0 h 697627"/>
              <a:gd name="connsiteX2-35" fmla="*/ 790983 w 965390"/>
              <a:gd name="connsiteY2-36" fmla="*/ 0 h 697627"/>
              <a:gd name="connsiteX3-37" fmla="*/ 965390 w 965390"/>
              <a:gd name="connsiteY3-38" fmla="*/ 697627 h 697627"/>
              <a:gd name="connsiteX4-39" fmla="*/ 0 w 965390"/>
              <a:gd name="connsiteY4-40" fmla="*/ 697627 h 697627"/>
              <a:gd name="connsiteX0-41" fmla="*/ 0 w 965390"/>
              <a:gd name="connsiteY0-42" fmla="*/ 697627 h 697627"/>
              <a:gd name="connsiteX1-43" fmla="*/ 174407 w 965390"/>
              <a:gd name="connsiteY1-44" fmla="*/ 0 h 697627"/>
              <a:gd name="connsiteX2-45" fmla="*/ 745261 w 965390"/>
              <a:gd name="connsiteY2-46" fmla="*/ 0 h 697627"/>
              <a:gd name="connsiteX3-47" fmla="*/ 965390 w 965390"/>
              <a:gd name="connsiteY3-48" fmla="*/ 697627 h 697627"/>
              <a:gd name="connsiteX4-49" fmla="*/ 0 w 965390"/>
              <a:gd name="connsiteY4-50" fmla="*/ 697627 h 697627"/>
              <a:gd name="connsiteX0-51" fmla="*/ 0 w 965390"/>
              <a:gd name="connsiteY0-52" fmla="*/ 697627 h 697627"/>
              <a:gd name="connsiteX1-53" fmla="*/ 197267 w 965390"/>
              <a:gd name="connsiteY1-54" fmla="*/ 0 h 697627"/>
              <a:gd name="connsiteX2-55" fmla="*/ 745261 w 965390"/>
              <a:gd name="connsiteY2-56" fmla="*/ 0 h 697627"/>
              <a:gd name="connsiteX3-57" fmla="*/ 965390 w 965390"/>
              <a:gd name="connsiteY3-58" fmla="*/ 697627 h 697627"/>
              <a:gd name="connsiteX4-59" fmla="*/ 0 w 965390"/>
              <a:gd name="connsiteY4-60" fmla="*/ 697627 h 697627"/>
              <a:gd name="connsiteX0-61" fmla="*/ 0 w 965390"/>
              <a:gd name="connsiteY0-62" fmla="*/ 697627 h 697627"/>
              <a:gd name="connsiteX1-63" fmla="*/ 255327 w 965390"/>
              <a:gd name="connsiteY1-64" fmla="*/ 0 h 697627"/>
              <a:gd name="connsiteX2-65" fmla="*/ 745261 w 965390"/>
              <a:gd name="connsiteY2-66" fmla="*/ 0 h 697627"/>
              <a:gd name="connsiteX3-67" fmla="*/ 965390 w 965390"/>
              <a:gd name="connsiteY3-68" fmla="*/ 697627 h 697627"/>
              <a:gd name="connsiteX4-69" fmla="*/ 0 w 965390"/>
              <a:gd name="connsiteY4-70" fmla="*/ 697627 h 697627"/>
              <a:gd name="connsiteX0-71" fmla="*/ 0 w 965390"/>
              <a:gd name="connsiteY0-72" fmla="*/ 701285 h 701285"/>
              <a:gd name="connsiteX1-73" fmla="*/ 255327 w 965390"/>
              <a:gd name="connsiteY1-74" fmla="*/ 3658 h 701285"/>
              <a:gd name="connsiteX2-75" fmla="*/ 694459 w 965390"/>
              <a:gd name="connsiteY2-76" fmla="*/ 0 h 701285"/>
              <a:gd name="connsiteX3-77" fmla="*/ 965390 w 965390"/>
              <a:gd name="connsiteY3-78" fmla="*/ 701285 h 701285"/>
              <a:gd name="connsiteX4-79" fmla="*/ 0 w 965390"/>
              <a:gd name="connsiteY4-80" fmla="*/ 701285 h 701285"/>
              <a:gd name="connsiteX0-81" fmla="*/ 0 w 965390"/>
              <a:gd name="connsiteY0-82" fmla="*/ 701285 h 708601"/>
              <a:gd name="connsiteX1-83" fmla="*/ 255327 w 965390"/>
              <a:gd name="connsiteY1-84" fmla="*/ 3658 h 708601"/>
              <a:gd name="connsiteX2-85" fmla="*/ 694459 w 965390"/>
              <a:gd name="connsiteY2-86" fmla="*/ 0 h 708601"/>
              <a:gd name="connsiteX3-87" fmla="*/ 965390 w 965390"/>
              <a:gd name="connsiteY3-88" fmla="*/ 708601 h 708601"/>
              <a:gd name="connsiteX4-89" fmla="*/ 0 w 965390"/>
              <a:gd name="connsiteY4-90" fmla="*/ 701285 h 708601"/>
              <a:gd name="connsiteX0-91" fmla="*/ 0 w 965390"/>
              <a:gd name="connsiteY0-92" fmla="*/ 701285 h 708601"/>
              <a:gd name="connsiteX1-93" fmla="*/ 255327 w 965390"/>
              <a:gd name="connsiteY1-94" fmla="*/ 3658 h 708601"/>
              <a:gd name="connsiteX2-95" fmla="*/ 694459 w 965390"/>
              <a:gd name="connsiteY2-96" fmla="*/ 0 h 708601"/>
              <a:gd name="connsiteX3-97" fmla="*/ 965390 w 965390"/>
              <a:gd name="connsiteY3-98" fmla="*/ 708601 h 708601"/>
              <a:gd name="connsiteX4-99" fmla="*/ 0 w 965390"/>
              <a:gd name="connsiteY4-100" fmla="*/ 701285 h 708601"/>
              <a:gd name="connsiteX0-101" fmla="*/ 0 w 965390"/>
              <a:gd name="connsiteY0-102" fmla="*/ 701285 h 708601"/>
              <a:gd name="connsiteX1-103" fmla="*/ 255327 w 965390"/>
              <a:gd name="connsiteY1-104" fmla="*/ 3658 h 708601"/>
              <a:gd name="connsiteX2-105" fmla="*/ 694459 w 965390"/>
              <a:gd name="connsiteY2-106" fmla="*/ 0 h 708601"/>
              <a:gd name="connsiteX3-107" fmla="*/ 965390 w 965390"/>
              <a:gd name="connsiteY3-108" fmla="*/ 708601 h 708601"/>
              <a:gd name="connsiteX4-109" fmla="*/ 0 w 965390"/>
              <a:gd name="connsiteY4-110" fmla="*/ 701285 h 7086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5390" h="708601">
                <a:moveTo>
                  <a:pt x="0" y="701285"/>
                </a:moveTo>
                <a:cubicBezTo>
                  <a:pt x="142112" y="496738"/>
                  <a:pt x="281166" y="310848"/>
                  <a:pt x="255327" y="3658"/>
                </a:cubicBezTo>
                <a:lnTo>
                  <a:pt x="694459" y="0"/>
                </a:lnTo>
                <a:cubicBezTo>
                  <a:pt x="696612" y="269867"/>
                  <a:pt x="797877" y="425379"/>
                  <a:pt x="965390" y="708601"/>
                </a:cubicBezTo>
                <a:lnTo>
                  <a:pt x="0" y="701285"/>
                </a:lnTo>
                <a:close/>
              </a:path>
            </a:pathLst>
          </a:custGeom>
          <a:gradFill flip="none" rotWithShape="1">
            <a:gsLst>
              <a:gs pos="0">
                <a:schemeClr val="accent2">
                  <a:alpha val="0"/>
                </a:schemeClr>
              </a:gs>
              <a:gs pos="100000">
                <a:schemeClr val="accent2">
                  <a:alpha val="30000"/>
                </a:schemeClr>
              </a:gs>
            </a:gsLst>
            <a:lin ang="16200000" scaled="1"/>
            <a:tileRect/>
          </a:gradFill>
          <a:ln>
            <a:gradFill flip="none" rotWithShape="1">
              <a:gsLst>
                <a:gs pos="50500">
                  <a:schemeClr val="accent2"/>
                </a:gs>
                <a:gs pos="0">
                  <a:schemeClr val="accent2">
                    <a:lumMod val="20000"/>
                    <a:lumOff val="80000"/>
                    <a:alpha val="0"/>
                  </a:schemeClr>
                </a:gs>
                <a:gs pos="100000">
                  <a:schemeClr val="accent2">
                    <a:lumMod val="20000"/>
                    <a:lumOff val="80000"/>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4" name="椭圆 393"/>
          <p:cNvSpPr/>
          <p:nvPr>
            <p:custDataLst>
              <p:tags r:id="rId11"/>
            </p:custDataLst>
          </p:nvPr>
        </p:nvSpPr>
        <p:spPr>
          <a:xfrm flipH="1">
            <a:off x="5512338" y="3062507"/>
            <a:ext cx="1244872" cy="1244872"/>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95" name="文本框 394"/>
          <p:cNvSpPr txBox="1"/>
          <p:nvPr/>
        </p:nvSpPr>
        <p:spPr>
          <a:xfrm>
            <a:off x="5292666" y="3374496"/>
            <a:ext cx="1675225" cy="646331"/>
          </a:xfrm>
          <a:prstGeom prst="rect">
            <a:avLst/>
          </a:prstGeom>
          <a:noFill/>
          <a:ln w="38100">
            <a:noFill/>
          </a:ln>
          <a:effectLst>
            <a:outerShdw blurRad="411480" dist="123444" dir="5400000" sx="108000" sy="108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defPPr>
              <a:defRPr lang="zh-CN"/>
            </a:defPPr>
            <a:lvl1pPr algn="ctr">
              <a:defRPr sz="1945">
                <a:solidFill>
                  <a:schemeClr val="bg1"/>
                </a:solidFill>
                <a:effectLst>
                  <a:outerShdw blurRad="137160" dist="41148" dir="2699997" algn="tl">
                    <a:srgbClr val="000000">
                      <a:alpha val="40000"/>
                    </a:srgbClr>
                  </a:outerShdw>
                </a:effectLst>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dirty="0">
                <a:effectLst/>
              </a:rPr>
              <a:t>精准服务</a:t>
            </a:r>
            <a:endParaRPr lang="zh-CN" altLang="en-US" sz="1600" dirty="0">
              <a:effectLst/>
            </a:endParaRPr>
          </a:p>
        </p:txBody>
      </p:sp>
      <p:sp>
        <p:nvSpPr>
          <p:cNvPr id="396" name="椭圆 395"/>
          <p:cNvSpPr/>
          <p:nvPr>
            <p:custDataLst>
              <p:tags r:id="rId12"/>
            </p:custDataLst>
          </p:nvPr>
        </p:nvSpPr>
        <p:spPr>
          <a:xfrm flipH="1">
            <a:off x="8291248" y="3062507"/>
            <a:ext cx="1244872" cy="1244872"/>
          </a:xfrm>
          <a:prstGeom prst="ellipse">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97" name="文本框 396"/>
          <p:cNvSpPr txBox="1"/>
          <p:nvPr/>
        </p:nvSpPr>
        <p:spPr>
          <a:xfrm>
            <a:off x="8071576" y="3374496"/>
            <a:ext cx="1675225" cy="646331"/>
          </a:xfrm>
          <a:prstGeom prst="rect">
            <a:avLst/>
          </a:prstGeom>
          <a:noFill/>
          <a:ln w="38100">
            <a:noFill/>
          </a:ln>
          <a:effectLst>
            <a:outerShdw blurRad="411480" dist="123444" dir="5400000" sx="108000" sy="108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defPPr>
              <a:defRPr lang="zh-CN"/>
            </a:defPPr>
            <a:lvl1pPr algn="ctr">
              <a:defRPr sz="1945">
                <a:solidFill>
                  <a:schemeClr val="bg1"/>
                </a:solidFill>
                <a:effectLst>
                  <a:outerShdw blurRad="137160" dist="41148" dir="2699997" algn="tl">
                    <a:srgbClr val="000000">
                      <a:alpha val="40000"/>
                    </a:srgbClr>
                  </a:outerShdw>
                </a:effectLst>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dirty="0">
                <a:effectLst/>
              </a:rPr>
              <a:t>体验升级</a:t>
            </a:r>
            <a:endParaRPr lang="zh-CN" altLang="en-US" sz="1600" dirty="0">
              <a:effectLst/>
            </a:endParaRPr>
          </a:p>
        </p:txBody>
      </p:sp>
      <p:cxnSp>
        <p:nvCxnSpPr>
          <p:cNvPr id="399" name="直接箭头连接符 398"/>
          <p:cNvCxnSpPr>
            <a:stCxn id="383" idx="3"/>
            <a:endCxn id="395" idx="1"/>
          </p:cNvCxnSpPr>
          <p:nvPr/>
        </p:nvCxnSpPr>
        <p:spPr>
          <a:xfrm>
            <a:off x="3371458" y="3697662"/>
            <a:ext cx="1921208" cy="0"/>
          </a:xfrm>
          <a:prstGeom prst="straightConnector1">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0" name="直接箭头连接符 399"/>
          <p:cNvCxnSpPr>
            <a:endCxn id="397" idx="1"/>
          </p:cNvCxnSpPr>
          <p:nvPr/>
        </p:nvCxnSpPr>
        <p:spPr>
          <a:xfrm>
            <a:off x="6827177" y="3697662"/>
            <a:ext cx="1244399" cy="0"/>
          </a:xfrm>
          <a:prstGeom prst="straightConnector1">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5" name="椭圆 414"/>
          <p:cNvSpPr/>
          <p:nvPr/>
        </p:nvSpPr>
        <p:spPr>
          <a:xfrm rot="16200000" flipH="1">
            <a:off x="5260145" y="2009763"/>
            <a:ext cx="657141" cy="657140"/>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16" name="文本框 415"/>
          <p:cNvSpPr txBox="1"/>
          <p:nvPr/>
        </p:nvSpPr>
        <p:spPr>
          <a:xfrm flipH="1">
            <a:off x="5379142" y="2125704"/>
            <a:ext cx="425650" cy="398965"/>
          </a:xfrm>
          <a:prstGeom prst="rect">
            <a:avLst/>
          </a:prstGeom>
          <a:noFill/>
          <a:effectLst/>
        </p:spPr>
        <p:txBody>
          <a:bodyPr wrap="none" lIns="79004" tIns="39502" rIns="79004" bIns="39502" rtlCol="0">
            <a:spAutoFit/>
          </a:bodyPr>
          <a:lstStyle>
            <a:defPPr>
              <a:defRPr lang="zh-CN"/>
            </a:defPPr>
            <a:lvl1pPr algn="ctr">
              <a:defRPr sz="1035">
                <a:solidFill>
                  <a:schemeClr val="bg1"/>
                </a:solidFill>
                <a:latin typeface="思源黑体 CN Bold" panose="020B0800000000000000" pitchFamily="34" charset="-122"/>
                <a:ea typeface="思源黑体 CN Bold" panose="020B0800000000000000" pitchFamily="34" charset="-122"/>
              </a:defRPr>
            </a:lvl1pPr>
          </a:lstStyle>
          <a:p>
            <a:r>
              <a:rPr lang="zh-CN" altLang="en-US" dirty="0"/>
              <a:t>需求</a:t>
            </a:r>
            <a:endParaRPr lang="en-US" altLang="zh-CN" dirty="0"/>
          </a:p>
          <a:p>
            <a:r>
              <a:rPr lang="zh-CN" altLang="en-US" dirty="0"/>
              <a:t>匹配</a:t>
            </a:r>
            <a:endParaRPr lang="zh-CN" altLang="en-US" dirty="0"/>
          </a:p>
        </p:txBody>
      </p:sp>
      <p:sp>
        <p:nvSpPr>
          <p:cNvPr id="417" name="椭圆 416"/>
          <p:cNvSpPr/>
          <p:nvPr/>
        </p:nvSpPr>
        <p:spPr>
          <a:xfrm rot="16200000" flipH="1">
            <a:off x="6211083" y="2352504"/>
            <a:ext cx="657141" cy="657140"/>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18" name="文本框 417"/>
          <p:cNvSpPr txBox="1"/>
          <p:nvPr/>
        </p:nvSpPr>
        <p:spPr>
          <a:xfrm flipH="1">
            <a:off x="6330079" y="2468445"/>
            <a:ext cx="425650" cy="398965"/>
          </a:xfrm>
          <a:prstGeom prst="rect">
            <a:avLst/>
          </a:prstGeom>
          <a:noFill/>
          <a:effectLst/>
        </p:spPr>
        <p:txBody>
          <a:bodyPr wrap="none" lIns="79004" tIns="39502" rIns="79004" bIns="39502" rtlCol="0">
            <a:spAutoFit/>
          </a:bodyPr>
          <a:lstStyle>
            <a:defPPr>
              <a:defRPr lang="zh-CN"/>
            </a:defPPr>
            <a:lvl1pPr algn="ctr">
              <a:defRPr sz="1035">
                <a:solidFill>
                  <a:schemeClr val="bg1"/>
                </a:solidFill>
                <a:latin typeface="思源黑体 CN Bold" panose="020B0800000000000000" pitchFamily="34" charset="-122"/>
                <a:ea typeface="思源黑体 CN Bold" panose="020B0800000000000000" pitchFamily="34" charset="-122"/>
              </a:defRPr>
            </a:lvl1pPr>
          </a:lstStyle>
          <a:p>
            <a:r>
              <a:rPr lang="zh-CN" altLang="en-US" dirty="0"/>
              <a:t>联合</a:t>
            </a:r>
            <a:endParaRPr lang="en-US" altLang="zh-CN" dirty="0"/>
          </a:p>
          <a:p>
            <a:r>
              <a:rPr lang="zh-CN" altLang="en-US" dirty="0"/>
              <a:t>营运</a:t>
            </a:r>
            <a:endParaRPr lang="zh-CN" altLang="en-US" dirty="0"/>
          </a:p>
        </p:txBody>
      </p:sp>
      <p:sp>
        <p:nvSpPr>
          <p:cNvPr id="419" name="椭圆 418"/>
          <p:cNvSpPr/>
          <p:nvPr/>
        </p:nvSpPr>
        <p:spPr>
          <a:xfrm rot="16200000" flipH="1">
            <a:off x="6612215" y="1511302"/>
            <a:ext cx="657141" cy="657140"/>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20" name="文本框 419"/>
          <p:cNvSpPr txBox="1"/>
          <p:nvPr/>
        </p:nvSpPr>
        <p:spPr>
          <a:xfrm flipH="1">
            <a:off x="6731214" y="1627243"/>
            <a:ext cx="425650" cy="398965"/>
          </a:xfrm>
          <a:prstGeom prst="rect">
            <a:avLst/>
          </a:prstGeom>
          <a:noFill/>
          <a:effectLst/>
        </p:spPr>
        <p:txBody>
          <a:bodyPr wrap="none" lIns="79004" tIns="39502" rIns="79004" bIns="39502" rtlCol="0">
            <a:spAutoFit/>
          </a:bodyPr>
          <a:lstStyle>
            <a:defPPr>
              <a:defRPr lang="zh-CN"/>
            </a:defPPr>
            <a:lvl1pPr algn="ctr">
              <a:defRPr sz="1035">
                <a:solidFill>
                  <a:schemeClr val="bg1"/>
                </a:solidFill>
                <a:latin typeface="思源黑体 CN Bold" panose="020B0800000000000000" pitchFamily="34" charset="-122"/>
                <a:ea typeface="思源黑体 CN Bold" panose="020B0800000000000000" pitchFamily="34" charset="-122"/>
              </a:defRPr>
            </a:lvl1pPr>
          </a:lstStyle>
          <a:p>
            <a:r>
              <a:rPr lang="zh-CN" altLang="en-US" dirty="0"/>
              <a:t>私人</a:t>
            </a:r>
            <a:endParaRPr lang="en-US" altLang="zh-CN" dirty="0"/>
          </a:p>
          <a:p>
            <a:r>
              <a:rPr lang="zh-CN" altLang="en-US" dirty="0"/>
              <a:t>定制</a:t>
            </a:r>
            <a:endParaRPr lang="zh-CN" altLang="en-US" dirty="0"/>
          </a:p>
        </p:txBody>
      </p:sp>
      <p:sp>
        <p:nvSpPr>
          <p:cNvPr id="421" name="椭圆 420"/>
          <p:cNvSpPr/>
          <p:nvPr/>
        </p:nvSpPr>
        <p:spPr>
          <a:xfrm rot="16200000" flipH="1">
            <a:off x="6403043" y="4765524"/>
            <a:ext cx="657141" cy="657140"/>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22" name="文本框 421"/>
          <p:cNvSpPr txBox="1"/>
          <p:nvPr/>
        </p:nvSpPr>
        <p:spPr>
          <a:xfrm flipH="1">
            <a:off x="6522043" y="4881465"/>
            <a:ext cx="425650" cy="398965"/>
          </a:xfrm>
          <a:prstGeom prst="rect">
            <a:avLst/>
          </a:prstGeom>
          <a:noFill/>
          <a:effectLst/>
        </p:spPr>
        <p:txBody>
          <a:bodyPr wrap="none" lIns="79004" tIns="39502" rIns="79004" bIns="39502" rtlCol="0">
            <a:spAutoFit/>
          </a:bodyPr>
          <a:lstStyle>
            <a:defPPr>
              <a:defRPr lang="zh-CN"/>
            </a:defPPr>
            <a:lvl1pPr algn="ctr">
              <a:defRPr sz="1035">
                <a:solidFill>
                  <a:schemeClr val="bg1"/>
                </a:solidFill>
                <a:latin typeface="思源黑体 CN Bold" panose="020B0800000000000000" pitchFamily="34" charset="-122"/>
                <a:ea typeface="思源黑体 CN Bold" panose="020B0800000000000000" pitchFamily="34" charset="-122"/>
              </a:defRPr>
            </a:lvl1pPr>
          </a:lstStyle>
          <a:p>
            <a:r>
              <a:rPr lang="zh-CN" altLang="en-US" dirty="0"/>
              <a:t>会员</a:t>
            </a:r>
            <a:endParaRPr lang="en-US" altLang="zh-CN" dirty="0"/>
          </a:p>
          <a:p>
            <a:r>
              <a:rPr lang="zh-CN" altLang="en-US" dirty="0"/>
              <a:t>分层</a:t>
            </a:r>
            <a:endParaRPr lang="zh-CN" altLang="en-US" dirty="0"/>
          </a:p>
        </p:txBody>
      </p:sp>
      <p:sp>
        <p:nvSpPr>
          <p:cNvPr id="423" name="椭圆 422"/>
          <p:cNvSpPr/>
          <p:nvPr/>
        </p:nvSpPr>
        <p:spPr>
          <a:xfrm rot="16200000" flipH="1">
            <a:off x="5256084" y="4576491"/>
            <a:ext cx="657141" cy="657140"/>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24" name="文本框 423"/>
          <p:cNvSpPr txBox="1"/>
          <p:nvPr/>
        </p:nvSpPr>
        <p:spPr>
          <a:xfrm flipH="1">
            <a:off x="5375082" y="4692432"/>
            <a:ext cx="425650" cy="398965"/>
          </a:xfrm>
          <a:prstGeom prst="rect">
            <a:avLst/>
          </a:prstGeom>
          <a:noFill/>
          <a:effectLst/>
        </p:spPr>
        <p:txBody>
          <a:bodyPr wrap="none" lIns="79004" tIns="39502" rIns="79004" bIns="39502" rtlCol="0">
            <a:spAutoFit/>
          </a:bodyPr>
          <a:lstStyle>
            <a:defPPr>
              <a:defRPr lang="zh-CN"/>
            </a:defPPr>
            <a:lvl1pPr algn="ctr">
              <a:defRPr sz="1035">
                <a:solidFill>
                  <a:schemeClr val="bg1"/>
                </a:solidFill>
                <a:latin typeface="思源黑体 CN Bold" panose="020B0800000000000000" pitchFamily="34" charset="-122"/>
                <a:ea typeface="思源黑体 CN Bold" panose="020B0800000000000000" pitchFamily="34" charset="-122"/>
              </a:defRPr>
            </a:lvl1pPr>
          </a:lstStyle>
          <a:p>
            <a:r>
              <a:rPr lang="zh-CN" altLang="en-US" dirty="0"/>
              <a:t>用户</a:t>
            </a:r>
            <a:endParaRPr lang="en-US" altLang="zh-CN" dirty="0"/>
          </a:p>
          <a:p>
            <a:r>
              <a:rPr lang="zh-CN" altLang="en-US" dirty="0"/>
              <a:t>分析</a:t>
            </a:r>
            <a:endParaRPr lang="zh-CN" altLang="en-US" dirty="0"/>
          </a:p>
        </p:txBody>
      </p:sp>
      <p:sp>
        <p:nvSpPr>
          <p:cNvPr id="425" name="椭圆 424"/>
          <p:cNvSpPr/>
          <p:nvPr/>
        </p:nvSpPr>
        <p:spPr>
          <a:xfrm rot="16200000" flipH="1">
            <a:off x="5664239" y="5314526"/>
            <a:ext cx="657141" cy="657140"/>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26" name="文本框 425"/>
          <p:cNvSpPr txBox="1"/>
          <p:nvPr/>
        </p:nvSpPr>
        <p:spPr>
          <a:xfrm flipH="1">
            <a:off x="5783236" y="5430467"/>
            <a:ext cx="425650" cy="398965"/>
          </a:xfrm>
          <a:prstGeom prst="rect">
            <a:avLst/>
          </a:prstGeom>
          <a:noFill/>
          <a:effectLst/>
        </p:spPr>
        <p:txBody>
          <a:bodyPr wrap="none" lIns="79004" tIns="39502" rIns="79004" bIns="39502" rtlCol="0">
            <a:spAutoFit/>
          </a:bodyPr>
          <a:lstStyle>
            <a:defPPr>
              <a:defRPr lang="zh-CN"/>
            </a:defPPr>
            <a:lvl1pPr algn="ctr">
              <a:defRPr sz="1035">
                <a:solidFill>
                  <a:schemeClr val="bg1"/>
                </a:solidFill>
                <a:latin typeface="思源黑体 CN Bold" panose="020B0800000000000000" pitchFamily="34" charset="-122"/>
                <a:ea typeface="思源黑体 CN Bold" panose="020B0800000000000000" pitchFamily="34" charset="-122"/>
              </a:defRPr>
            </a:lvl1pPr>
          </a:lstStyle>
          <a:p>
            <a:r>
              <a:rPr lang="zh-CN" altLang="en-US" dirty="0"/>
              <a:t>个性</a:t>
            </a:r>
            <a:endParaRPr lang="en-US" altLang="zh-CN" dirty="0"/>
          </a:p>
          <a:p>
            <a:r>
              <a:rPr lang="zh-CN" altLang="en-US" dirty="0"/>
              <a:t>推荐</a:t>
            </a:r>
            <a:endParaRPr lang="zh-CN" altLang="en-US" dirty="0"/>
          </a:p>
        </p:txBody>
      </p:sp>
      <p:grpSp>
        <p:nvGrpSpPr>
          <p:cNvPr id="5" name="组合 4"/>
          <p:cNvGrpSpPr/>
          <p:nvPr/>
        </p:nvGrpSpPr>
        <p:grpSpPr>
          <a:xfrm>
            <a:off x="10041841" y="2068617"/>
            <a:ext cx="1504204" cy="256002"/>
            <a:chOff x="9884052" y="1848941"/>
            <a:chExt cx="1504204" cy="256002"/>
          </a:xfrm>
        </p:grpSpPr>
        <p:sp>
          <p:nvSpPr>
            <p:cNvPr id="431" name="矩形: 圆角 430"/>
            <p:cNvSpPr/>
            <p:nvPr>
              <p:custDataLst>
                <p:tags r:id="rId13"/>
              </p:custDataLst>
            </p:nvPr>
          </p:nvSpPr>
          <p:spPr>
            <a:xfrm flipH="1">
              <a:off x="9884052" y="1848941"/>
              <a:ext cx="1504204" cy="255988"/>
            </a:xfrm>
            <a:prstGeom prst="roundRect">
              <a:avLst>
                <a:gd name="adj" fmla="val 50000"/>
              </a:avLst>
            </a:prstGeom>
            <a:gradFill flip="none" rotWithShape="1">
              <a:gsLst>
                <a:gs pos="0">
                  <a:schemeClr val="accent3"/>
                </a:gs>
                <a:gs pos="100000">
                  <a:schemeClr val="accent3">
                    <a:lumMod val="80000"/>
                    <a:lumOff val="20000"/>
                  </a:schemeClr>
                </a:gs>
              </a:gsLst>
              <a:path path="circle">
                <a:fillToRect t="100000" r="100000"/>
              </a:path>
              <a:tileRect l="-100000" b="-100000"/>
            </a:gradFill>
            <a:ln w="38100">
              <a:noFill/>
            </a:ln>
            <a:effectLst>
              <a:outerShdw blurRad="190500" dir="5400000" sx="86000" sy="86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30" name="文本框 429"/>
            <p:cNvSpPr txBox="1"/>
            <p:nvPr/>
          </p:nvSpPr>
          <p:spPr>
            <a:xfrm flipH="1">
              <a:off x="10161337" y="1855630"/>
              <a:ext cx="949644"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深度定制保险</a:t>
              </a:r>
              <a:endPar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endParaRPr>
            </a:p>
          </p:txBody>
        </p:sp>
      </p:grpSp>
      <p:grpSp>
        <p:nvGrpSpPr>
          <p:cNvPr id="6" name="组合 5"/>
          <p:cNvGrpSpPr/>
          <p:nvPr/>
        </p:nvGrpSpPr>
        <p:grpSpPr>
          <a:xfrm>
            <a:off x="10055957" y="3526580"/>
            <a:ext cx="1504204" cy="256002"/>
            <a:chOff x="10549989" y="2329607"/>
            <a:chExt cx="1504204" cy="256002"/>
          </a:xfrm>
        </p:grpSpPr>
        <p:sp>
          <p:nvSpPr>
            <p:cNvPr id="437" name="矩形: 圆角 436"/>
            <p:cNvSpPr/>
            <p:nvPr>
              <p:custDataLst>
                <p:tags r:id="rId14"/>
              </p:custDataLst>
            </p:nvPr>
          </p:nvSpPr>
          <p:spPr>
            <a:xfrm flipH="1">
              <a:off x="10549989" y="2329607"/>
              <a:ext cx="1504204" cy="255988"/>
            </a:xfrm>
            <a:prstGeom prst="roundRect">
              <a:avLst>
                <a:gd name="adj" fmla="val 50000"/>
              </a:avLst>
            </a:prstGeom>
            <a:gradFill flip="none" rotWithShape="1">
              <a:gsLst>
                <a:gs pos="0">
                  <a:schemeClr val="accent3"/>
                </a:gs>
                <a:gs pos="100000">
                  <a:schemeClr val="accent3">
                    <a:lumMod val="80000"/>
                    <a:lumOff val="20000"/>
                  </a:schemeClr>
                </a:gs>
              </a:gsLst>
              <a:path path="circle">
                <a:fillToRect t="100000" r="100000"/>
              </a:path>
              <a:tileRect l="-100000" b="-100000"/>
            </a:gradFill>
            <a:ln w="38100">
              <a:noFill/>
            </a:ln>
            <a:effectLst>
              <a:outerShdw blurRad="190500" dir="5400000" sx="86000" sy="86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38" name="文本框 437"/>
            <p:cNvSpPr txBox="1"/>
            <p:nvPr/>
          </p:nvSpPr>
          <p:spPr>
            <a:xfrm flipH="1">
              <a:off x="10764757" y="2336296"/>
              <a:ext cx="1074678"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一对一管家服务</a:t>
              </a:r>
              <a:endPar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endParaRPr>
            </a:p>
          </p:txBody>
        </p:sp>
      </p:grpSp>
      <p:sp>
        <p:nvSpPr>
          <p:cNvPr id="456" name="矩形: 圆角 455"/>
          <p:cNvSpPr/>
          <p:nvPr>
            <p:custDataLst>
              <p:tags r:id="rId15"/>
            </p:custDataLst>
          </p:nvPr>
        </p:nvSpPr>
        <p:spPr>
          <a:xfrm flipH="1">
            <a:off x="10041841" y="5008013"/>
            <a:ext cx="1504204" cy="255988"/>
          </a:xfrm>
          <a:prstGeom prst="roundRect">
            <a:avLst>
              <a:gd name="adj" fmla="val 50000"/>
            </a:avLst>
          </a:prstGeom>
          <a:gradFill flip="none" rotWithShape="1">
            <a:gsLst>
              <a:gs pos="0">
                <a:schemeClr val="accent3"/>
              </a:gs>
              <a:gs pos="100000">
                <a:schemeClr val="accent3">
                  <a:lumMod val="80000"/>
                  <a:lumOff val="20000"/>
                </a:schemeClr>
              </a:gs>
            </a:gsLst>
            <a:path path="circle">
              <a:fillToRect t="100000" r="100000"/>
            </a:path>
            <a:tileRect l="-100000" b="-100000"/>
          </a:gradFill>
          <a:ln w="38100">
            <a:noFill/>
          </a:ln>
          <a:effectLst>
            <a:outerShdw blurRad="190500" dir="5400000" sx="86000" sy="86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7" name="文本框 456"/>
          <p:cNvSpPr txBox="1"/>
          <p:nvPr/>
        </p:nvSpPr>
        <p:spPr>
          <a:xfrm flipH="1">
            <a:off x="10381641" y="5014702"/>
            <a:ext cx="824610"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不定期活动</a:t>
            </a:r>
            <a:endPar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endParaRPr>
          </a:p>
        </p:txBody>
      </p:sp>
      <p:sp>
        <p:nvSpPr>
          <p:cNvPr id="458" name="文本框 457"/>
          <p:cNvSpPr txBox="1"/>
          <p:nvPr/>
        </p:nvSpPr>
        <p:spPr>
          <a:xfrm>
            <a:off x="4062778" y="3387927"/>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商品</a:t>
            </a:r>
            <a:endParaRPr lang="zh-CN" altLang="en-US" sz="1000" dirty="0">
              <a:solidFill>
                <a:schemeClr val="tx1">
                  <a:lumMod val="75000"/>
                  <a:lumOff val="25000"/>
                </a:schemeClr>
              </a:solidFill>
            </a:endParaRPr>
          </a:p>
        </p:txBody>
      </p:sp>
      <p:sp>
        <p:nvSpPr>
          <p:cNvPr id="459" name="文本框 458"/>
          <p:cNvSpPr txBox="1"/>
          <p:nvPr/>
        </p:nvSpPr>
        <p:spPr>
          <a:xfrm>
            <a:off x="7158347" y="3387927"/>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商品</a:t>
            </a:r>
            <a:endParaRPr lang="zh-CN" altLang="en-US" sz="1000" dirty="0">
              <a:solidFill>
                <a:schemeClr val="tx1">
                  <a:lumMod val="75000"/>
                  <a:lumOff val="25000"/>
                </a:schemeClr>
              </a:solidFill>
            </a:endParaRPr>
          </a:p>
        </p:txBody>
      </p:sp>
      <p:sp>
        <p:nvSpPr>
          <p:cNvPr id="460" name="任意多边形: 形状 459"/>
          <p:cNvSpPr/>
          <p:nvPr/>
        </p:nvSpPr>
        <p:spPr>
          <a:xfrm>
            <a:off x="4921454" y="2467429"/>
            <a:ext cx="478971" cy="1001485"/>
          </a:xfrm>
          <a:custGeom>
            <a:avLst/>
            <a:gdLst>
              <a:gd name="connsiteX0" fmla="*/ 478971 w 478971"/>
              <a:gd name="connsiteY0" fmla="*/ 1001485 h 1001485"/>
              <a:gd name="connsiteX1" fmla="*/ 0 w 478971"/>
              <a:gd name="connsiteY1" fmla="*/ 0 h 1001485"/>
              <a:gd name="connsiteX0-1" fmla="*/ 478971 w 478971"/>
              <a:gd name="connsiteY0-2" fmla="*/ 1001485 h 1001485"/>
              <a:gd name="connsiteX1-3" fmla="*/ 0 w 478971"/>
              <a:gd name="connsiteY1-4" fmla="*/ 0 h 1001485"/>
              <a:gd name="connsiteX0-5" fmla="*/ 478971 w 478971"/>
              <a:gd name="connsiteY0-6" fmla="*/ 1001485 h 1001485"/>
              <a:gd name="connsiteX1-7" fmla="*/ 0 w 478971"/>
              <a:gd name="connsiteY1-8" fmla="*/ 0 h 1001485"/>
              <a:gd name="connsiteX0-9" fmla="*/ 478971 w 478971"/>
              <a:gd name="connsiteY0-10" fmla="*/ 1001485 h 1001485"/>
              <a:gd name="connsiteX1-11" fmla="*/ 0 w 478971"/>
              <a:gd name="connsiteY1-12" fmla="*/ 0 h 1001485"/>
            </a:gdLst>
            <a:ahLst/>
            <a:cxnLst>
              <a:cxn ang="0">
                <a:pos x="connsiteX0-1" y="connsiteY0-2"/>
              </a:cxn>
              <a:cxn ang="0">
                <a:pos x="connsiteX1-3" y="connsiteY1-4"/>
              </a:cxn>
            </a:cxnLst>
            <a:rect l="l" t="t" r="r" b="b"/>
            <a:pathLst>
              <a:path w="478971" h="1001485">
                <a:moveTo>
                  <a:pt x="478971" y="1001485"/>
                </a:moveTo>
                <a:cubicBezTo>
                  <a:pt x="425994" y="606697"/>
                  <a:pt x="273957" y="288108"/>
                  <a:pt x="0" y="0"/>
                </a:cubicBezTo>
              </a:path>
            </a:pathLst>
          </a:custGeom>
          <a:noFill/>
          <a:ln>
            <a:solidFill>
              <a:schemeClr val="accent2">
                <a:lumMod val="20000"/>
                <a:lumOff val="80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 name="任意多边形: 形状 460"/>
          <p:cNvSpPr/>
          <p:nvPr/>
        </p:nvSpPr>
        <p:spPr>
          <a:xfrm flipH="1">
            <a:off x="6857663" y="2905758"/>
            <a:ext cx="198897" cy="415876"/>
          </a:xfrm>
          <a:custGeom>
            <a:avLst/>
            <a:gdLst>
              <a:gd name="connsiteX0" fmla="*/ 478971 w 478971"/>
              <a:gd name="connsiteY0" fmla="*/ 1001485 h 1001485"/>
              <a:gd name="connsiteX1" fmla="*/ 0 w 478971"/>
              <a:gd name="connsiteY1" fmla="*/ 0 h 1001485"/>
              <a:gd name="connsiteX0-1" fmla="*/ 478971 w 478971"/>
              <a:gd name="connsiteY0-2" fmla="*/ 1001485 h 1001485"/>
              <a:gd name="connsiteX1-3" fmla="*/ 0 w 478971"/>
              <a:gd name="connsiteY1-4" fmla="*/ 0 h 1001485"/>
              <a:gd name="connsiteX0-5" fmla="*/ 478971 w 478971"/>
              <a:gd name="connsiteY0-6" fmla="*/ 1001485 h 1001485"/>
              <a:gd name="connsiteX1-7" fmla="*/ 0 w 478971"/>
              <a:gd name="connsiteY1-8" fmla="*/ 0 h 1001485"/>
              <a:gd name="connsiteX0-9" fmla="*/ 478971 w 478971"/>
              <a:gd name="connsiteY0-10" fmla="*/ 1001485 h 1001485"/>
              <a:gd name="connsiteX1-11" fmla="*/ 0 w 478971"/>
              <a:gd name="connsiteY1-12" fmla="*/ 0 h 1001485"/>
            </a:gdLst>
            <a:ahLst/>
            <a:cxnLst>
              <a:cxn ang="0">
                <a:pos x="connsiteX0-1" y="connsiteY0-2"/>
              </a:cxn>
              <a:cxn ang="0">
                <a:pos x="connsiteX1-3" y="connsiteY1-4"/>
              </a:cxn>
            </a:cxnLst>
            <a:rect l="l" t="t" r="r" b="b"/>
            <a:pathLst>
              <a:path w="478971" h="1001485">
                <a:moveTo>
                  <a:pt x="478971" y="1001485"/>
                </a:moveTo>
                <a:cubicBezTo>
                  <a:pt x="425994" y="606697"/>
                  <a:pt x="273957" y="288108"/>
                  <a:pt x="0" y="0"/>
                </a:cubicBezTo>
              </a:path>
            </a:pathLst>
          </a:custGeom>
          <a:noFill/>
          <a:ln w="6350">
            <a:solidFill>
              <a:schemeClr val="accent2">
                <a:lumMod val="20000"/>
                <a:lumOff val="80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2" name="任意多边形: 形状 461"/>
          <p:cNvSpPr/>
          <p:nvPr/>
        </p:nvSpPr>
        <p:spPr>
          <a:xfrm rot="11133650">
            <a:off x="6827009" y="3981419"/>
            <a:ext cx="478971" cy="1001485"/>
          </a:xfrm>
          <a:custGeom>
            <a:avLst/>
            <a:gdLst>
              <a:gd name="connsiteX0" fmla="*/ 478971 w 478971"/>
              <a:gd name="connsiteY0" fmla="*/ 1001485 h 1001485"/>
              <a:gd name="connsiteX1" fmla="*/ 0 w 478971"/>
              <a:gd name="connsiteY1" fmla="*/ 0 h 1001485"/>
              <a:gd name="connsiteX0-1" fmla="*/ 478971 w 478971"/>
              <a:gd name="connsiteY0-2" fmla="*/ 1001485 h 1001485"/>
              <a:gd name="connsiteX1-3" fmla="*/ 0 w 478971"/>
              <a:gd name="connsiteY1-4" fmla="*/ 0 h 1001485"/>
              <a:gd name="connsiteX0-5" fmla="*/ 478971 w 478971"/>
              <a:gd name="connsiteY0-6" fmla="*/ 1001485 h 1001485"/>
              <a:gd name="connsiteX1-7" fmla="*/ 0 w 478971"/>
              <a:gd name="connsiteY1-8" fmla="*/ 0 h 1001485"/>
              <a:gd name="connsiteX0-9" fmla="*/ 478971 w 478971"/>
              <a:gd name="connsiteY0-10" fmla="*/ 1001485 h 1001485"/>
              <a:gd name="connsiteX1-11" fmla="*/ 0 w 478971"/>
              <a:gd name="connsiteY1-12" fmla="*/ 0 h 1001485"/>
            </a:gdLst>
            <a:ahLst/>
            <a:cxnLst>
              <a:cxn ang="0">
                <a:pos x="connsiteX0-1" y="connsiteY0-2"/>
              </a:cxn>
              <a:cxn ang="0">
                <a:pos x="connsiteX1-3" y="connsiteY1-4"/>
              </a:cxn>
            </a:cxnLst>
            <a:rect l="l" t="t" r="r" b="b"/>
            <a:pathLst>
              <a:path w="478971" h="1001485">
                <a:moveTo>
                  <a:pt x="478971" y="1001485"/>
                </a:moveTo>
                <a:cubicBezTo>
                  <a:pt x="425994" y="606697"/>
                  <a:pt x="273957" y="288108"/>
                  <a:pt x="0" y="0"/>
                </a:cubicBezTo>
              </a:path>
            </a:pathLst>
          </a:custGeom>
          <a:noFill/>
          <a:ln>
            <a:solidFill>
              <a:schemeClr val="accent2">
                <a:lumMod val="20000"/>
                <a:lumOff val="80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任意多边形: 形状 462"/>
          <p:cNvSpPr/>
          <p:nvPr/>
        </p:nvSpPr>
        <p:spPr>
          <a:xfrm rot="11056847" flipH="1">
            <a:off x="5279937" y="4291378"/>
            <a:ext cx="126159" cy="263787"/>
          </a:xfrm>
          <a:custGeom>
            <a:avLst/>
            <a:gdLst>
              <a:gd name="connsiteX0" fmla="*/ 478971 w 478971"/>
              <a:gd name="connsiteY0" fmla="*/ 1001485 h 1001485"/>
              <a:gd name="connsiteX1" fmla="*/ 0 w 478971"/>
              <a:gd name="connsiteY1" fmla="*/ 0 h 1001485"/>
              <a:gd name="connsiteX0-1" fmla="*/ 478971 w 478971"/>
              <a:gd name="connsiteY0-2" fmla="*/ 1001485 h 1001485"/>
              <a:gd name="connsiteX1-3" fmla="*/ 0 w 478971"/>
              <a:gd name="connsiteY1-4" fmla="*/ 0 h 1001485"/>
              <a:gd name="connsiteX0-5" fmla="*/ 478971 w 478971"/>
              <a:gd name="connsiteY0-6" fmla="*/ 1001485 h 1001485"/>
              <a:gd name="connsiteX1-7" fmla="*/ 0 w 478971"/>
              <a:gd name="connsiteY1-8" fmla="*/ 0 h 1001485"/>
              <a:gd name="connsiteX0-9" fmla="*/ 478971 w 478971"/>
              <a:gd name="connsiteY0-10" fmla="*/ 1001485 h 1001485"/>
              <a:gd name="connsiteX1-11" fmla="*/ 0 w 478971"/>
              <a:gd name="connsiteY1-12" fmla="*/ 0 h 1001485"/>
            </a:gdLst>
            <a:ahLst/>
            <a:cxnLst>
              <a:cxn ang="0">
                <a:pos x="connsiteX0-1" y="connsiteY0-2"/>
              </a:cxn>
              <a:cxn ang="0">
                <a:pos x="connsiteX1-3" y="connsiteY1-4"/>
              </a:cxn>
            </a:cxnLst>
            <a:rect l="l" t="t" r="r" b="b"/>
            <a:pathLst>
              <a:path w="478971" h="1001485">
                <a:moveTo>
                  <a:pt x="478971" y="1001485"/>
                </a:moveTo>
                <a:cubicBezTo>
                  <a:pt x="425994" y="606697"/>
                  <a:pt x="273957" y="288108"/>
                  <a:pt x="0" y="0"/>
                </a:cubicBezTo>
              </a:path>
            </a:pathLst>
          </a:custGeom>
          <a:noFill/>
          <a:ln w="6350">
            <a:solidFill>
              <a:schemeClr val="accent2">
                <a:lumMod val="20000"/>
                <a:lumOff val="80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p:cNvSpPr/>
          <p:nvPr/>
        </p:nvSpPr>
        <p:spPr>
          <a:xfrm>
            <a:off x="8972180" y="2193541"/>
            <a:ext cx="1047750" cy="962025"/>
          </a:xfrm>
          <a:custGeom>
            <a:avLst/>
            <a:gdLst>
              <a:gd name="connsiteX0" fmla="*/ 0 w 1047750"/>
              <a:gd name="connsiteY0" fmla="*/ 962025 h 962025"/>
              <a:gd name="connsiteX1" fmla="*/ 409575 w 1047750"/>
              <a:gd name="connsiteY1" fmla="*/ 0 h 962025"/>
              <a:gd name="connsiteX2" fmla="*/ 1047750 w 1047750"/>
              <a:gd name="connsiteY2" fmla="*/ 0 h 962025"/>
            </a:gdLst>
            <a:ahLst/>
            <a:cxnLst>
              <a:cxn ang="0">
                <a:pos x="connsiteX0" y="connsiteY0"/>
              </a:cxn>
              <a:cxn ang="0">
                <a:pos x="connsiteX1" y="connsiteY1"/>
              </a:cxn>
              <a:cxn ang="0">
                <a:pos x="connsiteX2" y="connsiteY2"/>
              </a:cxn>
            </a:cxnLst>
            <a:rect l="l" t="t" r="r" b="b"/>
            <a:pathLst>
              <a:path w="1047750" h="962025">
                <a:moveTo>
                  <a:pt x="0" y="962025"/>
                </a:moveTo>
                <a:lnTo>
                  <a:pt x="409575" y="0"/>
                </a:lnTo>
                <a:lnTo>
                  <a:pt x="1047750" y="0"/>
                </a:lnTo>
              </a:path>
            </a:pathLst>
          </a:cu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p:cNvSpPr/>
          <p:nvPr/>
        </p:nvSpPr>
        <p:spPr>
          <a:xfrm flipV="1">
            <a:off x="8972180" y="4173490"/>
            <a:ext cx="1047750" cy="962025"/>
          </a:xfrm>
          <a:custGeom>
            <a:avLst/>
            <a:gdLst>
              <a:gd name="connsiteX0" fmla="*/ 0 w 1047750"/>
              <a:gd name="connsiteY0" fmla="*/ 962025 h 962025"/>
              <a:gd name="connsiteX1" fmla="*/ 409575 w 1047750"/>
              <a:gd name="connsiteY1" fmla="*/ 0 h 962025"/>
              <a:gd name="connsiteX2" fmla="*/ 1047750 w 1047750"/>
              <a:gd name="connsiteY2" fmla="*/ 0 h 962025"/>
            </a:gdLst>
            <a:ahLst/>
            <a:cxnLst>
              <a:cxn ang="0">
                <a:pos x="connsiteX0" y="connsiteY0"/>
              </a:cxn>
              <a:cxn ang="0">
                <a:pos x="connsiteX1" y="connsiteY1"/>
              </a:cxn>
              <a:cxn ang="0">
                <a:pos x="connsiteX2" y="connsiteY2"/>
              </a:cxn>
            </a:cxnLst>
            <a:rect l="l" t="t" r="r" b="b"/>
            <a:pathLst>
              <a:path w="1047750" h="962025">
                <a:moveTo>
                  <a:pt x="0" y="962025"/>
                </a:moveTo>
                <a:lnTo>
                  <a:pt x="409575" y="0"/>
                </a:lnTo>
                <a:lnTo>
                  <a:pt x="1047750" y="0"/>
                </a:lnTo>
              </a:path>
            </a:pathLst>
          </a:cu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9989060" y="2156994"/>
            <a:ext cx="85936" cy="85936"/>
            <a:chOff x="4651189" y="4665826"/>
            <a:chExt cx="85936" cy="85936"/>
          </a:xfrm>
        </p:grpSpPr>
        <p:sp>
          <p:nvSpPr>
            <p:cNvPr id="8" name="椭圆 7"/>
            <p:cNvSpPr/>
            <p:nvPr>
              <p:custDataLst>
                <p:tags r:id="rId16"/>
              </p:custDataLst>
            </p:nvPr>
          </p:nvSpPr>
          <p:spPr>
            <a:xfrm>
              <a:off x="4651189" y="4665826"/>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9" name="椭圆 8"/>
            <p:cNvSpPr/>
            <p:nvPr/>
          </p:nvSpPr>
          <p:spPr>
            <a:xfrm>
              <a:off x="4674715" y="4689353"/>
              <a:ext cx="38880" cy="3888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grpSp>
        <p:nvGrpSpPr>
          <p:cNvPr id="10" name="组合 9"/>
          <p:cNvGrpSpPr/>
          <p:nvPr/>
        </p:nvGrpSpPr>
        <p:grpSpPr>
          <a:xfrm>
            <a:off x="10012989" y="3629691"/>
            <a:ext cx="85936" cy="85936"/>
            <a:chOff x="4651189" y="4665826"/>
            <a:chExt cx="85936" cy="85936"/>
          </a:xfrm>
        </p:grpSpPr>
        <p:sp>
          <p:nvSpPr>
            <p:cNvPr id="11" name="椭圆 10"/>
            <p:cNvSpPr/>
            <p:nvPr>
              <p:custDataLst>
                <p:tags r:id="rId17"/>
              </p:custDataLst>
            </p:nvPr>
          </p:nvSpPr>
          <p:spPr>
            <a:xfrm>
              <a:off x="4651189" y="4665826"/>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12" name="椭圆 11"/>
            <p:cNvSpPr/>
            <p:nvPr/>
          </p:nvSpPr>
          <p:spPr>
            <a:xfrm>
              <a:off x="4674715" y="4689353"/>
              <a:ext cx="38880" cy="3888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grpSp>
        <p:nvGrpSpPr>
          <p:cNvPr id="13" name="组合 12"/>
          <p:cNvGrpSpPr/>
          <p:nvPr/>
        </p:nvGrpSpPr>
        <p:grpSpPr>
          <a:xfrm>
            <a:off x="9989060" y="5088698"/>
            <a:ext cx="85936" cy="85936"/>
            <a:chOff x="4651189" y="4665826"/>
            <a:chExt cx="85936" cy="85936"/>
          </a:xfrm>
        </p:grpSpPr>
        <p:sp>
          <p:nvSpPr>
            <p:cNvPr id="14" name="椭圆 13"/>
            <p:cNvSpPr/>
            <p:nvPr>
              <p:custDataLst>
                <p:tags r:id="rId18"/>
              </p:custDataLst>
            </p:nvPr>
          </p:nvSpPr>
          <p:spPr>
            <a:xfrm>
              <a:off x="4651189" y="4665826"/>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15" name="椭圆 14"/>
            <p:cNvSpPr/>
            <p:nvPr/>
          </p:nvSpPr>
          <p:spPr>
            <a:xfrm>
              <a:off x="4674715" y="4689353"/>
              <a:ext cx="38880" cy="3888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grpSp>
        <p:nvGrpSpPr>
          <p:cNvPr id="17" name="组合 16"/>
          <p:cNvGrpSpPr/>
          <p:nvPr/>
        </p:nvGrpSpPr>
        <p:grpSpPr>
          <a:xfrm>
            <a:off x="10041841" y="2818732"/>
            <a:ext cx="1504204" cy="256002"/>
            <a:chOff x="9884052" y="1848941"/>
            <a:chExt cx="1504204" cy="256002"/>
          </a:xfrm>
        </p:grpSpPr>
        <p:sp>
          <p:nvSpPr>
            <p:cNvPr id="18" name="矩形: 圆角 17"/>
            <p:cNvSpPr/>
            <p:nvPr>
              <p:custDataLst>
                <p:tags r:id="rId19"/>
              </p:custDataLst>
            </p:nvPr>
          </p:nvSpPr>
          <p:spPr>
            <a:xfrm flipH="1">
              <a:off x="9884052" y="1848941"/>
              <a:ext cx="1504204" cy="255988"/>
            </a:xfrm>
            <a:prstGeom prst="roundRect">
              <a:avLst>
                <a:gd name="adj" fmla="val 50000"/>
              </a:avLst>
            </a:prstGeom>
            <a:gradFill flip="none" rotWithShape="1">
              <a:gsLst>
                <a:gs pos="0">
                  <a:schemeClr val="accent3"/>
                </a:gs>
                <a:gs pos="100000">
                  <a:schemeClr val="accent3">
                    <a:lumMod val="80000"/>
                    <a:lumOff val="20000"/>
                  </a:schemeClr>
                </a:gs>
              </a:gsLst>
              <a:path path="circle">
                <a:fillToRect t="100000" r="100000"/>
              </a:path>
              <a:tileRect l="-100000" b="-100000"/>
            </a:gradFill>
            <a:ln w="38100">
              <a:noFill/>
            </a:ln>
            <a:effectLst>
              <a:outerShdw blurRad="190500" dir="5400000" sx="86000" sy="86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9" name="文本框 18"/>
            <p:cNvSpPr txBox="1"/>
            <p:nvPr/>
          </p:nvSpPr>
          <p:spPr>
            <a:xfrm flipH="1">
              <a:off x="10161337" y="1855630"/>
              <a:ext cx="949644"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定制理财方案</a:t>
              </a:r>
              <a:endPar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endParaRPr>
            </a:p>
          </p:txBody>
        </p:sp>
      </p:grpSp>
      <p:grpSp>
        <p:nvGrpSpPr>
          <p:cNvPr id="20" name="组合 19"/>
          <p:cNvGrpSpPr/>
          <p:nvPr/>
        </p:nvGrpSpPr>
        <p:grpSpPr>
          <a:xfrm>
            <a:off x="9989060" y="2907109"/>
            <a:ext cx="85936" cy="85936"/>
            <a:chOff x="4651189" y="4665826"/>
            <a:chExt cx="85936" cy="85936"/>
          </a:xfrm>
        </p:grpSpPr>
        <p:sp>
          <p:nvSpPr>
            <p:cNvPr id="21" name="椭圆 20"/>
            <p:cNvSpPr/>
            <p:nvPr>
              <p:custDataLst>
                <p:tags r:id="rId20"/>
              </p:custDataLst>
            </p:nvPr>
          </p:nvSpPr>
          <p:spPr>
            <a:xfrm>
              <a:off x="4651189" y="4665826"/>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22" name="椭圆 21"/>
            <p:cNvSpPr/>
            <p:nvPr/>
          </p:nvSpPr>
          <p:spPr>
            <a:xfrm>
              <a:off x="4674715" y="4689353"/>
              <a:ext cx="38880" cy="3888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sp>
        <p:nvSpPr>
          <p:cNvPr id="23" name="矩形: 圆角 22"/>
          <p:cNvSpPr/>
          <p:nvPr>
            <p:custDataLst>
              <p:tags r:id="rId21"/>
            </p:custDataLst>
          </p:nvPr>
        </p:nvSpPr>
        <p:spPr>
          <a:xfrm flipH="1">
            <a:off x="10041841" y="4287774"/>
            <a:ext cx="1504204" cy="255988"/>
          </a:xfrm>
          <a:prstGeom prst="roundRect">
            <a:avLst>
              <a:gd name="adj" fmla="val 50000"/>
            </a:avLst>
          </a:prstGeom>
          <a:gradFill flip="none" rotWithShape="1">
            <a:gsLst>
              <a:gs pos="0">
                <a:schemeClr val="accent3"/>
              </a:gs>
              <a:gs pos="100000">
                <a:schemeClr val="accent3">
                  <a:lumMod val="80000"/>
                  <a:lumOff val="20000"/>
                </a:schemeClr>
              </a:gs>
            </a:gsLst>
            <a:path path="circle">
              <a:fillToRect t="100000" r="100000"/>
            </a:path>
            <a:tileRect l="-100000" b="-100000"/>
          </a:gradFill>
          <a:ln w="38100">
            <a:noFill/>
          </a:ln>
          <a:effectLst>
            <a:outerShdw blurRad="190500" dir="5400000" sx="86000" sy="86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4" name="文本框 23"/>
          <p:cNvSpPr txBox="1"/>
          <p:nvPr/>
        </p:nvSpPr>
        <p:spPr>
          <a:xfrm flipH="1">
            <a:off x="10194092" y="4294463"/>
            <a:ext cx="1199713"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各类高端生活服务</a:t>
            </a:r>
            <a:endPar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endParaRPr>
          </a:p>
        </p:txBody>
      </p:sp>
      <p:grpSp>
        <p:nvGrpSpPr>
          <p:cNvPr id="28" name="组合 27"/>
          <p:cNvGrpSpPr/>
          <p:nvPr/>
        </p:nvGrpSpPr>
        <p:grpSpPr>
          <a:xfrm>
            <a:off x="9989060" y="4368459"/>
            <a:ext cx="85936" cy="85936"/>
            <a:chOff x="4651189" y="4665826"/>
            <a:chExt cx="85936" cy="85936"/>
          </a:xfrm>
        </p:grpSpPr>
        <p:sp>
          <p:nvSpPr>
            <p:cNvPr id="29" name="椭圆 28"/>
            <p:cNvSpPr/>
            <p:nvPr>
              <p:custDataLst>
                <p:tags r:id="rId22"/>
              </p:custDataLst>
            </p:nvPr>
          </p:nvSpPr>
          <p:spPr>
            <a:xfrm>
              <a:off x="4651189" y="4665826"/>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31" name="椭圆 30"/>
            <p:cNvSpPr/>
            <p:nvPr/>
          </p:nvSpPr>
          <p:spPr>
            <a:xfrm>
              <a:off x="4674715" y="4689353"/>
              <a:ext cx="38880" cy="3888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sp>
        <p:nvSpPr>
          <p:cNvPr id="58" name="任意多边形: 形状 57"/>
          <p:cNvSpPr/>
          <p:nvPr/>
        </p:nvSpPr>
        <p:spPr>
          <a:xfrm>
            <a:off x="2435414" y="2759961"/>
            <a:ext cx="232572" cy="271554"/>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0" name="矩形 59"/>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9" name="组合 208"/>
          <p:cNvGrpSpPr/>
          <p:nvPr/>
        </p:nvGrpSpPr>
        <p:grpSpPr>
          <a:xfrm>
            <a:off x="220436" y="475734"/>
            <a:ext cx="2611664" cy="580311"/>
            <a:chOff x="220436" y="475734"/>
            <a:chExt cx="2611664" cy="580311"/>
          </a:xfrm>
        </p:grpSpPr>
        <p:sp>
          <p:nvSpPr>
            <p:cNvPr id="30" name="文本框 29"/>
            <p:cNvSpPr txBox="1"/>
            <p:nvPr/>
          </p:nvSpPr>
          <p:spPr>
            <a:xfrm>
              <a:off x="220436" y="475734"/>
              <a:ext cx="1895071" cy="369332"/>
            </a:xfrm>
            <a:prstGeom prst="rect">
              <a:avLst/>
            </a:prstGeom>
            <a:noFill/>
          </p:spPr>
          <p:txBody>
            <a:bodyPr wrap="non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12 </a:t>
              </a:r>
              <a:r>
                <a:rPr lang="zh-CN" altLang="en-US" dirty="0"/>
                <a:t>工作步骤培训</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Work steps</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gr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nvGrpSpPr>
          <p:cNvPr id="451" name="Group 156"/>
          <p:cNvGrpSpPr/>
          <p:nvPr/>
        </p:nvGrpSpPr>
        <p:grpSpPr>
          <a:xfrm>
            <a:off x="590911" y="992437"/>
            <a:ext cx="3414492" cy="2015127"/>
            <a:chOff x="640449" y="313260"/>
            <a:chExt cx="2560869" cy="1511345"/>
          </a:xfrm>
        </p:grpSpPr>
        <p:sp>
          <p:nvSpPr>
            <p:cNvPr id="452" name="Rounded Rectangle 5"/>
            <p:cNvSpPr/>
            <p:nvPr/>
          </p:nvSpPr>
          <p:spPr>
            <a:xfrm rot="2700000">
              <a:off x="1874844" y="770460"/>
              <a:ext cx="1325880" cy="411480"/>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453" name="Rounded Rectangle 6"/>
            <p:cNvSpPr/>
            <p:nvPr/>
          </p:nvSpPr>
          <p:spPr>
            <a:xfrm rot="8100000">
              <a:off x="1879512" y="1413125"/>
              <a:ext cx="1321806" cy="411480"/>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454" name="Rounded Rectangle 7"/>
            <p:cNvSpPr/>
            <p:nvPr/>
          </p:nvSpPr>
          <p:spPr>
            <a:xfrm>
              <a:off x="640449" y="1091722"/>
              <a:ext cx="2426902" cy="411480"/>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dirty="0">
                <a:solidFill>
                  <a:schemeClr val="bg1"/>
                </a:solidFill>
                <a:effectLst>
                  <a:outerShdw blurRad="137160" dist="41148" dir="2699997" algn="tl">
                    <a:srgbClr val="000000">
                      <a:alpha val="40000"/>
                    </a:srgbClr>
                  </a:outerShdw>
                </a:effectLst>
                <a:latin typeface="+mj-ea"/>
                <a:ea typeface="+mj-ea"/>
              </a:endParaRPr>
            </a:p>
          </p:txBody>
        </p:sp>
        <p:sp useBgFill="1">
          <p:nvSpPr>
            <p:cNvPr id="455" name="Oval 11"/>
            <p:cNvSpPr/>
            <p:nvPr/>
          </p:nvSpPr>
          <p:spPr>
            <a:xfrm>
              <a:off x="2670368" y="1108698"/>
              <a:ext cx="374532" cy="377529"/>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dirty="0">
                <a:solidFill>
                  <a:schemeClr val="bg1"/>
                </a:solidFill>
                <a:effectLst>
                  <a:outerShdw blurRad="137160" dist="41148" dir="2699997" algn="tl">
                    <a:srgbClr val="000000">
                      <a:alpha val="40000"/>
                    </a:srgbClr>
                  </a:outerShdw>
                </a:effectLst>
                <a:latin typeface="+mj-ea"/>
                <a:ea typeface="+mj-ea"/>
              </a:endParaRPr>
            </a:p>
          </p:txBody>
        </p:sp>
      </p:grpSp>
      <p:sp>
        <p:nvSpPr>
          <p:cNvPr id="488" name="文本框 487"/>
          <p:cNvSpPr txBox="1"/>
          <p:nvPr/>
        </p:nvSpPr>
        <p:spPr>
          <a:xfrm>
            <a:off x="1410101" y="2121888"/>
            <a:ext cx="1084296" cy="365627"/>
          </a:xfrm>
          <a:prstGeom prst="rect">
            <a:avLst/>
          </a:prstGeom>
          <a:noFill/>
          <a:effectLst/>
        </p:spPr>
        <p:txBody>
          <a:bodyPr wrap="none" lIns="98755" tIns="49378" rIns="98755" bIns="49378" rtlCol="0">
            <a:spAutoFit/>
          </a:bodyPr>
          <a:lstStyle/>
          <a:p>
            <a:pPr algn="ctr"/>
            <a:r>
              <a:rPr lang="zh-CN" altLang="en-US" sz="1730" dirty="0">
                <a:solidFill>
                  <a:schemeClr val="bg1"/>
                </a:solidFill>
                <a:latin typeface="+mj-ea"/>
                <a:ea typeface="+mj-ea"/>
              </a:rPr>
              <a:t>需求调研</a:t>
            </a:r>
            <a:endParaRPr kumimoji="0" lang="en-US" altLang="zh-CN" sz="1730" b="0" i="0" u="none" strike="noStrike" kern="1200" cap="none" spc="0" normalizeH="0" baseline="0" noProof="0" dirty="0">
              <a:ln>
                <a:noFill/>
              </a:ln>
              <a:solidFill>
                <a:schemeClr val="bg1"/>
              </a:solidFill>
              <a:uLnTx/>
              <a:uFillTx/>
              <a:latin typeface="+mj-ea"/>
              <a:ea typeface="+mj-ea"/>
            </a:endParaRPr>
          </a:p>
        </p:txBody>
      </p:sp>
      <p:sp>
        <p:nvSpPr>
          <p:cNvPr id="489" name="文本框 488"/>
          <p:cNvSpPr txBox="1"/>
          <p:nvPr/>
        </p:nvSpPr>
        <p:spPr>
          <a:xfrm>
            <a:off x="3316608" y="2121888"/>
            <a:ext cx="459126" cy="365627"/>
          </a:xfrm>
          <a:prstGeom prst="rect">
            <a:avLst/>
          </a:prstGeom>
          <a:noFill/>
          <a:effectLst/>
        </p:spPr>
        <p:txBody>
          <a:bodyPr wrap="none" lIns="98755" tIns="49378" rIns="98755" bIns="49378" rtlCol="0">
            <a:spAutoFit/>
          </a:bodyPr>
          <a:lstStyle/>
          <a:p>
            <a:pPr algn="ctr"/>
            <a:r>
              <a:rPr kumimoji="0" lang="en-US" altLang="zh-CN" sz="1730" b="0" i="0" u="none" strike="noStrike" kern="1200" cap="none" spc="0" normalizeH="0" baseline="0" noProof="0" dirty="0">
                <a:ln>
                  <a:noFill/>
                </a:ln>
                <a:solidFill>
                  <a:schemeClr val="bg1"/>
                </a:solidFill>
                <a:uLnTx/>
                <a:uFillTx/>
                <a:latin typeface="+mj-ea"/>
                <a:ea typeface="+mj-ea"/>
              </a:rPr>
              <a:t>01</a:t>
            </a:r>
            <a:endParaRPr kumimoji="0" lang="en-US" altLang="zh-CN" sz="1730" b="0" i="0" u="none" strike="noStrike" kern="1200" cap="none" spc="0" normalizeH="0" baseline="0" noProof="0" dirty="0">
              <a:ln>
                <a:noFill/>
              </a:ln>
              <a:solidFill>
                <a:schemeClr val="bg1"/>
              </a:solidFill>
              <a:uLnTx/>
              <a:uFillTx/>
              <a:latin typeface="+mj-ea"/>
              <a:ea typeface="+mj-ea"/>
            </a:endParaRPr>
          </a:p>
        </p:txBody>
      </p:sp>
      <p:grpSp>
        <p:nvGrpSpPr>
          <p:cNvPr id="302" name="组合 301"/>
          <p:cNvGrpSpPr/>
          <p:nvPr/>
        </p:nvGrpSpPr>
        <p:grpSpPr>
          <a:xfrm>
            <a:off x="4432532" y="1589959"/>
            <a:ext cx="3414492" cy="2015127"/>
            <a:chOff x="4432532" y="1765922"/>
            <a:chExt cx="3414492" cy="2015127"/>
          </a:xfrm>
        </p:grpSpPr>
        <p:sp>
          <p:nvSpPr>
            <p:cNvPr id="504" name="Rounded Rectangle 5"/>
            <p:cNvSpPr/>
            <p:nvPr/>
          </p:nvSpPr>
          <p:spPr>
            <a:xfrm rot="2700000">
              <a:off x="6078392" y="2375522"/>
              <a:ext cx="1767840" cy="54864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505" name="Rounded Rectangle 6"/>
            <p:cNvSpPr/>
            <p:nvPr/>
          </p:nvSpPr>
          <p:spPr>
            <a:xfrm rot="8100000">
              <a:off x="6084616" y="3232409"/>
              <a:ext cx="1762408" cy="54864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506" name="Rounded Rectangle 7"/>
            <p:cNvSpPr/>
            <p:nvPr/>
          </p:nvSpPr>
          <p:spPr>
            <a:xfrm>
              <a:off x="4432532" y="2803872"/>
              <a:ext cx="3235869" cy="54864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dirty="0">
                <a:solidFill>
                  <a:schemeClr val="bg1"/>
                </a:solidFill>
                <a:effectLst>
                  <a:outerShdw blurRad="137160" dist="41148" dir="2699997" algn="tl">
                    <a:srgbClr val="000000">
                      <a:alpha val="40000"/>
                    </a:srgbClr>
                  </a:outerShdw>
                </a:effectLst>
                <a:latin typeface="+mj-ea"/>
                <a:ea typeface="+mj-ea"/>
              </a:endParaRPr>
            </a:p>
          </p:txBody>
        </p:sp>
        <p:sp useBgFill="1">
          <p:nvSpPr>
            <p:cNvPr id="507" name="Oval 11"/>
            <p:cNvSpPr/>
            <p:nvPr/>
          </p:nvSpPr>
          <p:spPr>
            <a:xfrm>
              <a:off x="7139091" y="2826506"/>
              <a:ext cx="499376" cy="503372"/>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dirty="0">
                <a:solidFill>
                  <a:schemeClr val="bg1"/>
                </a:solidFill>
                <a:effectLst>
                  <a:outerShdw blurRad="137160" dist="41148" dir="2699997" algn="tl">
                    <a:srgbClr val="000000">
                      <a:alpha val="40000"/>
                    </a:srgbClr>
                  </a:outerShdw>
                </a:effectLst>
                <a:latin typeface="+mj-ea"/>
                <a:ea typeface="+mj-ea"/>
              </a:endParaRPr>
            </a:p>
          </p:txBody>
        </p:sp>
      </p:grpSp>
      <p:sp>
        <p:nvSpPr>
          <p:cNvPr id="498" name="文本框 497"/>
          <p:cNvSpPr txBox="1"/>
          <p:nvPr/>
        </p:nvSpPr>
        <p:spPr>
          <a:xfrm>
            <a:off x="5251723" y="2719410"/>
            <a:ext cx="1084296" cy="365627"/>
          </a:xfrm>
          <a:prstGeom prst="rect">
            <a:avLst/>
          </a:prstGeom>
          <a:noFill/>
          <a:effectLst/>
        </p:spPr>
        <p:txBody>
          <a:bodyPr wrap="none" lIns="98755" tIns="49378" rIns="98755" bIns="49378" rtlCol="0">
            <a:spAutoFit/>
          </a:bodyPr>
          <a:lstStyle/>
          <a:p>
            <a:pPr algn="ctr"/>
            <a:r>
              <a:rPr kumimoji="0" lang="zh-CN" altLang="en-US" sz="1730" b="0" i="0" u="none" strike="noStrike" kern="1200" cap="none" spc="0" normalizeH="0" baseline="0" noProof="0" dirty="0">
                <a:ln>
                  <a:noFill/>
                </a:ln>
                <a:solidFill>
                  <a:schemeClr val="bg1"/>
                </a:solidFill>
                <a:uLnTx/>
                <a:uFillTx/>
                <a:latin typeface="+mj-ea"/>
                <a:ea typeface="+mj-ea"/>
                <a:cs typeface="+mn-cs"/>
              </a:rPr>
              <a:t>需求分析</a:t>
            </a:r>
            <a:endParaRPr kumimoji="0" lang="en-US" altLang="zh-CN" sz="1730" b="0" i="0" u="none" strike="noStrike" kern="1200" cap="none" spc="0" normalizeH="0" baseline="0" noProof="0" dirty="0">
              <a:ln>
                <a:noFill/>
              </a:ln>
              <a:solidFill>
                <a:schemeClr val="bg1"/>
              </a:solidFill>
              <a:uLnTx/>
              <a:uFillTx/>
              <a:latin typeface="+mj-ea"/>
              <a:ea typeface="+mj-ea"/>
              <a:cs typeface="+mn-cs"/>
            </a:endParaRPr>
          </a:p>
        </p:txBody>
      </p:sp>
      <p:sp>
        <p:nvSpPr>
          <p:cNvPr id="499" name="文本框 498"/>
          <p:cNvSpPr txBox="1"/>
          <p:nvPr/>
        </p:nvSpPr>
        <p:spPr>
          <a:xfrm>
            <a:off x="7158229" y="2719410"/>
            <a:ext cx="459126" cy="365627"/>
          </a:xfrm>
          <a:prstGeom prst="rect">
            <a:avLst/>
          </a:prstGeom>
          <a:noFill/>
          <a:effectLst/>
        </p:spPr>
        <p:txBody>
          <a:bodyPr wrap="none" lIns="98755" tIns="49378" rIns="98755" bIns="49378" rtlCol="0">
            <a:spAutoFit/>
          </a:bodyPr>
          <a:lstStyle/>
          <a:p>
            <a:pPr algn="ctr"/>
            <a:r>
              <a:rPr kumimoji="0" lang="en-US" altLang="zh-CN" sz="1730" b="0" i="0" u="none" strike="noStrike" kern="1200" cap="none" spc="0" normalizeH="0" baseline="0" noProof="0" dirty="0">
                <a:ln>
                  <a:noFill/>
                </a:ln>
                <a:solidFill>
                  <a:schemeClr val="bg1"/>
                </a:solidFill>
                <a:uLnTx/>
                <a:uFillTx/>
                <a:latin typeface="+mj-ea"/>
                <a:ea typeface="+mj-ea"/>
                <a:cs typeface="+mn-cs"/>
              </a:rPr>
              <a:t>02</a:t>
            </a:r>
            <a:endParaRPr kumimoji="0" lang="en-US" altLang="zh-CN" sz="1730" b="0" i="0" u="none" strike="noStrike" kern="1200" cap="none" spc="0" normalizeH="0" baseline="0" noProof="0" dirty="0">
              <a:ln>
                <a:noFill/>
              </a:ln>
              <a:solidFill>
                <a:schemeClr val="bg1"/>
              </a:solidFill>
              <a:uLnTx/>
              <a:uFillTx/>
              <a:latin typeface="+mj-ea"/>
              <a:ea typeface="+mj-ea"/>
              <a:cs typeface="+mn-cs"/>
            </a:endParaRPr>
          </a:p>
        </p:txBody>
      </p:sp>
      <p:grpSp>
        <p:nvGrpSpPr>
          <p:cNvPr id="303" name="组合 302"/>
          <p:cNvGrpSpPr/>
          <p:nvPr/>
        </p:nvGrpSpPr>
        <p:grpSpPr>
          <a:xfrm>
            <a:off x="8274153" y="2187482"/>
            <a:ext cx="3414492" cy="2015127"/>
            <a:chOff x="8274153" y="2363445"/>
            <a:chExt cx="3414492" cy="2015127"/>
          </a:xfrm>
        </p:grpSpPr>
        <p:sp>
          <p:nvSpPr>
            <p:cNvPr id="293" name="Rounded Rectangle 5"/>
            <p:cNvSpPr/>
            <p:nvPr/>
          </p:nvSpPr>
          <p:spPr>
            <a:xfrm rot="2700000">
              <a:off x="9920013" y="2973045"/>
              <a:ext cx="1767840" cy="548640"/>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294" name="Rounded Rectangle 6"/>
            <p:cNvSpPr/>
            <p:nvPr/>
          </p:nvSpPr>
          <p:spPr>
            <a:xfrm rot="8100000">
              <a:off x="9926237" y="3829932"/>
              <a:ext cx="1762408" cy="548640"/>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295" name="Rounded Rectangle 7"/>
            <p:cNvSpPr/>
            <p:nvPr/>
          </p:nvSpPr>
          <p:spPr>
            <a:xfrm>
              <a:off x="8274153" y="3401395"/>
              <a:ext cx="3235869" cy="548640"/>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dirty="0">
                <a:solidFill>
                  <a:schemeClr val="bg1"/>
                </a:solidFill>
                <a:effectLst>
                  <a:outerShdw blurRad="137160" dist="41148" dir="2699997" algn="tl">
                    <a:srgbClr val="000000">
                      <a:alpha val="40000"/>
                    </a:srgbClr>
                  </a:outerShdw>
                </a:effectLst>
                <a:latin typeface="+mj-ea"/>
                <a:ea typeface="+mj-ea"/>
              </a:endParaRPr>
            </a:p>
          </p:txBody>
        </p:sp>
        <p:sp useBgFill="1">
          <p:nvSpPr>
            <p:cNvPr id="296" name="Oval 11"/>
            <p:cNvSpPr/>
            <p:nvPr/>
          </p:nvSpPr>
          <p:spPr>
            <a:xfrm>
              <a:off x="10980712" y="3424029"/>
              <a:ext cx="499376" cy="503372"/>
            </a:xfrm>
            <a:prstGeom prst="ellipse">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dirty="0">
                <a:solidFill>
                  <a:schemeClr val="bg1"/>
                </a:solidFill>
                <a:effectLst>
                  <a:outerShdw blurRad="137160" dist="41148" dir="2699997" algn="tl">
                    <a:srgbClr val="000000">
                      <a:alpha val="40000"/>
                    </a:srgbClr>
                  </a:outerShdw>
                </a:effectLst>
                <a:latin typeface="+mj-ea"/>
                <a:ea typeface="+mj-ea"/>
              </a:endParaRPr>
            </a:p>
          </p:txBody>
        </p:sp>
      </p:grpSp>
      <p:sp>
        <p:nvSpPr>
          <p:cNvPr id="511" name="文本框 510"/>
          <p:cNvSpPr txBox="1"/>
          <p:nvPr/>
        </p:nvSpPr>
        <p:spPr>
          <a:xfrm>
            <a:off x="9093344" y="3316933"/>
            <a:ext cx="1084296" cy="365627"/>
          </a:xfrm>
          <a:prstGeom prst="rect">
            <a:avLst/>
          </a:prstGeom>
          <a:noFill/>
          <a:effectLst/>
        </p:spPr>
        <p:txBody>
          <a:bodyPr wrap="none" lIns="98755" tIns="49378" rIns="98755" bIns="49378" rtlCol="0">
            <a:spAutoFit/>
          </a:bodyPr>
          <a:lstStyle/>
          <a:p>
            <a:pPr algn="ctr"/>
            <a:r>
              <a:rPr lang="zh-CN" altLang="en-US" sz="1730" dirty="0">
                <a:solidFill>
                  <a:schemeClr val="bg1"/>
                </a:solidFill>
                <a:latin typeface="+mj-ea"/>
                <a:ea typeface="+mj-ea"/>
              </a:rPr>
              <a:t>解决方案</a:t>
            </a:r>
            <a:endParaRPr kumimoji="0" lang="en-US" altLang="zh-CN" sz="1730" b="0" i="0" u="none" strike="noStrike" kern="1200" cap="none" spc="0" normalizeH="0" baseline="0" noProof="0" dirty="0">
              <a:ln>
                <a:noFill/>
              </a:ln>
              <a:solidFill>
                <a:schemeClr val="bg1"/>
              </a:solidFill>
              <a:uLnTx/>
              <a:uFillTx/>
              <a:latin typeface="+mj-ea"/>
              <a:ea typeface="+mj-ea"/>
              <a:cs typeface="+mn-cs"/>
            </a:endParaRPr>
          </a:p>
        </p:txBody>
      </p:sp>
      <p:sp>
        <p:nvSpPr>
          <p:cNvPr id="288" name="文本框 287"/>
          <p:cNvSpPr txBox="1"/>
          <p:nvPr/>
        </p:nvSpPr>
        <p:spPr>
          <a:xfrm>
            <a:off x="10999850" y="3316933"/>
            <a:ext cx="459126" cy="365627"/>
          </a:xfrm>
          <a:prstGeom prst="rect">
            <a:avLst/>
          </a:prstGeom>
          <a:noFill/>
          <a:effectLst/>
        </p:spPr>
        <p:txBody>
          <a:bodyPr wrap="none" lIns="98755" tIns="49378" rIns="98755" bIns="49378" rtlCol="0">
            <a:spAutoFit/>
          </a:bodyPr>
          <a:lstStyle/>
          <a:p>
            <a:pPr algn="ctr"/>
            <a:r>
              <a:rPr kumimoji="0" lang="en-US" altLang="zh-CN" sz="1730" b="0" i="0" u="none" strike="noStrike" kern="1200" cap="none" spc="0" normalizeH="0" baseline="0" noProof="0" dirty="0">
                <a:ln>
                  <a:noFill/>
                </a:ln>
                <a:solidFill>
                  <a:schemeClr val="bg1"/>
                </a:solidFill>
                <a:uLnTx/>
                <a:uFillTx/>
                <a:latin typeface="+mj-ea"/>
                <a:ea typeface="+mj-ea"/>
                <a:cs typeface="+mn-cs"/>
              </a:rPr>
              <a:t>03</a:t>
            </a:r>
            <a:endParaRPr kumimoji="0" lang="en-US" altLang="zh-CN" sz="1730" b="0" i="0" u="none" strike="noStrike" kern="1200" cap="none" spc="0" normalizeH="0" baseline="0" noProof="0" dirty="0">
              <a:ln>
                <a:noFill/>
              </a:ln>
              <a:solidFill>
                <a:schemeClr val="bg1"/>
              </a:solidFill>
              <a:uLnTx/>
              <a:uFillTx/>
              <a:latin typeface="+mj-ea"/>
              <a:ea typeface="+mj-ea"/>
              <a:cs typeface="+mn-cs"/>
            </a:endParaRPr>
          </a:p>
        </p:txBody>
      </p:sp>
      <p:sp>
        <p:nvSpPr>
          <p:cNvPr id="298" name="文本框 297"/>
          <p:cNvSpPr txBox="1"/>
          <p:nvPr/>
        </p:nvSpPr>
        <p:spPr>
          <a:xfrm>
            <a:off x="7781313" y="1409462"/>
            <a:ext cx="3787609" cy="523220"/>
          </a:xfrm>
          <a:prstGeom prst="rect">
            <a:avLst/>
          </a:prstGeom>
          <a:noFill/>
        </p:spPr>
        <p:txBody>
          <a:bodyPr wrap="square">
            <a:spAutoFit/>
          </a:bodyPr>
          <a:lstStyle/>
          <a:p>
            <a:pPr algn="r"/>
            <a:r>
              <a:rPr lang="zh-CN" altLang="en-US" sz="1400" dirty="0">
                <a:solidFill>
                  <a:schemeClr val="tx1">
                    <a:lumMod val="75000"/>
                    <a:lumOff val="25000"/>
                  </a:schemeClr>
                </a:solidFill>
                <a:latin typeface="+mn-ea"/>
              </a:rPr>
              <a:t>这是一套公司总结的</a:t>
            </a:r>
            <a:r>
              <a:rPr lang="en-US" altLang="zh-CN" sz="1400" dirty="0">
                <a:solidFill>
                  <a:schemeClr val="tx1">
                    <a:lumMod val="75000"/>
                    <a:lumOff val="25000"/>
                  </a:schemeClr>
                </a:solidFill>
                <a:latin typeface="+mn-ea"/>
              </a:rPr>
              <a:t>SOP</a:t>
            </a:r>
            <a:r>
              <a:rPr lang="zh-CN" altLang="en-US" sz="1400" dirty="0">
                <a:solidFill>
                  <a:schemeClr val="tx1">
                    <a:lumMod val="75000"/>
                    <a:lumOff val="25000"/>
                  </a:schemeClr>
                </a:solidFill>
                <a:latin typeface="+mn-ea"/>
              </a:rPr>
              <a:t>，沉淀了公司多年来的产品经验。</a:t>
            </a:r>
            <a:endParaRPr lang="zh-CN" altLang="en-US" sz="1400" dirty="0">
              <a:solidFill>
                <a:schemeClr val="tx1">
                  <a:lumMod val="75000"/>
                  <a:lumOff val="25000"/>
                </a:schemeClr>
              </a:solidFill>
              <a:latin typeface="+mn-ea"/>
            </a:endParaRPr>
          </a:p>
        </p:txBody>
      </p:sp>
      <p:sp>
        <p:nvSpPr>
          <p:cNvPr id="297" name="文本框 296"/>
          <p:cNvSpPr txBox="1"/>
          <p:nvPr/>
        </p:nvSpPr>
        <p:spPr>
          <a:xfrm>
            <a:off x="9093344" y="936548"/>
            <a:ext cx="2467502" cy="400110"/>
          </a:xfrm>
          <a:prstGeom prst="rect">
            <a:avLst/>
          </a:prstGeom>
          <a:noFill/>
        </p:spPr>
        <p:txBody>
          <a:bodyPr wrap="square">
            <a:spAutoFit/>
          </a:bodyPr>
          <a:lstStyle/>
          <a:p>
            <a:pPr algn="r"/>
            <a:r>
              <a:rPr lang="zh-CN" altLang="en-US" sz="2000" dirty="0">
                <a:solidFill>
                  <a:schemeClr val="tx1">
                    <a:lumMod val="75000"/>
                    <a:lumOff val="25000"/>
                  </a:schemeClr>
                </a:solidFill>
                <a:latin typeface="思源黑体 CN Heavy" panose="020B0A00000000000000" pitchFamily="34" charset="-122"/>
                <a:ea typeface="思源黑体 CN Heavy" panose="020B0A00000000000000" pitchFamily="34" charset="-122"/>
              </a:rPr>
              <a:t>标准</a:t>
            </a:r>
            <a:r>
              <a:rPr lang="en-US" altLang="zh-CN" sz="2000" dirty="0">
                <a:solidFill>
                  <a:schemeClr val="tx1">
                    <a:lumMod val="75000"/>
                    <a:lumOff val="25000"/>
                  </a:schemeClr>
                </a:solidFill>
                <a:latin typeface="思源黑体 CN Heavy" panose="020B0A00000000000000" pitchFamily="34" charset="-122"/>
                <a:ea typeface="思源黑体 CN Heavy" panose="020B0A00000000000000" pitchFamily="34" charset="-122"/>
              </a:rPr>
              <a:t>SOP</a:t>
            </a:r>
            <a:r>
              <a:rPr lang="zh-CN" altLang="en-US" sz="2000" dirty="0">
                <a:solidFill>
                  <a:schemeClr val="tx1">
                    <a:lumMod val="75000"/>
                    <a:lumOff val="25000"/>
                  </a:schemeClr>
                </a:solidFill>
                <a:latin typeface="思源黑体 CN Heavy" panose="020B0A00000000000000" pitchFamily="34" charset="-122"/>
                <a:ea typeface="思源黑体 CN Heavy" panose="020B0A00000000000000" pitchFamily="34" charset="-122"/>
              </a:rPr>
              <a:t>介绍</a:t>
            </a:r>
            <a:endParaRPr lang="zh-CN" altLang="en-US" sz="20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p:txBody>
      </p:sp>
      <p:grpSp>
        <p:nvGrpSpPr>
          <p:cNvPr id="368" name="组合 367"/>
          <p:cNvGrpSpPr/>
          <p:nvPr/>
        </p:nvGrpSpPr>
        <p:grpSpPr>
          <a:xfrm>
            <a:off x="418440" y="3054120"/>
            <a:ext cx="3235868" cy="2066755"/>
            <a:chOff x="418440" y="3326530"/>
            <a:chExt cx="3235868" cy="2066755"/>
          </a:xfrm>
        </p:grpSpPr>
        <p:sp>
          <p:nvSpPr>
            <p:cNvPr id="62" name="Oval 62"/>
            <p:cNvSpPr>
              <a:spLocks noChangeArrowheads="1"/>
            </p:cNvSpPr>
            <p:nvPr/>
          </p:nvSpPr>
          <p:spPr bwMode="auto">
            <a:xfrm>
              <a:off x="651768" y="3326530"/>
              <a:ext cx="966789" cy="968376"/>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490" name="文本框 489"/>
            <p:cNvSpPr txBox="1"/>
            <p:nvPr/>
          </p:nvSpPr>
          <p:spPr>
            <a:xfrm>
              <a:off x="631509" y="4637722"/>
              <a:ext cx="3000645" cy="536878"/>
            </a:xfrm>
            <a:prstGeom prst="rect">
              <a:avLst/>
            </a:prstGeom>
            <a:noFill/>
          </p:spPr>
          <p:txBody>
            <a:bodyPr wrap="square">
              <a:spAutoFit/>
            </a:bodyPr>
            <a:lstStyle/>
            <a:p>
              <a:pPr>
                <a:lnSpc>
                  <a:spcPct val="125000"/>
                </a:lnSpc>
              </a:pPr>
              <a:r>
                <a:rPr lang="zh-CN" altLang="en-US" sz="1200" dirty="0">
                  <a:solidFill>
                    <a:schemeClr val="tx1">
                      <a:lumMod val="75000"/>
                      <a:lumOff val="25000"/>
                    </a:schemeClr>
                  </a:solidFill>
                  <a:latin typeface="+mn-ea"/>
                </a:rPr>
                <a:t>通过业务访谈、问卷调查，对需求进行调研，获取用户的问题。</a:t>
              </a:r>
              <a:endParaRPr lang="zh-CN" altLang="en-US" sz="1200" dirty="0">
                <a:solidFill>
                  <a:schemeClr val="tx1">
                    <a:lumMod val="75000"/>
                    <a:lumOff val="25000"/>
                  </a:schemeClr>
                </a:solidFill>
                <a:latin typeface="+mn-ea"/>
              </a:endParaRPr>
            </a:p>
          </p:txBody>
        </p:sp>
        <p:grpSp>
          <p:nvGrpSpPr>
            <p:cNvPr id="491" name="Group 9227"/>
            <p:cNvGrpSpPr/>
            <p:nvPr/>
          </p:nvGrpSpPr>
          <p:grpSpPr bwMode="invGray">
            <a:xfrm>
              <a:off x="908251" y="3550323"/>
              <a:ext cx="453821" cy="510997"/>
              <a:chOff x="1938342" y="-1497012"/>
              <a:chExt cx="803276" cy="906461"/>
            </a:xfrm>
          </p:grpSpPr>
          <p:sp>
            <p:nvSpPr>
              <p:cNvPr id="492" name="Freeform 22"/>
              <p:cNvSpPr/>
              <p:nvPr/>
            </p:nvSpPr>
            <p:spPr bwMode="invGray">
              <a:xfrm>
                <a:off x="1938342" y="-1285877"/>
                <a:ext cx="803276" cy="695326"/>
              </a:xfrm>
              <a:custGeom>
                <a:avLst/>
                <a:gdLst>
                  <a:gd name="T0" fmla="*/ 214 w 214"/>
                  <a:gd name="T1" fmla="*/ 121 h 185"/>
                  <a:gd name="T2" fmla="*/ 198 w 214"/>
                  <a:gd name="T3" fmla="*/ 150 h 185"/>
                  <a:gd name="T4" fmla="*/ 156 w 214"/>
                  <a:gd name="T5" fmla="*/ 185 h 185"/>
                  <a:gd name="T6" fmla="*/ 115 w 214"/>
                  <a:gd name="T7" fmla="*/ 175 h 185"/>
                  <a:gd name="T8" fmla="*/ 73 w 214"/>
                  <a:gd name="T9" fmla="*/ 185 h 185"/>
                  <a:gd name="T10" fmla="*/ 31 w 214"/>
                  <a:gd name="T11" fmla="*/ 152 h 185"/>
                  <a:gd name="T12" fmla="*/ 17 w 214"/>
                  <a:gd name="T13" fmla="*/ 31 h 185"/>
                  <a:gd name="T14" fmla="*/ 68 w 214"/>
                  <a:gd name="T15" fmla="*/ 0 h 185"/>
                  <a:gd name="T16" fmla="*/ 115 w 214"/>
                  <a:gd name="T17" fmla="*/ 11 h 185"/>
                  <a:gd name="T18" fmla="*/ 161 w 214"/>
                  <a:gd name="T19" fmla="*/ 0 h 185"/>
                  <a:gd name="T20" fmla="*/ 207 w 214"/>
                  <a:gd name="T21" fmla="*/ 25 h 185"/>
                  <a:gd name="T22" fmla="*/ 214 w 214"/>
                  <a:gd name="T23" fmla="*/ 1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 h="185">
                    <a:moveTo>
                      <a:pt x="214" y="121"/>
                    </a:moveTo>
                    <a:cubicBezTo>
                      <a:pt x="208" y="133"/>
                      <a:pt x="206" y="139"/>
                      <a:pt x="198" y="150"/>
                    </a:cubicBezTo>
                    <a:cubicBezTo>
                      <a:pt x="188" y="166"/>
                      <a:pt x="174" y="185"/>
                      <a:pt x="156" y="185"/>
                    </a:cubicBezTo>
                    <a:cubicBezTo>
                      <a:pt x="140" y="185"/>
                      <a:pt x="136" y="175"/>
                      <a:pt x="115" y="175"/>
                    </a:cubicBezTo>
                    <a:cubicBezTo>
                      <a:pt x="93" y="175"/>
                      <a:pt x="89" y="185"/>
                      <a:pt x="73" y="185"/>
                    </a:cubicBezTo>
                    <a:cubicBezTo>
                      <a:pt x="55" y="185"/>
                      <a:pt x="42" y="168"/>
                      <a:pt x="31" y="152"/>
                    </a:cubicBezTo>
                    <a:cubicBezTo>
                      <a:pt x="3" y="109"/>
                      <a:pt x="0" y="58"/>
                      <a:pt x="17" y="31"/>
                    </a:cubicBezTo>
                    <a:cubicBezTo>
                      <a:pt x="30" y="12"/>
                      <a:pt x="50" y="0"/>
                      <a:pt x="68" y="0"/>
                    </a:cubicBezTo>
                    <a:cubicBezTo>
                      <a:pt x="87" y="0"/>
                      <a:pt x="99" y="11"/>
                      <a:pt x="115" y="11"/>
                    </a:cubicBezTo>
                    <a:cubicBezTo>
                      <a:pt x="130" y="11"/>
                      <a:pt x="139" y="0"/>
                      <a:pt x="161" y="0"/>
                    </a:cubicBezTo>
                    <a:cubicBezTo>
                      <a:pt x="177" y="0"/>
                      <a:pt x="195" y="9"/>
                      <a:pt x="207" y="25"/>
                    </a:cubicBezTo>
                    <a:cubicBezTo>
                      <a:pt x="166" y="47"/>
                      <a:pt x="173" y="105"/>
                      <a:pt x="214" y="121"/>
                    </a:cubicBezTo>
                    <a:close/>
                  </a:path>
                </a:pathLst>
              </a:custGeom>
              <a:solidFill>
                <a:srgbClr val="FFFFFF"/>
              </a:solidFill>
              <a:ln>
                <a:noFill/>
              </a:ln>
            </p:spPr>
            <p:txBody>
              <a:bodyPr vert="horz" wrap="square" lIns="121920" tIns="60960" rIns="121920" bIns="60960" numCol="1" anchor="t" anchorCtr="0" compatLnSpc="1"/>
              <a:lstStyle/>
              <a:p>
                <a:endParaRPr lang="en-US" sz="3200"/>
              </a:p>
            </p:txBody>
          </p:sp>
          <p:sp>
            <p:nvSpPr>
              <p:cNvPr id="493" name="Freeform 23"/>
              <p:cNvSpPr/>
              <p:nvPr/>
            </p:nvSpPr>
            <p:spPr bwMode="invGray">
              <a:xfrm>
                <a:off x="2328863" y="-1497012"/>
                <a:ext cx="203200" cy="219075"/>
              </a:xfrm>
              <a:custGeom>
                <a:avLst/>
                <a:gdLst>
                  <a:gd name="T0" fmla="*/ 40 w 54"/>
                  <a:gd name="T1" fmla="*/ 39 h 58"/>
                  <a:gd name="T2" fmla="*/ 52 w 54"/>
                  <a:gd name="T3" fmla="*/ 0 h 58"/>
                  <a:gd name="T4" fmla="*/ 15 w 54"/>
                  <a:gd name="T5" fmla="*/ 20 h 58"/>
                  <a:gd name="T6" fmla="*/ 3 w 54"/>
                  <a:gd name="T7" fmla="*/ 58 h 58"/>
                  <a:gd name="T8" fmla="*/ 40 w 54"/>
                  <a:gd name="T9" fmla="*/ 39 h 58"/>
                </a:gdLst>
                <a:ahLst/>
                <a:cxnLst>
                  <a:cxn ang="0">
                    <a:pos x="T0" y="T1"/>
                  </a:cxn>
                  <a:cxn ang="0">
                    <a:pos x="T2" y="T3"/>
                  </a:cxn>
                  <a:cxn ang="0">
                    <a:pos x="T4" y="T5"/>
                  </a:cxn>
                  <a:cxn ang="0">
                    <a:pos x="T6" y="T7"/>
                  </a:cxn>
                  <a:cxn ang="0">
                    <a:pos x="T8" y="T9"/>
                  </a:cxn>
                </a:cxnLst>
                <a:rect l="0" t="0" r="r" b="b"/>
                <a:pathLst>
                  <a:path w="54" h="58">
                    <a:moveTo>
                      <a:pt x="40" y="39"/>
                    </a:moveTo>
                    <a:cubicBezTo>
                      <a:pt x="48" y="29"/>
                      <a:pt x="54" y="14"/>
                      <a:pt x="52" y="0"/>
                    </a:cubicBezTo>
                    <a:cubicBezTo>
                      <a:pt x="39" y="1"/>
                      <a:pt x="24" y="9"/>
                      <a:pt x="15" y="20"/>
                    </a:cubicBezTo>
                    <a:cubicBezTo>
                      <a:pt x="7" y="29"/>
                      <a:pt x="0" y="44"/>
                      <a:pt x="3" y="58"/>
                    </a:cubicBezTo>
                    <a:cubicBezTo>
                      <a:pt x="17" y="58"/>
                      <a:pt x="32" y="50"/>
                      <a:pt x="40" y="39"/>
                    </a:cubicBezTo>
                    <a:close/>
                  </a:path>
                </a:pathLst>
              </a:custGeom>
              <a:solidFill>
                <a:srgbClr val="FFFFFF"/>
              </a:solidFill>
              <a:ln>
                <a:noFill/>
              </a:ln>
            </p:spPr>
            <p:txBody>
              <a:bodyPr vert="horz" wrap="square" lIns="121920" tIns="60960" rIns="121920" bIns="60960" numCol="1" anchor="t" anchorCtr="0" compatLnSpc="1"/>
              <a:lstStyle/>
              <a:p>
                <a:endParaRPr lang="en-US" sz="3200"/>
              </a:p>
            </p:txBody>
          </p:sp>
        </p:grpSp>
        <p:sp>
          <p:nvSpPr>
            <p:cNvPr id="361" name="任意多边形: 形状 360"/>
            <p:cNvSpPr>
              <a:spLocks noChangeArrowheads="1"/>
            </p:cNvSpPr>
            <p:nvPr/>
          </p:nvSpPr>
          <p:spPr bwMode="auto">
            <a:xfrm>
              <a:off x="418440" y="4299279"/>
              <a:ext cx="3235868" cy="1094006"/>
            </a:xfrm>
            <a:custGeom>
              <a:avLst/>
              <a:gdLst>
                <a:gd name="connsiteX0" fmla="*/ 90146 w 3235868"/>
                <a:gd name="connsiteY0" fmla="*/ 0 h 1094006"/>
                <a:gd name="connsiteX1" fmla="*/ 370589 w 3235868"/>
                <a:gd name="connsiteY1" fmla="*/ 0 h 1094006"/>
                <a:gd name="connsiteX2" fmla="*/ 374910 w 3235868"/>
                <a:gd name="connsiteY2" fmla="*/ 5246 h 1094006"/>
                <a:gd name="connsiteX3" fmla="*/ 716722 w 3235868"/>
                <a:gd name="connsiteY3" fmla="*/ 147061 h 1094006"/>
                <a:gd name="connsiteX4" fmla="*/ 1058534 w 3235868"/>
                <a:gd name="connsiteY4" fmla="*/ 5246 h 1094006"/>
                <a:gd name="connsiteX5" fmla="*/ 1062855 w 3235868"/>
                <a:gd name="connsiteY5" fmla="*/ 0 h 1094006"/>
                <a:gd name="connsiteX6" fmla="*/ 3145722 w 3235868"/>
                <a:gd name="connsiteY6" fmla="*/ 0 h 1094006"/>
                <a:gd name="connsiteX7" fmla="*/ 3235868 w 3235868"/>
                <a:gd name="connsiteY7" fmla="*/ 90146 h 1094006"/>
                <a:gd name="connsiteX8" fmla="*/ 3235868 w 3235868"/>
                <a:gd name="connsiteY8" fmla="*/ 1003860 h 1094006"/>
                <a:gd name="connsiteX9" fmla="*/ 3145722 w 3235868"/>
                <a:gd name="connsiteY9" fmla="*/ 1094006 h 1094006"/>
                <a:gd name="connsiteX10" fmla="*/ 90146 w 3235868"/>
                <a:gd name="connsiteY10" fmla="*/ 1094006 h 1094006"/>
                <a:gd name="connsiteX11" fmla="*/ 0 w 3235868"/>
                <a:gd name="connsiteY11" fmla="*/ 1003860 h 1094006"/>
                <a:gd name="connsiteX12" fmla="*/ 0 w 3235868"/>
                <a:gd name="connsiteY12" fmla="*/ 90146 h 1094006"/>
                <a:gd name="connsiteX13" fmla="*/ 90146 w 3235868"/>
                <a:gd name="connsiteY13" fmla="*/ 0 h 109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35868" h="1094006">
                  <a:moveTo>
                    <a:pt x="90146" y="0"/>
                  </a:moveTo>
                  <a:lnTo>
                    <a:pt x="370589" y="0"/>
                  </a:lnTo>
                  <a:lnTo>
                    <a:pt x="374910" y="5246"/>
                  </a:lnTo>
                  <a:cubicBezTo>
                    <a:pt x="462387" y="92867"/>
                    <a:pt x="583236" y="147061"/>
                    <a:pt x="716722" y="147061"/>
                  </a:cubicBezTo>
                  <a:cubicBezTo>
                    <a:pt x="850208" y="147061"/>
                    <a:pt x="971057" y="92867"/>
                    <a:pt x="1058534" y="5246"/>
                  </a:cubicBezTo>
                  <a:lnTo>
                    <a:pt x="1062855" y="0"/>
                  </a:lnTo>
                  <a:lnTo>
                    <a:pt x="3145722" y="0"/>
                  </a:lnTo>
                  <a:cubicBezTo>
                    <a:pt x="3195508" y="0"/>
                    <a:pt x="3235868" y="40360"/>
                    <a:pt x="3235868" y="90146"/>
                  </a:cubicBezTo>
                  <a:lnTo>
                    <a:pt x="3235868" y="1003860"/>
                  </a:lnTo>
                  <a:cubicBezTo>
                    <a:pt x="3235868" y="1053646"/>
                    <a:pt x="3195508" y="1094006"/>
                    <a:pt x="3145722" y="1094006"/>
                  </a:cubicBezTo>
                  <a:lnTo>
                    <a:pt x="90146" y="1094006"/>
                  </a:lnTo>
                  <a:cubicBezTo>
                    <a:pt x="40360" y="1094006"/>
                    <a:pt x="0" y="1053646"/>
                    <a:pt x="0" y="1003860"/>
                  </a:cubicBezTo>
                  <a:lnTo>
                    <a:pt x="0" y="90146"/>
                  </a:lnTo>
                  <a:cubicBezTo>
                    <a:pt x="0" y="40360"/>
                    <a:pt x="40360" y="0"/>
                    <a:pt x="90146" y="0"/>
                  </a:cubicBezTo>
                  <a:close/>
                </a:path>
              </a:pathLst>
            </a:cu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7" name="组合 366"/>
          <p:cNvGrpSpPr/>
          <p:nvPr/>
        </p:nvGrpSpPr>
        <p:grpSpPr>
          <a:xfrm>
            <a:off x="4236533" y="3651642"/>
            <a:ext cx="3257502" cy="2042632"/>
            <a:chOff x="4236533" y="3924052"/>
            <a:chExt cx="3257502" cy="2042632"/>
          </a:xfrm>
        </p:grpSpPr>
        <p:sp>
          <p:nvSpPr>
            <p:cNvPr id="497" name="Oval 62"/>
            <p:cNvSpPr>
              <a:spLocks noChangeArrowheads="1"/>
            </p:cNvSpPr>
            <p:nvPr/>
          </p:nvSpPr>
          <p:spPr bwMode="auto">
            <a:xfrm>
              <a:off x="4493389" y="3924052"/>
              <a:ext cx="966789" cy="968376"/>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500" name="文本框 499"/>
            <p:cNvSpPr txBox="1"/>
            <p:nvPr/>
          </p:nvSpPr>
          <p:spPr>
            <a:xfrm>
              <a:off x="4473130" y="5142492"/>
              <a:ext cx="3020905" cy="306046"/>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r>
                <a:rPr lang="zh-CN" altLang="en-US" dirty="0"/>
                <a:t>进行需求分析，寻找用户真正的痛点</a:t>
              </a:r>
              <a:endParaRPr lang="zh-CN" altLang="en-US" dirty="0"/>
            </a:p>
          </p:txBody>
        </p:sp>
        <p:sp>
          <p:nvSpPr>
            <p:cNvPr id="359" name="Freeform 134"/>
            <p:cNvSpPr>
              <a:spLocks noEditPoints="1"/>
            </p:cNvSpPr>
            <p:nvPr/>
          </p:nvSpPr>
          <p:spPr bwMode="auto">
            <a:xfrm>
              <a:off x="4714313" y="4135895"/>
              <a:ext cx="524940" cy="524940"/>
            </a:xfrm>
            <a:custGeom>
              <a:avLst/>
              <a:gdLst>
                <a:gd name="T0" fmla="*/ 240 w 241"/>
                <a:gd name="T1" fmla="*/ 100 h 241"/>
                <a:gd name="T2" fmla="*/ 238 w 241"/>
                <a:gd name="T3" fmla="*/ 96 h 241"/>
                <a:gd name="T4" fmla="*/ 235 w 241"/>
                <a:gd name="T5" fmla="*/ 93 h 241"/>
                <a:gd name="T6" fmla="*/ 202 w 241"/>
                <a:gd name="T7" fmla="*/ 88 h 241"/>
                <a:gd name="T8" fmla="*/ 196 w 241"/>
                <a:gd name="T9" fmla="*/ 67 h 241"/>
                <a:gd name="T10" fmla="*/ 189 w 241"/>
                <a:gd name="T11" fmla="*/ 41 h 241"/>
                <a:gd name="T12" fmla="*/ 130 w 241"/>
                <a:gd name="T13" fmla="*/ 0 h 241"/>
                <a:gd name="T14" fmla="*/ 76 w 241"/>
                <a:gd name="T15" fmla="*/ 0 h 241"/>
                <a:gd name="T16" fmla="*/ 0 w 241"/>
                <a:gd name="T17" fmla="*/ 76 h 241"/>
                <a:gd name="T18" fmla="*/ 0 w 241"/>
                <a:gd name="T19" fmla="*/ 165 h 241"/>
                <a:gd name="T20" fmla="*/ 76 w 241"/>
                <a:gd name="T21" fmla="*/ 241 h 241"/>
                <a:gd name="T22" fmla="*/ 164 w 241"/>
                <a:gd name="T23" fmla="*/ 241 h 241"/>
                <a:gd name="T24" fmla="*/ 240 w 241"/>
                <a:gd name="T25" fmla="*/ 165 h 241"/>
                <a:gd name="T26" fmla="*/ 241 w 241"/>
                <a:gd name="T27" fmla="*/ 103 h 241"/>
                <a:gd name="T28" fmla="*/ 240 w 241"/>
                <a:gd name="T29" fmla="*/ 100 h 241"/>
                <a:gd name="T30" fmla="*/ 77 w 241"/>
                <a:gd name="T31" fmla="*/ 62 h 241"/>
                <a:gd name="T32" fmla="*/ 120 w 241"/>
                <a:gd name="T33" fmla="*/ 62 h 241"/>
                <a:gd name="T34" fmla="*/ 134 w 241"/>
                <a:gd name="T35" fmla="*/ 76 h 241"/>
                <a:gd name="T36" fmla="*/ 120 w 241"/>
                <a:gd name="T37" fmla="*/ 91 h 241"/>
                <a:gd name="T38" fmla="*/ 77 w 241"/>
                <a:gd name="T39" fmla="*/ 91 h 241"/>
                <a:gd name="T40" fmla="*/ 63 w 241"/>
                <a:gd name="T41" fmla="*/ 76 h 241"/>
                <a:gd name="T42" fmla="*/ 77 w 241"/>
                <a:gd name="T43" fmla="*/ 62 h 241"/>
                <a:gd name="T44" fmla="*/ 163 w 241"/>
                <a:gd name="T45" fmla="*/ 178 h 241"/>
                <a:gd name="T46" fmla="*/ 77 w 241"/>
                <a:gd name="T47" fmla="*/ 178 h 241"/>
                <a:gd name="T48" fmla="*/ 63 w 241"/>
                <a:gd name="T49" fmla="*/ 164 h 241"/>
                <a:gd name="T50" fmla="*/ 77 w 241"/>
                <a:gd name="T51" fmla="*/ 149 h 241"/>
                <a:gd name="T52" fmla="*/ 163 w 241"/>
                <a:gd name="T53" fmla="*/ 149 h 241"/>
                <a:gd name="T54" fmla="*/ 178 w 241"/>
                <a:gd name="T55" fmla="*/ 164 h 241"/>
                <a:gd name="T56" fmla="*/ 163 w 241"/>
                <a:gd name="T57" fmla="*/ 17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1" h="241">
                  <a:moveTo>
                    <a:pt x="240" y="100"/>
                  </a:moveTo>
                  <a:cubicBezTo>
                    <a:pt x="238" y="96"/>
                    <a:pt x="238" y="96"/>
                    <a:pt x="238" y="96"/>
                  </a:cubicBezTo>
                  <a:cubicBezTo>
                    <a:pt x="235" y="93"/>
                    <a:pt x="235" y="93"/>
                    <a:pt x="235" y="93"/>
                  </a:cubicBezTo>
                  <a:cubicBezTo>
                    <a:pt x="230" y="90"/>
                    <a:pt x="208" y="93"/>
                    <a:pt x="202" y="88"/>
                  </a:cubicBezTo>
                  <a:cubicBezTo>
                    <a:pt x="197" y="84"/>
                    <a:pt x="197" y="77"/>
                    <a:pt x="196" y="67"/>
                  </a:cubicBezTo>
                  <a:cubicBezTo>
                    <a:pt x="193" y="48"/>
                    <a:pt x="192" y="48"/>
                    <a:pt x="189" y="41"/>
                  </a:cubicBezTo>
                  <a:cubicBezTo>
                    <a:pt x="178" y="19"/>
                    <a:pt x="149" y="2"/>
                    <a:pt x="130" y="0"/>
                  </a:cubicBezTo>
                  <a:cubicBezTo>
                    <a:pt x="76" y="0"/>
                    <a:pt x="76" y="0"/>
                    <a:pt x="76" y="0"/>
                  </a:cubicBezTo>
                  <a:cubicBezTo>
                    <a:pt x="35" y="0"/>
                    <a:pt x="0" y="34"/>
                    <a:pt x="0" y="76"/>
                  </a:cubicBezTo>
                  <a:cubicBezTo>
                    <a:pt x="0" y="165"/>
                    <a:pt x="0" y="165"/>
                    <a:pt x="0" y="165"/>
                  </a:cubicBezTo>
                  <a:cubicBezTo>
                    <a:pt x="0" y="207"/>
                    <a:pt x="35" y="241"/>
                    <a:pt x="76" y="241"/>
                  </a:cubicBezTo>
                  <a:cubicBezTo>
                    <a:pt x="164" y="241"/>
                    <a:pt x="164" y="241"/>
                    <a:pt x="164" y="241"/>
                  </a:cubicBezTo>
                  <a:cubicBezTo>
                    <a:pt x="206" y="241"/>
                    <a:pt x="240" y="207"/>
                    <a:pt x="240" y="165"/>
                  </a:cubicBezTo>
                  <a:cubicBezTo>
                    <a:pt x="241" y="103"/>
                    <a:pt x="241" y="103"/>
                    <a:pt x="241" y="103"/>
                  </a:cubicBezTo>
                  <a:lnTo>
                    <a:pt x="240" y="100"/>
                  </a:lnTo>
                  <a:close/>
                  <a:moveTo>
                    <a:pt x="77" y="62"/>
                  </a:moveTo>
                  <a:cubicBezTo>
                    <a:pt x="120" y="62"/>
                    <a:pt x="120" y="62"/>
                    <a:pt x="120" y="62"/>
                  </a:cubicBezTo>
                  <a:cubicBezTo>
                    <a:pt x="128" y="62"/>
                    <a:pt x="134" y="68"/>
                    <a:pt x="134" y="76"/>
                  </a:cubicBezTo>
                  <a:cubicBezTo>
                    <a:pt x="134" y="84"/>
                    <a:pt x="128" y="91"/>
                    <a:pt x="120" y="91"/>
                  </a:cubicBezTo>
                  <a:cubicBezTo>
                    <a:pt x="77" y="91"/>
                    <a:pt x="77" y="91"/>
                    <a:pt x="77" y="91"/>
                  </a:cubicBezTo>
                  <a:cubicBezTo>
                    <a:pt x="69" y="91"/>
                    <a:pt x="63" y="84"/>
                    <a:pt x="63" y="76"/>
                  </a:cubicBezTo>
                  <a:cubicBezTo>
                    <a:pt x="63" y="68"/>
                    <a:pt x="69" y="62"/>
                    <a:pt x="77" y="62"/>
                  </a:cubicBezTo>
                  <a:close/>
                  <a:moveTo>
                    <a:pt x="163" y="178"/>
                  </a:moveTo>
                  <a:cubicBezTo>
                    <a:pt x="77" y="178"/>
                    <a:pt x="77" y="178"/>
                    <a:pt x="77" y="178"/>
                  </a:cubicBezTo>
                  <a:cubicBezTo>
                    <a:pt x="69" y="178"/>
                    <a:pt x="63" y="172"/>
                    <a:pt x="63" y="164"/>
                  </a:cubicBezTo>
                  <a:cubicBezTo>
                    <a:pt x="63" y="156"/>
                    <a:pt x="69" y="149"/>
                    <a:pt x="77" y="149"/>
                  </a:cubicBezTo>
                  <a:cubicBezTo>
                    <a:pt x="163" y="149"/>
                    <a:pt x="163" y="149"/>
                    <a:pt x="163" y="149"/>
                  </a:cubicBezTo>
                  <a:cubicBezTo>
                    <a:pt x="171" y="149"/>
                    <a:pt x="178" y="156"/>
                    <a:pt x="178" y="164"/>
                  </a:cubicBezTo>
                  <a:cubicBezTo>
                    <a:pt x="178" y="172"/>
                    <a:pt x="171" y="178"/>
                    <a:pt x="163" y="178"/>
                  </a:cubicBezTo>
                  <a:close/>
                </a:path>
              </a:pathLst>
            </a:custGeom>
            <a:solidFill>
              <a:srgbClr val="FFFFFF"/>
            </a:solidFill>
            <a:ln>
              <a:noFill/>
            </a:ln>
          </p:spPr>
          <p:txBody>
            <a:bodyPr vert="horz" wrap="square" lIns="121920" tIns="60960" rIns="121920" bIns="60960" numCol="1" anchor="t" anchorCtr="0" compatLnSpc="1"/>
            <a:lstStyle/>
            <a:p>
              <a:endParaRPr lang="en-US" sz="3200"/>
            </a:p>
          </p:txBody>
        </p:sp>
        <p:sp>
          <p:nvSpPr>
            <p:cNvPr id="364" name="任意多边形: 形状 363"/>
            <p:cNvSpPr>
              <a:spLocks noChangeArrowheads="1"/>
            </p:cNvSpPr>
            <p:nvPr/>
          </p:nvSpPr>
          <p:spPr bwMode="auto">
            <a:xfrm>
              <a:off x="4236533" y="4872678"/>
              <a:ext cx="3235868" cy="1094006"/>
            </a:xfrm>
            <a:custGeom>
              <a:avLst/>
              <a:gdLst>
                <a:gd name="connsiteX0" fmla="*/ 90146 w 3235868"/>
                <a:gd name="connsiteY0" fmla="*/ 0 h 1094006"/>
                <a:gd name="connsiteX1" fmla="*/ 370589 w 3235868"/>
                <a:gd name="connsiteY1" fmla="*/ 0 h 1094006"/>
                <a:gd name="connsiteX2" fmla="*/ 374910 w 3235868"/>
                <a:gd name="connsiteY2" fmla="*/ 5246 h 1094006"/>
                <a:gd name="connsiteX3" fmla="*/ 716722 w 3235868"/>
                <a:gd name="connsiteY3" fmla="*/ 147061 h 1094006"/>
                <a:gd name="connsiteX4" fmla="*/ 1058534 w 3235868"/>
                <a:gd name="connsiteY4" fmla="*/ 5246 h 1094006"/>
                <a:gd name="connsiteX5" fmla="*/ 1062855 w 3235868"/>
                <a:gd name="connsiteY5" fmla="*/ 0 h 1094006"/>
                <a:gd name="connsiteX6" fmla="*/ 3145722 w 3235868"/>
                <a:gd name="connsiteY6" fmla="*/ 0 h 1094006"/>
                <a:gd name="connsiteX7" fmla="*/ 3235868 w 3235868"/>
                <a:gd name="connsiteY7" fmla="*/ 90146 h 1094006"/>
                <a:gd name="connsiteX8" fmla="*/ 3235868 w 3235868"/>
                <a:gd name="connsiteY8" fmla="*/ 1003860 h 1094006"/>
                <a:gd name="connsiteX9" fmla="*/ 3145722 w 3235868"/>
                <a:gd name="connsiteY9" fmla="*/ 1094006 h 1094006"/>
                <a:gd name="connsiteX10" fmla="*/ 90146 w 3235868"/>
                <a:gd name="connsiteY10" fmla="*/ 1094006 h 1094006"/>
                <a:gd name="connsiteX11" fmla="*/ 0 w 3235868"/>
                <a:gd name="connsiteY11" fmla="*/ 1003860 h 1094006"/>
                <a:gd name="connsiteX12" fmla="*/ 0 w 3235868"/>
                <a:gd name="connsiteY12" fmla="*/ 90146 h 1094006"/>
                <a:gd name="connsiteX13" fmla="*/ 90146 w 3235868"/>
                <a:gd name="connsiteY13" fmla="*/ 0 h 109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35868" h="1094006">
                  <a:moveTo>
                    <a:pt x="90146" y="0"/>
                  </a:moveTo>
                  <a:lnTo>
                    <a:pt x="370589" y="0"/>
                  </a:lnTo>
                  <a:lnTo>
                    <a:pt x="374910" y="5246"/>
                  </a:lnTo>
                  <a:cubicBezTo>
                    <a:pt x="462387" y="92867"/>
                    <a:pt x="583236" y="147061"/>
                    <a:pt x="716722" y="147061"/>
                  </a:cubicBezTo>
                  <a:cubicBezTo>
                    <a:pt x="850208" y="147061"/>
                    <a:pt x="971057" y="92867"/>
                    <a:pt x="1058534" y="5246"/>
                  </a:cubicBezTo>
                  <a:lnTo>
                    <a:pt x="1062855" y="0"/>
                  </a:lnTo>
                  <a:lnTo>
                    <a:pt x="3145722" y="0"/>
                  </a:lnTo>
                  <a:cubicBezTo>
                    <a:pt x="3195508" y="0"/>
                    <a:pt x="3235868" y="40360"/>
                    <a:pt x="3235868" y="90146"/>
                  </a:cubicBezTo>
                  <a:lnTo>
                    <a:pt x="3235868" y="1003860"/>
                  </a:lnTo>
                  <a:cubicBezTo>
                    <a:pt x="3235868" y="1053646"/>
                    <a:pt x="3195508" y="1094006"/>
                    <a:pt x="3145722" y="1094006"/>
                  </a:cubicBezTo>
                  <a:lnTo>
                    <a:pt x="90146" y="1094006"/>
                  </a:lnTo>
                  <a:cubicBezTo>
                    <a:pt x="40360" y="1094006"/>
                    <a:pt x="0" y="1053646"/>
                    <a:pt x="0" y="1003860"/>
                  </a:cubicBezTo>
                  <a:lnTo>
                    <a:pt x="0" y="90146"/>
                  </a:lnTo>
                  <a:cubicBezTo>
                    <a:pt x="0" y="40360"/>
                    <a:pt x="40360" y="0"/>
                    <a:pt x="90146" y="0"/>
                  </a:cubicBezTo>
                  <a:close/>
                </a:path>
              </a:pathLst>
            </a:cu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6" name="组合 365"/>
          <p:cNvGrpSpPr/>
          <p:nvPr/>
        </p:nvGrpSpPr>
        <p:grpSpPr>
          <a:xfrm>
            <a:off x="8099788" y="4249165"/>
            <a:ext cx="3235868" cy="2063546"/>
            <a:chOff x="8099788" y="4521575"/>
            <a:chExt cx="3235868" cy="2063546"/>
          </a:xfrm>
        </p:grpSpPr>
        <p:sp>
          <p:nvSpPr>
            <p:cNvPr id="510" name="Oval 62"/>
            <p:cNvSpPr>
              <a:spLocks noChangeArrowheads="1"/>
            </p:cNvSpPr>
            <p:nvPr/>
          </p:nvSpPr>
          <p:spPr bwMode="auto">
            <a:xfrm>
              <a:off x="8335010" y="4521575"/>
              <a:ext cx="966789" cy="968376"/>
            </a:xfrm>
            <a:prstGeom prst="ellipse">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289" name="文本框 288"/>
            <p:cNvSpPr txBox="1"/>
            <p:nvPr/>
          </p:nvSpPr>
          <p:spPr>
            <a:xfrm>
              <a:off x="8314751" y="5725501"/>
              <a:ext cx="3020905" cy="536878"/>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r>
                <a:rPr lang="zh-CN" altLang="en-US" dirty="0"/>
                <a:t>编制解决方案，出具原型，与用户进行确认，以便拉起对解决方案的理解</a:t>
              </a:r>
              <a:endParaRPr lang="zh-CN" altLang="en-US" dirty="0"/>
            </a:p>
          </p:txBody>
        </p:sp>
        <p:grpSp>
          <p:nvGrpSpPr>
            <p:cNvPr id="319" name="组合 318"/>
            <p:cNvGrpSpPr/>
            <p:nvPr/>
          </p:nvGrpSpPr>
          <p:grpSpPr>
            <a:xfrm>
              <a:off x="8613037" y="4846282"/>
              <a:ext cx="596419" cy="375922"/>
              <a:chOff x="8698826" y="4278151"/>
              <a:chExt cx="766104" cy="482874"/>
            </a:xfrm>
          </p:grpSpPr>
          <p:sp>
            <p:nvSpPr>
              <p:cNvPr id="352" name="Freeform 174"/>
              <p:cNvSpPr/>
              <p:nvPr/>
            </p:nvSpPr>
            <p:spPr bwMode="auto">
              <a:xfrm>
                <a:off x="8698826" y="4278151"/>
                <a:ext cx="553784" cy="482874"/>
              </a:xfrm>
              <a:custGeom>
                <a:avLst/>
                <a:gdLst>
                  <a:gd name="T0" fmla="*/ 83 w 253"/>
                  <a:gd name="T1" fmla="*/ 221 h 221"/>
                  <a:gd name="T2" fmla="*/ 0 w 253"/>
                  <a:gd name="T3" fmla="*/ 0 h 221"/>
                  <a:gd name="T4" fmla="*/ 81 w 253"/>
                  <a:gd name="T5" fmla="*/ 0 h 221"/>
                  <a:gd name="T6" fmla="*/ 126 w 253"/>
                  <a:gd name="T7" fmla="*/ 136 h 221"/>
                  <a:gd name="T8" fmla="*/ 126 w 253"/>
                  <a:gd name="T9" fmla="*/ 136 h 221"/>
                  <a:gd name="T10" fmla="*/ 172 w 253"/>
                  <a:gd name="T11" fmla="*/ 0 h 221"/>
                  <a:gd name="T12" fmla="*/ 253 w 253"/>
                  <a:gd name="T13" fmla="*/ 0 h 221"/>
                  <a:gd name="T14" fmla="*/ 168 w 253"/>
                  <a:gd name="T15" fmla="*/ 221 h 221"/>
                  <a:gd name="T16" fmla="*/ 83 w 253"/>
                  <a:gd name="T17"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21">
                    <a:moveTo>
                      <a:pt x="83" y="221"/>
                    </a:moveTo>
                    <a:lnTo>
                      <a:pt x="0" y="0"/>
                    </a:lnTo>
                    <a:lnTo>
                      <a:pt x="81" y="0"/>
                    </a:lnTo>
                    <a:lnTo>
                      <a:pt x="126" y="136"/>
                    </a:lnTo>
                    <a:lnTo>
                      <a:pt x="126" y="136"/>
                    </a:lnTo>
                    <a:lnTo>
                      <a:pt x="172" y="0"/>
                    </a:lnTo>
                    <a:lnTo>
                      <a:pt x="253" y="0"/>
                    </a:lnTo>
                    <a:lnTo>
                      <a:pt x="168" y="221"/>
                    </a:lnTo>
                    <a:lnTo>
                      <a:pt x="83" y="221"/>
                    </a:lnTo>
                    <a:close/>
                  </a:path>
                </a:pathLst>
              </a:custGeom>
              <a:solidFill>
                <a:srgbClr val="FFFFFF"/>
              </a:solidFill>
              <a:ln>
                <a:noFill/>
              </a:ln>
            </p:spPr>
            <p:txBody>
              <a:bodyPr vert="horz" wrap="square" lIns="121920" tIns="60960" rIns="121920" bIns="60960" numCol="1" anchor="t" anchorCtr="0" compatLnSpc="1"/>
              <a:lstStyle/>
              <a:p>
                <a:endParaRPr lang="en-US" sz="3200"/>
              </a:p>
            </p:txBody>
          </p:sp>
          <p:sp>
            <p:nvSpPr>
              <p:cNvPr id="353" name="Oval 175"/>
              <p:cNvSpPr>
                <a:spLocks noChangeArrowheads="1"/>
              </p:cNvSpPr>
              <p:nvPr/>
            </p:nvSpPr>
            <p:spPr bwMode="auto">
              <a:xfrm>
                <a:off x="9265742" y="4278151"/>
                <a:ext cx="199188" cy="198831"/>
              </a:xfrm>
              <a:prstGeom prst="ellipse">
                <a:avLst/>
              </a:prstGeom>
              <a:solidFill>
                <a:srgbClr val="FFFFFF"/>
              </a:solidFill>
              <a:ln>
                <a:noFill/>
              </a:ln>
            </p:spPr>
            <p:txBody>
              <a:bodyPr vert="horz" wrap="square" lIns="121920" tIns="60960" rIns="121920" bIns="60960" numCol="1" anchor="t" anchorCtr="0" compatLnSpc="1"/>
              <a:lstStyle/>
              <a:p>
                <a:endParaRPr lang="en-US" sz="3200"/>
              </a:p>
            </p:txBody>
          </p:sp>
        </p:grpSp>
        <p:sp>
          <p:nvSpPr>
            <p:cNvPr id="365" name="任意多边形: 形状 364"/>
            <p:cNvSpPr>
              <a:spLocks noChangeArrowheads="1"/>
            </p:cNvSpPr>
            <p:nvPr/>
          </p:nvSpPr>
          <p:spPr bwMode="auto">
            <a:xfrm>
              <a:off x="8099788" y="5491115"/>
              <a:ext cx="3235868" cy="1094006"/>
            </a:xfrm>
            <a:custGeom>
              <a:avLst/>
              <a:gdLst>
                <a:gd name="connsiteX0" fmla="*/ 90146 w 3235868"/>
                <a:gd name="connsiteY0" fmla="*/ 0 h 1094006"/>
                <a:gd name="connsiteX1" fmla="*/ 370589 w 3235868"/>
                <a:gd name="connsiteY1" fmla="*/ 0 h 1094006"/>
                <a:gd name="connsiteX2" fmla="*/ 374910 w 3235868"/>
                <a:gd name="connsiteY2" fmla="*/ 5246 h 1094006"/>
                <a:gd name="connsiteX3" fmla="*/ 716722 w 3235868"/>
                <a:gd name="connsiteY3" fmla="*/ 147061 h 1094006"/>
                <a:gd name="connsiteX4" fmla="*/ 1058534 w 3235868"/>
                <a:gd name="connsiteY4" fmla="*/ 5246 h 1094006"/>
                <a:gd name="connsiteX5" fmla="*/ 1062855 w 3235868"/>
                <a:gd name="connsiteY5" fmla="*/ 0 h 1094006"/>
                <a:gd name="connsiteX6" fmla="*/ 3145722 w 3235868"/>
                <a:gd name="connsiteY6" fmla="*/ 0 h 1094006"/>
                <a:gd name="connsiteX7" fmla="*/ 3235868 w 3235868"/>
                <a:gd name="connsiteY7" fmla="*/ 90146 h 1094006"/>
                <a:gd name="connsiteX8" fmla="*/ 3235868 w 3235868"/>
                <a:gd name="connsiteY8" fmla="*/ 1003860 h 1094006"/>
                <a:gd name="connsiteX9" fmla="*/ 3145722 w 3235868"/>
                <a:gd name="connsiteY9" fmla="*/ 1094006 h 1094006"/>
                <a:gd name="connsiteX10" fmla="*/ 90146 w 3235868"/>
                <a:gd name="connsiteY10" fmla="*/ 1094006 h 1094006"/>
                <a:gd name="connsiteX11" fmla="*/ 0 w 3235868"/>
                <a:gd name="connsiteY11" fmla="*/ 1003860 h 1094006"/>
                <a:gd name="connsiteX12" fmla="*/ 0 w 3235868"/>
                <a:gd name="connsiteY12" fmla="*/ 90146 h 1094006"/>
                <a:gd name="connsiteX13" fmla="*/ 90146 w 3235868"/>
                <a:gd name="connsiteY13" fmla="*/ 0 h 109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35868" h="1094006">
                  <a:moveTo>
                    <a:pt x="90146" y="0"/>
                  </a:moveTo>
                  <a:lnTo>
                    <a:pt x="370589" y="0"/>
                  </a:lnTo>
                  <a:lnTo>
                    <a:pt x="374910" y="5246"/>
                  </a:lnTo>
                  <a:cubicBezTo>
                    <a:pt x="462387" y="92867"/>
                    <a:pt x="583236" y="147061"/>
                    <a:pt x="716722" y="147061"/>
                  </a:cubicBezTo>
                  <a:cubicBezTo>
                    <a:pt x="850208" y="147061"/>
                    <a:pt x="971057" y="92867"/>
                    <a:pt x="1058534" y="5246"/>
                  </a:cubicBezTo>
                  <a:lnTo>
                    <a:pt x="1062855" y="0"/>
                  </a:lnTo>
                  <a:lnTo>
                    <a:pt x="3145722" y="0"/>
                  </a:lnTo>
                  <a:cubicBezTo>
                    <a:pt x="3195508" y="0"/>
                    <a:pt x="3235868" y="40360"/>
                    <a:pt x="3235868" y="90146"/>
                  </a:cubicBezTo>
                  <a:lnTo>
                    <a:pt x="3235868" y="1003860"/>
                  </a:lnTo>
                  <a:cubicBezTo>
                    <a:pt x="3235868" y="1053646"/>
                    <a:pt x="3195508" y="1094006"/>
                    <a:pt x="3145722" y="1094006"/>
                  </a:cubicBezTo>
                  <a:lnTo>
                    <a:pt x="90146" y="1094006"/>
                  </a:lnTo>
                  <a:cubicBezTo>
                    <a:pt x="40360" y="1094006"/>
                    <a:pt x="0" y="1053646"/>
                    <a:pt x="0" y="1003860"/>
                  </a:cubicBezTo>
                  <a:lnTo>
                    <a:pt x="0" y="90146"/>
                  </a:lnTo>
                  <a:cubicBezTo>
                    <a:pt x="0" y="40360"/>
                    <a:pt x="40360" y="0"/>
                    <a:pt x="90146" y="0"/>
                  </a:cubicBezTo>
                  <a:close/>
                </a:path>
              </a:pathLst>
            </a:cu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220436" y="475734"/>
            <a:ext cx="1433406" cy="369332"/>
          </a:xfrm>
          <a:prstGeom prst="rect">
            <a:avLst/>
          </a:prstGeom>
          <a:noFill/>
        </p:spPr>
        <p:txBody>
          <a:bodyPr wrap="non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13 </a:t>
            </a:r>
            <a:r>
              <a:rPr lang="zh-CN" altLang="en-US" dirty="0"/>
              <a:t>多项目标</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 name="Isosceles Triangle 3"/>
          <p:cNvSpPr/>
          <p:nvPr/>
        </p:nvSpPr>
        <p:spPr>
          <a:xfrm>
            <a:off x="1124338" y="3434683"/>
            <a:ext cx="2527899" cy="2016224"/>
          </a:xfrm>
          <a:prstGeom prst="triangl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5" name="Isosceles Triangle 4"/>
          <p:cNvSpPr/>
          <p:nvPr/>
        </p:nvSpPr>
        <p:spPr>
          <a:xfrm>
            <a:off x="3007190" y="2441119"/>
            <a:ext cx="2542480" cy="3009788"/>
          </a:xfrm>
          <a:prstGeom prst="triangl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6" name="Isosceles Triangle 5"/>
          <p:cNvSpPr/>
          <p:nvPr/>
        </p:nvSpPr>
        <p:spPr>
          <a:xfrm>
            <a:off x="4904625" y="3228114"/>
            <a:ext cx="2527899" cy="2222793"/>
          </a:xfrm>
          <a:prstGeom prst="triangle">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7" name="Isosceles Triangle 6"/>
          <p:cNvSpPr/>
          <p:nvPr/>
        </p:nvSpPr>
        <p:spPr>
          <a:xfrm>
            <a:off x="6787478" y="2132755"/>
            <a:ext cx="2542480" cy="3318152"/>
          </a:xfrm>
          <a:prstGeom prst="triangl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8" name="Isosceles Triangle 7"/>
          <p:cNvSpPr/>
          <p:nvPr/>
        </p:nvSpPr>
        <p:spPr>
          <a:xfrm>
            <a:off x="8684911" y="3434683"/>
            <a:ext cx="2527899" cy="2016224"/>
          </a:xfrm>
          <a:prstGeom prst="triangl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grpSp>
        <p:nvGrpSpPr>
          <p:cNvPr id="449" name="组合 448"/>
          <p:cNvGrpSpPr/>
          <p:nvPr/>
        </p:nvGrpSpPr>
        <p:grpSpPr>
          <a:xfrm>
            <a:off x="1062840" y="2509130"/>
            <a:ext cx="1326261" cy="934951"/>
            <a:chOff x="1091868" y="2432137"/>
            <a:chExt cx="1326261" cy="934951"/>
          </a:xfrm>
        </p:grpSpPr>
        <p:sp>
          <p:nvSpPr>
            <p:cNvPr id="10" name="TextBox 10"/>
            <p:cNvSpPr txBox="1"/>
            <p:nvPr/>
          </p:nvSpPr>
          <p:spPr>
            <a:xfrm>
              <a:off x="1091868" y="2432137"/>
              <a:ext cx="1326261" cy="809004"/>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defPPr>
                <a:defRPr lang="zh-CN"/>
              </a:defPPr>
              <a:lvl1pPr algn="ctr">
                <a:defRPr sz="1945">
                  <a:solidFill>
                    <a:schemeClr val="bg1"/>
                  </a:solidFill>
                  <a:effectLst>
                    <a:outerShdw blurRad="137160" dist="41148" dir="2699997" algn="tl">
                      <a:srgbClr val="000000">
                        <a:alpha val="40000"/>
                      </a:srgbClr>
                    </a:outerShdw>
                  </a:effectLst>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dirty="0"/>
            </a:p>
            <a:p>
              <a:endParaRPr lang="en-US" dirty="0"/>
            </a:p>
          </p:txBody>
        </p:sp>
        <p:sp>
          <p:nvSpPr>
            <p:cNvPr id="11" name="Isosceles Triangle 12"/>
            <p:cNvSpPr/>
            <p:nvPr/>
          </p:nvSpPr>
          <p:spPr>
            <a:xfrm rot="10800000">
              <a:off x="2178102" y="3031051"/>
              <a:ext cx="240027" cy="336037"/>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endParaRPr>
            </a:p>
          </p:txBody>
        </p:sp>
      </p:grpSp>
      <p:sp>
        <p:nvSpPr>
          <p:cNvPr id="14" name="Isosceles Triangle 16"/>
          <p:cNvSpPr/>
          <p:nvPr/>
        </p:nvSpPr>
        <p:spPr>
          <a:xfrm rot="10800000">
            <a:off x="4045315" y="2105083"/>
            <a:ext cx="240027" cy="336037"/>
          </a:xfrm>
          <a:prstGeom prst="triangle">
            <a:avLst>
              <a:gd name="adj" fmla="val 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13" name="TextBox 15"/>
          <p:cNvSpPr txBox="1"/>
          <p:nvPr/>
        </p:nvSpPr>
        <p:spPr>
          <a:xfrm>
            <a:off x="2959081" y="1506169"/>
            <a:ext cx="1326261" cy="809004"/>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defPPr>
              <a:defRPr lang="zh-CN"/>
            </a:defPPr>
            <a:lvl1pPr algn="ctr">
              <a:defRPr sz="1945">
                <a:solidFill>
                  <a:schemeClr val="bg1"/>
                </a:solidFill>
                <a:effectLst>
                  <a:outerShdw blurRad="137160" dist="41148" dir="2699997" algn="tl">
                    <a:srgbClr val="000000">
                      <a:alpha val="40000"/>
                    </a:srgbClr>
                  </a:outerShdw>
                </a:effectLst>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dirty="0"/>
          </a:p>
          <a:p>
            <a:endParaRPr lang="en-US" dirty="0"/>
          </a:p>
        </p:txBody>
      </p:sp>
      <p:grpSp>
        <p:nvGrpSpPr>
          <p:cNvPr id="450" name="组合 449"/>
          <p:cNvGrpSpPr/>
          <p:nvPr/>
        </p:nvGrpSpPr>
        <p:grpSpPr>
          <a:xfrm>
            <a:off x="8642714" y="2462015"/>
            <a:ext cx="1326261" cy="934951"/>
            <a:chOff x="1091868" y="2432137"/>
            <a:chExt cx="1326261" cy="934951"/>
          </a:xfrm>
        </p:grpSpPr>
        <p:sp>
          <p:nvSpPr>
            <p:cNvPr id="456" name="TextBox 10"/>
            <p:cNvSpPr txBox="1"/>
            <p:nvPr/>
          </p:nvSpPr>
          <p:spPr>
            <a:xfrm>
              <a:off x="1091868" y="2432137"/>
              <a:ext cx="1326261" cy="809004"/>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defPPr>
                <a:defRPr lang="zh-CN"/>
              </a:defPPr>
              <a:lvl1pPr algn="ctr">
                <a:defRPr sz="1945">
                  <a:solidFill>
                    <a:schemeClr val="bg1"/>
                  </a:solidFill>
                  <a:effectLst>
                    <a:outerShdw blurRad="137160" dist="41148" dir="2699997" algn="tl">
                      <a:srgbClr val="000000">
                        <a:alpha val="40000"/>
                      </a:srgbClr>
                    </a:outerShdw>
                  </a:effectLst>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dirty="0"/>
            </a:p>
            <a:p>
              <a:endParaRPr lang="en-US" dirty="0"/>
            </a:p>
          </p:txBody>
        </p:sp>
        <p:sp>
          <p:nvSpPr>
            <p:cNvPr id="457" name="Isosceles Triangle 12"/>
            <p:cNvSpPr/>
            <p:nvPr/>
          </p:nvSpPr>
          <p:spPr>
            <a:xfrm rot="10800000">
              <a:off x="2178102" y="3031051"/>
              <a:ext cx="240027" cy="336037"/>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FFFFFF"/>
                </a:solidFill>
              </a:endParaRPr>
            </a:p>
          </p:txBody>
        </p:sp>
      </p:grpSp>
      <p:grpSp>
        <p:nvGrpSpPr>
          <p:cNvPr id="458" name="组合 457"/>
          <p:cNvGrpSpPr/>
          <p:nvPr/>
        </p:nvGrpSpPr>
        <p:grpSpPr>
          <a:xfrm>
            <a:off x="6742610" y="1117600"/>
            <a:ext cx="1326261" cy="934951"/>
            <a:chOff x="1091868" y="2432137"/>
            <a:chExt cx="1326261" cy="934951"/>
          </a:xfrm>
        </p:grpSpPr>
        <p:sp>
          <p:nvSpPr>
            <p:cNvPr id="460" name="Isosceles Triangle 12"/>
            <p:cNvSpPr/>
            <p:nvPr/>
          </p:nvSpPr>
          <p:spPr>
            <a:xfrm rot="10800000">
              <a:off x="2178102" y="3031051"/>
              <a:ext cx="240027" cy="336037"/>
            </a:xfrm>
            <a:prstGeom prst="triangle">
              <a:avLst>
                <a:gd name="adj" fmla="val 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459" name="TextBox 10"/>
            <p:cNvSpPr txBox="1"/>
            <p:nvPr/>
          </p:nvSpPr>
          <p:spPr>
            <a:xfrm>
              <a:off x="1091868" y="2432137"/>
              <a:ext cx="1326261" cy="809004"/>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defPPr>
                <a:defRPr lang="zh-CN"/>
              </a:defPPr>
              <a:lvl1pPr algn="ctr">
                <a:defRPr sz="1945">
                  <a:solidFill>
                    <a:schemeClr val="bg1"/>
                  </a:solidFill>
                  <a:effectLst>
                    <a:outerShdw blurRad="137160" dist="41148" dir="2699997" algn="tl">
                      <a:srgbClr val="000000">
                        <a:alpha val="40000"/>
                      </a:srgbClr>
                    </a:outerShdw>
                  </a:effectLst>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dirty="0"/>
            </a:p>
            <a:p>
              <a:endParaRPr lang="en-US" dirty="0"/>
            </a:p>
          </p:txBody>
        </p:sp>
      </p:grpSp>
      <p:grpSp>
        <p:nvGrpSpPr>
          <p:cNvPr id="461" name="组合 460"/>
          <p:cNvGrpSpPr/>
          <p:nvPr/>
        </p:nvGrpSpPr>
        <p:grpSpPr>
          <a:xfrm>
            <a:off x="4842313" y="2190722"/>
            <a:ext cx="1326261" cy="934951"/>
            <a:chOff x="1091868" y="2432137"/>
            <a:chExt cx="1326261" cy="934951"/>
          </a:xfrm>
        </p:grpSpPr>
        <p:sp>
          <p:nvSpPr>
            <p:cNvPr id="462" name="TextBox 10"/>
            <p:cNvSpPr txBox="1"/>
            <p:nvPr/>
          </p:nvSpPr>
          <p:spPr>
            <a:xfrm>
              <a:off x="1091868" y="2432137"/>
              <a:ext cx="1326261" cy="809004"/>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defPPr>
                <a:defRPr lang="zh-CN"/>
              </a:defPPr>
              <a:lvl1pPr algn="ctr">
                <a:defRPr sz="1945">
                  <a:solidFill>
                    <a:schemeClr val="bg1"/>
                  </a:solidFill>
                  <a:effectLst>
                    <a:outerShdw blurRad="137160" dist="41148" dir="2699997" algn="tl">
                      <a:srgbClr val="000000">
                        <a:alpha val="40000"/>
                      </a:srgbClr>
                    </a:outerShdw>
                  </a:effectLst>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dirty="0"/>
            </a:p>
            <a:p>
              <a:endParaRPr lang="en-US" dirty="0"/>
            </a:p>
          </p:txBody>
        </p:sp>
        <p:sp>
          <p:nvSpPr>
            <p:cNvPr id="463" name="Isosceles Triangle 12"/>
            <p:cNvSpPr/>
            <p:nvPr/>
          </p:nvSpPr>
          <p:spPr>
            <a:xfrm rot="10800000">
              <a:off x="2178102" y="3031051"/>
              <a:ext cx="240027" cy="336037"/>
            </a:xfrm>
            <a:prstGeom prst="triangle">
              <a:avLst>
                <a:gd name="adj" fmla="val 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grpSp>
      <p:sp>
        <p:nvSpPr>
          <p:cNvPr id="465" name="文本框 464"/>
          <p:cNvSpPr txBox="1"/>
          <p:nvPr/>
        </p:nvSpPr>
        <p:spPr>
          <a:xfrm>
            <a:off x="1579093" y="5633054"/>
            <a:ext cx="1379988" cy="307777"/>
          </a:xfrm>
          <a:prstGeom prst="rect">
            <a:avLst/>
          </a:prstGeom>
          <a:noFill/>
        </p:spPr>
        <p:txBody>
          <a:bodyPr wrap="square">
            <a:spAutoFit/>
          </a:bodyPr>
          <a:lstStyle/>
          <a:p>
            <a:pPr algn="ctr"/>
            <a:r>
              <a:rPr lang="zh-CN" altLang="en-US" sz="1400" dirty="0">
                <a:solidFill>
                  <a:schemeClr val="tx1">
                    <a:lumMod val="75000"/>
                    <a:lumOff val="25000"/>
                  </a:schemeClr>
                </a:solidFill>
                <a:latin typeface="思源黑体 CN Heavy" panose="020B0A00000000000000" pitchFamily="34" charset="-122"/>
                <a:ea typeface="思源黑体 CN Heavy" panose="020B0A00000000000000" pitchFamily="34" charset="-122"/>
              </a:rPr>
              <a:t>目标一</a:t>
            </a:r>
            <a:endParaRPr lang="zh-CN" altLang="en-US" sz="14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p:txBody>
      </p:sp>
      <p:sp>
        <p:nvSpPr>
          <p:cNvPr id="467" name="文本框 466"/>
          <p:cNvSpPr txBox="1"/>
          <p:nvPr/>
        </p:nvSpPr>
        <p:spPr>
          <a:xfrm>
            <a:off x="3588436" y="5633054"/>
            <a:ext cx="1379988" cy="307777"/>
          </a:xfrm>
          <a:prstGeom prst="rect">
            <a:avLst/>
          </a:prstGeom>
          <a:noFill/>
        </p:spPr>
        <p:txBody>
          <a:bodyPr wrap="square">
            <a:spAutoFit/>
          </a:bodyPr>
          <a:lstStyle/>
          <a:p>
            <a:pPr algn="ctr"/>
            <a:r>
              <a:rPr lang="zh-CN" altLang="en-US" sz="1400" dirty="0">
                <a:solidFill>
                  <a:schemeClr val="tx1">
                    <a:lumMod val="75000"/>
                    <a:lumOff val="25000"/>
                  </a:schemeClr>
                </a:solidFill>
                <a:latin typeface="思源黑体 CN Heavy" panose="020B0A00000000000000" pitchFamily="34" charset="-122"/>
                <a:ea typeface="思源黑体 CN Heavy" panose="020B0A00000000000000" pitchFamily="34" charset="-122"/>
              </a:rPr>
              <a:t>目标二</a:t>
            </a:r>
            <a:endParaRPr lang="zh-CN" altLang="en-US" sz="14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p:txBody>
      </p:sp>
      <p:sp>
        <p:nvSpPr>
          <p:cNvPr id="468" name="文本框 467"/>
          <p:cNvSpPr txBox="1"/>
          <p:nvPr/>
        </p:nvSpPr>
        <p:spPr>
          <a:xfrm>
            <a:off x="5448416" y="5633054"/>
            <a:ext cx="1379988" cy="307777"/>
          </a:xfrm>
          <a:prstGeom prst="rect">
            <a:avLst/>
          </a:prstGeom>
          <a:noFill/>
        </p:spPr>
        <p:txBody>
          <a:bodyPr wrap="square">
            <a:spAutoFit/>
          </a:bodyPr>
          <a:lstStyle/>
          <a:p>
            <a:pPr algn="ctr"/>
            <a:r>
              <a:rPr lang="zh-CN" altLang="en-US" sz="1400" dirty="0">
                <a:solidFill>
                  <a:schemeClr val="tx1">
                    <a:lumMod val="75000"/>
                    <a:lumOff val="25000"/>
                  </a:schemeClr>
                </a:solidFill>
                <a:latin typeface="思源黑体 CN Heavy" panose="020B0A00000000000000" pitchFamily="34" charset="-122"/>
                <a:ea typeface="思源黑体 CN Heavy" panose="020B0A00000000000000" pitchFamily="34" charset="-122"/>
              </a:rPr>
              <a:t>目标三</a:t>
            </a:r>
            <a:endParaRPr lang="zh-CN" altLang="en-US" sz="14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p:txBody>
      </p:sp>
      <p:sp>
        <p:nvSpPr>
          <p:cNvPr id="469" name="文本框 468"/>
          <p:cNvSpPr txBox="1"/>
          <p:nvPr/>
        </p:nvSpPr>
        <p:spPr>
          <a:xfrm>
            <a:off x="7258863" y="5633054"/>
            <a:ext cx="1379988" cy="307777"/>
          </a:xfrm>
          <a:prstGeom prst="rect">
            <a:avLst/>
          </a:prstGeom>
          <a:noFill/>
        </p:spPr>
        <p:txBody>
          <a:bodyPr wrap="square">
            <a:spAutoFit/>
          </a:bodyPr>
          <a:lstStyle/>
          <a:p>
            <a:pPr algn="ctr"/>
            <a:r>
              <a:rPr lang="zh-CN" altLang="en-US" sz="1400" dirty="0">
                <a:solidFill>
                  <a:schemeClr val="tx1">
                    <a:lumMod val="75000"/>
                    <a:lumOff val="25000"/>
                  </a:schemeClr>
                </a:solidFill>
                <a:latin typeface="思源黑体 CN Heavy" panose="020B0A00000000000000" pitchFamily="34" charset="-122"/>
                <a:ea typeface="思源黑体 CN Heavy" panose="020B0A00000000000000" pitchFamily="34" charset="-122"/>
              </a:rPr>
              <a:t>目标四</a:t>
            </a:r>
            <a:endParaRPr lang="zh-CN" altLang="en-US" sz="14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p:txBody>
      </p:sp>
      <p:sp>
        <p:nvSpPr>
          <p:cNvPr id="470" name="文本框 469"/>
          <p:cNvSpPr txBox="1"/>
          <p:nvPr/>
        </p:nvSpPr>
        <p:spPr>
          <a:xfrm>
            <a:off x="9329958" y="5633054"/>
            <a:ext cx="1379988" cy="307777"/>
          </a:xfrm>
          <a:prstGeom prst="rect">
            <a:avLst/>
          </a:prstGeom>
          <a:noFill/>
        </p:spPr>
        <p:txBody>
          <a:bodyPr wrap="square">
            <a:spAutoFit/>
          </a:bodyPr>
          <a:lstStyle/>
          <a:p>
            <a:pPr algn="ctr"/>
            <a:r>
              <a:rPr lang="zh-CN" altLang="en-US" sz="1400" dirty="0">
                <a:solidFill>
                  <a:schemeClr val="tx1">
                    <a:lumMod val="75000"/>
                    <a:lumOff val="25000"/>
                  </a:schemeClr>
                </a:solidFill>
                <a:latin typeface="思源黑体 CN Heavy" panose="020B0A00000000000000" pitchFamily="34" charset="-122"/>
                <a:ea typeface="思源黑体 CN Heavy" panose="020B0A00000000000000" pitchFamily="34" charset="-122"/>
              </a:rPr>
              <a:t>目标五</a:t>
            </a:r>
            <a:endParaRPr lang="zh-CN" altLang="en-US" sz="14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p:txBody>
      </p:sp>
      <p:sp>
        <p:nvSpPr>
          <p:cNvPr id="471" name="文本框 470"/>
          <p:cNvSpPr txBox="1"/>
          <p:nvPr/>
        </p:nvSpPr>
        <p:spPr>
          <a:xfrm>
            <a:off x="1076015" y="2613844"/>
            <a:ext cx="1084296" cy="365627"/>
          </a:xfrm>
          <a:prstGeom prst="rect">
            <a:avLst/>
          </a:prstGeom>
          <a:noFill/>
          <a:effectLst/>
        </p:spPr>
        <p:txBody>
          <a:bodyPr wrap="none" lIns="98755" tIns="49378" rIns="98755" bIns="49378" rtlCol="0">
            <a:spAutoFit/>
          </a:bodyPr>
          <a:lstStyle/>
          <a:p>
            <a:pPr algn="ctr"/>
            <a:r>
              <a:rPr lang="zh-CN" altLang="en-US" sz="1730" dirty="0">
                <a:solidFill>
                  <a:schemeClr val="bg1"/>
                </a:solidFill>
                <a:latin typeface="+mj-ea"/>
                <a:ea typeface="+mj-ea"/>
              </a:rPr>
              <a:t>业绩翻倍</a:t>
            </a:r>
            <a:endParaRPr kumimoji="0" lang="en-US" altLang="zh-CN" sz="1730" b="0" i="0" u="none" strike="noStrike" kern="1200" cap="none" spc="0" normalizeH="0" baseline="0" noProof="0" dirty="0">
              <a:ln>
                <a:noFill/>
              </a:ln>
              <a:solidFill>
                <a:schemeClr val="bg1"/>
              </a:solidFill>
              <a:uLnTx/>
              <a:uFillTx/>
              <a:latin typeface="+mj-ea"/>
              <a:ea typeface="+mj-ea"/>
            </a:endParaRPr>
          </a:p>
        </p:txBody>
      </p:sp>
      <p:sp>
        <p:nvSpPr>
          <p:cNvPr id="472" name="文本框 471"/>
          <p:cNvSpPr txBox="1"/>
          <p:nvPr/>
        </p:nvSpPr>
        <p:spPr>
          <a:xfrm>
            <a:off x="1106251" y="2925506"/>
            <a:ext cx="1326261" cy="270843"/>
          </a:xfrm>
          <a:prstGeom prst="rect">
            <a:avLst/>
          </a:prstGeom>
          <a:noFill/>
        </p:spPr>
        <p:txBody>
          <a:bodyPr wrap="square" rtlCol="0">
            <a:spAutoFit/>
          </a:bodyPr>
          <a:lstStyle/>
          <a:p>
            <a:pPr>
              <a:lnSpc>
                <a:spcPct val="125000"/>
              </a:lnSpc>
            </a:pPr>
            <a:r>
              <a:rPr lang="zh-CN" altLang="en-US" sz="1000" dirty="0">
                <a:solidFill>
                  <a:schemeClr val="bg1"/>
                </a:solidFill>
              </a:rPr>
              <a:t>销售业绩翻倍</a:t>
            </a:r>
            <a:endParaRPr lang="zh-CN" altLang="en-US" sz="1000" dirty="0">
              <a:solidFill>
                <a:schemeClr val="bg1"/>
              </a:solidFill>
            </a:endParaRPr>
          </a:p>
        </p:txBody>
      </p:sp>
      <p:grpSp>
        <p:nvGrpSpPr>
          <p:cNvPr id="475" name="组合 474"/>
          <p:cNvGrpSpPr/>
          <p:nvPr/>
        </p:nvGrpSpPr>
        <p:grpSpPr>
          <a:xfrm>
            <a:off x="3007190" y="1605467"/>
            <a:ext cx="1356497" cy="582505"/>
            <a:chOff x="3036218" y="1528474"/>
            <a:chExt cx="1356497" cy="582505"/>
          </a:xfrm>
        </p:grpSpPr>
        <p:sp>
          <p:nvSpPr>
            <p:cNvPr id="473" name="文本框 472"/>
            <p:cNvSpPr txBox="1"/>
            <p:nvPr/>
          </p:nvSpPr>
          <p:spPr>
            <a:xfrm>
              <a:off x="3036218" y="1528474"/>
              <a:ext cx="1084296" cy="365627"/>
            </a:xfrm>
            <a:prstGeom prst="rect">
              <a:avLst/>
            </a:prstGeom>
            <a:noFill/>
            <a:effectLst/>
          </p:spPr>
          <p:txBody>
            <a:bodyPr wrap="none" lIns="98755" tIns="49378" rIns="98755" bIns="49378" rtlCol="0">
              <a:spAutoFit/>
            </a:bodyPr>
            <a:lstStyle/>
            <a:p>
              <a:pPr algn="ctr"/>
              <a:r>
                <a:rPr lang="zh-CN" altLang="en-US" sz="1730" dirty="0">
                  <a:solidFill>
                    <a:schemeClr val="bg1"/>
                  </a:solidFill>
                  <a:latin typeface="+mj-ea"/>
                  <a:ea typeface="+mj-ea"/>
                </a:rPr>
                <a:t>业绩翻倍</a:t>
              </a:r>
              <a:endParaRPr kumimoji="0" lang="en-US" altLang="zh-CN" sz="1730" b="0" i="0" u="none" strike="noStrike" kern="1200" cap="none" spc="0" normalizeH="0" baseline="0" noProof="0" dirty="0">
                <a:ln>
                  <a:noFill/>
                </a:ln>
                <a:solidFill>
                  <a:schemeClr val="bg1"/>
                </a:solidFill>
                <a:uLnTx/>
                <a:uFillTx/>
                <a:latin typeface="+mj-ea"/>
                <a:ea typeface="+mj-ea"/>
              </a:endParaRPr>
            </a:p>
          </p:txBody>
        </p:sp>
        <p:sp>
          <p:nvSpPr>
            <p:cNvPr id="474" name="文本框 473"/>
            <p:cNvSpPr txBox="1"/>
            <p:nvPr/>
          </p:nvSpPr>
          <p:spPr>
            <a:xfrm>
              <a:off x="3066454" y="1840136"/>
              <a:ext cx="1326261" cy="270843"/>
            </a:xfrm>
            <a:prstGeom prst="rect">
              <a:avLst/>
            </a:prstGeom>
            <a:noFill/>
          </p:spPr>
          <p:txBody>
            <a:bodyPr wrap="square" rtlCol="0">
              <a:spAutoFit/>
            </a:bodyPr>
            <a:lstStyle/>
            <a:p>
              <a:pPr>
                <a:lnSpc>
                  <a:spcPct val="125000"/>
                </a:lnSpc>
              </a:pPr>
              <a:r>
                <a:rPr lang="zh-CN" altLang="en-US" sz="1000" dirty="0">
                  <a:solidFill>
                    <a:schemeClr val="bg1"/>
                  </a:solidFill>
                </a:rPr>
                <a:t>销售业绩翻倍</a:t>
              </a:r>
              <a:endParaRPr lang="zh-CN" altLang="en-US" sz="1000" dirty="0">
                <a:solidFill>
                  <a:schemeClr val="bg1"/>
                </a:solidFill>
              </a:endParaRPr>
            </a:p>
          </p:txBody>
        </p:sp>
      </p:grpSp>
      <p:grpSp>
        <p:nvGrpSpPr>
          <p:cNvPr id="476" name="组合 475"/>
          <p:cNvGrpSpPr/>
          <p:nvPr/>
        </p:nvGrpSpPr>
        <p:grpSpPr>
          <a:xfrm>
            <a:off x="4903431" y="2307672"/>
            <a:ext cx="1356497" cy="582505"/>
            <a:chOff x="3036218" y="1528474"/>
            <a:chExt cx="1356497" cy="582505"/>
          </a:xfrm>
        </p:grpSpPr>
        <p:sp>
          <p:nvSpPr>
            <p:cNvPr id="477" name="文本框 476"/>
            <p:cNvSpPr txBox="1"/>
            <p:nvPr/>
          </p:nvSpPr>
          <p:spPr>
            <a:xfrm>
              <a:off x="3036218" y="1528474"/>
              <a:ext cx="1084296" cy="365627"/>
            </a:xfrm>
            <a:prstGeom prst="rect">
              <a:avLst/>
            </a:prstGeom>
            <a:noFill/>
            <a:effectLst/>
          </p:spPr>
          <p:txBody>
            <a:bodyPr wrap="none" lIns="98755" tIns="49378" rIns="98755" bIns="49378" rtlCol="0">
              <a:spAutoFit/>
            </a:bodyPr>
            <a:lstStyle/>
            <a:p>
              <a:pPr algn="ctr"/>
              <a:r>
                <a:rPr lang="zh-CN" altLang="en-US" sz="1730" dirty="0">
                  <a:solidFill>
                    <a:schemeClr val="bg1"/>
                  </a:solidFill>
                  <a:latin typeface="+mj-ea"/>
                  <a:ea typeface="+mj-ea"/>
                </a:rPr>
                <a:t>业绩翻倍</a:t>
              </a:r>
              <a:endParaRPr kumimoji="0" lang="en-US" altLang="zh-CN" sz="1730" b="0" i="0" u="none" strike="noStrike" kern="1200" cap="none" spc="0" normalizeH="0" baseline="0" noProof="0" dirty="0">
                <a:ln>
                  <a:noFill/>
                </a:ln>
                <a:solidFill>
                  <a:schemeClr val="bg1"/>
                </a:solidFill>
                <a:uLnTx/>
                <a:uFillTx/>
                <a:latin typeface="+mj-ea"/>
                <a:ea typeface="+mj-ea"/>
              </a:endParaRPr>
            </a:p>
          </p:txBody>
        </p:sp>
        <p:sp>
          <p:nvSpPr>
            <p:cNvPr id="478" name="文本框 477"/>
            <p:cNvSpPr txBox="1"/>
            <p:nvPr/>
          </p:nvSpPr>
          <p:spPr>
            <a:xfrm>
              <a:off x="3066454" y="1840136"/>
              <a:ext cx="1326261" cy="270843"/>
            </a:xfrm>
            <a:prstGeom prst="rect">
              <a:avLst/>
            </a:prstGeom>
            <a:noFill/>
          </p:spPr>
          <p:txBody>
            <a:bodyPr wrap="square" rtlCol="0">
              <a:spAutoFit/>
            </a:bodyPr>
            <a:lstStyle/>
            <a:p>
              <a:pPr>
                <a:lnSpc>
                  <a:spcPct val="125000"/>
                </a:lnSpc>
              </a:pPr>
              <a:r>
                <a:rPr lang="zh-CN" altLang="en-US" sz="1000" dirty="0">
                  <a:solidFill>
                    <a:schemeClr val="bg1"/>
                  </a:solidFill>
                </a:rPr>
                <a:t>销售业绩翻倍</a:t>
              </a:r>
              <a:endParaRPr lang="zh-CN" altLang="en-US" sz="1000" dirty="0">
                <a:solidFill>
                  <a:schemeClr val="bg1"/>
                </a:solidFill>
              </a:endParaRPr>
            </a:p>
          </p:txBody>
        </p:sp>
      </p:grpSp>
      <p:grpSp>
        <p:nvGrpSpPr>
          <p:cNvPr id="479" name="组合 478"/>
          <p:cNvGrpSpPr/>
          <p:nvPr/>
        </p:nvGrpSpPr>
        <p:grpSpPr>
          <a:xfrm>
            <a:off x="6754915" y="1214916"/>
            <a:ext cx="1356497" cy="582505"/>
            <a:chOff x="3036218" y="1528474"/>
            <a:chExt cx="1356497" cy="582505"/>
          </a:xfrm>
        </p:grpSpPr>
        <p:sp>
          <p:nvSpPr>
            <p:cNvPr id="32" name="文本框 31"/>
            <p:cNvSpPr txBox="1"/>
            <p:nvPr/>
          </p:nvSpPr>
          <p:spPr>
            <a:xfrm>
              <a:off x="3036218" y="1528474"/>
              <a:ext cx="1084296" cy="365627"/>
            </a:xfrm>
            <a:prstGeom prst="rect">
              <a:avLst/>
            </a:prstGeom>
            <a:noFill/>
            <a:effectLst/>
          </p:spPr>
          <p:txBody>
            <a:bodyPr wrap="none" lIns="98755" tIns="49378" rIns="98755" bIns="49378" rtlCol="0">
              <a:spAutoFit/>
            </a:bodyPr>
            <a:lstStyle/>
            <a:p>
              <a:pPr algn="ctr"/>
              <a:r>
                <a:rPr lang="zh-CN" altLang="en-US" sz="1730" dirty="0">
                  <a:solidFill>
                    <a:schemeClr val="bg1"/>
                  </a:solidFill>
                  <a:latin typeface="+mj-ea"/>
                  <a:ea typeface="+mj-ea"/>
                </a:rPr>
                <a:t>业绩翻倍</a:t>
              </a:r>
              <a:endParaRPr kumimoji="0" lang="en-US" altLang="zh-CN" sz="1730" b="0" i="0" u="none" strike="noStrike" kern="1200" cap="none" spc="0" normalizeH="0" baseline="0" noProof="0" dirty="0">
                <a:ln>
                  <a:noFill/>
                </a:ln>
                <a:solidFill>
                  <a:schemeClr val="bg1"/>
                </a:solidFill>
                <a:uLnTx/>
                <a:uFillTx/>
                <a:latin typeface="+mj-ea"/>
                <a:ea typeface="+mj-ea"/>
              </a:endParaRPr>
            </a:p>
          </p:txBody>
        </p:sp>
        <p:sp>
          <p:nvSpPr>
            <p:cNvPr id="33" name="文本框 32"/>
            <p:cNvSpPr txBox="1"/>
            <p:nvPr/>
          </p:nvSpPr>
          <p:spPr>
            <a:xfrm>
              <a:off x="3066454" y="1840136"/>
              <a:ext cx="1326261" cy="270843"/>
            </a:xfrm>
            <a:prstGeom prst="rect">
              <a:avLst/>
            </a:prstGeom>
            <a:noFill/>
          </p:spPr>
          <p:txBody>
            <a:bodyPr wrap="square" rtlCol="0">
              <a:spAutoFit/>
            </a:bodyPr>
            <a:lstStyle/>
            <a:p>
              <a:pPr>
                <a:lnSpc>
                  <a:spcPct val="125000"/>
                </a:lnSpc>
              </a:pPr>
              <a:r>
                <a:rPr lang="zh-CN" altLang="en-US" sz="1000" dirty="0">
                  <a:solidFill>
                    <a:schemeClr val="bg1"/>
                  </a:solidFill>
                </a:rPr>
                <a:t>销售业绩翻倍</a:t>
              </a:r>
              <a:endParaRPr lang="zh-CN" altLang="en-US" sz="1000" dirty="0">
                <a:solidFill>
                  <a:schemeClr val="bg1"/>
                </a:solidFill>
              </a:endParaRPr>
            </a:p>
          </p:txBody>
        </p:sp>
      </p:grpSp>
      <p:grpSp>
        <p:nvGrpSpPr>
          <p:cNvPr id="35" name="组合 34"/>
          <p:cNvGrpSpPr/>
          <p:nvPr/>
        </p:nvGrpSpPr>
        <p:grpSpPr>
          <a:xfrm>
            <a:off x="8663455" y="2542067"/>
            <a:ext cx="1356497" cy="582505"/>
            <a:chOff x="3036218" y="1528474"/>
            <a:chExt cx="1356497" cy="582505"/>
          </a:xfrm>
        </p:grpSpPr>
        <p:sp>
          <p:nvSpPr>
            <p:cNvPr id="36" name="文本框 35"/>
            <p:cNvSpPr txBox="1"/>
            <p:nvPr/>
          </p:nvSpPr>
          <p:spPr>
            <a:xfrm>
              <a:off x="3036218" y="1528474"/>
              <a:ext cx="1084296" cy="365627"/>
            </a:xfrm>
            <a:prstGeom prst="rect">
              <a:avLst/>
            </a:prstGeom>
            <a:noFill/>
            <a:effectLst/>
          </p:spPr>
          <p:txBody>
            <a:bodyPr wrap="none" lIns="98755" tIns="49378" rIns="98755" bIns="49378" rtlCol="0">
              <a:spAutoFit/>
            </a:bodyPr>
            <a:lstStyle/>
            <a:p>
              <a:pPr algn="ctr"/>
              <a:r>
                <a:rPr lang="zh-CN" altLang="en-US" sz="1730" dirty="0">
                  <a:solidFill>
                    <a:schemeClr val="bg1"/>
                  </a:solidFill>
                  <a:latin typeface="+mj-ea"/>
                  <a:ea typeface="+mj-ea"/>
                </a:rPr>
                <a:t>业绩翻倍</a:t>
              </a:r>
              <a:endParaRPr kumimoji="0" lang="en-US" altLang="zh-CN" sz="1730" b="0" i="0" u="none" strike="noStrike" kern="1200" cap="none" spc="0" normalizeH="0" baseline="0" noProof="0" dirty="0">
                <a:ln>
                  <a:noFill/>
                </a:ln>
                <a:solidFill>
                  <a:schemeClr val="bg1"/>
                </a:solidFill>
                <a:uLnTx/>
                <a:uFillTx/>
                <a:latin typeface="+mj-ea"/>
                <a:ea typeface="+mj-ea"/>
              </a:endParaRPr>
            </a:p>
          </p:txBody>
        </p:sp>
        <p:sp>
          <p:nvSpPr>
            <p:cNvPr id="37" name="文本框 36"/>
            <p:cNvSpPr txBox="1"/>
            <p:nvPr/>
          </p:nvSpPr>
          <p:spPr>
            <a:xfrm>
              <a:off x="3066454" y="1840136"/>
              <a:ext cx="1326261" cy="270843"/>
            </a:xfrm>
            <a:prstGeom prst="rect">
              <a:avLst/>
            </a:prstGeom>
            <a:noFill/>
          </p:spPr>
          <p:txBody>
            <a:bodyPr wrap="square" rtlCol="0">
              <a:spAutoFit/>
            </a:bodyPr>
            <a:lstStyle/>
            <a:p>
              <a:pPr>
                <a:lnSpc>
                  <a:spcPct val="125000"/>
                </a:lnSpc>
              </a:pPr>
              <a:r>
                <a:rPr lang="zh-CN" altLang="en-US" sz="1000" dirty="0">
                  <a:solidFill>
                    <a:schemeClr val="bg1"/>
                  </a:solidFill>
                </a:rPr>
                <a:t>销售业绩翻倍</a:t>
              </a:r>
              <a:endParaRPr lang="zh-CN" altLang="en-US" sz="1000" dirty="0">
                <a:solidFill>
                  <a:schemeClr val="bg1"/>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Freeform 16"/>
          <p:cNvSpPr/>
          <p:nvPr/>
        </p:nvSpPr>
        <p:spPr>
          <a:xfrm flipV="1">
            <a:off x="6625091" y="2408696"/>
            <a:ext cx="3941546" cy="1546319"/>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1" fmla="*/ 0 w 7484302"/>
              <a:gd name="connsiteY0-2" fmla="*/ 0 h 1951372"/>
              <a:gd name="connsiteX1-3" fmla="*/ 4991622 w 7484302"/>
              <a:gd name="connsiteY1-4" fmla="*/ 1772433 h 1951372"/>
              <a:gd name="connsiteX2-5" fmla="*/ 7484302 w 7484302"/>
              <a:gd name="connsiteY2-6" fmla="*/ 1797485 h 1951372"/>
              <a:gd name="connsiteX0-7" fmla="*/ 0 w 7484302"/>
              <a:gd name="connsiteY0-8" fmla="*/ 0 h 1797485"/>
              <a:gd name="connsiteX1-9" fmla="*/ 7484302 w 7484302"/>
              <a:gd name="connsiteY1-10" fmla="*/ 1797485 h 1797485"/>
              <a:gd name="connsiteX0-11" fmla="*/ 0 w 7484302"/>
              <a:gd name="connsiteY0-12" fmla="*/ 0 h 1797485"/>
              <a:gd name="connsiteX1-13" fmla="*/ 7484302 w 7484302"/>
              <a:gd name="connsiteY1-14" fmla="*/ 1797485 h 1797485"/>
              <a:gd name="connsiteX0-15" fmla="*/ 0 w 7484302"/>
              <a:gd name="connsiteY0-16" fmla="*/ 0 h 1797485"/>
              <a:gd name="connsiteX1-17" fmla="*/ 7484302 w 7484302"/>
              <a:gd name="connsiteY1-18" fmla="*/ 1797485 h 1797485"/>
              <a:gd name="connsiteX0-19" fmla="*/ 0 w 5862181"/>
              <a:gd name="connsiteY0-20" fmla="*/ 0 h 1753644"/>
              <a:gd name="connsiteX1-21" fmla="*/ 5862181 w 5862181"/>
              <a:gd name="connsiteY1-22" fmla="*/ 1753644 h 1753644"/>
              <a:gd name="connsiteX0-23" fmla="*/ 0 w 5742393"/>
              <a:gd name="connsiteY0-24" fmla="*/ 0 h 5602381"/>
              <a:gd name="connsiteX1-25" fmla="*/ 5742393 w 5742393"/>
              <a:gd name="connsiteY1-26" fmla="*/ 5602381 h 5602381"/>
              <a:gd name="connsiteX0-27" fmla="*/ 0 w 5762357"/>
              <a:gd name="connsiteY0-28" fmla="*/ 0 h 4747108"/>
              <a:gd name="connsiteX1-29" fmla="*/ 5762357 w 5762357"/>
              <a:gd name="connsiteY1-30" fmla="*/ 4747108 h 4747108"/>
              <a:gd name="connsiteX0-31" fmla="*/ 0 w 5762357"/>
              <a:gd name="connsiteY0-32" fmla="*/ 0 h 7272843"/>
              <a:gd name="connsiteX1-33" fmla="*/ 5762357 w 5762357"/>
              <a:gd name="connsiteY1-34" fmla="*/ 7272843 h 7272843"/>
              <a:gd name="connsiteX0-35" fmla="*/ 0 w 5356198"/>
              <a:gd name="connsiteY0-36" fmla="*/ 0 h 13306544"/>
              <a:gd name="connsiteX1-37" fmla="*/ 5356198 w 5356198"/>
              <a:gd name="connsiteY1-38" fmla="*/ 13306544 h 13306544"/>
              <a:gd name="connsiteX0-39" fmla="*/ 0 w 5290688"/>
              <a:gd name="connsiteY0-40" fmla="*/ 0 h 10500172"/>
              <a:gd name="connsiteX1-41" fmla="*/ 5290688 w 5290688"/>
              <a:gd name="connsiteY1-42" fmla="*/ 10500172 h 10500172"/>
              <a:gd name="connsiteX0-43" fmla="*/ 0 w 5290688"/>
              <a:gd name="connsiteY0-44" fmla="*/ 0 h 10219535"/>
              <a:gd name="connsiteX1-45" fmla="*/ 5290688 w 5290688"/>
              <a:gd name="connsiteY1-46" fmla="*/ 10219535 h 10219535"/>
              <a:gd name="connsiteX0-47" fmla="*/ 0 w 5290688"/>
              <a:gd name="connsiteY0-48" fmla="*/ 0 h 9798579"/>
              <a:gd name="connsiteX1-49" fmla="*/ 5290688 w 5290688"/>
              <a:gd name="connsiteY1-50" fmla="*/ 9798579 h 9798579"/>
              <a:gd name="connsiteX0-51" fmla="*/ 0 w 5290688"/>
              <a:gd name="connsiteY0-52" fmla="*/ 0 h 6711569"/>
              <a:gd name="connsiteX1-53" fmla="*/ 5290688 w 5290688"/>
              <a:gd name="connsiteY1-54" fmla="*/ 6711569 h 6711569"/>
              <a:gd name="connsiteX0-55" fmla="*/ 0 w 5290688"/>
              <a:gd name="connsiteY0-56" fmla="*/ 0 h 7763959"/>
              <a:gd name="connsiteX1-57" fmla="*/ 5290688 w 5290688"/>
              <a:gd name="connsiteY1-58" fmla="*/ 7763959 h 7763959"/>
              <a:gd name="connsiteX0-59" fmla="*/ 0 w 5290688"/>
              <a:gd name="connsiteY0-60" fmla="*/ 0 h 7553481"/>
              <a:gd name="connsiteX1-61" fmla="*/ 5290688 w 5290688"/>
              <a:gd name="connsiteY1-62" fmla="*/ 7553481 h 7553481"/>
              <a:gd name="connsiteX0-63" fmla="*/ 0 w 5198975"/>
              <a:gd name="connsiteY0-64" fmla="*/ 8933966 h 8934408"/>
              <a:gd name="connsiteX1-65" fmla="*/ 5198975 w 5198975"/>
              <a:gd name="connsiteY1-66" fmla="*/ 7 h 8934408"/>
              <a:gd name="connsiteX0-67" fmla="*/ 0 w 5198975"/>
              <a:gd name="connsiteY0-68" fmla="*/ 11108905 h 11109258"/>
              <a:gd name="connsiteX1-69" fmla="*/ 5198975 w 5198975"/>
              <a:gd name="connsiteY1-70" fmla="*/ 7 h 11109258"/>
              <a:gd name="connsiteX0-71" fmla="*/ 0 w 5212077"/>
              <a:gd name="connsiteY0-72" fmla="*/ 10266993 h 10267376"/>
              <a:gd name="connsiteX1-73" fmla="*/ 5212077 w 5212077"/>
              <a:gd name="connsiteY1-74" fmla="*/ 7 h 10267376"/>
              <a:gd name="connsiteX0-75" fmla="*/ 0 w 5251383"/>
              <a:gd name="connsiteY0-76" fmla="*/ 11810498 h 11810829"/>
              <a:gd name="connsiteX1-77" fmla="*/ 5251383 w 5251383"/>
              <a:gd name="connsiteY1-78" fmla="*/ 7 h 11810829"/>
              <a:gd name="connsiteX0-79" fmla="*/ 0 w 5369300"/>
              <a:gd name="connsiteY0-80" fmla="*/ 11179064 h 11179417"/>
              <a:gd name="connsiteX1-81" fmla="*/ 5369300 w 5369300"/>
              <a:gd name="connsiteY1-82" fmla="*/ 7 h 11179417"/>
              <a:gd name="connsiteX0-83" fmla="*/ 0 w 5421708"/>
              <a:gd name="connsiteY0-84" fmla="*/ 11389542 h 11389888"/>
              <a:gd name="connsiteX1-85" fmla="*/ 5421708 w 5421708"/>
              <a:gd name="connsiteY1-86" fmla="*/ 7 h 11389888"/>
            </a:gdLst>
            <a:ahLst/>
            <a:cxnLst>
              <a:cxn ang="0">
                <a:pos x="connsiteX0-1" y="connsiteY0-2"/>
              </a:cxn>
              <a:cxn ang="0">
                <a:pos x="connsiteX1-3" y="connsiteY1-4"/>
              </a:cxn>
            </a:cxnLst>
            <a:rect l="l" t="t" r="r" b="b"/>
            <a:pathLst>
              <a:path w="5421708" h="11389888">
                <a:moveTo>
                  <a:pt x="0" y="11389542"/>
                </a:moveTo>
                <a:cubicBezTo>
                  <a:pt x="2670131" y="11462611"/>
                  <a:pt x="2657632" y="-10431"/>
                  <a:pt x="5421708" y="7"/>
                </a:cubicBezTo>
              </a:path>
            </a:pathLst>
          </a:custGeom>
          <a:noFill/>
          <a:ln w="571500">
            <a:gradFill flip="none" rotWithShape="1">
              <a:gsLst>
                <a:gs pos="100000">
                  <a:schemeClr val="accent3">
                    <a:alpha val="50000"/>
                  </a:schemeClr>
                </a:gs>
                <a:gs pos="0">
                  <a:schemeClr val="accent2">
                    <a:alpha val="4000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17" name="Freeform 16"/>
          <p:cNvSpPr/>
          <p:nvPr/>
        </p:nvSpPr>
        <p:spPr>
          <a:xfrm flipV="1">
            <a:off x="6663192" y="1944837"/>
            <a:ext cx="3912971" cy="6360"/>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1" fmla="*/ 0 w 7484302"/>
              <a:gd name="connsiteY0-2" fmla="*/ 0 h 1951372"/>
              <a:gd name="connsiteX1-3" fmla="*/ 4991622 w 7484302"/>
              <a:gd name="connsiteY1-4" fmla="*/ 1772433 h 1951372"/>
              <a:gd name="connsiteX2-5" fmla="*/ 7484302 w 7484302"/>
              <a:gd name="connsiteY2-6" fmla="*/ 1797485 h 1951372"/>
              <a:gd name="connsiteX0-7" fmla="*/ 0 w 7484302"/>
              <a:gd name="connsiteY0-8" fmla="*/ 0 h 1797485"/>
              <a:gd name="connsiteX1-9" fmla="*/ 7484302 w 7484302"/>
              <a:gd name="connsiteY1-10" fmla="*/ 1797485 h 1797485"/>
              <a:gd name="connsiteX0-11" fmla="*/ 0 w 7484302"/>
              <a:gd name="connsiteY0-12" fmla="*/ 0 h 1797485"/>
              <a:gd name="connsiteX1-13" fmla="*/ 7484302 w 7484302"/>
              <a:gd name="connsiteY1-14" fmla="*/ 1797485 h 1797485"/>
              <a:gd name="connsiteX0-15" fmla="*/ 0 w 7484302"/>
              <a:gd name="connsiteY0-16" fmla="*/ 0 h 1797485"/>
              <a:gd name="connsiteX1-17" fmla="*/ 7484302 w 7484302"/>
              <a:gd name="connsiteY1-18" fmla="*/ 1797485 h 1797485"/>
              <a:gd name="connsiteX0-19" fmla="*/ 0 w 5862181"/>
              <a:gd name="connsiteY0-20" fmla="*/ 0 h 1753644"/>
              <a:gd name="connsiteX1-21" fmla="*/ 5862181 w 5862181"/>
              <a:gd name="connsiteY1-22" fmla="*/ 1753644 h 1753644"/>
              <a:gd name="connsiteX0-23" fmla="*/ 0 w 5742393"/>
              <a:gd name="connsiteY0-24" fmla="*/ 0 h 5602381"/>
              <a:gd name="connsiteX1-25" fmla="*/ 5742393 w 5742393"/>
              <a:gd name="connsiteY1-26" fmla="*/ 5602381 h 5602381"/>
              <a:gd name="connsiteX0-27" fmla="*/ 0 w 5762357"/>
              <a:gd name="connsiteY0-28" fmla="*/ 0 h 4747108"/>
              <a:gd name="connsiteX1-29" fmla="*/ 5762357 w 5762357"/>
              <a:gd name="connsiteY1-30" fmla="*/ 4747108 h 4747108"/>
              <a:gd name="connsiteX0-31" fmla="*/ 0 w 5762357"/>
              <a:gd name="connsiteY0-32" fmla="*/ 0 h 7272843"/>
              <a:gd name="connsiteX1-33" fmla="*/ 5762357 w 5762357"/>
              <a:gd name="connsiteY1-34" fmla="*/ 7272843 h 7272843"/>
              <a:gd name="connsiteX0-35" fmla="*/ 0 w 5356198"/>
              <a:gd name="connsiteY0-36" fmla="*/ 0 h 13306544"/>
              <a:gd name="connsiteX1-37" fmla="*/ 5356198 w 5356198"/>
              <a:gd name="connsiteY1-38" fmla="*/ 13306544 h 13306544"/>
              <a:gd name="connsiteX0-39" fmla="*/ 0 w 5290688"/>
              <a:gd name="connsiteY0-40" fmla="*/ 0 h 10500172"/>
              <a:gd name="connsiteX1-41" fmla="*/ 5290688 w 5290688"/>
              <a:gd name="connsiteY1-42" fmla="*/ 10500172 h 10500172"/>
              <a:gd name="connsiteX0-43" fmla="*/ 0 w 5290688"/>
              <a:gd name="connsiteY0-44" fmla="*/ 0 h 10219535"/>
              <a:gd name="connsiteX1-45" fmla="*/ 5290688 w 5290688"/>
              <a:gd name="connsiteY1-46" fmla="*/ 10219535 h 10219535"/>
              <a:gd name="connsiteX0-47" fmla="*/ 0 w 5290688"/>
              <a:gd name="connsiteY0-48" fmla="*/ 0 h 9798579"/>
              <a:gd name="connsiteX1-49" fmla="*/ 5290688 w 5290688"/>
              <a:gd name="connsiteY1-50" fmla="*/ 9798579 h 9798579"/>
              <a:gd name="connsiteX0-51" fmla="*/ 0 w 5290688"/>
              <a:gd name="connsiteY0-52" fmla="*/ 0 h 6711569"/>
              <a:gd name="connsiteX1-53" fmla="*/ 5290688 w 5290688"/>
              <a:gd name="connsiteY1-54" fmla="*/ 6711569 h 6711569"/>
              <a:gd name="connsiteX0-55" fmla="*/ 0 w 5290688"/>
              <a:gd name="connsiteY0-56" fmla="*/ 0 h 7763959"/>
              <a:gd name="connsiteX1-57" fmla="*/ 5290688 w 5290688"/>
              <a:gd name="connsiteY1-58" fmla="*/ 7763959 h 7763959"/>
              <a:gd name="connsiteX0-59" fmla="*/ 0 w 5290688"/>
              <a:gd name="connsiteY0-60" fmla="*/ 0 h 7553481"/>
              <a:gd name="connsiteX1-61" fmla="*/ 5290688 w 5290688"/>
              <a:gd name="connsiteY1-62" fmla="*/ 7553481 h 7553481"/>
              <a:gd name="connsiteX0-63" fmla="*/ 0 w 5290688"/>
              <a:gd name="connsiteY0-64" fmla="*/ 0 h 4747108"/>
              <a:gd name="connsiteX1-65" fmla="*/ 5290688 w 5290688"/>
              <a:gd name="connsiteY1-66" fmla="*/ 4747108 h 4747108"/>
              <a:gd name="connsiteX0-67" fmla="*/ 0 w 5382401"/>
              <a:gd name="connsiteY0-68" fmla="*/ 0 h 46847"/>
              <a:gd name="connsiteX1-69" fmla="*/ 5382401 w 5382401"/>
              <a:gd name="connsiteY1-70" fmla="*/ 46434 h 46847"/>
            </a:gdLst>
            <a:ahLst/>
            <a:cxnLst>
              <a:cxn ang="0">
                <a:pos x="connsiteX0-1" y="connsiteY0-2"/>
              </a:cxn>
              <a:cxn ang="0">
                <a:pos x="connsiteX1-3" y="connsiteY1-4"/>
              </a:cxn>
            </a:cxnLst>
            <a:rect l="l" t="t" r="r" b="b"/>
            <a:pathLst>
              <a:path w="5382401" h="46847">
                <a:moveTo>
                  <a:pt x="0" y="0"/>
                </a:moveTo>
                <a:cubicBezTo>
                  <a:pt x="2670131" y="73069"/>
                  <a:pt x="2618325" y="35996"/>
                  <a:pt x="5382401" y="46434"/>
                </a:cubicBezTo>
              </a:path>
            </a:pathLst>
          </a:custGeom>
          <a:noFill/>
          <a:ln w="317500">
            <a:gradFill flip="none" rotWithShape="1">
              <a:gsLst>
                <a:gs pos="100000">
                  <a:schemeClr val="accent3"/>
                </a:gs>
                <a:gs pos="0">
                  <a:schemeClr val="accent2">
                    <a:alpha val="4000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15" name="Freeform 16"/>
          <p:cNvSpPr/>
          <p:nvPr/>
        </p:nvSpPr>
        <p:spPr>
          <a:xfrm flipV="1">
            <a:off x="6663192" y="4316080"/>
            <a:ext cx="3912971" cy="6360"/>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1" fmla="*/ 0 w 7484302"/>
              <a:gd name="connsiteY0-2" fmla="*/ 0 h 1951372"/>
              <a:gd name="connsiteX1-3" fmla="*/ 4991622 w 7484302"/>
              <a:gd name="connsiteY1-4" fmla="*/ 1772433 h 1951372"/>
              <a:gd name="connsiteX2-5" fmla="*/ 7484302 w 7484302"/>
              <a:gd name="connsiteY2-6" fmla="*/ 1797485 h 1951372"/>
              <a:gd name="connsiteX0-7" fmla="*/ 0 w 7484302"/>
              <a:gd name="connsiteY0-8" fmla="*/ 0 h 1797485"/>
              <a:gd name="connsiteX1-9" fmla="*/ 7484302 w 7484302"/>
              <a:gd name="connsiteY1-10" fmla="*/ 1797485 h 1797485"/>
              <a:gd name="connsiteX0-11" fmla="*/ 0 w 7484302"/>
              <a:gd name="connsiteY0-12" fmla="*/ 0 h 1797485"/>
              <a:gd name="connsiteX1-13" fmla="*/ 7484302 w 7484302"/>
              <a:gd name="connsiteY1-14" fmla="*/ 1797485 h 1797485"/>
              <a:gd name="connsiteX0-15" fmla="*/ 0 w 7484302"/>
              <a:gd name="connsiteY0-16" fmla="*/ 0 h 1797485"/>
              <a:gd name="connsiteX1-17" fmla="*/ 7484302 w 7484302"/>
              <a:gd name="connsiteY1-18" fmla="*/ 1797485 h 1797485"/>
              <a:gd name="connsiteX0-19" fmla="*/ 0 w 5862181"/>
              <a:gd name="connsiteY0-20" fmla="*/ 0 h 1753644"/>
              <a:gd name="connsiteX1-21" fmla="*/ 5862181 w 5862181"/>
              <a:gd name="connsiteY1-22" fmla="*/ 1753644 h 1753644"/>
              <a:gd name="connsiteX0-23" fmla="*/ 0 w 5742393"/>
              <a:gd name="connsiteY0-24" fmla="*/ 0 h 5602381"/>
              <a:gd name="connsiteX1-25" fmla="*/ 5742393 w 5742393"/>
              <a:gd name="connsiteY1-26" fmla="*/ 5602381 h 5602381"/>
              <a:gd name="connsiteX0-27" fmla="*/ 0 w 5762357"/>
              <a:gd name="connsiteY0-28" fmla="*/ 0 h 4747108"/>
              <a:gd name="connsiteX1-29" fmla="*/ 5762357 w 5762357"/>
              <a:gd name="connsiteY1-30" fmla="*/ 4747108 h 4747108"/>
              <a:gd name="connsiteX0-31" fmla="*/ 0 w 5762357"/>
              <a:gd name="connsiteY0-32" fmla="*/ 0 h 7272843"/>
              <a:gd name="connsiteX1-33" fmla="*/ 5762357 w 5762357"/>
              <a:gd name="connsiteY1-34" fmla="*/ 7272843 h 7272843"/>
              <a:gd name="connsiteX0-35" fmla="*/ 0 w 5356198"/>
              <a:gd name="connsiteY0-36" fmla="*/ 0 h 13306544"/>
              <a:gd name="connsiteX1-37" fmla="*/ 5356198 w 5356198"/>
              <a:gd name="connsiteY1-38" fmla="*/ 13306544 h 13306544"/>
              <a:gd name="connsiteX0-39" fmla="*/ 0 w 5290688"/>
              <a:gd name="connsiteY0-40" fmla="*/ 0 h 10500172"/>
              <a:gd name="connsiteX1-41" fmla="*/ 5290688 w 5290688"/>
              <a:gd name="connsiteY1-42" fmla="*/ 10500172 h 10500172"/>
              <a:gd name="connsiteX0-43" fmla="*/ 0 w 5290688"/>
              <a:gd name="connsiteY0-44" fmla="*/ 0 h 10219535"/>
              <a:gd name="connsiteX1-45" fmla="*/ 5290688 w 5290688"/>
              <a:gd name="connsiteY1-46" fmla="*/ 10219535 h 10219535"/>
              <a:gd name="connsiteX0-47" fmla="*/ 0 w 5290688"/>
              <a:gd name="connsiteY0-48" fmla="*/ 0 h 9798579"/>
              <a:gd name="connsiteX1-49" fmla="*/ 5290688 w 5290688"/>
              <a:gd name="connsiteY1-50" fmla="*/ 9798579 h 9798579"/>
              <a:gd name="connsiteX0-51" fmla="*/ 0 w 5290688"/>
              <a:gd name="connsiteY0-52" fmla="*/ 0 h 6711569"/>
              <a:gd name="connsiteX1-53" fmla="*/ 5290688 w 5290688"/>
              <a:gd name="connsiteY1-54" fmla="*/ 6711569 h 6711569"/>
              <a:gd name="connsiteX0-55" fmla="*/ 0 w 5290688"/>
              <a:gd name="connsiteY0-56" fmla="*/ 0 h 7763959"/>
              <a:gd name="connsiteX1-57" fmla="*/ 5290688 w 5290688"/>
              <a:gd name="connsiteY1-58" fmla="*/ 7763959 h 7763959"/>
              <a:gd name="connsiteX0-59" fmla="*/ 0 w 5290688"/>
              <a:gd name="connsiteY0-60" fmla="*/ 0 h 7553481"/>
              <a:gd name="connsiteX1-61" fmla="*/ 5290688 w 5290688"/>
              <a:gd name="connsiteY1-62" fmla="*/ 7553481 h 7553481"/>
              <a:gd name="connsiteX0-63" fmla="*/ 0 w 5290688"/>
              <a:gd name="connsiteY0-64" fmla="*/ 0 h 4747108"/>
              <a:gd name="connsiteX1-65" fmla="*/ 5290688 w 5290688"/>
              <a:gd name="connsiteY1-66" fmla="*/ 4747108 h 4747108"/>
              <a:gd name="connsiteX0-67" fmla="*/ 0 w 5382401"/>
              <a:gd name="connsiteY0-68" fmla="*/ 0 h 46847"/>
              <a:gd name="connsiteX1-69" fmla="*/ 5382401 w 5382401"/>
              <a:gd name="connsiteY1-70" fmla="*/ 46434 h 46847"/>
            </a:gdLst>
            <a:ahLst/>
            <a:cxnLst>
              <a:cxn ang="0">
                <a:pos x="connsiteX0-1" y="connsiteY0-2"/>
              </a:cxn>
              <a:cxn ang="0">
                <a:pos x="connsiteX1-3" y="connsiteY1-4"/>
              </a:cxn>
            </a:cxnLst>
            <a:rect l="l" t="t" r="r" b="b"/>
            <a:pathLst>
              <a:path w="5382401" h="46847">
                <a:moveTo>
                  <a:pt x="0" y="0"/>
                </a:moveTo>
                <a:cubicBezTo>
                  <a:pt x="2670131" y="73069"/>
                  <a:pt x="2618325" y="35996"/>
                  <a:pt x="5382401" y="46434"/>
                </a:cubicBezTo>
              </a:path>
            </a:pathLst>
          </a:custGeom>
          <a:noFill/>
          <a:ln w="254000">
            <a:gradFill flip="none" rotWithShape="1">
              <a:gsLst>
                <a:gs pos="100000">
                  <a:schemeClr val="accent3"/>
                </a:gs>
                <a:gs pos="0">
                  <a:schemeClr val="accent2">
                    <a:alpha val="4000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14" name="Freeform 16"/>
          <p:cNvSpPr/>
          <p:nvPr/>
        </p:nvSpPr>
        <p:spPr>
          <a:xfrm flipV="1">
            <a:off x="6663192" y="2639477"/>
            <a:ext cx="3846296" cy="1025479"/>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1" fmla="*/ 0 w 7484302"/>
              <a:gd name="connsiteY0-2" fmla="*/ 0 h 1951372"/>
              <a:gd name="connsiteX1-3" fmla="*/ 4991622 w 7484302"/>
              <a:gd name="connsiteY1-4" fmla="*/ 1772433 h 1951372"/>
              <a:gd name="connsiteX2-5" fmla="*/ 7484302 w 7484302"/>
              <a:gd name="connsiteY2-6" fmla="*/ 1797485 h 1951372"/>
              <a:gd name="connsiteX0-7" fmla="*/ 0 w 7484302"/>
              <a:gd name="connsiteY0-8" fmla="*/ 0 h 1797485"/>
              <a:gd name="connsiteX1-9" fmla="*/ 7484302 w 7484302"/>
              <a:gd name="connsiteY1-10" fmla="*/ 1797485 h 1797485"/>
              <a:gd name="connsiteX0-11" fmla="*/ 0 w 7484302"/>
              <a:gd name="connsiteY0-12" fmla="*/ 0 h 1797485"/>
              <a:gd name="connsiteX1-13" fmla="*/ 7484302 w 7484302"/>
              <a:gd name="connsiteY1-14" fmla="*/ 1797485 h 1797485"/>
              <a:gd name="connsiteX0-15" fmla="*/ 0 w 7484302"/>
              <a:gd name="connsiteY0-16" fmla="*/ 0 h 1797485"/>
              <a:gd name="connsiteX1-17" fmla="*/ 7484302 w 7484302"/>
              <a:gd name="connsiteY1-18" fmla="*/ 1797485 h 1797485"/>
              <a:gd name="connsiteX0-19" fmla="*/ 0 w 5862181"/>
              <a:gd name="connsiteY0-20" fmla="*/ 0 h 1753644"/>
              <a:gd name="connsiteX1-21" fmla="*/ 5862181 w 5862181"/>
              <a:gd name="connsiteY1-22" fmla="*/ 1753644 h 1753644"/>
              <a:gd name="connsiteX0-23" fmla="*/ 0 w 5742393"/>
              <a:gd name="connsiteY0-24" fmla="*/ 0 h 5602381"/>
              <a:gd name="connsiteX1-25" fmla="*/ 5742393 w 5742393"/>
              <a:gd name="connsiteY1-26" fmla="*/ 5602381 h 5602381"/>
              <a:gd name="connsiteX0-27" fmla="*/ 0 w 5762357"/>
              <a:gd name="connsiteY0-28" fmla="*/ 0 h 4747108"/>
              <a:gd name="connsiteX1-29" fmla="*/ 5762357 w 5762357"/>
              <a:gd name="connsiteY1-30" fmla="*/ 4747108 h 4747108"/>
              <a:gd name="connsiteX0-31" fmla="*/ 0 w 5762357"/>
              <a:gd name="connsiteY0-32" fmla="*/ 0 h 7272843"/>
              <a:gd name="connsiteX1-33" fmla="*/ 5762357 w 5762357"/>
              <a:gd name="connsiteY1-34" fmla="*/ 7272843 h 7272843"/>
              <a:gd name="connsiteX0-35" fmla="*/ 0 w 5356198"/>
              <a:gd name="connsiteY0-36" fmla="*/ 0 h 13306544"/>
              <a:gd name="connsiteX1-37" fmla="*/ 5356198 w 5356198"/>
              <a:gd name="connsiteY1-38" fmla="*/ 13306544 h 13306544"/>
              <a:gd name="connsiteX0-39" fmla="*/ 0 w 5290688"/>
              <a:gd name="connsiteY0-40" fmla="*/ 0 h 10500172"/>
              <a:gd name="connsiteX1-41" fmla="*/ 5290688 w 5290688"/>
              <a:gd name="connsiteY1-42" fmla="*/ 10500172 h 10500172"/>
              <a:gd name="connsiteX0-43" fmla="*/ 0 w 5290688"/>
              <a:gd name="connsiteY0-44" fmla="*/ 0 h 10219535"/>
              <a:gd name="connsiteX1-45" fmla="*/ 5290688 w 5290688"/>
              <a:gd name="connsiteY1-46" fmla="*/ 10219535 h 10219535"/>
              <a:gd name="connsiteX0-47" fmla="*/ 0 w 5290688"/>
              <a:gd name="connsiteY0-48" fmla="*/ 0 h 9798579"/>
              <a:gd name="connsiteX1-49" fmla="*/ 5290688 w 5290688"/>
              <a:gd name="connsiteY1-50" fmla="*/ 9798579 h 9798579"/>
              <a:gd name="connsiteX0-51" fmla="*/ 0 w 5290688"/>
              <a:gd name="connsiteY0-52" fmla="*/ 0 h 6711569"/>
              <a:gd name="connsiteX1-53" fmla="*/ 5290688 w 5290688"/>
              <a:gd name="connsiteY1-54" fmla="*/ 6711569 h 6711569"/>
              <a:gd name="connsiteX0-55" fmla="*/ 0 w 5290688"/>
              <a:gd name="connsiteY0-56" fmla="*/ 0 h 7763959"/>
              <a:gd name="connsiteX1-57" fmla="*/ 5290688 w 5290688"/>
              <a:gd name="connsiteY1-58" fmla="*/ 7763959 h 7763959"/>
              <a:gd name="connsiteX0-59" fmla="*/ 0 w 5290688"/>
              <a:gd name="connsiteY0-60" fmla="*/ 0 h 7553481"/>
              <a:gd name="connsiteX1-61" fmla="*/ 5290688 w 5290688"/>
              <a:gd name="connsiteY1-62" fmla="*/ 7553481 h 7553481"/>
            </a:gdLst>
            <a:ahLst/>
            <a:cxnLst>
              <a:cxn ang="0">
                <a:pos x="connsiteX0-1" y="connsiteY0-2"/>
              </a:cxn>
              <a:cxn ang="0">
                <a:pos x="connsiteX1-3" y="connsiteY1-4"/>
              </a:cxn>
            </a:cxnLst>
            <a:rect l="l" t="t" r="r" b="b"/>
            <a:pathLst>
              <a:path w="5290688" h="7553481">
                <a:moveTo>
                  <a:pt x="0" y="0"/>
                </a:moveTo>
                <a:cubicBezTo>
                  <a:pt x="2670131" y="73069"/>
                  <a:pt x="2526612" y="7543043"/>
                  <a:pt x="5290688" y="7553481"/>
                </a:cubicBezTo>
              </a:path>
            </a:pathLst>
          </a:custGeom>
          <a:noFill/>
          <a:ln w="1016000">
            <a:gradFill flip="none" rotWithShape="1">
              <a:gsLst>
                <a:gs pos="100000">
                  <a:schemeClr val="accent3"/>
                </a:gs>
                <a:gs pos="0">
                  <a:schemeClr val="accent2">
                    <a:alpha val="4000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13" name="Freeform 16"/>
          <p:cNvSpPr/>
          <p:nvPr/>
        </p:nvSpPr>
        <p:spPr>
          <a:xfrm flipV="1">
            <a:off x="6689440" y="3193181"/>
            <a:ext cx="3893921" cy="1806529"/>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1" fmla="*/ 0 w 7484302"/>
              <a:gd name="connsiteY0-2" fmla="*/ 0 h 1951372"/>
              <a:gd name="connsiteX1-3" fmla="*/ 4991622 w 7484302"/>
              <a:gd name="connsiteY1-4" fmla="*/ 1772433 h 1951372"/>
              <a:gd name="connsiteX2-5" fmla="*/ 7484302 w 7484302"/>
              <a:gd name="connsiteY2-6" fmla="*/ 1797485 h 1951372"/>
              <a:gd name="connsiteX0-7" fmla="*/ 0 w 7484302"/>
              <a:gd name="connsiteY0-8" fmla="*/ 0 h 1797485"/>
              <a:gd name="connsiteX1-9" fmla="*/ 7484302 w 7484302"/>
              <a:gd name="connsiteY1-10" fmla="*/ 1797485 h 1797485"/>
              <a:gd name="connsiteX0-11" fmla="*/ 0 w 7484302"/>
              <a:gd name="connsiteY0-12" fmla="*/ 0 h 1797485"/>
              <a:gd name="connsiteX1-13" fmla="*/ 7484302 w 7484302"/>
              <a:gd name="connsiteY1-14" fmla="*/ 1797485 h 1797485"/>
              <a:gd name="connsiteX0-15" fmla="*/ 0 w 7484302"/>
              <a:gd name="connsiteY0-16" fmla="*/ 0 h 1797485"/>
              <a:gd name="connsiteX1-17" fmla="*/ 7484302 w 7484302"/>
              <a:gd name="connsiteY1-18" fmla="*/ 1797485 h 1797485"/>
              <a:gd name="connsiteX0-19" fmla="*/ 0 w 5862181"/>
              <a:gd name="connsiteY0-20" fmla="*/ 0 h 1753644"/>
              <a:gd name="connsiteX1-21" fmla="*/ 5862181 w 5862181"/>
              <a:gd name="connsiteY1-22" fmla="*/ 1753644 h 1753644"/>
              <a:gd name="connsiteX0-23" fmla="*/ 0 w 5742393"/>
              <a:gd name="connsiteY0-24" fmla="*/ 0 h 5602381"/>
              <a:gd name="connsiteX1-25" fmla="*/ 5742393 w 5742393"/>
              <a:gd name="connsiteY1-26" fmla="*/ 5602381 h 5602381"/>
              <a:gd name="connsiteX0-27" fmla="*/ 0 w 5762357"/>
              <a:gd name="connsiteY0-28" fmla="*/ 0 h 4747108"/>
              <a:gd name="connsiteX1-29" fmla="*/ 5762357 w 5762357"/>
              <a:gd name="connsiteY1-30" fmla="*/ 4747108 h 4747108"/>
              <a:gd name="connsiteX0-31" fmla="*/ 0 w 5762357"/>
              <a:gd name="connsiteY0-32" fmla="*/ 0 h 7272843"/>
              <a:gd name="connsiteX1-33" fmla="*/ 5762357 w 5762357"/>
              <a:gd name="connsiteY1-34" fmla="*/ 7272843 h 7272843"/>
              <a:gd name="connsiteX0-35" fmla="*/ 0 w 5356198"/>
              <a:gd name="connsiteY0-36" fmla="*/ 0 h 13306544"/>
              <a:gd name="connsiteX1-37" fmla="*/ 5356198 w 5356198"/>
              <a:gd name="connsiteY1-38" fmla="*/ 13306544 h 13306544"/>
            </a:gdLst>
            <a:ahLst/>
            <a:cxnLst>
              <a:cxn ang="0">
                <a:pos x="connsiteX0-1" y="connsiteY0-2"/>
              </a:cxn>
              <a:cxn ang="0">
                <a:pos x="connsiteX1-3" y="connsiteY1-4"/>
              </a:cxn>
            </a:cxnLst>
            <a:rect l="l" t="t" r="r" b="b"/>
            <a:pathLst>
              <a:path w="5356198" h="13306544">
                <a:moveTo>
                  <a:pt x="0" y="0"/>
                </a:moveTo>
                <a:cubicBezTo>
                  <a:pt x="2670131" y="73069"/>
                  <a:pt x="2592122" y="13296106"/>
                  <a:pt x="5356198" y="13306544"/>
                </a:cubicBezTo>
              </a:path>
            </a:pathLst>
          </a:custGeom>
          <a:noFill/>
          <a:ln w="127000">
            <a:gradFill flip="none" rotWithShape="1">
              <a:gsLst>
                <a:gs pos="100000">
                  <a:schemeClr val="accent3"/>
                </a:gs>
                <a:gs pos="0">
                  <a:schemeClr val="accent2">
                    <a:alpha val="4000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07" name="Freeform 16"/>
          <p:cNvSpPr/>
          <p:nvPr/>
        </p:nvSpPr>
        <p:spPr>
          <a:xfrm flipV="1">
            <a:off x="6735720" y="5456450"/>
            <a:ext cx="3998696" cy="9479"/>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1" fmla="*/ 0 w 7484302"/>
              <a:gd name="connsiteY0-2" fmla="*/ 0 h 1951372"/>
              <a:gd name="connsiteX1-3" fmla="*/ 4991622 w 7484302"/>
              <a:gd name="connsiteY1-4" fmla="*/ 1772433 h 1951372"/>
              <a:gd name="connsiteX2-5" fmla="*/ 7484302 w 7484302"/>
              <a:gd name="connsiteY2-6" fmla="*/ 1797485 h 1951372"/>
              <a:gd name="connsiteX0-7" fmla="*/ 0 w 7484302"/>
              <a:gd name="connsiteY0-8" fmla="*/ 0 h 1797485"/>
              <a:gd name="connsiteX1-9" fmla="*/ 7484302 w 7484302"/>
              <a:gd name="connsiteY1-10" fmla="*/ 1797485 h 1797485"/>
              <a:gd name="connsiteX0-11" fmla="*/ 0 w 7484302"/>
              <a:gd name="connsiteY0-12" fmla="*/ 0 h 1797485"/>
              <a:gd name="connsiteX1-13" fmla="*/ 7484302 w 7484302"/>
              <a:gd name="connsiteY1-14" fmla="*/ 1797485 h 1797485"/>
              <a:gd name="connsiteX0-15" fmla="*/ 0 w 7484302"/>
              <a:gd name="connsiteY0-16" fmla="*/ 0 h 1797485"/>
              <a:gd name="connsiteX1-17" fmla="*/ 7484302 w 7484302"/>
              <a:gd name="connsiteY1-18" fmla="*/ 1797485 h 1797485"/>
              <a:gd name="connsiteX0-19" fmla="*/ 0 w 5862181"/>
              <a:gd name="connsiteY0-20" fmla="*/ 0 h 1753644"/>
              <a:gd name="connsiteX1-21" fmla="*/ 5862181 w 5862181"/>
              <a:gd name="connsiteY1-22" fmla="*/ 1753644 h 1753644"/>
              <a:gd name="connsiteX0-23" fmla="*/ 0 w 5742393"/>
              <a:gd name="connsiteY0-24" fmla="*/ 0 h 5602381"/>
              <a:gd name="connsiteX1-25" fmla="*/ 5742393 w 5742393"/>
              <a:gd name="connsiteY1-26" fmla="*/ 5602381 h 5602381"/>
              <a:gd name="connsiteX0-27" fmla="*/ 0 w 5762357"/>
              <a:gd name="connsiteY0-28" fmla="*/ 0 h 4747108"/>
              <a:gd name="connsiteX1-29" fmla="*/ 5762357 w 5762357"/>
              <a:gd name="connsiteY1-30" fmla="*/ 4747108 h 4747108"/>
              <a:gd name="connsiteX0-31" fmla="*/ 0 w 5762357"/>
              <a:gd name="connsiteY0-32" fmla="*/ 0 h 7272843"/>
              <a:gd name="connsiteX1-33" fmla="*/ 5762357 w 5762357"/>
              <a:gd name="connsiteY1-34" fmla="*/ 7272843 h 7272843"/>
              <a:gd name="connsiteX0-35" fmla="*/ 0 w 5570196"/>
              <a:gd name="connsiteY0-36" fmla="*/ 10500856 h 10501232"/>
              <a:gd name="connsiteX1-37" fmla="*/ 5570196 w 5570196"/>
              <a:gd name="connsiteY1-38" fmla="*/ 7 h 10501232"/>
              <a:gd name="connsiteX0-39" fmla="*/ 0 w 5640073"/>
              <a:gd name="connsiteY0-40" fmla="*/ 10500856 h 10501232"/>
              <a:gd name="connsiteX1-41" fmla="*/ 5640073 w 5640073"/>
              <a:gd name="connsiteY1-42" fmla="*/ 7 h 10501232"/>
              <a:gd name="connsiteX0-43" fmla="*/ 0 w 5744888"/>
              <a:gd name="connsiteY0-44" fmla="*/ 9846036 h 9846434"/>
              <a:gd name="connsiteX1-45" fmla="*/ 5744888 w 5744888"/>
              <a:gd name="connsiteY1-46" fmla="*/ 8 h 9846434"/>
              <a:gd name="connsiteX0-47" fmla="*/ 0 w 5762357"/>
              <a:gd name="connsiteY0-48" fmla="*/ 10313765 h 10314148"/>
              <a:gd name="connsiteX1-49" fmla="*/ 5762357 w 5762357"/>
              <a:gd name="connsiteY1-50" fmla="*/ 8 h 10314148"/>
              <a:gd name="connsiteX0-51" fmla="*/ 0 w 5587665"/>
              <a:gd name="connsiteY0-52" fmla="*/ 0 h 1192369"/>
              <a:gd name="connsiteX1-53" fmla="*/ 5587665 w 5587665"/>
              <a:gd name="connsiteY1-54" fmla="*/ 1192369 h 1192369"/>
              <a:gd name="connsiteX0-55" fmla="*/ 0 w 5517788"/>
              <a:gd name="connsiteY0-56" fmla="*/ 0 h 3811649"/>
              <a:gd name="connsiteX1-57" fmla="*/ 5517788 w 5517788"/>
              <a:gd name="connsiteY1-58" fmla="*/ 3811649 h 3811649"/>
              <a:gd name="connsiteX0-59" fmla="*/ 0 w 5517788"/>
              <a:gd name="connsiteY0-60" fmla="*/ 0 h 444003"/>
              <a:gd name="connsiteX1-61" fmla="*/ 5517788 w 5517788"/>
              <a:gd name="connsiteY1-62" fmla="*/ 444003 h 444003"/>
              <a:gd name="connsiteX0-63" fmla="*/ 0 w 5500319"/>
              <a:gd name="connsiteY0-64" fmla="*/ 0 h 69820"/>
              <a:gd name="connsiteX1-65" fmla="*/ 5500319 w 5500319"/>
              <a:gd name="connsiteY1-66" fmla="*/ 69820 h 69820"/>
            </a:gdLst>
            <a:ahLst/>
            <a:cxnLst>
              <a:cxn ang="0">
                <a:pos x="connsiteX0-1" y="connsiteY0-2"/>
              </a:cxn>
              <a:cxn ang="0">
                <a:pos x="connsiteX1-3" y="connsiteY1-4"/>
              </a:cxn>
            </a:cxnLst>
            <a:rect l="l" t="t" r="r" b="b"/>
            <a:pathLst>
              <a:path w="5500319" h="69820">
                <a:moveTo>
                  <a:pt x="0" y="0"/>
                </a:moveTo>
                <a:cubicBezTo>
                  <a:pt x="2670131" y="73069"/>
                  <a:pt x="2736243" y="59382"/>
                  <a:pt x="5500319" y="69820"/>
                </a:cubicBezTo>
              </a:path>
            </a:pathLst>
          </a:custGeom>
          <a:noFill/>
          <a:ln w="825500">
            <a:gradFill flip="none" rotWithShape="1">
              <a:gsLst>
                <a:gs pos="100000">
                  <a:schemeClr val="accent3"/>
                </a:gs>
                <a:gs pos="0">
                  <a:schemeClr val="accent2">
                    <a:alpha val="4000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498" name="Freeform 16"/>
          <p:cNvSpPr/>
          <p:nvPr/>
        </p:nvSpPr>
        <p:spPr>
          <a:xfrm flipV="1">
            <a:off x="1646375" y="2643351"/>
            <a:ext cx="4176496" cy="752619"/>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1" fmla="*/ 0 w 7484302"/>
              <a:gd name="connsiteY0-2" fmla="*/ 0 h 1951372"/>
              <a:gd name="connsiteX1-3" fmla="*/ 4991622 w 7484302"/>
              <a:gd name="connsiteY1-4" fmla="*/ 1772433 h 1951372"/>
              <a:gd name="connsiteX2-5" fmla="*/ 7484302 w 7484302"/>
              <a:gd name="connsiteY2-6" fmla="*/ 1797485 h 1951372"/>
              <a:gd name="connsiteX0-7" fmla="*/ 0 w 7484302"/>
              <a:gd name="connsiteY0-8" fmla="*/ 0 h 1797485"/>
              <a:gd name="connsiteX1-9" fmla="*/ 7484302 w 7484302"/>
              <a:gd name="connsiteY1-10" fmla="*/ 1797485 h 1797485"/>
              <a:gd name="connsiteX0-11" fmla="*/ 0 w 7484302"/>
              <a:gd name="connsiteY0-12" fmla="*/ 0 h 1797485"/>
              <a:gd name="connsiteX1-13" fmla="*/ 7484302 w 7484302"/>
              <a:gd name="connsiteY1-14" fmla="*/ 1797485 h 1797485"/>
              <a:gd name="connsiteX0-15" fmla="*/ 0 w 7484302"/>
              <a:gd name="connsiteY0-16" fmla="*/ 0 h 1797485"/>
              <a:gd name="connsiteX1-17" fmla="*/ 7484302 w 7484302"/>
              <a:gd name="connsiteY1-18" fmla="*/ 1797485 h 1797485"/>
              <a:gd name="connsiteX0-19" fmla="*/ 0 w 5862181"/>
              <a:gd name="connsiteY0-20" fmla="*/ 0 h 1753644"/>
              <a:gd name="connsiteX1-21" fmla="*/ 5862181 w 5862181"/>
              <a:gd name="connsiteY1-22" fmla="*/ 1753644 h 1753644"/>
              <a:gd name="connsiteX0-23" fmla="*/ 0 w 5742393"/>
              <a:gd name="connsiteY0-24" fmla="*/ 0 h 5602381"/>
              <a:gd name="connsiteX1-25" fmla="*/ 5742393 w 5742393"/>
              <a:gd name="connsiteY1-26" fmla="*/ 5602381 h 5602381"/>
              <a:gd name="connsiteX0-27" fmla="*/ 0 w 5762357"/>
              <a:gd name="connsiteY0-28" fmla="*/ 0 h 4747108"/>
              <a:gd name="connsiteX1-29" fmla="*/ 5762357 w 5762357"/>
              <a:gd name="connsiteY1-30" fmla="*/ 4747108 h 4747108"/>
              <a:gd name="connsiteX0-31" fmla="*/ 0 w 5762357"/>
              <a:gd name="connsiteY0-32" fmla="*/ 0 h 7272843"/>
              <a:gd name="connsiteX1-33" fmla="*/ 5762357 w 5762357"/>
              <a:gd name="connsiteY1-34" fmla="*/ 7272843 h 7272843"/>
              <a:gd name="connsiteX0-35" fmla="*/ 0 w 5570196"/>
              <a:gd name="connsiteY0-36" fmla="*/ 10500856 h 10501232"/>
              <a:gd name="connsiteX1-37" fmla="*/ 5570196 w 5570196"/>
              <a:gd name="connsiteY1-38" fmla="*/ 7 h 10501232"/>
              <a:gd name="connsiteX0-39" fmla="*/ 0 w 5640073"/>
              <a:gd name="connsiteY0-40" fmla="*/ 10500856 h 10501232"/>
              <a:gd name="connsiteX1-41" fmla="*/ 5640073 w 5640073"/>
              <a:gd name="connsiteY1-42" fmla="*/ 7 h 10501232"/>
              <a:gd name="connsiteX0-43" fmla="*/ 0 w 5744888"/>
              <a:gd name="connsiteY0-44" fmla="*/ 9846036 h 9846434"/>
              <a:gd name="connsiteX1-45" fmla="*/ 5744888 w 5744888"/>
              <a:gd name="connsiteY1-46" fmla="*/ 8 h 9846434"/>
              <a:gd name="connsiteX0-47" fmla="*/ 0 w 5762357"/>
              <a:gd name="connsiteY0-48" fmla="*/ 10313765 h 10314148"/>
              <a:gd name="connsiteX1-49" fmla="*/ 5762357 w 5762357"/>
              <a:gd name="connsiteY1-50" fmla="*/ 8 h 10314148"/>
              <a:gd name="connsiteX0-51" fmla="*/ 0 w 5744888"/>
              <a:gd name="connsiteY0-52" fmla="*/ 5542939 h 5543646"/>
              <a:gd name="connsiteX1-53" fmla="*/ 5744888 w 5744888"/>
              <a:gd name="connsiteY1-54" fmla="*/ 15 h 5543646"/>
            </a:gdLst>
            <a:ahLst/>
            <a:cxnLst>
              <a:cxn ang="0">
                <a:pos x="connsiteX0-1" y="connsiteY0-2"/>
              </a:cxn>
              <a:cxn ang="0">
                <a:pos x="connsiteX1-3" y="connsiteY1-4"/>
              </a:cxn>
            </a:cxnLst>
            <a:rect l="l" t="t" r="r" b="b"/>
            <a:pathLst>
              <a:path w="5744888" h="5543646">
                <a:moveTo>
                  <a:pt x="0" y="5542939"/>
                </a:moveTo>
                <a:cubicBezTo>
                  <a:pt x="2670131" y="5616008"/>
                  <a:pt x="2980812" y="-10423"/>
                  <a:pt x="5744888" y="15"/>
                </a:cubicBezTo>
              </a:path>
            </a:pathLst>
          </a:custGeom>
          <a:noFill/>
          <a:ln w="539750">
            <a:gradFill flip="none" rotWithShape="1">
              <a:gsLst>
                <a:gs pos="0">
                  <a:schemeClr val="accent1">
                    <a:alpha val="50000"/>
                  </a:schemeClr>
                </a:gs>
                <a:gs pos="100000">
                  <a:schemeClr val="accent2">
                    <a:alpha val="5000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01" name="Freeform 16"/>
          <p:cNvSpPr/>
          <p:nvPr/>
        </p:nvSpPr>
        <p:spPr>
          <a:xfrm flipV="1">
            <a:off x="1629929" y="2009750"/>
            <a:ext cx="3998696" cy="9479"/>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1" fmla="*/ 0 w 7484302"/>
              <a:gd name="connsiteY0-2" fmla="*/ 0 h 1951372"/>
              <a:gd name="connsiteX1-3" fmla="*/ 4991622 w 7484302"/>
              <a:gd name="connsiteY1-4" fmla="*/ 1772433 h 1951372"/>
              <a:gd name="connsiteX2-5" fmla="*/ 7484302 w 7484302"/>
              <a:gd name="connsiteY2-6" fmla="*/ 1797485 h 1951372"/>
              <a:gd name="connsiteX0-7" fmla="*/ 0 w 7484302"/>
              <a:gd name="connsiteY0-8" fmla="*/ 0 h 1797485"/>
              <a:gd name="connsiteX1-9" fmla="*/ 7484302 w 7484302"/>
              <a:gd name="connsiteY1-10" fmla="*/ 1797485 h 1797485"/>
              <a:gd name="connsiteX0-11" fmla="*/ 0 w 7484302"/>
              <a:gd name="connsiteY0-12" fmla="*/ 0 h 1797485"/>
              <a:gd name="connsiteX1-13" fmla="*/ 7484302 w 7484302"/>
              <a:gd name="connsiteY1-14" fmla="*/ 1797485 h 1797485"/>
              <a:gd name="connsiteX0-15" fmla="*/ 0 w 7484302"/>
              <a:gd name="connsiteY0-16" fmla="*/ 0 h 1797485"/>
              <a:gd name="connsiteX1-17" fmla="*/ 7484302 w 7484302"/>
              <a:gd name="connsiteY1-18" fmla="*/ 1797485 h 1797485"/>
              <a:gd name="connsiteX0-19" fmla="*/ 0 w 5862181"/>
              <a:gd name="connsiteY0-20" fmla="*/ 0 h 1753644"/>
              <a:gd name="connsiteX1-21" fmla="*/ 5862181 w 5862181"/>
              <a:gd name="connsiteY1-22" fmla="*/ 1753644 h 1753644"/>
              <a:gd name="connsiteX0-23" fmla="*/ 0 w 5742393"/>
              <a:gd name="connsiteY0-24" fmla="*/ 0 h 5602381"/>
              <a:gd name="connsiteX1-25" fmla="*/ 5742393 w 5742393"/>
              <a:gd name="connsiteY1-26" fmla="*/ 5602381 h 5602381"/>
              <a:gd name="connsiteX0-27" fmla="*/ 0 w 5762357"/>
              <a:gd name="connsiteY0-28" fmla="*/ 0 h 4747108"/>
              <a:gd name="connsiteX1-29" fmla="*/ 5762357 w 5762357"/>
              <a:gd name="connsiteY1-30" fmla="*/ 4747108 h 4747108"/>
              <a:gd name="connsiteX0-31" fmla="*/ 0 w 5762357"/>
              <a:gd name="connsiteY0-32" fmla="*/ 0 h 7272843"/>
              <a:gd name="connsiteX1-33" fmla="*/ 5762357 w 5762357"/>
              <a:gd name="connsiteY1-34" fmla="*/ 7272843 h 7272843"/>
              <a:gd name="connsiteX0-35" fmla="*/ 0 w 5570196"/>
              <a:gd name="connsiteY0-36" fmla="*/ 10500856 h 10501232"/>
              <a:gd name="connsiteX1-37" fmla="*/ 5570196 w 5570196"/>
              <a:gd name="connsiteY1-38" fmla="*/ 7 h 10501232"/>
              <a:gd name="connsiteX0-39" fmla="*/ 0 w 5640073"/>
              <a:gd name="connsiteY0-40" fmla="*/ 10500856 h 10501232"/>
              <a:gd name="connsiteX1-41" fmla="*/ 5640073 w 5640073"/>
              <a:gd name="connsiteY1-42" fmla="*/ 7 h 10501232"/>
              <a:gd name="connsiteX0-43" fmla="*/ 0 w 5744888"/>
              <a:gd name="connsiteY0-44" fmla="*/ 9846036 h 9846434"/>
              <a:gd name="connsiteX1-45" fmla="*/ 5744888 w 5744888"/>
              <a:gd name="connsiteY1-46" fmla="*/ 8 h 9846434"/>
              <a:gd name="connsiteX0-47" fmla="*/ 0 w 5762357"/>
              <a:gd name="connsiteY0-48" fmla="*/ 10313765 h 10314148"/>
              <a:gd name="connsiteX1-49" fmla="*/ 5762357 w 5762357"/>
              <a:gd name="connsiteY1-50" fmla="*/ 8 h 10314148"/>
              <a:gd name="connsiteX0-51" fmla="*/ 0 w 5587665"/>
              <a:gd name="connsiteY0-52" fmla="*/ 0 h 1192369"/>
              <a:gd name="connsiteX1-53" fmla="*/ 5587665 w 5587665"/>
              <a:gd name="connsiteY1-54" fmla="*/ 1192369 h 1192369"/>
              <a:gd name="connsiteX0-55" fmla="*/ 0 w 5517788"/>
              <a:gd name="connsiteY0-56" fmla="*/ 0 h 3811649"/>
              <a:gd name="connsiteX1-57" fmla="*/ 5517788 w 5517788"/>
              <a:gd name="connsiteY1-58" fmla="*/ 3811649 h 3811649"/>
              <a:gd name="connsiteX0-59" fmla="*/ 0 w 5517788"/>
              <a:gd name="connsiteY0-60" fmla="*/ 0 h 444003"/>
              <a:gd name="connsiteX1-61" fmla="*/ 5517788 w 5517788"/>
              <a:gd name="connsiteY1-62" fmla="*/ 444003 h 444003"/>
              <a:gd name="connsiteX0-63" fmla="*/ 0 w 5500319"/>
              <a:gd name="connsiteY0-64" fmla="*/ 0 h 69820"/>
              <a:gd name="connsiteX1-65" fmla="*/ 5500319 w 5500319"/>
              <a:gd name="connsiteY1-66" fmla="*/ 69820 h 69820"/>
            </a:gdLst>
            <a:ahLst/>
            <a:cxnLst>
              <a:cxn ang="0">
                <a:pos x="connsiteX0-1" y="connsiteY0-2"/>
              </a:cxn>
              <a:cxn ang="0">
                <a:pos x="connsiteX1-3" y="connsiteY1-4"/>
              </a:cxn>
            </a:cxnLst>
            <a:rect l="l" t="t" r="r" b="b"/>
            <a:pathLst>
              <a:path w="5500319" h="69820">
                <a:moveTo>
                  <a:pt x="0" y="0"/>
                </a:moveTo>
                <a:cubicBezTo>
                  <a:pt x="2670131" y="73069"/>
                  <a:pt x="2736243" y="59382"/>
                  <a:pt x="5500319" y="69820"/>
                </a:cubicBezTo>
              </a:path>
            </a:pathLst>
          </a:custGeom>
          <a:noFill/>
          <a:ln w="450850">
            <a:gradFill flip="none" rotWithShape="1">
              <a:gsLst>
                <a:gs pos="0">
                  <a:schemeClr val="accent1">
                    <a:alpha val="50000"/>
                  </a:schemeClr>
                </a:gs>
                <a:gs pos="100000">
                  <a:schemeClr val="accent2">
                    <a:alpha val="5000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05" name="Freeform 16"/>
          <p:cNvSpPr/>
          <p:nvPr/>
        </p:nvSpPr>
        <p:spPr>
          <a:xfrm flipV="1">
            <a:off x="1680622" y="2412885"/>
            <a:ext cx="4189196" cy="1076279"/>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1" fmla="*/ 0 w 7484302"/>
              <a:gd name="connsiteY0-2" fmla="*/ 0 h 1951372"/>
              <a:gd name="connsiteX1-3" fmla="*/ 4991622 w 7484302"/>
              <a:gd name="connsiteY1-4" fmla="*/ 1772433 h 1951372"/>
              <a:gd name="connsiteX2-5" fmla="*/ 7484302 w 7484302"/>
              <a:gd name="connsiteY2-6" fmla="*/ 1797485 h 1951372"/>
              <a:gd name="connsiteX0-7" fmla="*/ 0 w 7484302"/>
              <a:gd name="connsiteY0-8" fmla="*/ 0 h 1797485"/>
              <a:gd name="connsiteX1-9" fmla="*/ 7484302 w 7484302"/>
              <a:gd name="connsiteY1-10" fmla="*/ 1797485 h 1797485"/>
              <a:gd name="connsiteX0-11" fmla="*/ 0 w 7484302"/>
              <a:gd name="connsiteY0-12" fmla="*/ 0 h 1797485"/>
              <a:gd name="connsiteX1-13" fmla="*/ 7484302 w 7484302"/>
              <a:gd name="connsiteY1-14" fmla="*/ 1797485 h 1797485"/>
              <a:gd name="connsiteX0-15" fmla="*/ 0 w 7484302"/>
              <a:gd name="connsiteY0-16" fmla="*/ 0 h 1797485"/>
              <a:gd name="connsiteX1-17" fmla="*/ 7484302 w 7484302"/>
              <a:gd name="connsiteY1-18" fmla="*/ 1797485 h 1797485"/>
              <a:gd name="connsiteX0-19" fmla="*/ 0 w 5862181"/>
              <a:gd name="connsiteY0-20" fmla="*/ 0 h 1753644"/>
              <a:gd name="connsiteX1-21" fmla="*/ 5862181 w 5862181"/>
              <a:gd name="connsiteY1-22" fmla="*/ 1753644 h 1753644"/>
              <a:gd name="connsiteX0-23" fmla="*/ 0 w 5742393"/>
              <a:gd name="connsiteY0-24" fmla="*/ 0 h 5602381"/>
              <a:gd name="connsiteX1-25" fmla="*/ 5742393 w 5742393"/>
              <a:gd name="connsiteY1-26" fmla="*/ 5602381 h 5602381"/>
              <a:gd name="connsiteX0-27" fmla="*/ 0 w 5762357"/>
              <a:gd name="connsiteY0-28" fmla="*/ 0 h 4747108"/>
              <a:gd name="connsiteX1-29" fmla="*/ 5762357 w 5762357"/>
              <a:gd name="connsiteY1-30" fmla="*/ 4747108 h 4747108"/>
              <a:gd name="connsiteX0-31" fmla="*/ 0 w 5762357"/>
              <a:gd name="connsiteY0-32" fmla="*/ 0 h 7272843"/>
              <a:gd name="connsiteX1-33" fmla="*/ 5762357 w 5762357"/>
              <a:gd name="connsiteY1-34" fmla="*/ 7272843 h 7272843"/>
              <a:gd name="connsiteX0-35" fmla="*/ 0 w 5762357"/>
              <a:gd name="connsiteY0-36" fmla="*/ 0 h 7927663"/>
              <a:gd name="connsiteX1-37" fmla="*/ 5762357 w 5762357"/>
              <a:gd name="connsiteY1-38" fmla="*/ 7927663 h 7927663"/>
            </a:gdLst>
            <a:ahLst/>
            <a:cxnLst>
              <a:cxn ang="0">
                <a:pos x="connsiteX0-1" y="connsiteY0-2"/>
              </a:cxn>
              <a:cxn ang="0">
                <a:pos x="connsiteX1-3" y="connsiteY1-4"/>
              </a:cxn>
            </a:cxnLst>
            <a:rect l="l" t="t" r="r" b="b"/>
            <a:pathLst>
              <a:path w="5762357" h="7927663">
                <a:moveTo>
                  <a:pt x="0" y="0"/>
                </a:moveTo>
                <a:cubicBezTo>
                  <a:pt x="2670131" y="73069"/>
                  <a:pt x="2998281" y="7917225"/>
                  <a:pt x="5762357" y="7927663"/>
                </a:cubicBezTo>
              </a:path>
            </a:pathLst>
          </a:custGeom>
          <a:noFill/>
          <a:ln w="419100">
            <a:gradFill flip="none" rotWithShape="1">
              <a:gsLst>
                <a:gs pos="0">
                  <a:schemeClr val="accent1">
                    <a:alpha val="50000"/>
                  </a:schemeClr>
                </a:gs>
                <a:gs pos="100000">
                  <a:schemeClr val="accent2">
                    <a:alpha val="5000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02" name="Freeform 16"/>
          <p:cNvSpPr/>
          <p:nvPr/>
        </p:nvSpPr>
        <p:spPr>
          <a:xfrm flipV="1">
            <a:off x="1646375" y="4383047"/>
            <a:ext cx="4176496" cy="866906"/>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1" fmla="*/ 0 w 7484302"/>
              <a:gd name="connsiteY0-2" fmla="*/ 0 h 1951372"/>
              <a:gd name="connsiteX1-3" fmla="*/ 4991622 w 7484302"/>
              <a:gd name="connsiteY1-4" fmla="*/ 1772433 h 1951372"/>
              <a:gd name="connsiteX2-5" fmla="*/ 7484302 w 7484302"/>
              <a:gd name="connsiteY2-6" fmla="*/ 1797485 h 1951372"/>
              <a:gd name="connsiteX0-7" fmla="*/ 0 w 7484302"/>
              <a:gd name="connsiteY0-8" fmla="*/ 0 h 1797485"/>
              <a:gd name="connsiteX1-9" fmla="*/ 7484302 w 7484302"/>
              <a:gd name="connsiteY1-10" fmla="*/ 1797485 h 1797485"/>
              <a:gd name="connsiteX0-11" fmla="*/ 0 w 7484302"/>
              <a:gd name="connsiteY0-12" fmla="*/ 0 h 1797485"/>
              <a:gd name="connsiteX1-13" fmla="*/ 7484302 w 7484302"/>
              <a:gd name="connsiteY1-14" fmla="*/ 1797485 h 1797485"/>
              <a:gd name="connsiteX0-15" fmla="*/ 0 w 7484302"/>
              <a:gd name="connsiteY0-16" fmla="*/ 0 h 1797485"/>
              <a:gd name="connsiteX1-17" fmla="*/ 7484302 w 7484302"/>
              <a:gd name="connsiteY1-18" fmla="*/ 1797485 h 1797485"/>
              <a:gd name="connsiteX0-19" fmla="*/ 0 w 5862181"/>
              <a:gd name="connsiteY0-20" fmla="*/ 0 h 1753644"/>
              <a:gd name="connsiteX1-21" fmla="*/ 5862181 w 5862181"/>
              <a:gd name="connsiteY1-22" fmla="*/ 1753644 h 1753644"/>
              <a:gd name="connsiteX0-23" fmla="*/ 0 w 5742393"/>
              <a:gd name="connsiteY0-24" fmla="*/ 0 h 5602381"/>
              <a:gd name="connsiteX1-25" fmla="*/ 5742393 w 5742393"/>
              <a:gd name="connsiteY1-26" fmla="*/ 5602381 h 5602381"/>
              <a:gd name="connsiteX0-27" fmla="*/ 0 w 5762357"/>
              <a:gd name="connsiteY0-28" fmla="*/ 0 h 4747108"/>
              <a:gd name="connsiteX1-29" fmla="*/ 5762357 w 5762357"/>
              <a:gd name="connsiteY1-30" fmla="*/ 4747108 h 4747108"/>
              <a:gd name="connsiteX0-31" fmla="*/ 0 w 5762357"/>
              <a:gd name="connsiteY0-32" fmla="*/ 0 h 7272843"/>
              <a:gd name="connsiteX1-33" fmla="*/ 5762357 w 5762357"/>
              <a:gd name="connsiteY1-34" fmla="*/ 7272843 h 7272843"/>
              <a:gd name="connsiteX0-35" fmla="*/ 0 w 5570196"/>
              <a:gd name="connsiteY0-36" fmla="*/ 10500856 h 10501232"/>
              <a:gd name="connsiteX1-37" fmla="*/ 5570196 w 5570196"/>
              <a:gd name="connsiteY1-38" fmla="*/ 7 h 10501232"/>
              <a:gd name="connsiteX0-39" fmla="*/ 0 w 5640073"/>
              <a:gd name="connsiteY0-40" fmla="*/ 10500856 h 10501232"/>
              <a:gd name="connsiteX1-41" fmla="*/ 5640073 w 5640073"/>
              <a:gd name="connsiteY1-42" fmla="*/ 7 h 10501232"/>
              <a:gd name="connsiteX0-43" fmla="*/ 0 w 5744888"/>
              <a:gd name="connsiteY0-44" fmla="*/ 9846036 h 9846434"/>
              <a:gd name="connsiteX1-45" fmla="*/ 5744888 w 5744888"/>
              <a:gd name="connsiteY1-46" fmla="*/ 8 h 9846434"/>
              <a:gd name="connsiteX0-47" fmla="*/ 0 w 5762357"/>
              <a:gd name="connsiteY0-48" fmla="*/ 10313765 h 10314148"/>
              <a:gd name="connsiteX1-49" fmla="*/ 5762357 w 5762357"/>
              <a:gd name="connsiteY1-50" fmla="*/ 8 h 10314148"/>
              <a:gd name="connsiteX0-51" fmla="*/ 0 w 5744888"/>
              <a:gd name="connsiteY0-52" fmla="*/ 5542939 h 5543646"/>
              <a:gd name="connsiteX1-53" fmla="*/ 5744888 w 5744888"/>
              <a:gd name="connsiteY1-54" fmla="*/ 15 h 5543646"/>
              <a:gd name="connsiteX0-55" fmla="*/ 0 w 5744888"/>
              <a:gd name="connsiteY0-56" fmla="*/ 6384851 h 6385462"/>
              <a:gd name="connsiteX1-57" fmla="*/ 5744888 w 5744888"/>
              <a:gd name="connsiteY1-58" fmla="*/ 15 h 6385462"/>
            </a:gdLst>
            <a:ahLst/>
            <a:cxnLst>
              <a:cxn ang="0">
                <a:pos x="connsiteX0-1" y="connsiteY0-2"/>
              </a:cxn>
              <a:cxn ang="0">
                <a:pos x="connsiteX1-3" y="connsiteY1-4"/>
              </a:cxn>
            </a:cxnLst>
            <a:rect l="l" t="t" r="r" b="b"/>
            <a:pathLst>
              <a:path w="5744888" h="6385462">
                <a:moveTo>
                  <a:pt x="0" y="6384851"/>
                </a:moveTo>
                <a:cubicBezTo>
                  <a:pt x="2670131" y="6457920"/>
                  <a:pt x="2980812" y="-10423"/>
                  <a:pt x="5744888" y="15"/>
                </a:cubicBezTo>
              </a:path>
            </a:pathLst>
          </a:custGeom>
          <a:noFill/>
          <a:ln w="539750">
            <a:gradFill flip="none" rotWithShape="1">
              <a:gsLst>
                <a:gs pos="0">
                  <a:schemeClr val="accent1">
                    <a:alpha val="80000"/>
                  </a:schemeClr>
                </a:gs>
                <a:gs pos="100000">
                  <a:schemeClr val="accent2">
                    <a:alpha val="8000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99" name="Freeform 16"/>
          <p:cNvSpPr/>
          <p:nvPr/>
        </p:nvSpPr>
        <p:spPr>
          <a:xfrm flipV="1">
            <a:off x="1629929" y="3890175"/>
            <a:ext cx="3998696" cy="9479"/>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1" fmla="*/ 0 w 7484302"/>
              <a:gd name="connsiteY0-2" fmla="*/ 0 h 1951372"/>
              <a:gd name="connsiteX1-3" fmla="*/ 4991622 w 7484302"/>
              <a:gd name="connsiteY1-4" fmla="*/ 1772433 h 1951372"/>
              <a:gd name="connsiteX2-5" fmla="*/ 7484302 w 7484302"/>
              <a:gd name="connsiteY2-6" fmla="*/ 1797485 h 1951372"/>
              <a:gd name="connsiteX0-7" fmla="*/ 0 w 7484302"/>
              <a:gd name="connsiteY0-8" fmla="*/ 0 h 1797485"/>
              <a:gd name="connsiteX1-9" fmla="*/ 7484302 w 7484302"/>
              <a:gd name="connsiteY1-10" fmla="*/ 1797485 h 1797485"/>
              <a:gd name="connsiteX0-11" fmla="*/ 0 w 7484302"/>
              <a:gd name="connsiteY0-12" fmla="*/ 0 h 1797485"/>
              <a:gd name="connsiteX1-13" fmla="*/ 7484302 w 7484302"/>
              <a:gd name="connsiteY1-14" fmla="*/ 1797485 h 1797485"/>
              <a:gd name="connsiteX0-15" fmla="*/ 0 w 7484302"/>
              <a:gd name="connsiteY0-16" fmla="*/ 0 h 1797485"/>
              <a:gd name="connsiteX1-17" fmla="*/ 7484302 w 7484302"/>
              <a:gd name="connsiteY1-18" fmla="*/ 1797485 h 1797485"/>
              <a:gd name="connsiteX0-19" fmla="*/ 0 w 5862181"/>
              <a:gd name="connsiteY0-20" fmla="*/ 0 h 1753644"/>
              <a:gd name="connsiteX1-21" fmla="*/ 5862181 w 5862181"/>
              <a:gd name="connsiteY1-22" fmla="*/ 1753644 h 1753644"/>
              <a:gd name="connsiteX0-23" fmla="*/ 0 w 5742393"/>
              <a:gd name="connsiteY0-24" fmla="*/ 0 h 5602381"/>
              <a:gd name="connsiteX1-25" fmla="*/ 5742393 w 5742393"/>
              <a:gd name="connsiteY1-26" fmla="*/ 5602381 h 5602381"/>
              <a:gd name="connsiteX0-27" fmla="*/ 0 w 5762357"/>
              <a:gd name="connsiteY0-28" fmla="*/ 0 h 4747108"/>
              <a:gd name="connsiteX1-29" fmla="*/ 5762357 w 5762357"/>
              <a:gd name="connsiteY1-30" fmla="*/ 4747108 h 4747108"/>
              <a:gd name="connsiteX0-31" fmla="*/ 0 w 5762357"/>
              <a:gd name="connsiteY0-32" fmla="*/ 0 h 7272843"/>
              <a:gd name="connsiteX1-33" fmla="*/ 5762357 w 5762357"/>
              <a:gd name="connsiteY1-34" fmla="*/ 7272843 h 7272843"/>
              <a:gd name="connsiteX0-35" fmla="*/ 0 w 5570196"/>
              <a:gd name="connsiteY0-36" fmla="*/ 10500856 h 10501232"/>
              <a:gd name="connsiteX1-37" fmla="*/ 5570196 w 5570196"/>
              <a:gd name="connsiteY1-38" fmla="*/ 7 h 10501232"/>
              <a:gd name="connsiteX0-39" fmla="*/ 0 w 5640073"/>
              <a:gd name="connsiteY0-40" fmla="*/ 10500856 h 10501232"/>
              <a:gd name="connsiteX1-41" fmla="*/ 5640073 w 5640073"/>
              <a:gd name="connsiteY1-42" fmla="*/ 7 h 10501232"/>
              <a:gd name="connsiteX0-43" fmla="*/ 0 w 5744888"/>
              <a:gd name="connsiteY0-44" fmla="*/ 9846036 h 9846434"/>
              <a:gd name="connsiteX1-45" fmla="*/ 5744888 w 5744888"/>
              <a:gd name="connsiteY1-46" fmla="*/ 8 h 9846434"/>
              <a:gd name="connsiteX0-47" fmla="*/ 0 w 5762357"/>
              <a:gd name="connsiteY0-48" fmla="*/ 10313765 h 10314148"/>
              <a:gd name="connsiteX1-49" fmla="*/ 5762357 w 5762357"/>
              <a:gd name="connsiteY1-50" fmla="*/ 8 h 10314148"/>
              <a:gd name="connsiteX0-51" fmla="*/ 0 w 5587665"/>
              <a:gd name="connsiteY0-52" fmla="*/ 0 h 1192369"/>
              <a:gd name="connsiteX1-53" fmla="*/ 5587665 w 5587665"/>
              <a:gd name="connsiteY1-54" fmla="*/ 1192369 h 1192369"/>
              <a:gd name="connsiteX0-55" fmla="*/ 0 w 5517788"/>
              <a:gd name="connsiteY0-56" fmla="*/ 0 h 3811649"/>
              <a:gd name="connsiteX1-57" fmla="*/ 5517788 w 5517788"/>
              <a:gd name="connsiteY1-58" fmla="*/ 3811649 h 3811649"/>
              <a:gd name="connsiteX0-59" fmla="*/ 0 w 5517788"/>
              <a:gd name="connsiteY0-60" fmla="*/ 0 h 444003"/>
              <a:gd name="connsiteX1-61" fmla="*/ 5517788 w 5517788"/>
              <a:gd name="connsiteY1-62" fmla="*/ 444003 h 444003"/>
              <a:gd name="connsiteX0-63" fmla="*/ 0 w 5500319"/>
              <a:gd name="connsiteY0-64" fmla="*/ 0 h 69820"/>
              <a:gd name="connsiteX1-65" fmla="*/ 5500319 w 5500319"/>
              <a:gd name="connsiteY1-66" fmla="*/ 69820 h 69820"/>
            </a:gdLst>
            <a:ahLst/>
            <a:cxnLst>
              <a:cxn ang="0">
                <a:pos x="connsiteX0-1" y="connsiteY0-2"/>
              </a:cxn>
              <a:cxn ang="0">
                <a:pos x="connsiteX1-3" y="connsiteY1-4"/>
              </a:cxn>
            </a:cxnLst>
            <a:rect l="l" t="t" r="r" b="b"/>
            <a:pathLst>
              <a:path w="5500319" h="69820">
                <a:moveTo>
                  <a:pt x="0" y="0"/>
                </a:moveTo>
                <a:cubicBezTo>
                  <a:pt x="2670131" y="73069"/>
                  <a:pt x="2736243" y="59382"/>
                  <a:pt x="5500319" y="69820"/>
                </a:cubicBezTo>
              </a:path>
            </a:pathLst>
          </a:custGeom>
          <a:noFill/>
          <a:ln w="450850">
            <a:gradFill flip="none" rotWithShape="1">
              <a:gsLst>
                <a:gs pos="0">
                  <a:schemeClr val="accent1"/>
                </a:gs>
                <a:gs pos="100000">
                  <a:schemeClr val="accent2"/>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83" name="Freeform 16"/>
          <p:cNvSpPr/>
          <p:nvPr/>
        </p:nvSpPr>
        <p:spPr>
          <a:xfrm flipV="1">
            <a:off x="1680622" y="4292453"/>
            <a:ext cx="4189196" cy="987379"/>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1" fmla="*/ 0 w 7484302"/>
              <a:gd name="connsiteY0-2" fmla="*/ 0 h 1951372"/>
              <a:gd name="connsiteX1-3" fmla="*/ 4991622 w 7484302"/>
              <a:gd name="connsiteY1-4" fmla="*/ 1772433 h 1951372"/>
              <a:gd name="connsiteX2-5" fmla="*/ 7484302 w 7484302"/>
              <a:gd name="connsiteY2-6" fmla="*/ 1797485 h 1951372"/>
              <a:gd name="connsiteX0-7" fmla="*/ 0 w 7484302"/>
              <a:gd name="connsiteY0-8" fmla="*/ 0 h 1797485"/>
              <a:gd name="connsiteX1-9" fmla="*/ 7484302 w 7484302"/>
              <a:gd name="connsiteY1-10" fmla="*/ 1797485 h 1797485"/>
              <a:gd name="connsiteX0-11" fmla="*/ 0 w 7484302"/>
              <a:gd name="connsiteY0-12" fmla="*/ 0 h 1797485"/>
              <a:gd name="connsiteX1-13" fmla="*/ 7484302 w 7484302"/>
              <a:gd name="connsiteY1-14" fmla="*/ 1797485 h 1797485"/>
              <a:gd name="connsiteX0-15" fmla="*/ 0 w 7484302"/>
              <a:gd name="connsiteY0-16" fmla="*/ 0 h 1797485"/>
              <a:gd name="connsiteX1-17" fmla="*/ 7484302 w 7484302"/>
              <a:gd name="connsiteY1-18" fmla="*/ 1797485 h 1797485"/>
              <a:gd name="connsiteX0-19" fmla="*/ 0 w 5862181"/>
              <a:gd name="connsiteY0-20" fmla="*/ 0 h 1753644"/>
              <a:gd name="connsiteX1-21" fmla="*/ 5862181 w 5862181"/>
              <a:gd name="connsiteY1-22" fmla="*/ 1753644 h 1753644"/>
              <a:gd name="connsiteX0-23" fmla="*/ 0 w 5742393"/>
              <a:gd name="connsiteY0-24" fmla="*/ 0 h 5602381"/>
              <a:gd name="connsiteX1-25" fmla="*/ 5742393 w 5742393"/>
              <a:gd name="connsiteY1-26" fmla="*/ 5602381 h 5602381"/>
              <a:gd name="connsiteX0-27" fmla="*/ 0 w 5762357"/>
              <a:gd name="connsiteY0-28" fmla="*/ 0 h 4747108"/>
              <a:gd name="connsiteX1-29" fmla="*/ 5762357 w 5762357"/>
              <a:gd name="connsiteY1-30" fmla="*/ 4747108 h 4747108"/>
              <a:gd name="connsiteX0-31" fmla="*/ 0 w 5762357"/>
              <a:gd name="connsiteY0-32" fmla="*/ 0 h 7272843"/>
              <a:gd name="connsiteX1-33" fmla="*/ 5762357 w 5762357"/>
              <a:gd name="connsiteY1-34" fmla="*/ 7272843 h 7272843"/>
            </a:gdLst>
            <a:ahLst/>
            <a:cxnLst>
              <a:cxn ang="0">
                <a:pos x="connsiteX0-1" y="connsiteY0-2"/>
              </a:cxn>
              <a:cxn ang="0">
                <a:pos x="connsiteX1-3" y="connsiteY1-4"/>
              </a:cxn>
            </a:cxnLst>
            <a:rect l="l" t="t" r="r" b="b"/>
            <a:pathLst>
              <a:path w="5762357" h="7272843">
                <a:moveTo>
                  <a:pt x="0" y="0"/>
                </a:moveTo>
                <a:cubicBezTo>
                  <a:pt x="2670131" y="73069"/>
                  <a:pt x="2998281" y="7262405"/>
                  <a:pt x="5762357" y="7272843"/>
                </a:cubicBezTo>
              </a:path>
            </a:pathLst>
          </a:custGeom>
          <a:noFill/>
          <a:ln w="419100">
            <a:gradFill flip="none" rotWithShape="1">
              <a:gsLst>
                <a:gs pos="0">
                  <a:schemeClr val="accent1">
                    <a:alpha val="50000"/>
                  </a:schemeClr>
                </a:gs>
                <a:gs pos="100000">
                  <a:schemeClr val="accent2">
                    <a:alpha val="50000"/>
                  </a:schemeClr>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495" name="直接连接符 494"/>
          <p:cNvCxnSpPr/>
          <p:nvPr/>
        </p:nvCxnSpPr>
        <p:spPr>
          <a:xfrm>
            <a:off x="1740986" y="5712644"/>
            <a:ext cx="3974575" cy="0"/>
          </a:xfrm>
          <a:prstGeom prst="line">
            <a:avLst/>
          </a:prstGeom>
          <a:noFill/>
          <a:ln w="425450">
            <a:gradFill flip="none" rotWithShape="1">
              <a:gsLst>
                <a:gs pos="0">
                  <a:schemeClr val="accent1">
                    <a:alpha val="50000"/>
                  </a:schemeClr>
                </a:gs>
                <a:gs pos="100000">
                  <a:schemeClr val="accent2">
                    <a:alpha val="50000"/>
                  </a:schemeClr>
                </a:gs>
              </a:gsLst>
              <a:lin ang="0" scaled="1"/>
              <a:tileRect/>
            </a:gradFill>
          </a:ln>
          <a:effectLst/>
        </p:spPr>
        <p:style>
          <a:lnRef idx="1">
            <a:schemeClr val="accent1"/>
          </a:lnRef>
          <a:fillRef idx="3">
            <a:schemeClr val="accent1"/>
          </a:fillRef>
          <a:effectRef idx="2">
            <a:schemeClr val="accent1"/>
          </a:effectRef>
          <a:fontRef idx="minor">
            <a:schemeClr val="lt1"/>
          </a:fontRef>
        </p:style>
      </p:cxnSp>
      <p:sp>
        <p:nvSpPr>
          <p:cNvPr id="30" name="文本框 29"/>
          <p:cNvSpPr txBox="1"/>
          <p:nvPr/>
        </p:nvSpPr>
        <p:spPr>
          <a:xfrm>
            <a:off x="220436" y="475734"/>
            <a:ext cx="1895071" cy="369332"/>
          </a:xfrm>
          <a:prstGeom prst="rect">
            <a:avLst/>
          </a:prstGeom>
          <a:noFill/>
        </p:spPr>
        <p:txBody>
          <a:bodyPr wrap="non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14 </a:t>
            </a:r>
            <a:r>
              <a:rPr lang="zh-CN" altLang="en-US" dirty="0"/>
              <a:t>人才流动方向</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5" name="TextBox 15"/>
          <p:cNvSpPr txBox="1"/>
          <p:nvPr/>
        </p:nvSpPr>
        <p:spPr>
          <a:xfrm>
            <a:off x="809435" y="1205491"/>
            <a:ext cx="857407" cy="284386"/>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200" dirty="0">
                <a:sym typeface="Arial" panose="020B0604020202020204" pitchFamily="34" charset="0"/>
              </a:rPr>
              <a:t>2021</a:t>
            </a:r>
            <a:endParaRPr lang="en-US" altLang="zh-CN" sz="1200" dirty="0">
              <a:sym typeface="Arial" panose="020B0604020202020204" pitchFamily="34" charset="0"/>
            </a:endParaRPr>
          </a:p>
        </p:txBody>
      </p:sp>
      <p:cxnSp>
        <p:nvCxnSpPr>
          <p:cNvPr id="56" name="直接箭头连接符 55"/>
          <p:cNvCxnSpPr/>
          <p:nvPr/>
        </p:nvCxnSpPr>
        <p:spPr>
          <a:xfrm>
            <a:off x="1780573" y="1322720"/>
            <a:ext cx="3818015" cy="0"/>
          </a:xfrm>
          <a:prstGeom prst="straightConnector1">
            <a:avLst/>
          </a:prstGeom>
          <a:ln>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TextBox 15"/>
          <p:cNvSpPr txBox="1"/>
          <p:nvPr/>
        </p:nvSpPr>
        <p:spPr>
          <a:xfrm>
            <a:off x="5755148" y="1205491"/>
            <a:ext cx="857407" cy="284386"/>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200" dirty="0">
                <a:sym typeface="Arial" panose="020B0604020202020204" pitchFamily="34" charset="0"/>
              </a:rPr>
              <a:t>2022</a:t>
            </a:r>
            <a:endParaRPr lang="en-US" altLang="zh-CN" sz="1200" dirty="0">
              <a:sym typeface="Arial" panose="020B0604020202020204" pitchFamily="34" charset="0"/>
            </a:endParaRPr>
          </a:p>
        </p:txBody>
      </p:sp>
      <p:grpSp>
        <p:nvGrpSpPr>
          <p:cNvPr id="487" name="组合 486"/>
          <p:cNvGrpSpPr/>
          <p:nvPr/>
        </p:nvGrpSpPr>
        <p:grpSpPr>
          <a:xfrm>
            <a:off x="565431" y="1703045"/>
            <a:ext cx="1266240" cy="1260000"/>
            <a:chOff x="605018" y="1703045"/>
            <a:chExt cx="1266240" cy="1260000"/>
          </a:xfrm>
        </p:grpSpPr>
        <p:sp>
          <p:nvSpPr>
            <p:cNvPr id="455" name="Oval 43"/>
            <p:cNvSpPr>
              <a:spLocks noChangeArrowheads="1"/>
            </p:cNvSpPr>
            <p:nvPr/>
          </p:nvSpPr>
          <p:spPr bwMode="auto">
            <a:xfrm>
              <a:off x="651395" y="1703045"/>
              <a:ext cx="1173492" cy="1260000"/>
            </a:xfrm>
            <a:prstGeom prst="roundRect">
              <a:avLst>
                <a:gd name="adj" fmla="val 10483"/>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48" name="文本框 47"/>
            <p:cNvSpPr txBox="1"/>
            <p:nvPr/>
          </p:nvSpPr>
          <p:spPr>
            <a:xfrm>
              <a:off x="809435" y="1948155"/>
              <a:ext cx="87716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mn-cs"/>
                </a:rPr>
                <a:t>互联网</a:t>
              </a:r>
              <a:endParaRPr kumimoji="0" lang="zh-CN" altLang="en-US" sz="1800" b="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mn-cs"/>
              </a:endParaRPr>
            </a:p>
          </p:txBody>
        </p:sp>
        <p:sp>
          <p:nvSpPr>
            <p:cNvPr id="49" name="文本框 48"/>
            <p:cNvSpPr txBox="1"/>
            <p:nvPr/>
          </p:nvSpPr>
          <p:spPr>
            <a:xfrm>
              <a:off x="605018" y="2282258"/>
              <a:ext cx="1266240" cy="400110"/>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r>
                <a:rPr lang="en-US" altLang="zh-CN" sz="2000" dirty="0">
                  <a:solidFill>
                    <a:schemeClr val="bg1"/>
                  </a:solidFill>
                </a:rPr>
                <a:t>18567</a:t>
              </a:r>
              <a:endParaRPr lang="zh-CN" altLang="en-US" sz="2000" dirty="0">
                <a:solidFill>
                  <a:schemeClr val="bg1"/>
                </a:solidFill>
              </a:endParaRPr>
            </a:p>
          </p:txBody>
        </p:sp>
      </p:grpSp>
      <p:cxnSp>
        <p:nvCxnSpPr>
          <p:cNvPr id="199" name="直接箭头连接符 198"/>
          <p:cNvCxnSpPr/>
          <p:nvPr/>
        </p:nvCxnSpPr>
        <p:spPr>
          <a:xfrm>
            <a:off x="6728179" y="1322720"/>
            <a:ext cx="3818015" cy="0"/>
          </a:xfrm>
          <a:prstGeom prst="straightConnector1">
            <a:avLst/>
          </a:prstGeom>
          <a:ln>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0" name="TextBox 15"/>
          <p:cNvSpPr txBox="1"/>
          <p:nvPr/>
        </p:nvSpPr>
        <p:spPr>
          <a:xfrm>
            <a:off x="10702754" y="1205491"/>
            <a:ext cx="857407" cy="284386"/>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200" dirty="0">
                <a:sym typeface="Arial" panose="020B0604020202020204" pitchFamily="34" charset="0"/>
              </a:rPr>
              <a:t>2023</a:t>
            </a:r>
            <a:endParaRPr lang="en-US" altLang="zh-CN" sz="1200" dirty="0">
              <a:sym typeface="Arial" panose="020B0604020202020204" pitchFamily="34" charset="0"/>
            </a:endParaRPr>
          </a:p>
        </p:txBody>
      </p:sp>
      <p:grpSp>
        <p:nvGrpSpPr>
          <p:cNvPr id="486" name="组合 485"/>
          <p:cNvGrpSpPr/>
          <p:nvPr/>
        </p:nvGrpSpPr>
        <p:grpSpPr>
          <a:xfrm>
            <a:off x="565431" y="3249561"/>
            <a:ext cx="1266240" cy="1440000"/>
            <a:chOff x="605018" y="3211461"/>
            <a:chExt cx="1266240" cy="1440000"/>
          </a:xfrm>
        </p:grpSpPr>
        <p:sp>
          <p:nvSpPr>
            <p:cNvPr id="197" name="Oval 43"/>
            <p:cNvSpPr>
              <a:spLocks noChangeArrowheads="1"/>
            </p:cNvSpPr>
            <p:nvPr/>
          </p:nvSpPr>
          <p:spPr bwMode="auto">
            <a:xfrm>
              <a:off x="651395" y="3211461"/>
              <a:ext cx="1173492" cy="1440000"/>
            </a:xfrm>
            <a:prstGeom prst="roundRect">
              <a:avLst>
                <a:gd name="adj" fmla="val 10483"/>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201" name="文本框 200"/>
            <p:cNvSpPr txBox="1"/>
            <p:nvPr/>
          </p:nvSpPr>
          <p:spPr>
            <a:xfrm>
              <a:off x="694018" y="3610037"/>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bg1"/>
                  </a:solidFill>
                  <a:latin typeface="思源宋体 CN Heavy" panose="02020900000000000000" pitchFamily="18" charset="-122"/>
                  <a:ea typeface="思源宋体 CN Heavy" panose="02020900000000000000" pitchFamily="18" charset="-122"/>
                </a:rPr>
                <a:t>人工智能</a:t>
              </a:r>
              <a:endParaRPr kumimoji="0" lang="zh-CN" altLang="en-US" sz="1800" b="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mn-cs"/>
              </a:endParaRPr>
            </a:p>
          </p:txBody>
        </p:sp>
        <p:sp>
          <p:nvSpPr>
            <p:cNvPr id="202" name="文本框 201"/>
            <p:cNvSpPr txBox="1"/>
            <p:nvPr/>
          </p:nvSpPr>
          <p:spPr>
            <a:xfrm>
              <a:off x="605018" y="3944140"/>
              <a:ext cx="1266240" cy="400110"/>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r>
                <a:rPr lang="en-US" altLang="zh-CN" sz="2000" dirty="0">
                  <a:solidFill>
                    <a:schemeClr val="bg1"/>
                  </a:solidFill>
                </a:rPr>
                <a:t>24531</a:t>
              </a:r>
              <a:endParaRPr lang="zh-CN" altLang="en-US" sz="2000" dirty="0">
                <a:solidFill>
                  <a:schemeClr val="bg1"/>
                </a:solidFill>
              </a:endParaRPr>
            </a:p>
          </p:txBody>
        </p:sp>
      </p:grpSp>
      <p:grpSp>
        <p:nvGrpSpPr>
          <p:cNvPr id="485" name="组合 484"/>
          <p:cNvGrpSpPr/>
          <p:nvPr/>
        </p:nvGrpSpPr>
        <p:grpSpPr>
          <a:xfrm>
            <a:off x="565431" y="5052825"/>
            <a:ext cx="1266240" cy="900000"/>
            <a:chOff x="605018" y="5052825"/>
            <a:chExt cx="1266240" cy="900000"/>
          </a:xfrm>
        </p:grpSpPr>
        <p:sp>
          <p:nvSpPr>
            <p:cNvPr id="198" name="Oval 43"/>
            <p:cNvSpPr>
              <a:spLocks noChangeArrowheads="1"/>
            </p:cNvSpPr>
            <p:nvPr/>
          </p:nvSpPr>
          <p:spPr bwMode="auto">
            <a:xfrm>
              <a:off x="651395" y="5052825"/>
              <a:ext cx="1173492" cy="900000"/>
            </a:xfrm>
            <a:prstGeom prst="roundRect">
              <a:avLst>
                <a:gd name="adj" fmla="val 10483"/>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203" name="文本框 202"/>
            <p:cNvSpPr txBox="1"/>
            <p:nvPr/>
          </p:nvSpPr>
          <p:spPr>
            <a:xfrm>
              <a:off x="809438" y="5111178"/>
              <a:ext cx="87716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mn-cs"/>
                </a:rPr>
                <a:t>新能源</a:t>
              </a:r>
              <a:endParaRPr kumimoji="0" lang="zh-CN" altLang="en-US" sz="1800" b="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mn-cs"/>
              </a:endParaRPr>
            </a:p>
          </p:txBody>
        </p:sp>
        <p:sp>
          <p:nvSpPr>
            <p:cNvPr id="204" name="文本框 203"/>
            <p:cNvSpPr txBox="1"/>
            <p:nvPr/>
          </p:nvSpPr>
          <p:spPr>
            <a:xfrm>
              <a:off x="605018" y="5445281"/>
              <a:ext cx="1266240" cy="400110"/>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r>
                <a:rPr lang="en-US" altLang="zh-CN" sz="2000" dirty="0">
                  <a:solidFill>
                    <a:schemeClr val="bg1"/>
                  </a:solidFill>
                </a:rPr>
                <a:t>12567</a:t>
              </a:r>
              <a:endParaRPr lang="zh-CN" altLang="en-US" sz="2000" dirty="0">
                <a:solidFill>
                  <a:schemeClr val="bg1"/>
                </a:solidFill>
              </a:endParaRPr>
            </a:p>
          </p:txBody>
        </p:sp>
      </p:grpSp>
      <p:grpSp>
        <p:nvGrpSpPr>
          <p:cNvPr id="488" name="组合 487"/>
          <p:cNvGrpSpPr/>
          <p:nvPr/>
        </p:nvGrpSpPr>
        <p:grpSpPr>
          <a:xfrm>
            <a:off x="5574396" y="1703045"/>
            <a:ext cx="1266240" cy="1080000"/>
            <a:chOff x="5613983" y="1703045"/>
            <a:chExt cx="1266240" cy="1080000"/>
          </a:xfrm>
        </p:grpSpPr>
        <p:sp>
          <p:nvSpPr>
            <p:cNvPr id="205" name="Oval 43"/>
            <p:cNvSpPr>
              <a:spLocks noChangeArrowheads="1"/>
            </p:cNvSpPr>
            <p:nvPr/>
          </p:nvSpPr>
          <p:spPr bwMode="auto">
            <a:xfrm>
              <a:off x="5660360" y="1703045"/>
              <a:ext cx="1173492" cy="1080000"/>
            </a:xfrm>
            <a:prstGeom prst="roundRect">
              <a:avLst>
                <a:gd name="adj" fmla="val 10483"/>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209" name="文本框 208"/>
            <p:cNvSpPr txBox="1"/>
            <p:nvPr/>
          </p:nvSpPr>
          <p:spPr>
            <a:xfrm>
              <a:off x="5818400" y="1890672"/>
              <a:ext cx="87716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mn-cs"/>
                </a:rPr>
                <a:t>互联网</a:t>
              </a:r>
              <a:endParaRPr kumimoji="0" lang="zh-CN" altLang="en-US" sz="1800" b="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mn-cs"/>
              </a:endParaRPr>
            </a:p>
          </p:txBody>
        </p:sp>
        <p:sp>
          <p:nvSpPr>
            <p:cNvPr id="210" name="文本框 209"/>
            <p:cNvSpPr txBox="1"/>
            <p:nvPr/>
          </p:nvSpPr>
          <p:spPr>
            <a:xfrm>
              <a:off x="5613983" y="2224775"/>
              <a:ext cx="1266240" cy="400110"/>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r>
                <a:rPr lang="en-US" altLang="zh-CN" sz="2000" dirty="0">
                  <a:solidFill>
                    <a:schemeClr val="bg1"/>
                  </a:solidFill>
                </a:rPr>
                <a:t>14235</a:t>
              </a:r>
              <a:endParaRPr lang="zh-CN" altLang="en-US" sz="2000" dirty="0">
                <a:solidFill>
                  <a:schemeClr val="bg1"/>
                </a:solidFill>
              </a:endParaRPr>
            </a:p>
          </p:txBody>
        </p:sp>
      </p:grpSp>
      <p:grpSp>
        <p:nvGrpSpPr>
          <p:cNvPr id="489" name="组合 488"/>
          <p:cNvGrpSpPr/>
          <p:nvPr/>
        </p:nvGrpSpPr>
        <p:grpSpPr>
          <a:xfrm>
            <a:off x="5574396" y="3096812"/>
            <a:ext cx="1266240" cy="1440000"/>
            <a:chOff x="5613983" y="3071412"/>
            <a:chExt cx="1266240" cy="1440000"/>
          </a:xfrm>
        </p:grpSpPr>
        <p:sp>
          <p:nvSpPr>
            <p:cNvPr id="211" name="Oval 43"/>
            <p:cNvSpPr>
              <a:spLocks noChangeArrowheads="1"/>
            </p:cNvSpPr>
            <p:nvPr/>
          </p:nvSpPr>
          <p:spPr bwMode="auto">
            <a:xfrm>
              <a:off x="5660360" y="3071412"/>
              <a:ext cx="1173492" cy="1440000"/>
            </a:xfrm>
            <a:prstGeom prst="roundRect">
              <a:avLst>
                <a:gd name="adj" fmla="val 10483"/>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213" name="文本框 212"/>
            <p:cNvSpPr txBox="1"/>
            <p:nvPr/>
          </p:nvSpPr>
          <p:spPr>
            <a:xfrm>
              <a:off x="5702984" y="3432020"/>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bg1"/>
                  </a:solidFill>
                  <a:latin typeface="思源宋体 CN Heavy" panose="02020900000000000000" pitchFamily="18" charset="-122"/>
                  <a:ea typeface="思源宋体 CN Heavy" panose="02020900000000000000" pitchFamily="18" charset="-122"/>
                </a:rPr>
                <a:t>人工智能</a:t>
              </a:r>
              <a:endParaRPr kumimoji="0" lang="zh-CN" altLang="en-US" sz="1800" b="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mn-cs"/>
              </a:endParaRPr>
            </a:p>
          </p:txBody>
        </p:sp>
        <p:sp>
          <p:nvSpPr>
            <p:cNvPr id="214" name="文本框 213"/>
            <p:cNvSpPr txBox="1"/>
            <p:nvPr/>
          </p:nvSpPr>
          <p:spPr>
            <a:xfrm>
              <a:off x="5613983" y="3766123"/>
              <a:ext cx="1266240" cy="400110"/>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r>
                <a:rPr lang="en-US" altLang="zh-CN" sz="2000" dirty="0">
                  <a:solidFill>
                    <a:schemeClr val="bg1"/>
                  </a:solidFill>
                </a:rPr>
                <a:t>17567</a:t>
              </a:r>
              <a:endParaRPr lang="zh-CN" altLang="en-US" sz="2000" dirty="0">
                <a:solidFill>
                  <a:schemeClr val="bg1"/>
                </a:solidFill>
              </a:endParaRPr>
            </a:p>
          </p:txBody>
        </p:sp>
      </p:grpSp>
      <p:grpSp>
        <p:nvGrpSpPr>
          <p:cNvPr id="484" name="组合 483"/>
          <p:cNvGrpSpPr/>
          <p:nvPr/>
        </p:nvGrpSpPr>
        <p:grpSpPr>
          <a:xfrm>
            <a:off x="5574396" y="4872825"/>
            <a:ext cx="1266240" cy="1080000"/>
            <a:chOff x="5613983" y="4780955"/>
            <a:chExt cx="1266240" cy="1080000"/>
          </a:xfrm>
        </p:grpSpPr>
        <p:sp>
          <p:nvSpPr>
            <p:cNvPr id="212" name="Oval 43"/>
            <p:cNvSpPr>
              <a:spLocks noChangeArrowheads="1"/>
            </p:cNvSpPr>
            <p:nvPr/>
          </p:nvSpPr>
          <p:spPr bwMode="auto">
            <a:xfrm>
              <a:off x="5660360" y="4780955"/>
              <a:ext cx="1173492" cy="1080000"/>
            </a:xfrm>
            <a:prstGeom prst="roundRect">
              <a:avLst>
                <a:gd name="adj" fmla="val 10483"/>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215" name="文本框 214"/>
            <p:cNvSpPr txBox="1"/>
            <p:nvPr/>
          </p:nvSpPr>
          <p:spPr>
            <a:xfrm>
              <a:off x="5818400" y="4970289"/>
              <a:ext cx="87716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bg1"/>
                  </a:solidFill>
                  <a:latin typeface="思源宋体 CN Heavy" panose="02020900000000000000" pitchFamily="18" charset="-122"/>
                  <a:ea typeface="思源宋体 CN Heavy" panose="02020900000000000000" pitchFamily="18" charset="-122"/>
                </a:rPr>
                <a:t>新</a:t>
              </a:r>
              <a:r>
                <a:rPr kumimoji="0" lang="zh-CN" altLang="en-US" sz="1800" b="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mn-cs"/>
                </a:rPr>
                <a:t>能源</a:t>
              </a:r>
              <a:endParaRPr kumimoji="0" lang="zh-CN" altLang="en-US" sz="1800" b="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mn-cs"/>
              </a:endParaRPr>
            </a:p>
          </p:txBody>
        </p:sp>
        <p:sp>
          <p:nvSpPr>
            <p:cNvPr id="216" name="文本框 215"/>
            <p:cNvSpPr txBox="1"/>
            <p:nvPr/>
          </p:nvSpPr>
          <p:spPr>
            <a:xfrm>
              <a:off x="5613983" y="5304392"/>
              <a:ext cx="1266240" cy="400110"/>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r>
                <a:rPr lang="en-US" altLang="zh-CN" sz="2000" dirty="0">
                  <a:solidFill>
                    <a:schemeClr val="bg1"/>
                  </a:solidFill>
                </a:rPr>
                <a:t>14567</a:t>
              </a:r>
              <a:endParaRPr lang="zh-CN" altLang="en-US" sz="2000" dirty="0">
                <a:solidFill>
                  <a:schemeClr val="bg1"/>
                </a:solidFill>
              </a:endParaRPr>
            </a:p>
          </p:txBody>
        </p:sp>
      </p:grpSp>
      <p:grpSp>
        <p:nvGrpSpPr>
          <p:cNvPr id="490" name="组合 489"/>
          <p:cNvGrpSpPr/>
          <p:nvPr/>
        </p:nvGrpSpPr>
        <p:grpSpPr>
          <a:xfrm>
            <a:off x="10438994" y="3633344"/>
            <a:ext cx="1266240" cy="900000"/>
            <a:chOff x="10478581" y="1703045"/>
            <a:chExt cx="1266240" cy="900000"/>
          </a:xfrm>
        </p:grpSpPr>
        <p:sp>
          <p:nvSpPr>
            <p:cNvPr id="217" name="Oval 43"/>
            <p:cNvSpPr>
              <a:spLocks noChangeArrowheads="1"/>
            </p:cNvSpPr>
            <p:nvPr/>
          </p:nvSpPr>
          <p:spPr bwMode="auto">
            <a:xfrm>
              <a:off x="10524958" y="1703045"/>
              <a:ext cx="1173492" cy="900000"/>
            </a:xfrm>
            <a:prstGeom prst="roundRect">
              <a:avLst>
                <a:gd name="adj" fmla="val 10483"/>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218" name="文本框 217"/>
            <p:cNvSpPr txBox="1"/>
            <p:nvPr/>
          </p:nvSpPr>
          <p:spPr>
            <a:xfrm>
              <a:off x="10567582" y="1757408"/>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bg1"/>
                  </a:solidFill>
                  <a:latin typeface="思源宋体 CN Heavy" panose="02020900000000000000" pitchFamily="18" charset="-122"/>
                  <a:ea typeface="思源宋体 CN Heavy" panose="02020900000000000000" pitchFamily="18" charset="-122"/>
                </a:rPr>
                <a:t>人工智能</a:t>
              </a:r>
              <a:endParaRPr kumimoji="0" lang="zh-CN" altLang="en-US" sz="1800" b="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mn-cs"/>
              </a:endParaRPr>
            </a:p>
          </p:txBody>
        </p:sp>
        <p:sp>
          <p:nvSpPr>
            <p:cNvPr id="219" name="文本框 218"/>
            <p:cNvSpPr txBox="1"/>
            <p:nvPr/>
          </p:nvSpPr>
          <p:spPr>
            <a:xfrm>
              <a:off x="10478581" y="2091511"/>
              <a:ext cx="1266240" cy="400110"/>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r>
                <a:rPr lang="en-US" altLang="zh-CN" sz="2000" dirty="0">
                  <a:solidFill>
                    <a:schemeClr val="bg1"/>
                  </a:solidFill>
                </a:rPr>
                <a:t>11567</a:t>
              </a:r>
              <a:endParaRPr lang="zh-CN" altLang="en-US" sz="2000" dirty="0">
                <a:solidFill>
                  <a:schemeClr val="bg1"/>
                </a:solidFill>
              </a:endParaRPr>
            </a:p>
          </p:txBody>
        </p:sp>
      </p:grpSp>
      <p:grpSp>
        <p:nvGrpSpPr>
          <p:cNvPr id="491" name="组合 490"/>
          <p:cNvGrpSpPr/>
          <p:nvPr/>
        </p:nvGrpSpPr>
        <p:grpSpPr>
          <a:xfrm>
            <a:off x="10438994" y="1703045"/>
            <a:ext cx="1266240" cy="1620000"/>
            <a:chOff x="10478581" y="2891412"/>
            <a:chExt cx="1266240" cy="1620000"/>
          </a:xfrm>
        </p:grpSpPr>
        <p:sp>
          <p:nvSpPr>
            <p:cNvPr id="220" name="Oval 43"/>
            <p:cNvSpPr>
              <a:spLocks noChangeArrowheads="1"/>
            </p:cNvSpPr>
            <p:nvPr/>
          </p:nvSpPr>
          <p:spPr bwMode="auto">
            <a:xfrm>
              <a:off x="10524958" y="2891412"/>
              <a:ext cx="1173492" cy="1620000"/>
            </a:xfrm>
            <a:prstGeom prst="roundRect">
              <a:avLst>
                <a:gd name="adj" fmla="val 10483"/>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222" name="文本框 221"/>
            <p:cNvSpPr txBox="1"/>
            <p:nvPr/>
          </p:nvSpPr>
          <p:spPr>
            <a:xfrm>
              <a:off x="10682998" y="3389988"/>
              <a:ext cx="87716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mn-cs"/>
                </a:rPr>
                <a:t>互联网</a:t>
              </a:r>
              <a:endParaRPr kumimoji="0" lang="zh-CN" altLang="en-US" sz="1800" b="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mn-cs"/>
              </a:endParaRPr>
            </a:p>
          </p:txBody>
        </p:sp>
        <p:sp>
          <p:nvSpPr>
            <p:cNvPr id="223" name="文本框 222"/>
            <p:cNvSpPr txBox="1"/>
            <p:nvPr/>
          </p:nvSpPr>
          <p:spPr>
            <a:xfrm>
              <a:off x="10478581" y="3724091"/>
              <a:ext cx="1266240" cy="400110"/>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r>
                <a:rPr lang="en-US" altLang="zh-CN" sz="2000" dirty="0">
                  <a:solidFill>
                    <a:schemeClr val="bg1"/>
                  </a:solidFill>
                </a:rPr>
                <a:t>20010</a:t>
              </a:r>
              <a:endParaRPr lang="zh-CN" altLang="en-US" sz="2000" dirty="0">
                <a:solidFill>
                  <a:schemeClr val="bg1"/>
                </a:solidFill>
              </a:endParaRPr>
            </a:p>
          </p:txBody>
        </p:sp>
      </p:grpSp>
      <p:grpSp>
        <p:nvGrpSpPr>
          <p:cNvPr id="492" name="组合 491"/>
          <p:cNvGrpSpPr/>
          <p:nvPr/>
        </p:nvGrpSpPr>
        <p:grpSpPr>
          <a:xfrm>
            <a:off x="10438994" y="4872825"/>
            <a:ext cx="1266240" cy="1080000"/>
            <a:chOff x="10478581" y="4780955"/>
            <a:chExt cx="1266240" cy="1080000"/>
          </a:xfrm>
        </p:grpSpPr>
        <p:sp>
          <p:nvSpPr>
            <p:cNvPr id="221" name="Oval 43"/>
            <p:cNvSpPr>
              <a:spLocks noChangeArrowheads="1"/>
            </p:cNvSpPr>
            <p:nvPr/>
          </p:nvSpPr>
          <p:spPr bwMode="auto">
            <a:xfrm>
              <a:off x="10524958" y="4780955"/>
              <a:ext cx="1173492" cy="1080000"/>
            </a:xfrm>
            <a:prstGeom prst="roundRect">
              <a:avLst>
                <a:gd name="adj" fmla="val 10483"/>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480" name="文本框 479"/>
            <p:cNvSpPr txBox="1"/>
            <p:nvPr/>
          </p:nvSpPr>
          <p:spPr>
            <a:xfrm>
              <a:off x="10682999" y="5008985"/>
              <a:ext cx="87716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mn-cs"/>
                </a:rPr>
                <a:t>新能源</a:t>
              </a:r>
              <a:endParaRPr kumimoji="0" lang="zh-CN" altLang="en-US" sz="1800" b="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mn-cs"/>
              </a:endParaRPr>
            </a:p>
          </p:txBody>
        </p:sp>
        <p:sp>
          <p:nvSpPr>
            <p:cNvPr id="481" name="文本框 480"/>
            <p:cNvSpPr txBox="1"/>
            <p:nvPr/>
          </p:nvSpPr>
          <p:spPr>
            <a:xfrm>
              <a:off x="10478581" y="5343088"/>
              <a:ext cx="1266240" cy="400110"/>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r>
                <a:rPr lang="en-US" altLang="zh-CN" sz="2000" dirty="0">
                  <a:solidFill>
                    <a:schemeClr val="bg1"/>
                  </a:solidFill>
                </a:rPr>
                <a:t>13567</a:t>
              </a:r>
              <a:endParaRPr lang="zh-CN" altLang="en-US" sz="2000" dirty="0">
                <a:solidFill>
                  <a:schemeClr val="bg1"/>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 name="任意多边形: 形状 1079"/>
          <p:cNvSpPr/>
          <p:nvPr/>
        </p:nvSpPr>
        <p:spPr>
          <a:xfrm>
            <a:off x="4902644" y="3188411"/>
            <a:ext cx="3395730" cy="1323559"/>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accent2">
                  <a:alpha val="0"/>
                </a:schemeClr>
              </a:gs>
              <a:gs pos="100000">
                <a:schemeClr val="accent2">
                  <a:alpha val="3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2" name="梯形 322"/>
          <p:cNvSpPr/>
          <p:nvPr/>
        </p:nvSpPr>
        <p:spPr>
          <a:xfrm rot="10800000">
            <a:off x="2501178" y="4703284"/>
            <a:ext cx="8079663" cy="1080594"/>
          </a:xfrm>
          <a:custGeom>
            <a:avLst/>
            <a:gdLst>
              <a:gd name="connsiteX0" fmla="*/ 0 w 965390"/>
              <a:gd name="connsiteY0" fmla="*/ 697627 h 697627"/>
              <a:gd name="connsiteX1" fmla="*/ 174407 w 965390"/>
              <a:gd name="connsiteY1" fmla="*/ 0 h 697627"/>
              <a:gd name="connsiteX2" fmla="*/ 790983 w 965390"/>
              <a:gd name="connsiteY2" fmla="*/ 0 h 697627"/>
              <a:gd name="connsiteX3" fmla="*/ 965390 w 965390"/>
              <a:gd name="connsiteY3" fmla="*/ 697627 h 697627"/>
              <a:gd name="connsiteX4" fmla="*/ 0 w 965390"/>
              <a:gd name="connsiteY4" fmla="*/ 697627 h 697627"/>
              <a:gd name="connsiteX0-1" fmla="*/ 0 w 965390"/>
              <a:gd name="connsiteY0-2" fmla="*/ 697627 h 697627"/>
              <a:gd name="connsiteX1-3" fmla="*/ 174407 w 965390"/>
              <a:gd name="connsiteY1-4" fmla="*/ 0 h 697627"/>
              <a:gd name="connsiteX2-5" fmla="*/ 790983 w 965390"/>
              <a:gd name="connsiteY2-6" fmla="*/ 0 h 697627"/>
              <a:gd name="connsiteX3-7" fmla="*/ 965390 w 965390"/>
              <a:gd name="connsiteY3-8" fmla="*/ 697627 h 697627"/>
              <a:gd name="connsiteX4-9" fmla="*/ 0 w 965390"/>
              <a:gd name="connsiteY4-10" fmla="*/ 697627 h 697627"/>
              <a:gd name="connsiteX0-11" fmla="*/ 0 w 965390"/>
              <a:gd name="connsiteY0-12" fmla="*/ 697627 h 697627"/>
              <a:gd name="connsiteX1-13" fmla="*/ 174407 w 965390"/>
              <a:gd name="connsiteY1-14" fmla="*/ 0 h 697627"/>
              <a:gd name="connsiteX2-15" fmla="*/ 790983 w 965390"/>
              <a:gd name="connsiteY2-16" fmla="*/ 0 h 697627"/>
              <a:gd name="connsiteX3-17" fmla="*/ 965390 w 965390"/>
              <a:gd name="connsiteY3-18" fmla="*/ 697627 h 697627"/>
              <a:gd name="connsiteX4-19" fmla="*/ 0 w 965390"/>
              <a:gd name="connsiteY4-20" fmla="*/ 697627 h 697627"/>
              <a:gd name="connsiteX0-21" fmla="*/ 0 w 965390"/>
              <a:gd name="connsiteY0-22" fmla="*/ 697627 h 697627"/>
              <a:gd name="connsiteX1-23" fmla="*/ 174407 w 965390"/>
              <a:gd name="connsiteY1-24" fmla="*/ 0 h 697627"/>
              <a:gd name="connsiteX2-25" fmla="*/ 790983 w 965390"/>
              <a:gd name="connsiteY2-26" fmla="*/ 0 h 697627"/>
              <a:gd name="connsiteX3-27" fmla="*/ 965390 w 965390"/>
              <a:gd name="connsiteY3-28" fmla="*/ 697627 h 697627"/>
              <a:gd name="connsiteX4-29" fmla="*/ 0 w 965390"/>
              <a:gd name="connsiteY4-30" fmla="*/ 697627 h 697627"/>
              <a:gd name="connsiteX0-31" fmla="*/ 0 w 965390"/>
              <a:gd name="connsiteY0-32" fmla="*/ 697627 h 697627"/>
              <a:gd name="connsiteX1-33" fmla="*/ 174407 w 965390"/>
              <a:gd name="connsiteY1-34" fmla="*/ 0 h 697627"/>
              <a:gd name="connsiteX2-35" fmla="*/ 790983 w 965390"/>
              <a:gd name="connsiteY2-36" fmla="*/ 0 h 697627"/>
              <a:gd name="connsiteX3-37" fmla="*/ 965390 w 965390"/>
              <a:gd name="connsiteY3-38" fmla="*/ 697627 h 697627"/>
              <a:gd name="connsiteX4-39" fmla="*/ 0 w 965390"/>
              <a:gd name="connsiteY4-40" fmla="*/ 697627 h 697627"/>
              <a:gd name="connsiteX0-41" fmla="*/ 0 w 965390"/>
              <a:gd name="connsiteY0-42" fmla="*/ 697627 h 697627"/>
              <a:gd name="connsiteX1-43" fmla="*/ 174407 w 965390"/>
              <a:gd name="connsiteY1-44" fmla="*/ 0 h 697627"/>
              <a:gd name="connsiteX2-45" fmla="*/ 745261 w 965390"/>
              <a:gd name="connsiteY2-46" fmla="*/ 0 h 697627"/>
              <a:gd name="connsiteX3-47" fmla="*/ 965390 w 965390"/>
              <a:gd name="connsiteY3-48" fmla="*/ 697627 h 697627"/>
              <a:gd name="connsiteX4-49" fmla="*/ 0 w 965390"/>
              <a:gd name="connsiteY4-50" fmla="*/ 697627 h 697627"/>
              <a:gd name="connsiteX0-51" fmla="*/ 0 w 965390"/>
              <a:gd name="connsiteY0-52" fmla="*/ 697627 h 697627"/>
              <a:gd name="connsiteX1-53" fmla="*/ 197267 w 965390"/>
              <a:gd name="connsiteY1-54" fmla="*/ 0 h 697627"/>
              <a:gd name="connsiteX2-55" fmla="*/ 745261 w 965390"/>
              <a:gd name="connsiteY2-56" fmla="*/ 0 h 697627"/>
              <a:gd name="connsiteX3-57" fmla="*/ 965390 w 965390"/>
              <a:gd name="connsiteY3-58" fmla="*/ 697627 h 697627"/>
              <a:gd name="connsiteX4-59" fmla="*/ 0 w 965390"/>
              <a:gd name="connsiteY4-60" fmla="*/ 697627 h 697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5390" h="697627">
                <a:moveTo>
                  <a:pt x="0" y="697627"/>
                </a:moveTo>
                <a:cubicBezTo>
                  <a:pt x="142112" y="493080"/>
                  <a:pt x="223106" y="307190"/>
                  <a:pt x="197267" y="0"/>
                </a:cubicBezTo>
                <a:lnTo>
                  <a:pt x="745261" y="0"/>
                </a:lnTo>
                <a:cubicBezTo>
                  <a:pt x="747414" y="269867"/>
                  <a:pt x="823278" y="399774"/>
                  <a:pt x="965390" y="697627"/>
                </a:cubicBezTo>
                <a:lnTo>
                  <a:pt x="0" y="697627"/>
                </a:lnTo>
                <a:close/>
              </a:path>
            </a:pathLst>
          </a:custGeom>
          <a:gradFill flip="none" rotWithShape="1">
            <a:gsLst>
              <a:gs pos="0">
                <a:schemeClr val="accent1">
                  <a:alpha val="0"/>
                </a:schemeClr>
              </a:gs>
              <a:gs pos="100000">
                <a:schemeClr val="accent1">
                  <a:alpha val="0"/>
                </a:schemeClr>
              </a:gs>
            </a:gsLst>
            <a:lin ang="16200000" scaled="1"/>
            <a:tileRect/>
          </a:gradFill>
          <a:ln>
            <a:gradFill flip="none" rotWithShape="1">
              <a:gsLst>
                <a:gs pos="50500">
                  <a:schemeClr val="accent1"/>
                </a:gs>
                <a:gs pos="0">
                  <a:schemeClr val="accent1">
                    <a:lumMod val="20000"/>
                    <a:lumOff val="80000"/>
                    <a:alpha val="0"/>
                  </a:schemeClr>
                </a:gs>
                <a:gs pos="100000">
                  <a:schemeClr val="accent1">
                    <a:lumMod val="30000"/>
                    <a:lumOff val="70000"/>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不完整圆 235"/>
          <p:cNvSpPr/>
          <p:nvPr/>
        </p:nvSpPr>
        <p:spPr>
          <a:xfrm>
            <a:off x="2389552" y="5567992"/>
            <a:ext cx="8412083" cy="497854"/>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solidFill>
            <a:schemeClr val="accent1">
              <a:lumMod val="20000"/>
              <a:lumOff val="80000"/>
              <a:alpha val="20000"/>
            </a:schemeClr>
          </a:solidFill>
          <a:ln w="12700">
            <a:gradFill flip="none" rotWithShape="1">
              <a:gsLst>
                <a:gs pos="0">
                  <a:schemeClr val="accent1">
                    <a:alpha val="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3" name="不完整圆 235"/>
          <p:cNvSpPr/>
          <p:nvPr/>
        </p:nvSpPr>
        <p:spPr>
          <a:xfrm>
            <a:off x="2196129" y="4302106"/>
            <a:ext cx="8681952" cy="513826"/>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solidFill>
            <a:schemeClr val="bg1">
              <a:alpha val="20000"/>
            </a:schemeClr>
          </a:solidFill>
          <a:ln w="12700">
            <a:gradFill flip="none" rotWithShape="1">
              <a:gsLst>
                <a:gs pos="0">
                  <a:schemeClr val="accent2">
                    <a:alpha val="0"/>
                  </a:schemeClr>
                </a:gs>
                <a:gs pos="100000">
                  <a:schemeClr val="accent2"/>
                </a:gs>
              </a:gsLst>
              <a:lin ang="540000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220436" y="475734"/>
            <a:ext cx="1664238" cy="369332"/>
          </a:xfrm>
          <a:prstGeom prst="rect">
            <a:avLst/>
          </a:prstGeom>
          <a:noFill/>
        </p:spPr>
        <p:txBody>
          <a:bodyPr wrap="non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15 </a:t>
            </a:r>
            <a:r>
              <a:rPr lang="zh-CN" altLang="en-US" dirty="0"/>
              <a:t>系统架构图</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System architecture diagram</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 name="不完整圆 235"/>
          <p:cNvSpPr/>
          <p:nvPr/>
        </p:nvSpPr>
        <p:spPr>
          <a:xfrm>
            <a:off x="3399469" y="5438605"/>
            <a:ext cx="6392250" cy="378314"/>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solidFill>
            <a:schemeClr val="accent1">
              <a:lumMod val="20000"/>
              <a:lumOff val="80000"/>
              <a:alpha val="20000"/>
            </a:schemeClr>
          </a:solidFill>
          <a:ln w="76200">
            <a:gradFill flip="none" rotWithShape="1">
              <a:gsLst>
                <a:gs pos="0">
                  <a:schemeClr val="accent1">
                    <a:alpha val="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866823" y="4737510"/>
            <a:ext cx="800219" cy="338554"/>
          </a:xfrm>
          <a:prstGeom prst="rect">
            <a:avLst/>
          </a:prstGeom>
          <a:noFill/>
        </p:spPr>
        <p:txBody>
          <a:bodyPr wrap="none" rtlCol="0">
            <a:spAutoFit/>
          </a:bodyPr>
          <a:lstStyle/>
          <a:p>
            <a:r>
              <a:rPr lang="zh-CN" altLang="en-US" sz="1600" dirty="0"/>
              <a:t>云平台</a:t>
            </a:r>
            <a:endParaRPr lang="zh-CN" altLang="en-US" sz="1600" dirty="0"/>
          </a:p>
        </p:txBody>
      </p:sp>
      <p:sp>
        <p:nvSpPr>
          <p:cNvPr id="8" name="文本框 7"/>
          <p:cNvSpPr txBox="1"/>
          <p:nvPr/>
        </p:nvSpPr>
        <p:spPr>
          <a:xfrm>
            <a:off x="866823" y="3369081"/>
            <a:ext cx="800219" cy="338554"/>
          </a:xfrm>
          <a:prstGeom prst="rect">
            <a:avLst/>
          </a:prstGeom>
          <a:noFill/>
        </p:spPr>
        <p:txBody>
          <a:bodyPr wrap="none" rtlCol="0">
            <a:spAutoFit/>
          </a:bodyPr>
          <a:lstStyle/>
          <a:p>
            <a:r>
              <a:rPr lang="zh-CN" altLang="en-US" sz="1600" dirty="0"/>
              <a:t>中台层</a:t>
            </a:r>
            <a:endParaRPr lang="zh-CN" altLang="en-US" sz="1600" dirty="0"/>
          </a:p>
        </p:txBody>
      </p:sp>
      <p:sp>
        <p:nvSpPr>
          <p:cNvPr id="9" name="文本框 8"/>
          <p:cNvSpPr txBox="1"/>
          <p:nvPr/>
        </p:nvSpPr>
        <p:spPr>
          <a:xfrm>
            <a:off x="866823" y="1776868"/>
            <a:ext cx="800219" cy="338554"/>
          </a:xfrm>
          <a:prstGeom prst="rect">
            <a:avLst/>
          </a:prstGeom>
          <a:noFill/>
        </p:spPr>
        <p:txBody>
          <a:bodyPr wrap="none" rtlCol="0">
            <a:spAutoFit/>
          </a:bodyPr>
          <a:lstStyle/>
          <a:p>
            <a:r>
              <a:rPr lang="zh-CN" altLang="en-US" sz="1600" dirty="0"/>
              <a:t>应用层</a:t>
            </a:r>
            <a:endParaRPr lang="zh-CN" altLang="en-US" sz="1600" dirty="0"/>
          </a:p>
        </p:txBody>
      </p:sp>
      <p:sp>
        <p:nvSpPr>
          <p:cNvPr id="11" name="不完整圆 235"/>
          <p:cNvSpPr/>
          <p:nvPr/>
        </p:nvSpPr>
        <p:spPr>
          <a:xfrm>
            <a:off x="2254618" y="4198818"/>
            <a:ext cx="8681952" cy="513826"/>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solidFill>
            <a:schemeClr val="bg1">
              <a:alpha val="20000"/>
            </a:schemeClr>
          </a:solidFill>
          <a:ln w="76200">
            <a:gradFill flip="none" rotWithShape="1">
              <a:gsLst>
                <a:gs pos="0">
                  <a:schemeClr val="accent2">
                    <a:alpha val="0"/>
                  </a:schemeClr>
                </a:gs>
                <a:gs pos="100000">
                  <a:schemeClr val="accent2"/>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2" name="不完整圆 235"/>
          <p:cNvSpPr/>
          <p:nvPr/>
        </p:nvSpPr>
        <p:spPr>
          <a:xfrm>
            <a:off x="3175287" y="2688864"/>
            <a:ext cx="6840614" cy="404850"/>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solidFill>
            <a:schemeClr val="bg1"/>
          </a:solidFill>
          <a:ln w="76200">
            <a:gradFill flip="none" rotWithShape="1">
              <a:gsLst>
                <a:gs pos="0">
                  <a:schemeClr val="accent3">
                    <a:alpha val="0"/>
                  </a:schemeClr>
                </a:gs>
                <a:gs pos="100000">
                  <a:schemeClr val="accent3"/>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28" name="Picture 4" descr="查看图片"/>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52965" y="4852339"/>
            <a:ext cx="1131638" cy="777860"/>
          </a:xfrm>
          <a:prstGeom prst="rect">
            <a:avLst/>
          </a:prstGeom>
          <a:noFill/>
          <a:extLst>
            <a:ext uri="{909E8E84-426E-40DD-AFC4-6F175D3DCCD1}">
              <a14:hiddenFill xmlns:a14="http://schemas.microsoft.com/office/drawing/2010/main">
                <a:solidFill>
                  <a:srgbClr val="FFFFFF"/>
                </a:solidFill>
              </a14:hiddenFill>
            </a:ext>
          </a:extLst>
        </p:spPr>
      </p:pic>
      <p:pic>
        <p:nvPicPr>
          <p:cNvPr id="467" name="图片 466"/>
          <p:cNvPicPr>
            <a:picLocks noChangeAspect="1"/>
          </p:cNvPicPr>
          <p:nvPr/>
        </p:nvPicPr>
        <p:blipFill rotWithShape="1">
          <a:blip r:embed="rId2"/>
          <a:srcRect l="36442" r="36442"/>
          <a:stretch>
            <a:fillRect/>
          </a:stretch>
        </p:blipFill>
        <p:spPr>
          <a:xfrm>
            <a:off x="6058370" y="5518907"/>
            <a:ext cx="1089406" cy="340969"/>
          </a:xfrm>
          <a:prstGeom prst="rect">
            <a:avLst/>
          </a:prstGeom>
        </p:spPr>
      </p:pic>
      <p:sp>
        <p:nvSpPr>
          <p:cNvPr id="473" name="矩形: 圆角 472"/>
          <p:cNvSpPr/>
          <p:nvPr/>
        </p:nvSpPr>
        <p:spPr>
          <a:xfrm>
            <a:off x="3916004" y="1323696"/>
            <a:ext cx="1134158" cy="1381012"/>
          </a:xfrm>
          <a:prstGeom prst="roundRect">
            <a:avLst>
              <a:gd name="adj" fmla="val 4609"/>
            </a:avLst>
          </a:prstGeom>
          <a:gradFill flip="none" rotWithShape="1">
            <a:gsLst>
              <a:gs pos="100000">
                <a:schemeClr val="accent3">
                  <a:lumMod val="15000"/>
                  <a:lumOff val="85000"/>
                </a:schemeClr>
              </a:gs>
              <a:gs pos="0">
                <a:schemeClr val="accent3">
                  <a:lumMod val="20000"/>
                  <a:lumOff val="8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矩形: 圆角 468"/>
          <p:cNvSpPr/>
          <p:nvPr/>
        </p:nvSpPr>
        <p:spPr>
          <a:xfrm>
            <a:off x="3916004" y="2539505"/>
            <a:ext cx="1134158" cy="307352"/>
          </a:xfrm>
          <a:prstGeom prst="round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4" name="文本框 473"/>
          <p:cNvSpPr txBox="1"/>
          <p:nvPr/>
        </p:nvSpPr>
        <p:spPr>
          <a:xfrm>
            <a:off x="4152680" y="2185822"/>
            <a:ext cx="646331" cy="230832"/>
          </a:xfrm>
          <a:prstGeom prst="rect">
            <a:avLst/>
          </a:prstGeom>
          <a:noFill/>
        </p:spPr>
        <p:txBody>
          <a:bodyPr wrap="none" rtlCol="0">
            <a:spAutoFit/>
          </a:bodyPr>
          <a:lstStyle/>
          <a:p>
            <a:pPr algn="ctr"/>
            <a:r>
              <a:rPr lang="zh-CN" altLang="en-US" sz="900" dirty="0">
                <a:solidFill>
                  <a:schemeClr val="tx1">
                    <a:lumMod val="75000"/>
                    <a:lumOff val="25000"/>
                  </a:schemeClr>
                </a:solidFill>
              </a:rPr>
              <a:t>商品管理</a:t>
            </a:r>
            <a:endParaRPr lang="zh-CN" altLang="en-US" sz="900" dirty="0">
              <a:solidFill>
                <a:schemeClr val="tx1">
                  <a:lumMod val="75000"/>
                  <a:lumOff val="25000"/>
                </a:schemeClr>
              </a:solidFill>
            </a:endParaRPr>
          </a:p>
        </p:txBody>
      </p:sp>
      <p:sp>
        <p:nvSpPr>
          <p:cNvPr id="475" name="文本框 474"/>
          <p:cNvSpPr txBox="1"/>
          <p:nvPr/>
        </p:nvSpPr>
        <p:spPr>
          <a:xfrm>
            <a:off x="4210388" y="1909447"/>
            <a:ext cx="530915" cy="230832"/>
          </a:xfrm>
          <a:prstGeom prst="rect">
            <a:avLst/>
          </a:prstGeom>
          <a:noFill/>
        </p:spPr>
        <p:txBody>
          <a:bodyPr wrap="none" rtlCol="0">
            <a:spAutoFit/>
          </a:bodyPr>
          <a:lstStyle/>
          <a:p>
            <a:pPr algn="ctr"/>
            <a:r>
              <a:rPr lang="zh-CN" altLang="en-US" sz="900" dirty="0">
                <a:solidFill>
                  <a:schemeClr val="tx1">
                    <a:lumMod val="75000"/>
                    <a:lumOff val="25000"/>
                  </a:schemeClr>
                </a:solidFill>
              </a:rPr>
              <a:t>购物车</a:t>
            </a:r>
            <a:endParaRPr lang="zh-CN" altLang="en-US" sz="900" dirty="0">
              <a:solidFill>
                <a:schemeClr val="tx1">
                  <a:lumMod val="75000"/>
                  <a:lumOff val="25000"/>
                </a:schemeClr>
              </a:solidFill>
            </a:endParaRPr>
          </a:p>
        </p:txBody>
      </p:sp>
      <p:sp>
        <p:nvSpPr>
          <p:cNvPr id="476" name="文本框 475"/>
          <p:cNvSpPr txBox="1"/>
          <p:nvPr/>
        </p:nvSpPr>
        <p:spPr>
          <a:xfrm>
            <a:off x="4152681" y="1633072"/>
            <a:ext cx="646331" cy="230832"/>
          </a:xfrm>
          <a:prstGeom prst="rect">
            <a:avLst/>
          </a:prstGeom>
          <a:noFill/>
        </p:spPr>
        <p:txBody>
          <a:bodyPr wrap="none" rtlCol="0">
            <a:spAutoFit/>
          </a:bodyPr>
          <a:lstStyle/>
          <a:p>
            <a:pPr algn="ctr"/>
            <a:r>
              <a:rPr lang="zh-CN" altLang="en-US" sz="900" dirty="0">
                <a:solidFill>
                  <a:schemeClr val="tx1">
                    <a:lumMod val="75000"/>
                    <a:lumOff val="25000"/>
                  </a:schemeClr>
                </a:solidFill>
              </a:rPr>
              <a:t>订单管理</a:t>
            </a:r>
            <a:endParaRPr lang="zh-CN" altLang="en-US" sz="900" dirty="0">
              <a:solidFill>
                <a:schemeClr val="tx1">
                  <a:lumMod val="75000"/>
                  <a:lumOff val="25000"/>
                </a:schemeClr>
              </a:solidFill>
            </a:endParaRPr>
          </a:p>
        </p:txBody>
      </p:sp>
      <p:sp>
        <p:nvSpPr>
          <p:cNvPr id="477" name="文本框 476"/>
          <p:cNvSpPr txBox="1"/>
          <p:nvPr/>
        </p:nvSpPr>
        <p:spPr>
          <a:xfrm>
            <a:off x="4152681" y="1356697"/>
            <a:ext cx="646331" cy="230832"/>
          </a:xfrm>
          <a:prstGeom prst="rect">
            <a:avLst/>
          </a:prstGeom>
          <a:noFill/>
        </p:spPr>
        <p:txBody>
          <a:bodyPr wrap="none" rtlCol="0">
            <a:spAutoFit/>
          </a:bodyPr>
          <a:lstStyle/>
          <a:p>
            <a:pPr algn="ctr"/>
            <a:r>
              <a:rPr lang="zh-CN" altLang="en-US" sz="900" dirty="0">
                <a:solidFill>
                  <a:schemeClr val="tx1">
                    <a:lumMod val="75000"/>
                    <a:lumOff val="25000"/>
                  </a:schemeClr>
                </a:solidFill>
              </a:rPr>
              <a:t>库存管理</a:t>
            </a:r>
            <a:endParaRPr lang="zh-CN" altLang="en-US" sz="900" dirty="0">
              <a:solidFill>
                <a:schemeClr val="tx1">
                  <a:lumMod val="75000"/>
                  <a:lumOff val="25000"/>
                </a:schemeClr>
              </a:solidFill>
            </a:endParaRPr>
          </a:p>
        </p:txBody>
      </p:sp>
      <p:sp>
        <p:nvSpPr>
          <p:cNvPr id="478" name="文本框 477"/>
          <p:cNvSpPr txBox="1"/>
          <p:nvPr/>
        </p:nvSpPr>
        <p:spPr>
          <a:xfrm>
            <a:off x="4133631" y="2567580"/>
            <a:ext cx="697627" cy="246221"/>
          </a:xfrm>
          <a:prstGeom prst="rect">
            <a:avLst/>
          </a:prstGeom>
          <a:noFill/>
        </p:spPr>
        <p:txBody>
          <a:bodyPr wrap="none" rtlCol="0">
            <a:spAutoFit/>
          </a:bodyPr>
          <a:lstStyle/>
          <a:p>
            <a:pPr algn="ctr"/>
            <a:r>
              <a:rPr lang="zh-CN" altLang="en-US" sz="1000" dirty="0">
                <a:solidFill>
                  <a:schemeClr val="bg1"/>
                </a:solidFill>
              </a:rPr>
              <a:t>线上商城</a:t>
            </a:r>
            <a:endParaRPr lang="zh-CN" altLang="en-US" sz="1000" dirty="0">
              <a:solidFill>
                <a:schemeClr val="bg1"/>
              </a:solidFill>
            </a:endParaRPr>
          </a:p>
        </p:txBody>
      </p:sp>
      <p:sp>
        <p:nvSpPr>
          <p:cNvPr id="33" name="矩形: 圆角 32"/>
          <p:cNvSpPr/>
          <p:nvPr/>
        </p:nvSpPr>
        <p:spPr>
          <a:xfrm>
            <a:off x="5243202" y="1323696"/>
            <a:ext cx="1134158" cy="1381012"/>
          </a:xfrm>
          <a:prstGeom prst="roundRect">
            <a:avLst>
              <a:gd name="adj" fmla="val 4609"/>
            </a:avLst>
          </a:prstGeom>
          <a:gradFill flip="none" rotWithShape="1">
            <a:gsLst>
              <a:gs pos="100000">
                <a:schemeClr val="accent3">
                  <a:lumMod val="15000"/>
                  <a:lumOff val="85000"/>
                </a:schemeClr>
              </a:gs>
              <a:gs pos="0">
                <a:schemeClr val="accent3">
                  <a:lumMod val="20000"/>
                  <a:lumOff val="8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p:cNvSpPr/>
          <p:nvPr/>
        </p:nvSpPr>
        <p:spPr>
          <a:xfrm>
            <a:off x="5243202" y="2539505"/>
            <a:ext cx="1134158" cy="307352"/>
          </a:xfrm>
          <a:prstGeom prst="round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6" name="文本框 35"/>
          <p:cNvSpPr txBox="1"/>
          <p:nvPr/>
        </p:nvSpPr>
        <p:spPr>
          <a:xfrm>
            <a:off x="5479881" y="2185822"/>
            <a:ext cx="646331" cy="230832"/>
          </a:xfrm>
          <a:prstGeom prst="rect">
            <a:avLst/>
          </a:prstGeom>
          <a:noFill/>
        </p:spPr>
        <p:txBody>
          <a:bodyPr wrap="none" rtlCol="0">
            <a:spAutoFit/>
          </a:bodyPr>
          <a:lstStyle/>
          <a:p>
            <a:pPr algn="ctr"/>
            <a:r>
              <a:rPr lang="zh-CN" altLang="en-US" sz="900" dirty="0">
                <a:solidFill>
                  <a:schemeClr val="tx1">
                    <a:lumMod val="75000"/>
                    <a:lumOff val="25000"/>
                  </a:schemeClr>
                </a:solidFill>
              </a:rPr>
              <a:t>成本核算</a:t>
            </a:r>
            <a:endParaRPr lang="zh-CN" altLang="en-US" sz="900" dirty="0">
              <a:solidFill>
                <a:schemeClr val="tx1">
                  <a:lumMod val="75000"/>
                  <a:lumOff val="25000"/>
                </a:schemeClr>
              </a:solidFill>
            </a:endParaRPr>
          </a:p>
        </p:txBody>
      </p:sp>
      <p:sp>
        <p:nvSpPr>
          <p:cNvPr id="37" name="文本框 36"/>
          <p:cNvSpPr txBox="1"/>
          <p:nvPr/>
        </p:nvSpPr>
        <p:spPr>
          <a:xfrm>
            <a:off x="5479878" y="1909447"/>
            <a:ext cx="646331" cy="230832"/>
          </a:xfrm>
          <a:prstGeom prst="rect">
            <a:avLst/>
          </a:prstGeom>
          <a:noFill/>
        </p:spPr>
        <p:txBody>
          <a:bodyPr wrap="none" rtlCol="0">
            <a:spAutoFit/>
          </a:bodyPr>
          <a:lstStyle/>
          <a:p>
            <a:pPr algn="ctr"/>
            <a:r>
              <a:rPr lang="zh-CN" altLang="en-US" sz="900" dirty="0">
                <a:solidFill>
                  <a:schemeClr val="tx1">
                    <a:lumMod val="75000"/>
                    <a:lumOff val="25000"/>
                  </a:schemeClr>
                </a:solidFill>
              </a:rPr>
              <a:t>报表管理</a:t>
            </a:r>
            <a:endParaRPr lang="zh-CN" altLang="en-US" sz="900" dirty="0">
              <a:solidFill>
                <a:schemeClr val="tx1">
                  <a:lumMod val="75000"/>
                  <a:lumOff val="25000"/>
                </a:schemeClr>
              </a:solidFill>
            </a:endParaRPr>
          </a:p>
        </p:txBody>
      </p:sp>
      <p:sp>
        <p:nvSpPr>
          <p:cNvPr id="38" name="文本框 37"/>
          <p:cNvSpPr txBox="1"/>
          <p:nvPr/>
        </p:nvSpPr>
        <p:spPr>
          <a:xfrm>
            <a:off x="5479878" y="1633072"/>
            <a:ext cx="646331" cy="230832"/>
          </a:xfrm>
          <a:prstGeom prst="rect">
            <a:avLst/>
          </a:prstGeom>
          <a:noFill/>
        </p:spPr>
        <p:txBody>
          <a:bodyPr wrap="none" rtlCol="0">
            <a:spAutoFit/>
          </a:bodyPr>
          <a:lstStyle/>
          <a:p>
            <a:pPr algn="ctr"/>
            <a:r>
              <a:rPr lang="zh-CN" altLang="en-US" sz="900" dirty="0">
                <a:solidFill>
                  <a:schemeClr val="tx1">
                    <a:lumMod val="75000"/>
                    <a:lumOff val="25000"/>
                  </a:schemeClr>
                </a:solidFill>
              </a:rPr>
              <a:t>科目管理</a:t>
            </a:r>
            <a:endParaRPr lang="zh-CN" altLang="en-US" sz="900" dirty="0">
              <a:solidFill>
                <a:schemeClr val="tx1">
                  <a:lumMod val="75000"/>
                  <a:lumOff val="25000"/>
                </a:schemeClr>
              </a:solidFill>
            </a:endParaRPr>
          </a:p>
        </p:txBody>
      </p:sp>
      <p:sp>
        <p:nvSpPr>
          <p:cNvPr id="39" name="文本框 38"/>
          <p:cNvSpPr txBox="1"/>
          <p:nvPr/>
        </p:nvSpPr>
        <p:spPr>
          <a:xfrm>
            <a:off x="5479879" y="1356697"/>
            <a:ext cx="646331" cy="230832"/>
          </a:xfrm>
          <a:prstGeom prst="rect">
            <a:avLst/>
          </a:prstGeom>
          <a:noFill/>
        </p:spPr>
        <p:txBody>
          <a:bodyPr wrap="none" rtlCol="0">
            <a:spAutoFit/>
          </a:bodyPr>
          <a:lstStyle/>
          <a:p>
            <a:pPr algn="ctr"/>
            <a:r>
              <a:rPr lang="zh-CN" altLang="en-US" sz="900" dirty="0">
                <a:solidFill>
                  <a:schemeClr val="tx1">
                    <a:lumMod val="75000"/>
                    <a:lumOff val="25000"/>
                  </a:schemeClr>
                </a:solidFill>
              </a:rPr>
              <a:t>结算管理</a:t>
            </a:r>
            <a:endParaRPr lang="zh-CN" altLang="en-US" sz="900" dirty="0">
              <a:solidFill>
                <a:schemeClr val="tx1">
                  <a:lumMod val="75000"/>
                  <a:lumOff val="25000"/>
                </a:schemeClr>
              </a:solidFill>
            </a:endParaRPr>
          </a:p>
        </p:txBody>
      </p:sp>
      <p:sp>
        <p:nvSpPr>
          <p:cNvPr id="40" name="文本框 39"/>
          <p:cNvSpPr txBox="1"/>
          <p:nvPr/>
        </p:nvSpPr>
        <p:spPr>
          <a:xfrm>
            <a:off x="5460830" y="2567580"/>
            <a:ext cx="697627" cy="246221"/>
          </a:xfrm>
          <a:prstGeom prst="rect">
            <a:avLst/>
          </a:prstGeom>
          <a:noFill/>
        </p:spPr>
        <p:txBody>
          <a:bodyPr wrap="none" rtlCol="0">
            <a:spAutoFit/>
          </a:bodyPr>
          <a:lstStyle/>
          <a:p>
            <a:pPr algn="ctr"/>
            <a:r>
              <a:rPr lang="zh-CN" altLang="en-US" sz="1000" dirty="0">
                <a:solidFill>
                  <a:schemeClr val="bg1"/>
                </a:solidFill>
              </a:rPr>
              <a:t>财务系统</a:t>
            </a:r>
            <a:endParaRPr lang="zh-CN" altLang="en-US" sz="1000" dirty="0">
              <a:solidFill>
                <a:schemeClr val="bg1"/>
              </a:solidFill>
            </a:endParaRPr>
          </a:p>
        </p:txBody>
      </p:sp>
      <p:sp>
        <p:nvSpPr>
          <p:cNvPr id="42" name="矩形: 圆角 41"/>
          <p:cNvSpPr/>
          <p:nvPr/>
        </p:nvSpPr>
        <p:spPr>
          <a:xfrm>
            <a:off x="6570400" y="1323696"/>
            <a:ext cx="1134158" cy="1381012"/>
          </a:xfrm>
          <a:prstGeom prst="roundRect">
            <a:avLst>
              <a:gd name="adj" fmla="val 4609"/>
            </a:avLst>
          </a:prstGeom>
          <a:gradFill flip="none" rotWithShape="1">
            <a:gsLst>
              <a:gs pos="100000">
                <a:schemeClr val="accent3">
                  <a:lumMod val="15000"/>
                  <a:lumOff val="85000"/>
                </a:schemeClr>
              </a:gs>
              <a:gs pos="0">
                <a:schemeClr val="accent3">
                  <a:lumMod val="20000"/>
                  <a:lumOff val="8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圆角 42"/>
          <p:cNvSpPr/>
          <p:nvPr/>
        </p:nvSpPr>
        <p:spPr>
          <a:xfrm>
            <a:off x="6570400" y="2539505"/>
            <a:ext cx="1134158" cy="307352"/>
          </a:xfrm>
          <a:prstGeom prst="round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 name="文本框 43"/>
          <p:cNvSpPr txBox="1"/>
          <p:nvPr/>
        </p:nvSpPr>
        <p:spPr>
          <a:xfrm>
            <a:off x="6807076" y="2185822"/>
            <a:ext cx="646331" cy="230832"/>
          </a:xfrm>
          <a:prstGeom prst="rect">
            <a:avLst/>
          </a:prstGeom>
          <a:noFill/>
        </p:spPr>
        <p:txBody>
          <a:bodyPr wrap="none" rtlCol="0">
            <a:spAutoFit/>
          </a:bodyPr>
          <a:lstStyle/>
          <a:p>
            <a:pPr algn="ctr"/>
            <a:r>
              <a:rPr lang="zh-CN" altLang="en-US" sz="900" dirty="0">
                <a:solidFill>
                  <a:schemeClr val="tx1">
                    <a:lumMod val="75000"/>
                    <a:lumOff val="25000"/>
                  </a:schemeClr>
                </a:solidFill>
              </a:rPr>
              <a:t>车辆管理</a:t>
            </a:r>
            <a:endParaRPr lang="zh-CN" altLang="en-US" sz="900" dirty="0">
              <a:solidFill>
                <a:schemeClr val="tx1">
                  <a:lumMod val="75000"/>
                  <a:lumOff val="25000"/>
                </a:schemeClr>
              </a:solidFill>
            </a:endParaRPr>
          </a:p>
        </p:txBody>
      </p:sp>
      <p:sp>
        <p:nvSpPr>
          <p:cNvPr id="45" name="文本框 44"/>
          <p:cNvSpPr txBox="1"/>
          <p:nvPr/>
        </p:nvSpPr>
        <p:spPr>
          <a:xfrm>
            <a:off x="6807076" y="1909447"/>
            <a:ext cx="646331" cy="230832"/>
          </a:xfrm>
          <a:prstGeom prst="rect">
            <a:avLst/>
          </a:prstGeom>
          <a:noFill/>
        </p:spPr>
        <p:txBody>
          <a:bodyPr wrap="none" rtlCol="0">
            <a:spAutoFit/>
          </a:bodyPr>
          <a:lstStyle/>
          <a:p>
            <a:pPr algn="ctr"/>
            <a:r>
              <a:rPr lang="zh-CN" altLang="en-US" sz="900" dirty="0">
                <a:solidFill>
                  <a:schemeClr val="tx1">
                    <a:lumMod val="75000"/>
                    <a:lumOff val="25000"/>
                  </a:schemeClr>
                </a:solidFill>
              </a:rPr>
              <a:t>司机管理</a:t>
            </a:r>
            <a:endParaRPr lang="zh-CN" altLang="en-US" sz="900" dirty="0">
              <a:solidFill>
                <a:schemeClr val="tx1">
                  <a:lumMod val="75000"/>
                  <a:lumOff val="25000"/>
                </a:schemeClr>
              </a:solidFill>
            </a:endParaRPr>
          </a:p>
        </p:txBody>
      </p:sp>
      <p:sp>
        <p:nvSpPr>
          <p:cNvPr id="46" name="文本框 45"/>
          <p:cNvSpPr txBox="1"/>
          <p:nvPr/>
        </p:nvSpPr>
        <p:spPr>
          <a:xfrm>
            <a:off x="6807077" y="1633072"/>
            <a:ext cx="646331" cy="230832"/>
          </a:xfrm>
          <a:prstGeom prst="rect">
            <a:avLst/>
          </a:prstGeom>
          <a:noFill/>
        </p:spPr>
        <p:txBody>
          <a:bodyPr wrap="none" rtlCol="0">
            <a:spAutoFit/>
          </a:bodyPr>
          <a:lstStyle/>
          <a:p>
            <a:pPr algn="ctr"/>
            <a:r>
              <a:rPr lang="zh-CN" altLang="en-US" sz="900" dirty="0">
                <a:solidFill>
                  <a:schemeClr val="tx1">
                    <a:lumMod val="75000"/>
                    <a:lumOff val="25000"/>
                  </a:schemeClr>
                </a:solidFill>
              </a:rPr>
              <a:t>路线规划</a:t>
            </a:r>
            <a:endParaRPr lang="zh-CN" altLang="en-US" sz="900" dirty="0">
              <a:solidFill>
                <a:schemeClr val="tx1">
                  <a:lumMod val="75000"/>
                  <a:lumOff val="25000"/>
                </a:schemeClr>
              </a:solidFill>
            </a:endParaRPr>
          </a:p>
        </p:txBody>
      </p:sp>
      <p:sp>
        <p:nvSpPr>
          <p:cNvPr id="47" name="文本框 46"/>
          <p:cNvSpPr txBox="1"/>
          <p:nvPr/>
        </p:nvSpPr>
        <p:spPr>
          <a:xfrm>
            <a:off x="6807077" y="1356697"/>
            <a:ext cx="646331" cy="230832"/>
          </a:xfrm>
          <a:prstGeom prst="rect">
            <a:avLst/>
          </a:prstGeom>
          <a:noFill/>
        </p:spPr>
        <p:txBody>
          <a:bodyPr wrap="none" rtlCol="0">
            <a:spAutoFit/>
          </a:bodyPr>
          <a:lstStyle/>
          <a:p>
            <a:pPr algn="ctr"/>
            <a:r>
              <a:rPr lang="zh-CN" altLang="en-US" sz="900" dirty="0">
                <a:solidFill>
                  <a:schemeClr val="tx1">
                    <a:lumMod val="75000"/>
                    <a:lumOff val="25000"/>
                  </a:schemeClr>
                </a:solidFill>
              </a:rPr>
              <a:t>智能配单</a:t>
            </a:r>
            <a:endParaRPr lang="zh-CN" altLang="en-US" sz="900" dirty="0">
              <a:solidFill>
                <a:schemeClr val="tx1">
                  <a:lumMod val="75000"/>
                  <a:lumOff val="25000"/>
                </a:schemeClr>
              </a:solidFill>
            </a:endParaRPr>
          </a:p>
        </p:txBody>
      </p:sp>
      <p:sp>
        <p:nvSpPr>
          <p:cNvPr id="48" name="文本框 47"/>
          <p:cNvSpPr txBox="1"/>
          <p:nvPr/>
        </p:nvSpPr>
        <p:spPr>
          <a:xfrm>
            <a:off x="6788027" y="2567580"/>
            <a:ext cx="697627" cy="246221"/>
          </a:xfrm>
          <a:prstGeom prst="rect">
            <a:avLst/>
          </a:prstGeom>
          <a:noFill/>
        </p:spPr>
        <p:txBody>
          <a:bodyPr wrap="none" rtlCol="0">
            <a:spAutoFit/>
          </a:bodyPr>
          <a:lstStyle/>
          <a:p>
            <a:pPr algn="ctr"/>
            <a:r>
              <a:rPr lang="zh-CN" altLang="en-US" sz="1000" dirty="0">
                <a:solidFill>
                  <a:schemeClr val="bg1"/>
                </a:solidFill>
              </a:rPr>
              <a:t>物流系统</a:t>
            </a:r>
            <a:endParaRPr lang="zh-CN" altLang="en-US" sz="1000" dirty="0">
              <a:solidFill>
                <a:schemeClr val="bg1"/>
              </a:solidFill>
            </a:endParaRPr>
          </a:p>
        </p:txBody>
      </p:sp>
      <p:sp>
        <p:nvSpPr>
          <p:cNvPr id="50" name="矩形: 圆角 49"/>
          <p:cNvSpPr/>
          <p:nvPr/>
        </p:nvSpPr>
        <p:spPr>
          <a:xfrm>
            <a:off x="7897598" y="1323696"/>
            <a:ext cx="1134158" cy="1381012"/>
          </a:xfrm>
          <a:prstGeom prst="roundRect">
            <a:avLst>
              <a:gd name="adj" fmla="val 4609"/>
            </a:avLst>
          </a:prstGeom>
          <a:gradFill flip="none" rotWithShape="1">
            <a:gsLst>
              <a:gs pos="100000">
                <a:schemeClr val="accent3">
                  <a:lumMod val="15000"/>
                  <a:lumOff val="85000"/>
                </a:schemeClr>
              </a:gs>
              <a:gs pos="0">
                <a:schemeClr val="accent3">
                  <a:lumMod val="20000"/>
                  <a:lumOff val="8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p:cNvSpPr/>
          <p:nvPr/>
        </p:nvSpPr>
        <p:spPr>
          <a:xfrm>
            <a:off x="7897598" y="2539505"/>
            <a:ext cx="1134158" cy="307352"/>
          </a:xfrm>
          <a:prstGeom prst="round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2" name="文本框 51"/>
          <p:cNvSpPr txBox="1"/>
          <p:nvPr/>
        </p:nvSpPr>
        <p:spPr>
          <a:xfrm>
            <a:off x="8134276" y="2185822"/>
            <a:ext cx="646331" cy="230832"/>
          </a:xfrm>
          <a:prstGeom prst="rect">
            <a:avLst/>
          </a:prstGeom>
          <a:noFill/>
        </p:spPr>
        <p:txBody>
          <a:bodyPr wrap="none" rtlCol="0">
            <a:spAutoFit/>
          </a:bodyPr>
          <a:lstStyle/>
          <a:p>
            <a:pPr algn="ctr"/>
            <a:r>
              <a:rPr lang="zh-CN" altLang="en-US" sz="900" dirty="0">
                <a:solidFill>
                  <a:schemeClr val="tx1">
                    <a:lumMod val="75000"/>
                    <a:lumOff val="25000"/>
                  </a:schemeClr>
                </a:solidFill>
              </a:rPr>
              <a:t>组织架构</a:t>
            </a:r>
            <a:endParaRPr lang="zh-CN" altLang="en-US" sz="900" dirty="0">
              <a:solidFill>
                <a:schemeClr val="tx1">
                  <a:lumMod val="75000"/>
                  <a:lumOff val="25000"/>
                </a:schemeClr>
              </a:solidFill>
            </a:endParaRPr>
          </a:p>
        </p:txBody>
      </p:sp>
      <p:sp>
        <p:nvSpPr>
          <p:cNvPr id="53" name="文本框 52"/>
          <p:cNvSpPr txBox="1"/>
          <p:nvPr/>
        </p:nvSpPr>
        <p:spPr>
          <a:xfrm>
            <a:off x="8134275" y="1909447"/>
            <a:ext cx="646331" cy="230832"/>
          </a:xfrm>
          <a:prstGeom prst="rect">
            <a:avLst/>
          </a:prstGeom>
          <a:noFill/>
        </p:spPr>
        <p:txBody>
          <a:bodyPr wrap="none" rtlCol="0">
            <a:spAutoFit/>
          </a:bodyPr>
          <a:lstStyle/>
          <a:p>
            <a:pPr algn="ctr"/>
            <a:r>
              <a:rPr lang="zh-CN" altLang="en-US" sz="900" dirty="0">
                <a:solidFill>
                  <a:schemeClr val="tx1">
                    <a:lumMod val="75000"/>
                    <a:lumOff val="25000"/>
                  </a:schemeClr>
                </a:solidFill>
              </a:rPr>
              <a:t>排产计算</a:t>
            </a:r>
            <a:endParaRPr lang="zh-CN" altLang="en-US" sz="900" dirty="0">
              <a:solidFill>
                <a:schemeClr val="tx1">
                  <a:lumMod val="75000"/>
                  <a:lumOff val="25000"/>
                </a:schemeClr>
              </a:solidFill>
            </a:endParaRPr>
          </a:p>
        </p:txBody>
      </p:sp>
      <p:sp>
        <p:nvSpPr>
          <p:cNvPr id="54" name="文本框 53"/>
          <p:cNvSpPr txBox="1"/>
          <p:nvPr/>
        </p:nvSpPr>
        <p:spPr>
          <a:xfrm>
            <a:off x="8134273" y="1633072"/>
            <a:ext cx="646331" cy="230832"/>
          </a:xfrm>
          <a:prstGeom prst="rect">
            <a:avLst/>
          </a:prstGeom>
          <a:noFill/>
        </p:spPr>
        <p:txBody>
          <a:bodyPr wrap="none" rtlCol="0">
            <a:spAutoFit/>
          </a:bodyPr>
          <a:lstStyle/>
          <a:p>
            <a:pPr algn="ctr"/>
            <a:r>
              <a:rPr lang="zh-CN" altLang="en-US" sz="900" dirty="0">
                <a:solidFill>
                  <a:schemeClr val="tx1">
                    <a:lumMod val="75000"/>
                    <a:lumOff val="25000"/>
                  </a:schemeClr>
                </a:solidFill>
              </a:rPr>
              <a:t>采购管理</a:t>
            </a:r>
            <a:endParaRPr lang="zh-CN" altLang="en-US" sz="900" dirty="0">
              <a:solidFill>
                <a:schemeClr val="tx1">
                  <a:lumMod val="75000"/>
                  <a:lumOff val="25000"/>
                </a:schemeClr>
              </a:solidFill>
            </a:endParaRPr>
          </a:p>
        </p:txBody>
      </p:sp>
      <p:sp>
        <p:nvSpPr>
          <p:cNvPr id="55" name="文本框 54"/>
          <p:cNvSpPr txBox="1"/>
          <p:nvPr/>
        </p:nvSpPr>
        <p:spPr>
          <a:xfrm>
            <a:off x="8134274" y="1356697"/>
            <a:ext cx="646331" cy="230832"/>
          </a:xfrm>
          <a:prstGeom prst="rect">
            <a:avLst/>
          </a:prstGeom>
          <a:noFill/>
        </p:spPr>
        <p:txBody>
          <a:bodyPr wrap="none" rtlCol="0">
            <a:spAutoFit/>
          </a:bodyPr>
          <a:lstStyle/>
          <a:p>
            <a:pPr algn="ctr"/>
            <a:r>
              <a:rPr lang="zh-CN" altLang="en-US" sz="900" dirty="0">
                <a:solidFill>
                  <a:schemeClr val="tx1">
                    <a:lumMod val="75000"/>
                    <a:lumOff val="25000"/>
                  </a:schemeClr>
                </a:solidFill>
              </a:rPr>
              <a:t>使用管理</a:t>
            </a:r>
            <a:endParaRPr lang="zh-CN" altLang="en-US" sz="900" dirty="0">
              <a:solidFill>
                <a:schemeClr val="tx1">
                  <a:lumMod val="75000"/>
                  <a:lumOff val="25000"/>
                </a:schemeClr>
              </a:solidFill>
            </a:endParaRPr>
          </a:p>
        </p:txBody>
      </p:sp>
      <p:sp>
        <p:nvSpPr>
          <p:cNvPr id="56" name="文本框 55"/>
          <p:cNvSpPr txBox="1"/>
          <p:nvPr/>
        </p:nvSpPr>
        <p:spPr>
          <a:xfrm>
            <a:off x="8267510" y="2567580"/>
            <a:ext cx="393057" cy="246221"/>
          </a:xfrm>
          <a:prstGeom prst="rect">
            <a:avLst/>
          </a:prstGeom>
          <a:noFill/>
        </p:spPr>
        <p:txBody>
          <a:bodyPr wrap="none" rtlCol="0">
            <a:spAutoFit/>
          </a:bodyPr>
          <a:lstStyle/>
          <a:p>
            <a:pPr algn="ctr"/>
            <a:r>
              <a:rPr lang="en-US" altLang="zh-CN" sz="1000" dirty="0">
                <a:solidFill>
                  <a:schemeClr val="bg1"/>
                </a:solidFill>
              </a:rPr>
              <a:t>ERP</a:t>
            </a:r>
            <a:endParaRPr lang="zh-CN" altLang="en-US" sz="1000" dirty="0">
              <a:solidFill>
                <a:schemeClr val="bg1"/>
              </a:solidFill>
            </a:endParaRPr>
          </a:p>
        </p:txBody>
      </p:sp>
      <p:grpSp>
        <p:nvGrpSpPr>
          <p:cNvPr id="1036" name="组合 1035"/>
          <p:cNvGrpSpPr/>
          <p:nvPr/>
        </p:nvGrpSpPr>
        <p:grpSpPr>
          <a:xfrm>
            <a:off x="3356501" y="2910341"/>
            <a:ext cx="85936" cy="85936"/>
            <a:chOff x="4651189" y="2172067"/>
            <a:chExt cx="85936" cy="85936"/>
          </a:xfrm>
        </p:grpSpPr>
        <p:sp>
          <p:nvSpPr>
            <p:cNvPr id="1037" name="椭圆 1036"/>
            <p:cNvSpPr/>
            <p:nvPr>
              <p:custDataLst>
                <p:tags r:id="rId3"/>
              </p:custDataLst>
            </p:nvPr>
          </p:nvSpPr>
          <p:spPr>
            <a:xfrm>
              <a:off x="4651189" y="2172067"/>
              <a:ext cx="85936" cy="85936"/>
            </a:xfrm>
            <a:prstGeom prst="ellipse">
              <a:avLst/>
            </a:prstGeom>
            <a:solidFill>
              <a:schemeClr val="bg1"/>
            </a:solidFill>
            <a:ln>
              <a:noFill/>
            </a:ln>
            <a:effectLst>
              <a:outerShdw blurRad="137160" algn="ctr"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latin typeface="+mn-ea"/>
              </a:endParaRPr>
            </a:p>
          </p:txBody>
        </p:sp>
        <p:sp>
          <p:nvSpPr>
            <p:cNvPr id="1038" name="椭圆 1037"/>
            <p:cNvSpPr/>
            <p:nvPr/>
          </p:nvSpPr>
          <p:spPr>
            <a:xfrm>
              <a:off x="4674715" y="2195595"/>
              <a:ext cx="38880" cy="3888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latin typeface="+mn-ea"/>
              </a:endParaRPr>
            </a:p>
          </p:txBody>
        </p:sp>
      </p:grpSp>
      <p:grpSp>
        <p:nvGrpSpPr>
          <p:cNvPr id="1039" name="组合 1038"/>
          <p:cNvGrpSpPr/>
          <p:nvPr/>
        </p:nvGrpSpPr>
        <p:grpSpPr>
          <a:xfrm>
            <a:off x="4890489" y="3026457"/>
            <a:ext cx="85936" cy="85936"/>
            <a:chOff x="4651189" y="2172067"/>
            <a:chExt cx="85936" cy="85936"/>
          </a:xfrm>
        </p:grpSpPr>
        <p:sp>
          <p:nvSpPr>
            <p:cNvPr id="1040" name="椭圆 1039"/>
            <p:cNvSpPr/>
            <p:nvPr>
              <p:custDataLst>
                <p:tags r:id="rId4"/>
              </p:custDataLst>
            </p:nvPr>
          </p:nvSpPr>
          <p:spPr>
            <a:xfrm>
              <a:off x="4651189" y="2172067"/>
              <a:ext cx="85936" cy="85936"/>
            </a:xfrm>
            <a:prstGeom prst="ellipse">
              <a:avLst/>
            </a:prstGeom>
            <a:solidFill>
              <a:schemeClr val="bg1"/>
            </a:solidFill>
            <a:ln>
              <a:noFill/>
            </a:ln>
            <a:effectLst>
              <a:outerShdw blurRad="137160" algn="ctr"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latin typeface="+mn-ea"/>
              </a:endParaRPr>
            </a:p>
          </p:txBody>
        </p:sp>
        <p:sp>
          <p:nvSpPr>
            <p:cNvPr id="1041" name="椭圆 1040"/>
            <p:cNvSpPr/>
            <p:nvPr/>
          </p:nvSpPr>
          <p:spPr>
            <a:xfrm>
              <a:off x="4674715" y="2195595"/>
              <a:ext cx="38880" cy="3888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latin typeface="+mn-ea"/>
              </a:endParaRPr>
            </a:p>
          </p:txBody>
        </p:sp>
      </p:grpSp>
      <p:grpSp>
        <p:nvGrpSpPr>
          <p:cNvPr id="1042" name="组合 1041"/>
          <p:cNvGrpSpPr/>
          <p:nvPr/>
        </p:nvGrpSpPr>
        <p:grpSpPr>
          <a:xfrm>
            <a:off x="6218132" y="3045135"/>
            <a:ext cx="85936" cy="85936"/>
            <a:chOff x="4651189" y="2172067"/>
            <a:chExt cx="85936" cy="85936"/>
          </a:xfrm>
        </p:grpSpPr>
        <p:sp>
          <p:nvSpPr>
            <p:cNvPr id="1043" name="椭圆 1042"/>
            <p:cNvSpPr/>
            <p:nvPr>
              <p:custDataLst>
                <p:tags r:id="rId5"/>
              </p:custDataLst>
            </p:nvPr>
          </p:nvSpPr>
          <p:spPr>
            <a:xfrm>
              <a:off x="4651189" y="2172067"/>
              <a:ext cx="85936" cy="85936"/>
            </a:xfrm>
            <a:prstGeom prst="ellipse">
              <a:avLst/>
            </a:prstGeom>
            <a:solidFill>
              <a:schemeClr val="bg1"/>
            </a:solidFill>
            <a:ln>
              <a:noFill/>
            </a:ln>
            <a:effectLst>
              <a:outerShdw blurRad="137160" algn="ctr"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latin typeface="+mn-ea"/>
              </a:endParaRPr>
            </a:p>
          </p:txBody>
        </p:sp>
        <p:sp>
          <p:nvSpPr>
            <p:cNvPr id="1044" name="椭圆 1043"/>
            <p:cNvSpPr/>
            <p:nvPr/>
          </p:nvSpPr>
          <p:spPr>
            <a:xfrm>
              <a:off x="4674715" y="2195595"/>
              <a:ext cx="38880" cy="3888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latin typeface="+mn-ea"/>
              </a:endParaRPr>
            </a:p>
          </p:txBody>
        </p:sp>
      </p:grpSp>
      <p:grpSp>
        <p:nvGrpSpPr>
          <p:cNvPr id="1045" name="组合 1044"/>
          <p:cNvGrpSpPr/>
          <p:nvPr/>
        </p:nvGrpSpPr>
        <p:grpSpPr>
          <a:xfrm>
            <a:off x="7566300" y="3026457"/>
            <a:ext cx="85936" cy="85936"/>
            <a:chOff x="4651189" y="2172067"/>
            <a:chExt cx="85936" cy="85936"/>
          </a:xfrm>
        </p:grpSpPr>
        <p:sp>
          <p:nvSpPr>
            <p:cNvPr id="1046" name="椭圆 1045"/>
            <p:cNvSpPr/>
            <p:nvPr>
              <p:custDataLst>
                <p:tags r:id="rId6"/>
              </p:custDataLst>
            </p:nvPr>
          </p:nvSpPr>
          <p:spPr>
            <a:xfrm>
              <a:off x="4651189" y="2172067"/>
              <a:ext cx="85936" cy="85936"/>
            </a:xfrm>
            <a:prstGeom prst="ellipse">
              <a:avLst/>
            </a:prstGeom>
            <a:solidFill>
              <a:schemeClr val="bg1"/>
            </a:solidFill>
            <a:ln>
              <a:noFill/>
            </a:ln>
            <a:effectLst>
              <a:outerShdw blurRad="137160" algn="ctr"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latin typeface="+mn-ea"/>
              </a:endParaRPr>
            </a:p>
          </p:txBody>
        </p:sp>
        <p:sp>
          <p:nvSpPr>
            <p:cNvPr id="1047" name="椭圆 1046"/>
            <p:cNvSpPr/>
            <p:nvPr/>
          </p:nvSpPr>
          <p:spPr>
            <a:xfrm>
              <a:off x="4674715" y="2195595"/>
              <a:ext cx="38880" cy="3888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latin typeface="+mn-ea"/>
              </a:endParaRPr>
            </a:p>
          </p:txBody>
        </p:sp>
      </p:grpSp>
      <p:grpSp>
        <p:nvGrpSpPr>
          <p:cNvPr id="1048" name="组合 1047"/>
          <p:cNvGrpSpPr/>
          <p:nvPr/>
        </p:nvGrpSpPr>
        <p:grpSpPr>
          <a:xfrm>
            <a:off x="9656683" y="2910341"/>
            <a:ext cx="85936" cy="85936"/>
            <a:chOff x="4651189" y="2172067"/>
            <a:chExt cx="85936" cy="85936"/>
          </a:xfrm>
        </p:grpSpPr>
        <p:sp>
          <p:nvSpPr>
            <p:cNvPr id="1049" name="椭圆 1048"/>
            <p:cNvSpPr/>
            <p:nvPr>
              <p:custDataLst>
                <p:tags r:id="rId7"/>
              </p:custDataLst>
            </p:nvPr>
          </p:nvSpPr>
          <p:spPr>
            <a:xfrm>
              <a:off x="4651189" y="2172067"/>
              <a:ext cx="85936" cy="85936"/>
            </a:xfrm>
            <a:prstGeom prst="ellipse">
              <a:avLst/>
            </a:prstGeom>
            <a:solidFill>
              <a:schemeClr val="bg1"/>
            </a:solidFill>
            <a:ln>
              <a:noFill/>
            </a:ln>
            <a:effectLst>
              <a:outerShdw blurRad="137160" algn="ctr"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latin typeface="+mn-ea"/>
              </a:endParaRPr>
            </a:p>
          </p:txBody>
        </p:sp>
        <p:sp>
          <p:nvSpPr>
            <p:cNvPr id="1050" name="椭圆 1049"/>
            <p:cNvSpPr/>
            <p:nvPr/>
          </p:nvSpPr>
          <p:spPr>
            <a:xfrm>
              <a:off x="4674715" y="2195595"/>
              <a:ext cx="38880" cy="3888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latin typeface="+mn-ea"/>
              </a:endParaRPr>
            </a:p>
          </p:txBody>
        </p:sp>
      </p:grpSp>
      <p:sp>
        <p:nvSpPr>
          <p:cNvPr id="1051" name="文本框 1050"/>
          <p:cNvSpPr txBox="1"/>
          <p:nvPr/>
        </p:nvSpPr>
        <p:spPr>
          <a:xfrm>
            <a:off x="2731888" y="2978060"/>
            <a:ext cx="646331" cy="230832"/>
          </a:xfrm>
          <a:prstGeom prst="rect">
            <a:avLst/>
          </a:prstGeom>
          <a:noFill/>
        </p:spPr>
        <p:txBody>
          <a:bodyPr wrap="none" rtlCol="0">
            <a:spAutoFit/>
          </a:bodyPr>
          <a:lstStyle/>
          <a:p>
            <a:r>
              <a:rPr lang="zh-CN" altLang="en-US" sz="900" dirty="0">
                <a:solidFill>
                  <a:schemeClr val="tx1">
                    <a:lumMod val="75000"/>
                    <a:lumOff val="25000"/>
                  </a:schemeClr>
                </a:solidFill>
              </a:rPr>
              <a:t>业务复用</a:t>
            </a:r>
            <a:endParaRPr lang="zh-CN" altLang="en-US" sz="900" dirty="0">
              <a:solidFill>
                <a:schemeClr val="tx1">
                  <a:lumMod val="75000"/>
                  <a:lumOff val="25000"/>
                </a:schemeClr>
              </a:solidFill>
            </a:endParaRPr>
          </a:p>
        </p:txBody>
      </p:sp>
      <p:sp>
        <p:nvSpPr>
          <p:cNvPr id="1052" name="文本框 1051"/>
          <p:cNvSpPr txBox="1"/>
          <p:nvPr/>
        </p:nvSpPr>
        <p:spPr>
          <a:xfrm>
            <a:off x="4608226" y="3138264"/>
            <a:ext cx="646331" cy="230832"/>
          </a:xfrm>
          <a:prstGeom prst="rect">
            <a:avLst/>
          </a:prstGeom>
          <a:noFill/>
        </p:spPr>
        <p:txBody>
          <a:bodyPr wrap="none" rtlCol="0">
            <a:spAutoFit/>
          </a:bodyPr>
          <a:lstStyle/>
          <a:p>
            <a:r>
              <a:rPr lang="zh-CN" altLang="en-US" sz="900" dirty="0">
                <a:solidFill>
                  <a:schemeClr val="tx1">
                    <a:lumMod val="75000"/>
                    <a:lumOff val="25000"/>
                  </a:schemeClr>
                </a:solidFill>
              </a:rPr>
              <a:t>快速迭代</a:t>
            </a:r>
            <a:endParaRPr lang="zh-CN" altLang="en-US" sz="900" dirty="0">
              <a:solidFill>
                <a:schemeClr val="tx1">
                  <a:lumMod val="75000"/>
                  <a:lumOff val="25000"/>
                </a:schemeClr>
              </a:solidFill>
            </a:endParaRPr>
          </a:p>
        </p:txBody>
      </p:sp>
      <p:sp>
        <p:nvSpPr>
          <p:cNvPr id="1053" name="文本框 1052"/>
          <p:cNvSpPr txBox="1"/>
          <p:nvPr/>
        </p:nvSpPr>
        <p:spPr>
          <a:xfrm>
            <a:off x="5942541" y="3261467"/>
            <a:ext cx="646331" cy="230832"/>
          </a:xfrm>
          <a:prstGeom prst="rect">
            <a:avLst/>
          </a:prstGeom>
          <a:noFill/>
        </p:spPr>
        <p:txBody>
          <a:bodyPr wrap="none" rtlCol="0">
            <a:spAutoFit/>
          </a:bodyPr>
          <a:lstStyle/>
          <a:p>
            <a:r>
              <a:rPr lang="zh-CN" altLang="en-US" sz="900" dirty="0">
                <a:solidFill>
                  <a:schemeClr val="tx1">
                    <a:lumMod val="75000"/>
                    <a:lumOff val="25000"/>
                  </a:schemeClr>
                </a:solidFill>
              </a:rPr>
              <a:t>减少成本</a:t>
            </a:r>
            <a:endParaRPr lang="zh-CN" altLang="en-US" sz="900" dirty="0">
              <a:solidFill>
                <a:schemeClr val="tx1">
                  <a:lumMod val="75000"/>
                  <a:lumOff val="25000"/>
                </a:schemeClr>
              </a:solidFill>
            </a:endParaRPr>
          </a:p>
        </p:txBody>
      </p:sp>
      <p:sp>
        <p:nvSpPr>
          <p:cNvPr id="1054" name="文本框 1053"/>
          <p:cNvSpPr txBox="1"/>
          <p:nvPr/>
        </p:nvSpPr>
        <p:spPr>
          <a:xfrm>
            <a:off x="7289320" y="3158277"/>
            <a:ext cx="667170" cy="230832"/>
          </a:xfrm>
          <a:prstGeom prst="rect">
            <a:avLst/>
          </a:prstGeom>
          <a:noFill/>
        </p:spPr>
        <p:txBody>
          <a:bodyPr wrap="none" rtlCol="0">
            <a:spAutoFit/>
          </a:bodyPr>
          <a:lstStyle/>
          <a:p>
            <a:r>
              <a:rPr lang="zh-CN" altLang="en-US" sz="900" dirty="0">
                <a:solidFill>
                  <a:schemeClr val="tx1">
                    <a:lumMod val="75000"/>
                    <a:lumOff val="25000"/>
                  </a:schemeClr>
                </a:solidFill>
              </a:rPr>
              <a:t>提高效率</a:t>
            </a:r>
            <a:endParaRPr lang="zh-CN" altLang="en-US" sz="900" dirty="0">
              <a:solidFill>
                <a:schemeClr val="tx1">
                  <a:lumMod val="75000"/>
                  <a:lumOff val="25000"/>
                </a:schemeClr>
              </a:solidFill>
            </a:endParaRPr>
          </a:p>
        </p:txBody>
      </p:sp>
      <p:sp>
        <p:nvSpPr>
          <p:cNvPr id="1055" name="文本框 1054"/>
          <p:cNvSpPr txBox="1"/>
          <p:nvPr/>
        </p:nvSpPr>
        <p:spPr>
          <a:xfrm>
            <a:off x="9704501" y="3045638"/>
            <a:ext cx="646331" cy="230832"/>
          </a:xfrm>
          <a:prstGeom prst="rect">
            <a:avLst/>
          </a:prstGeom>
          <a:noFill/>
        </p:spPr>
        <p:txBody>
          <a:bodyPr wrap="none" rtlCol="0">
            <a:spAutoFit/>
          </a:bodyPr>
          <a:lstStyle/>
          <a:p>
            <a:r>
              <a:rPr lang="zh-CN" altLang="en-US" sz="900" dirty="0">
                <a:solidFill>
                  <a:schemeClr val="tx1">
                    <a:lumMod val="75000"/>
                    <a:lumOff val="25000"/>
                  </a:schemeClr>
                </a:solidFill>
              </a:rPr>
              <a:t>数据统一</a:t>
            </a:r>
            <a:endParaRPr lang="zh-CN" altLang="en-US" sz="900" dirty="0">
              <a:solidFill>
                <a:schemeClr val="tx1">
                  <a:lumMod val="75000"/>
                  <a:lumOff val="25000"/>
                </a:schemeClr>
              </a:solidFill>
            </a:endParaRPr>
          </a:p>
        </p:txBody>
      </p:sp>
      <p:sp>
        <p:nvSpPr>
          <p:cNvPr id="192" name="任意多边形: 形状 191"/>
          <p:cNvSpPr/>
          <p:nvPr/>
        </p:nvSpPr>
        <p:spPr>
          <a:xfrm flipH="1">
            <a:off x="1667042" y="1951342"/>
            <a:ext cx="1508245" cy="962025"/>
          </a:xfrm>
          <a:custGeom>
            <a:avLst/>
            <a:gdLst>
              <a:gd name="connsiteX0" fmla="*/ 0 w 1047750"/>
              <a:gd name="connsiteY0" fmla="*/ 962025 h 962025"/>
              <a:gd name="connsiteX1" fmla="*/ 409575 w 1047750"/>
              <a:gd name="connsiteY1" fmla="*/ 0 h 962025"/>
              <a:gd name="connsiteX2" fmla="*/ 1047750 w 1047750"/>
              <a:gd name="connsiteY2" fmla="*/ 0 h 962025"/>
            </a:gdLst>
            <a:ahLst/>
            <a:cxnLst>
              <a:cxn ang="0">
                <a:pos x="connsiteX0" y="connsiteY0"/>
              </a:cxn>
              <a:cxn ang="0">
                <a:pos x="connsiteX1" y="connsiteY1"/>
              </a:cxn>
              <a:cxn ang="0">
                <a:pos x="connsiteX2" y="connsiteY2"/>
              </a:cxn>
            </a:cxnLst>
            <a:rect l="l" t="t" r="r" b="b"/>
            <a:pathLst>
              <a:path w="1047750" h="962025">
                <a:moveTo>
                  <a:pt x="0" y="962025"/>
                </a:moveTo>
                <a:lnTo>
                  <a:pt x="409575" y="0"/>
                </a:lnTo>
                <a:lnTo>
                  <a:pt x="1047750" y="0"/>
                </a:lnTo>
              </a:path>
            </a:pathLst>
          </a:cu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p:cNvSpPr/>
          <p:nvPr/>
        </p:nvSpPr>
        <p:spPr>
          <a:xfrm flipH="1">
            <a:off x="1667042" y="3523272"/>
            <a:ext cx="1508245" cy="962025"/>
          </a:xfrm>
          <a:custGeom>
            <a:avLst/>
            <a:gdLst>
              <a:gd name="connsiteX0" fmla="*/ 0 w 1047750"/>
              <a:gd name="connsiteY0" fmla="*/ 962025 h 962025"/>
              <a:gd name="connsiteX1" fmla="*/ 409575 w 1047750"/>
              <a:gd name="connsiteY1" fmla="*/ 0 h 962025"/>
              <a:gd name="connsiteX2" fmla="*/ 1047750 w 1047750"/>
              <a:gd name="connsiteY2" fmla="*/ 0 h 962025"/>
            </a:gdLst>
            <a:ahLst/>
            <a:cxnLst>
              <a:cxn ang="0">
                <a:pos x="connsiteX0" y="connsiteY0"/>
              </a:cxn>
              <a:cxn ang="0">
                <a:pos x="connsiteX1" y="connsiteY1"/>
              </a:cxn>
              <a:cxn ang="0">
                <a:pos x="connsiteX2" y="connsiteY2"/>
              </a:cxn>
            </a:cxnLst>
            <a:rect l="l" t="t" r="r" b="b"/>
            <a:pathLst>
              <a:path w="1047750" h="962025">
                <a:moveTo>
                  <a:pt x="0" y="962025"/>
                </a:moveTo>
                <a:lnTo>
                  <a:pt x="409575" y="0"/>
                </a:lnTo>
                <a:lnTo>
                  <a:pt x="1047750" y="0"/>
                </a:lnTo>
              </a:path>
            </a:pathLst>
          </a:cu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p:cNvSpPr/>
          <p:nvPr/>
        </p:nvSpPr>
        <p:spPr>
          <a:xfrm flipH="1">
            <a:off x="1667042" y="4865119"/>
            <a:ext cx="1508245" cy="962025"/>
          </a:xfrm>
          <a:custGeom>
            <a:avLst/>
            <a:gdLst>
              <a:gd name="connsiteX0" fmla="*/ 0 w 1047750"/>
              <a:gd name="connsiteY0" fmla="*/ 962025 h 962025"/>
              <a:gd name="connsiteX1" fmla="*/ 409575 w 1047750"/>
              <a:gd name="connsiteY1" fmla="*/ 0 h 962025"/>
              <a:gd name="connsiteX2" fmla="*/ 1047750 w 1047750"/>
              <a:gd name="connsiteY2" fmla="*/ 0 h 962025"/>
            </a:gdLst>
            <a:ahLst/>
            <a:cxnLst>
              <a:cxn ang="0">
                <a:pos x="connsiteX0" y="connsiteY0"/>
              </a:cxn>
              <a:cxn ang="0">
                <a:pos x="connsiteX1" y="connsiteY1"/>
              </a:cxn>
              <a:cxn ang="0">
                <a:pos x="connsiteX2" y="connsiteY2"/>
              </a:cxn>
            </a:cxnLst>
            <a:rect l="l" t="t" r="r" b="b"/>
            <a:pathLst>
              <a:path w="1047750" h="962025">
                <a:moveTo>
                  <a:pt x="0" y="962025"/>
                </a:moveTo>
                <a:lnTo>
                  <a:pt x="409575" y="0"/>
                </a:lnTo>
                <a:lnTo>
                  <a:pt x="1047750" y="0"/>
                </a:lnTo>
              </a:path>
            </a:pathLst>
          </a:cu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561774" y="2073376"/>
            <a:ext cx="1410318"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a:t>
            </a:r>
            <a:endParaRPr kumimoji="0" lang="en-US" altLang="zh-CN" sz="9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1" name="文本框 200"/>
          <p:cNvSpPr txBox="1"/>
          <p:nvPr/>
        </p:nvSpPr>
        <p:spPr>
          <a:xfrm>
            <a:off x="561774" y="3663544"/>
            <a:ext cx="1410318"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a:t>
            </a:r>
            <a:endParaRPr kumimoji="0" lang="en-US" altLang="zh-CN" sz="9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2" name="文本框 201"/>
          <p:cNvSpPr txBox="1"/>
          <p:nvPr/>
        </p:nvSpPr>
        <p:spPr>
          <a:xfrm>
            <a:off x="561774" y="5015200"/>
            <a:ext cx="1410318"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a:t>
            </a:r>
            <a:endParaRPr kumimoji="0" lang="en-US" altLang="zh-CN" sz="9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grpSp>
        <p:nvGrpSpPr>
          <p:cNvPr id="203" name="Group 156"/>
          <p:cNvGrpSpPr/>
          <p:nvPr/>
        </p:nvGrpSpPr>
        <p:grpSpPr>
          <a:xfrm>
            <a:off x="6487041" y="3870602"/>
            <a:ext cx="183407" cy="108241"/>
            <a:chOff x="640449" y="313260"/>
            <a:chExt cx="2560869" cy="1511345"/>
          </a:xfrm>
        </p:grpSpPr>
        <p:sp>
          <p:nvSpPr>
            <p:cNvPr id="204" name="Rounded Rectangle 5"/>
            <p:cNvSpPr/>
            <p:nvPr/>
          </p:nvSpPr>
          <p:spPr>
            <a:xfrm rot="2700000">
              <a:off x="1874844" y="770460"/>
              <a:ext cx="1325880" cy="41148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205" name="Rounded Rectangle 6"/>
            <p:cNvSpPr/>
            <p:nvPr/>
          </p:nvSpPr>
          <p:spPr>
            <a:xfrm rot="8100000">
              <a:off x="1879512" y="1413125"/>
              <a:ext cx="1321806" cy="41148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209" name="Rounded Rectangle 7"/>
            <p:cNvSpPr/>
            <p:nvPr/>
          </p:nvSpPr>
          <p:spPr>
            <a:xfrm>
              <a:off x="640449" y="1091722"/>
              <a:ext cx="2426902" cy="41148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dirty="0">
                <a:solidFill>
                  <a:schemeClr val="bg1"/>
                </a:solidFill>
                <a:effectLst>
                  <a:outerShdw blurRad="137160" dist="41148" dir="2699997" algn="tl">
                    <a:srgbClr val="000000">
                      <a:alpha val="40000"/>
                    </a:srgbClr>
                  </a:outerShdw>
                </a:effectLst>
                <a:latin typeface="+mj-ea"/>
                <a:ea typeface="+mj-ea"/>
              </a:endParaRPr>
            </a:p>
          </p:txBody>
        </p:sp>
        <p:sp useBgFill="1">
          <p:nvSpPr>
            <p:cNvPr id="210" name="Oval 11"/>
            <p:cNvSpPr/>
            <p:nvPr/>
          </p:nvSpPr>
          <p:spPr>
            <a:xfrm>
              <a:off x="2670368" y="1108698"/>
              <a:ext cx="374532" cy="377529"/>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dirty="0">
                <a:solidFill>
                  <a:schemeClr val="bg1"/>
                </a:solidFill>
                <a:effectLst>
                  <a:outerShdw blurRad="137160" dist="41148" dir="2699997" algn="tl">
                    <a:srgbClr val="000000">
                      <a:alpha val="40000"/>
                    </a:srgbClr>
                  </a:outerShdw>
                </a:effectLst>
                <a:latin typeface="+mj-ea"/>
                <a:ea typeface="+mj-ea"/>
              </a:endParaRPr>
            </a:p>
          </p:txBody>
        </p:sp>
      </p:grpSp>
      <p:grpSp>
        <p:nvGrpSpPr>
          <p:cNvPr id="211" name="Group 156"/>
          <p:cNvGrpSpPr/>
          <p:nvPr/>
        </p:nvGrpSpPr>
        <p:grpSpPr>
          <a:xfrm rot="10800000">
            <a:off x="6479421" y="3697874"/>
            <a:ext cx="183407" cy="108241"/>
            <a:chOff x="640449" y="313260"/>
            <a:chExt cx="2560869" cy="1511345"/>
          </a:xfrm>
        </p:grpSpPr>
        <p:sp>
          <p:nvSpPr>
            <p:cNvPr id="212" name="Rounded Rectangle 5"/>
            <p:cNvSpPr/>
            <p:nvPr/>
          </p:nvSpPr>
          <p:spPr>
            <a:xfrm rot="2700000">
              <a:off x="1874844" y="770460"/>
              <a:ext cx="1325880" cy="41148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213" name="Rounded Rectangle 6"/>
            <p:cNvSpPr/>
            <p:nvPr/>
          </p:nvSpPr>
          <p:spPr>
            <a:xfrm rot="8100000">
              <a:off x="1879512" y="1413125"/>
              <a:ext cx="1321806" cy="41148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214" name="Rounded Rectangle 7"/>
            <p:cNvSpPr/>
            <p:nvPr/>
          </p:nvSpPr>
          <p:spPr>
            <a:xfrm>
              <a:off x="640449" y="1091722"/>
              <a:ext cx="2426902" cy="41148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dirty="0">
                <a:solidFill>
                  <a:schemeClr val="bg1"/>
                </a:solidFill>
                <a:effectLst>
                  <a:outerShdw blurRad="137160" dist="41148" dir="2699997" algn="tl">
                    <a:srgbClr val="000000">
                      <a:alpha val="40000"/>
                    </a:srgbClr>
                  </a:outerShdw>
                </a:effectLst>
                <a:latin typeface="+mj-ea"/>
                <a:ea typeface="+mj-ea"/>
              </a:endParaRPr>
            </a:p>
          </p:txBody>
        </p:sp>
        <p:sp useBgFill="1">
          <p:nvSpPr>
            <p:cNvPr id="215" name="Oval 11"/>
            <p:cNvSpPr/>
            <p:nvPr/>
          </p:nvSpPr>
          <p:spPr>
            <a:xfrm>
              <a:off x="2670368" y="1108698"/>
              <a:ext cx="374532" cy="377529"/>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dirty="0">
                <a:solidFill>
                  <a:schemeClr val="bg1"/>
                </a:solidFill>
                <a:effectLst>
                  <a:outerShdw blurRad="137160" dist="41148" dir="2699997" algn="tl">
                    <a:srgbClr val="000000">
                      <a:alpha val="40000"/>
                    </a:srgbClr>
                  </a:outerShdw>
                </a:effectLst>
                <a:latin typeface="+mj-ea"/>
                <a:ea typeface="+mj-ea"/>
              </a:endParaRPr>
            </a:p>
          </p:txBody>
        </p:sp>
      </p:grpSp>
      <p:sp>
        <p:nvSpPr>
          <p:cNvPr id="220" name="不完整圆 235"/>
          <p:cNvSpPr/>
          <p:nvPr/>
        </p:nvSpPr>
        <p:spPr>
          <a:xfrm>
            <a:off x="2196129" y="4074759"/>
            <a:ext cx="8681952" cy="513826"/>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solidFill>
            <a:schemeClr val="bg1">
              <a:alpha val="20000"/>
            </a:schemeClr>
          </a:solidFill>
          <a:ln w="12700">
            <a:gradFill flip="none" rotWithShape="1">
              <a:gsLst>
                <a:gs pos="0">
                  <a:schemeClr val="accent2">
                    <a:alpha val="0"/>
                  </a:schemeClr>
                </a:gs>
                <a:gs pos="100000">
                  <a:schemeClr val="accent2"/>
                </a:gs>
              </a:gsLst>
              <a:lin ang="540000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3" name="椭圆 222"/>
          <p:cNvSpPr/>
          <p:nvPr>
            <p:custDataLst>
              <p:tags r:id="rId8"/>
            </p:custDataLst>
          </p:nvPr>
        </p:nvSpPr>
        <p:spPr>
          <a:xfrm flipH="1">
            <a:off x="4295233" y="5076064"/>
            <a:ext cx="584936" cy="584936"/>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27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000">
              <a:solidFill>
                <a:schemeClr val="bg1"/>
              </a:solidFill>
              <a:effectLst>
                <a:outerShdw blurRad="137160" dist="41148" dir="2699997" algn="tl">
                  <a:srgbClr val="000000">
                    <a:alpha val="40000"/>
                  </a:srgbClr>
                </a:outerShdw>
              </a:effectLst>
              <a:latin typeface="+mj-ea"/>
              <a:ea typeface="+mj-ea"/>
            </a:endParaRPr>
          </a:p>
        </p:txBody>
      </p:sp>
      <p:sp>
        <p:nvSpPr>
          <p:cNvPr id="1056" name="椭圆 1055"/>
          <p:cNvSpPr/>
          <p:nvPr>
            <p:custDataLst>
              <p:tags r:id="rId9"/>
            </p:custDataLst>
          </p:nvPr>
        </p:nvSpPr>
        <p:spPr>
          <a:xfrm flipH="1">
            <a:off x="5129369" y="5076064"/>
            <a:ext cx="584936" cy="584936"/>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27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000">
              <a:solidFill>
                <a:schemeClr val="bg1"/>
              </a:solidFill>
              <a:effectLst>
                <a:outerShdw blurRad="137160" dist="41148" dir="2699997" algn="tl">
                  <a:srgbClr val="000000">
                    <a:alpha val="40000"/>
                  </a:srgbClr>
                </a:outerShdw>
              </a:effectLst>
              <a:latin typeface="+mj-ea"/>
              <a:ea typeface="+mj-ea"/>
            </a:endParaRPr>
          </a:p>
        </p:txBody>
      </p:sp>
      <p:sp>
        <p:nvSpPr>
          <p:cNvPr id="1057" name="椭圆 1056"/>
          <p:cNvSpPr/>
          <p:nvPr>
            <p:custDataLst>
              <p:tags r:id="rId10"/>
            </p:custDataLst>
          </p:nvPr>
        </p:nvSpPr>
        <p:spPr>
          <a:xfrm flipH="1">
            <a:off x="7431163" y="5076064"/>
            <a:ext cx="584936" cy="584936"/>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27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000">
              <a:solidFill>
                <a:schemeClr val="bg1"/>
              </a:solidFill>
              <a:effectLst>
                <a:outerShdw blurRad="137160" dist="41148" dir="2699997" algn="tl">
                  <a:srgbClr val="000000">
                    <a:alpha val="40000"/>
                  </a:srgbClr>
                </a:outerShdw>
              </a:effectLst>
              <a:latin typeface="+mj-ea"/>
              <a:ea typeface="+mj-ea"/>
            </a:endParaRPr>
          </a:p>
        </p:txBody>
      </p:sp>
      <p:sp>
        <p:nvSpPr>
          <p:cNvPr id="1058" name="椭圆 1057"/>
          <p:cNvSpPr/>
          <p:nvPr>
            <p:custDataLst>
              <p:tags r:id="rId11"/>
            </p:custDataLst>
          </p:nvPr>
        </p:nvSpPr>
        <p:spPr>
          <a:xfrm flipH="1">
            <a:off x="8265299" y="5076064"/>
            <a:ext cx="584936" cy="584936"/>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27000" dist="635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000">
              <a:solidFill>
                <a:schemeClr val="bg1"/>
              </a:solidFill>
              <a:effectLst>
                <a:outerShdw blurRad="137160" dist="41148" dir="2699997" algn="tl">
                  <a:srgbClr val="000000">
                    <a:alpha val="40000"/>
                  </a:srgbClr>
                </a:outerShdw>
              </a:effectLst>
              <a:latin typeface="+mj-ea"/>
              <a:ea typeface="+mj-ea"/>
            </a:endParaRPr>
          </a:p>
        </p:txBody>
      </p:sp>
      <p:sp>
        <p:nvSpPr>
          <p:cNvPr id="1060" name="文本框 1059"/>
          <p:cNvSpPr txBox="1"/>
          <p:nvPr/>
        </p:nvSpPr>
        <p:spPr>
          <a:xfrm>
            <a:off x="4309168" y="5255576"/>
            <a:ext cx="559264" cy="230832"/>
          </a:xfrm>
          <a:prstGeom prst="rect">
            <a:avLst/>
          </a:prstGeom>
          <a:noFill/>
        </p:spPr>
        <p:txBody>
          <a:bodyPr wrap="square">
            <a:spAutoFit/>
          </a:bodyPr>
          <a:lstStyle/>
          <a:p>
            <a:pPr algn="ctr"/>
            <a:r>
              <a:rPr lang="zh-CN" altLang="en-US" sz="900" dirty="0">
                <a:solidFill>
                  <a:schemeClr val="bg1"/>
                </a:solidFill>
                <a:latin typeface="+mn-ea"/>
              </a:rPr>
              <a:t>华为云</a:t>
            </a:r>
            <a:endParaRPr lang="zh-CN" altLang="en-US" sz="900" dirty="0">
              <a:solidFill>
                <a:schemeClr val="bg1"/>
              </a:solidFill>
              <a:latin typeface="+mn-ea"/>
            </a:endParaRPr>
          </a:p>
        </p:txBody>
      </p:sp>
      <p:sp>
        <p:nvSpPr>
          <p:cNvPr id="1061" name="文本框 1060"/>
          <p:cNvSpPr txBox="1"/>
          <p:nvPr/>
        </p:nvSpPr>
        <p:spPr>
          <a:xfrm>
            <a:off x="5140309" y="5255576"/>
            <a:ext cx="559264" cy="230832"/>
          </a:xfrm>
          <a:prstGeom prst="rect">
            <a:avLst/>
          </a:prstGeom>
          <a:noFill/>
        </p:spPr>
        <p:txBody>
          <a:bodyPr wrap="square">
            <a:spAutoFit/>
          </a:bodyPr>
          <a:lstStyle/>
          <a:p>
            <a:pPr algn="ctr"/>
            <a:r>
              <a:rPr lang="zh-CN" altLang="en-US" sz="900" dirty="0">
                <a:solidFill>
                  <a:schemeClr val="bg1"/>
                </a:solidFill>
                <a:latin typeface="+mn-ea"/>
              </a:rPr>
              <a:t>腾讯云</a:t>
            </a:r>
            <a:endParaRPr lang="zh-CN" altLang="en-US" sz="900" dirty="0">
              <a:solidFill>
                <a:schemeClr val="bg1"/>
              </a:solidFill>
              <a:latin typeface="+mn-ea"/>
            </a:endParaRPr>
          </a:p>
        </p:txBody>
      </p:sp>
      <p:sp>
        <p:nvSpPr>
          <p:cNvPr id="1062" name="文本框 1061"/>
          <p:cNvSpPr txBox="1"/>
          <p:nvPr/>
        </p:nvSpPr>
        <p:spPr>
          <a:xfrm>
            <a:off x="7445319" y="5255576"/>
            <a:ext cx="559264" cy="230832"/>
          </a:xfrm>
          <a:prstGeom prst="rect">
            <a:avLst/>
          </a:prstGeom>
          <a:noFill/>
        </p:spPr>
        <p:txBody>
          <a:bodyPr wrap="square">
            <a:spAutoFit/>
          </a:bodyPr>
          <a:lstStyle/>
          <a:p>
            <a:pPr algn="ctr"/>
            <a:r>
              <a:rPr lang="zh-CN" altLang="en-US" sz="900" dirty="0">
                <a:solidFill>
                  <a:schemeClr val="bg1"/>
                </a:solidFill>
                <a:latin typeface="+mn-ea"/>
              </a:rPr>
              <a:t>阿里云</a:t>
            </a:r>
            <a:endParaRPr lang="zh-CN" altLang="en-US" sz="900" dirty="0">
              <a:solidFill>
                <a:schemeClr val="bg1"/>
              </a:solidFill>
              <a:latin typeface="+mn-ea"/>
            </a:endParaRPr>
          </a:p>
        </p:txBody>
      </p:sp>
      <p:sp>
        <p:nvSpPr>
          <p:cNvPr id="1063" name="文本框 1062"/>
          <p:cNvSpPr txBox="1"/>
          <p:nvPr/>
        </p:nvSpPr>
        <p:spPr>
          <a:xfrm>
            <a:off x="8266184" y="5255576"/>
            <a:ext cx="559264" cy="230832"/>
          </a:xfrm>
          <a:prstGeom prst="rect">
            <a:avLst/>
          </a:prstGeom>
          <a:noFill/>
        </p:spPr>
        <p:txBody>
          <a:bodyPr wrap="square">
            <a:spAutoFit/>
          </a:bodyPr>
          <a:lstStyle/>
          <a:p>
            <a:pPr algn="ctr"/>
            <a:r>
              <a:rPr lang="zh-CN" altLang="en-US" sz="900" dirty="0">
                <a:solidFill>
                  <a:schemeClr val="bg1"/>
                </a:solidFill>
                <a:latin typeface="+mn-ea"/>
              </a:rPr>
              <a:t>天翼云</a:t>
            </a:r>
            <a:endParaRPr lang="zh-CN" altLang="en-US" sz="900" dirty="0">
              <a:solidFill>
                <a:schemeClr val="bg1"/>
              </a:solidFill>
              <a:latin typeface="+mn-ea"/>
            </a:endParaRPr>
          </a:p>
        </p:txBody>
      </p:sp>
      <p:sp>
        <p:nvSpPr>
          <p:cNvPr id="24" name="文本框 23"/>
          <p:cNvSpPr txBox="1"/>
          <p:nvPr/>
        </p:nvSpPr>
        <p:spPr>
          <a:xfrm>
            <a:off x="6018736" y="4047853"/>
            <a:ext cx="1107996" cy="369332"/>
          </a:xfrm>
          <a:prstGeom prst="rect">
            <a:avLst/>
          </a:prstGeom>
          <a:noFill/>
        </p:spPr>
        <p:txBody>
          <a:bodyPr wrap="square">
            <a:spAutoFit/>
          </a:bodyPr>
          <a:lstStyle>
            <a:defPPr>
              <a:defRPr lang="zh-CN"/>
            </a:defPPr>
            <a:lvl1pPr>
              <a:defRPr>
                <a:solidFill>
                  <a:schemeClr val="tx1">
                    <a:lumMod val="75000"/>
                    <a:lumOff val="25000"/>
                  </a:schemeClr>
                </a:solidFill>
                <a:latin typeface="思源黑体 CN Heavy" panose="020B0A00000000000000" pitchFamily="34" charset="-122"/>
                <a:ea typeface="思源黑体 CN Heavy" panose="020B0A00000000000000" pitchFamily="34" charset="-122"/>
              </a:defRPr>
            </a:lvl1pPr>
          </a:lstStyle>
          <a:p>
            <a:pPr algn="ctr"/>
            <a:r>
              <a:rPr lang="zh-CN" altLang="en-US" sz="900" dirty="0">
                <a:latin typeface="思源黑体 CN Medium" panose="020B0600000000000000" pitchFamily="34" charset="-122"/>
                <a:ea typeface="思源黑体 CN Medium" panose="020B0600000000000000" pitchFamily="34" charset="-122"/>
              </a:rPr>
              <a:t>一切业务数据化</a:t>
            </a:r>
            <a:endParaRPr lang="en-US" altLang="zh-CN" sz="900" dirty="0">
              <a:latin typeface="思源黑体 CN Medium" panose="020B0600000000000000" pitchFamily="34" charset="-122"/>
              <a:ea typeface="思源黑体 CN Medium" panose="020B0600000000000000" pitchFamily="34" charset="-122"/>
            </a:endParaRPr>
          </a:p>
          <a:p>
            <a:pPr algn="ctr"/>
            <a:r>
              <a:rPr lang="zh-CN" altLang="en-US" sz="900" dirty="0">
                <a:latin typeface="思源黑体 CN Medium" panose="020B0600000000000000" pitchFamily="34" charset="-122"/>
                <a:ea typeface="思源黑体 CN Medium" panose="020B0600000000000000" pitchFamily="34" charset="-122"/>
              </a:rPr>
              <a:t>一切数据业务化</a:t>
            </a:r>
            <a:endParaRPr lang="en-US" altLang="zh-CN" sz="900" dirty="0">
              <a:latin typeface="思源黑体 CN Medium" panose="020B0600000000000000" pitchFamily="34" charset="-122"/>
              <a:ea typeface="思源黑体 CN Medium" panose="020B0600000000000000" pitchFamily="34" charset="-122"/>
            </a:endParaRPr>
          </a:p>
        </p:txBody>
      </p:sp>
      <p:sp>
        <p:nvSpPr>
          <p:cNvPr id="25" name="文本框 24"/>
          <p:cNvSpPr txBox="1"/>
          <p:nvPr/>
        </p:nvSpPr>
        <p:spPr>
          <a:xfrm>
            <a:off x="4130384" y="3534919"/>
            <a:ext cx="955302" cy="215444"/>
          </a:xfrm>
          <a:prstGeom prst="rect">
            <a:avLst/>
          </a:prstGeom>
          <a:noFill/>
        </p:spPr>
        <p:txBody>
          <a:bodyPr wrap="square">
            <a:spAutoFit/>
          </a:bodyPr>
          <a:lstStyle/>
          <a:p>
            <a:pPr algn="ctr"/>
            <a:r>
              <a:rPr lang="zh-CN" altLang="en-US" sz="800" dirty="0">
                <a:solidFill>
                  <a:schemeClr val="tx1">
                    <a:lumMod val="75000"/>
                    <a:lumOff val="25000"/>
                  </a:schemeClr>
                </a:solidFill>
                <a:latin typeface="+mn-ea"/>
              </a:rPr>
              <a:t>商品中心</a:t>
            </a:r>
            <a:endParaRPr lang="zh-CN" altLang="en-US" sz="800" dirty="0">
              <a:solidFill>
                <a:schemeClr val="tx1">
                  <a:lumMod val="75000"/>
                  <a:lumOff val="25000"/>
                </a:schemeClr>
              </a:solidFill>
              <a:latin typeface="+mn-ea"/>
            </a:endParaRPr>
          </a:p>
        </p:txBody>
      </p:sp>
      <p:sp>
        <p:nvSpPr>
          <p:cNvPr id="27" name="文本框 26"/>
          <p:cNvSpPr txBox="1"/>
          <p:nvPr/>
        </p:nvSpPr>
        <p:spPr>
          <a:xfrm>
            <a:off x="4663970" y="3534919"/>
            <a:ext cx="955302" cy="215444"/>
          </a:xfrm>
          <a:prstGeom prst="rect">
            <a:avLst/>
          </a:prstGeom>
          <a:noFill/>
        </p:spPr>
        <p:txBody>
          <a:bodyPr wrap="square">
            <a:spAutoFit/>
          </a:bodyPr>
          <a:lstStyle/>
          <a:p>
            <a:pPr algn="ctr"/>
            <a:r>
              <a:rPr lang="zh-CN" altLang="en-US" sz="800" dirty="0">
                <a:solidFill>
                  <a:schemeClr val="tx1">
                    <a:lumMod val="75000"/>
                    <a:lumOff val="25000"/>
                  </a:schemeClr>
                </a:solidFill>
                <a:latin typeface="+mn-ea"/>
              </a:rPr>
              <a:t>订单中心</a:t>
            </a:r>
            <a:endParaRPr lang="zh-CN" altLang="en-US" sz="800" dirty="0">
              <a:solidFill>
                <a:schemeClr val="tx1">
                  <a:lumMod val="75000"/>
                  <a:lumOff val="25000"/>
                </a:schemeClr>
              </a:solidFill>
              <a:latin typeface="+mn-ea"/>
            </a:endParaRPr>
          </a:p>
        </p:txBody>
      </p:sp>
      <p:sp>
        <p:nvSpPr>
          <p:cNvPr id="28" name="文本框 27"/>
          <p:cNvSpPr txBox="1"/>
          <p:nvPr/>
        </p:nvSpPr>
        <p:spPr>
          <a:xfrm>
            <a:off x="4130384" y="3763615"/>
            <a:ext cx="955302" cy="215444"/>
          </a:xfrm>
          <a:prstGeom prst="rect">
            <a:avLst/>
          </a:prstGeom>
          <a:noFill/>
        </p:spPr>
        <p:txBody>
          <a:bodyPr wrap="square">
            <a:spAutoFit/>
          </a:bodyPr>
          <a:lstStyle/>
          <a:p>
            <a:pPr algn="ctr"/>
            <a:r>
              <a:rPr lang="zh-CN" altLang="en-US" sz="800" dirty="0">
                <a:solidFill>
                  <a:schemeClr val="tx1">
                    <a:lumMod val="75000"/>
                    <a:lumOff val="25000"/>
                  </a:schemeClr>
                </a:solidFill>
                <a:latin typeface="+mn-ea"/>
              </a:rPr>
              <a:t>财务中心</a:t>
            </a:r>
            <a:endParaRPr lang="zh-CN" altLang="en-US" sz="800" dirty="0">
              <a:solidFill>
                <a:schemeClr val="tx1">
                  <a:lumMod val="75000"/>
                  <a:lumOff val="25000"/>
                </a:schemeClr>
              </a:solidFill>
              <a:latin typeface="+mn-ea"/>
            </a:endParaRPr>
          </a:p>
        </p:txBody>
      </p:sp>
      <p:sp>
        <p:nvSpPr>
          <p:cNvPr id="29" name="文本框 28"/>
          <p:cNvSpPr txBox="1"/>
          <p:nvPr/>
        </p:nvSpPr>
        <p:spPr>
          <a:xfrm>
            <a:off x="4663970" y="3763615"/>
            <a:ext cx="955302" cy="215444"/>
          </a:xfrm>
          <a:prstGeom prst="rect">
            <a:avLst/>
          </a:prstGeom>
          <a:noFill/>
        </p:spPr>
        <p:txBody>
          <a:bodyPr wrap="square">
            <a:spAutoFit/>
          </a:bodyPr>
          <a:lstStyle/>
          <a:p>
            <a:pPr algn="ctr"/>
            <a:r>
              <a:rPr lang="zh-CN" altLang="en-US" sz="800" dirty="0">
                <a:solidFill>
                  <a:schemeClr val="tx1">
                    <a:lumMod val="75000"/>
                    <a:lumOff val="25000"/>
                  </a:schemeClr>
                </a:solidFill>
                <a:latin typeface="+mn-ea"/>
              </a:rPr>
              <a:t>交易中心</a:t>
            </a:r>
            <a:endParaRPr lang="zh-CN" altLang="en-US" sz="800" dirty="0">
              <a:solidFill>
                <a:schemeClr val="tx1">
                  <a:lumMod val="75000"/>
                  <a:lumOff val="25000"/>
                </a:schemeClr>
              </a:solidFill>
              <a:latin typeface="+mn-ea"/>
            </a:endParaRPr>
          </a:p>
        </p:txBody>
      </p:sp>
      <p:sp>
        <p:nvSpPr>
          <p:cNvPr id="1064" name="文本框 1063"/>
          <p:cNvSpPr txBox="1"/>
          <p:nvPr/>
        </p:nvSpPr>
        <p:spPr>
          <a:xfrm>
            <a:off x="7536437" y="3530555"/>
            <a:ext cx="955302" cy="215444"/>
          </a:xfrm>
          <a:prstGeom prst="rect">
            <a:avLst/>
          </a:prstGeom>
          <a:noFill/>
        </p:spPr>
        <p:txBody>
          <a:bodyPr wrap="square">
            <a:spAutoFit/>
          </a:bodyPr>
          <a:lstStyle/>
          <a:p>
            <a:pPr algn="ctr"/>
            <a:r>
              <a:rPr lang="zh-CN" altLang="en-US" sz="800" dirty="0">
                <a:solidFill>
                  <a:schemeClr val="tx1">
                    <a:lumMod val="75000"/>
                    <a:lumOff val="25000"/>
                  </a:schemeClr>
                </a:solidFill>
                <a:latin typeface="+mn-ea"/>
              </a:rPr>
              <a:t>指标管理</a:t>
            </a:r>
            <a:endParaRPr lang="zh-CN" altLang="en-US" sz="800" dirty="0">
              <a:solidFill>
                <a:schemeClr val="tx1">
                  <a:lumMod val="75000"/>
                  <a:lumOff val="25000"/>
                </a:schemeClr>
              </a:solidFill>
              <a:latin typeface="+mn-ea"/>
            </a:endParaRPr>
          </a:p>
        </p:txBody>
      </p:sp>
      <p:sp>
        <p:nvSpPr>
          <p:cNvPr id="1065" name="文本框 1064"/>
          <p:cNvSpPr txBox="1"/>
          <p:nvPr/>
        </p:nvSpPr>
        <p:spPr>
          <a:xfrm>
            <a:off x="8059397" y="3530555"/>
            <a:ext cx="955302" cy="215444"/>
          </a:xfrm>
          <a:prstGeom prst="rect">
            <a:avLst/>
          </a:prstGeom>
          <a:noFill/>
        </p:spPr>
        <p:txBody>
          <a:bodyPr wrap="square">
            <a:spAutoFit/>
          </a:bodyPr>
          <a:lstStyle/>
          <a:p>
            <a:pPr algn="ctr"/>
            <a:r>
              <a:rPr lang="zh-CN" altLang="en-US" sz="800" dirty="0">
                <a:solidFill>
                  <a:schemeClr val="tx1">
                    <a:lumMod val="75000"/>
                    <a:lumOff val="25000"/>
                  </a:schemeClr>
                </a:solidFill>
                <a:latin typeface="+mn-ea"/>
              </a:rPr>
              <a:t>数据地图</a:t>
            </a:r>
            <a:endParaRPr lang="zh-CN" altLang="en-US" sz="800" dirty="0">
              <a:solidFill>
                <a:schemeClr val="tx1">
                  <a:lumMod val="75000"/>
                  <a:lumOff val="25000"/>
                </a:schemeClr>
              </a:solidFill>
              <a:latin typeface="+mn-ea"/>
            </a:endParaRPr>
          </a:p>
        </p:txBody>
      </p:sp>
      <p:sp>
        <p:nvSpPr>
          <p:cNvPr id="1066" name="文本框 1065"/>
          <p:cNvSpPr txBox="1"/>
          <p:nvPr/>
        </p:nvSpPr>
        <p:spPr>
          <a:xfrm>
            <a:off x="7536437" y="3759251"/>
            <a:ext cx="955302" cy="215444"/>
          </a:xfrm>
          <a:prstGeom prst="rect">
            <a:avLst/>
          </a:prstGeom>
          <a:noFill/>
        </p:spPr>
        <p:txBody>
          <a:bodyPr wrap="square">
            <a:spAutoFit/>
          </a:bodyPr>
          <a:lstStyle/>
          <a:p>
            <a:pPr algn="ctr"/>
            <a:r>
              <a:rPr lang="zh-CN" altLang="en-US" sz="800" dirty="0">
                <a:solidFill>
                  <a:schemeClr val="tx1">
                    <a:lumMod val="75000"/>
                    <a:lumOff val="25000"/>
                  </a:schemeClr>
                </a:solidFill>
                <a:latin typeface="+mn-ea"/>
              </a:rPr>
              <a:t>埋点管理</a:t>
            </a:r>
            <a:endParaRPr lang="zh-CN" altLang="en-US" sz="800" dirty="0">
              <a:solidFill>
                <a:schemeClr val="tx1">
                  <a:lumMod val="75000"/>
                  <a:lumOff val="25000"/>
                </a:schemeClr>
              </a:solidFill>
              <a:latin typeface="+mn-ea"/>
            </a:endParaRPr>
          </a:p>
        </p:txBody>
      </p:sp>
      <p:sp>
        <p:nvSpPr>
          <p:cNvPr id="1067" name="文本框 1066"/>
          <p:cNvSpPr txBox="1"/>
          <p:nvPr/>
        </p:nvSpPr>
        <p:spPr>
          <a:xfrm>
            <a:off x="8059397" y="3759251"/>
            <a:ext cx="955302" cy="215444"/>
          </a:xfrm>
          <a:prstGeom prst="rect">
            <a:avLst/>
          </a:prstGeom>
          <a:noFill/>
        </p:spPr>
        <p:txBody>
          <a:bodyPr wrap="square">
            <a:spAutoFit/>
          </a:bodyPr>
          <a:lstStyle/>
          <a:p>
            <a:pPr algn="ctr"/>
            <a:r>
              <a:rPr lang="zh-CN" altLang="en-US" sz="800" dirty="0">
                <a:solidFill>
                  <a:schemeClr val="tx1">
                    <a:lumMod val="75000"/>
                    <a:lumOff val="25000"/>
                  </a:schemeClr>
                </a:solidFill>
                <a:latin typeface="+mn-ea"/>
              </a:rPr>
              <a:t>数仓开放</a:t>
            </a:r>
            <a:endParaRPr lang="zh-CN" altLang="en-US" sz="800" dirty="0">
              <a:solidFill>
                <a:schemeClr val="tx1">
                  <a:lumMod val="75000"/>
                  <a:lumOff val="25000"/>
                </a:schemeClr>
              </a:solidFill>
              <a:latin typeface="+mn-ea"/>
            </a:endParaRPr>
          </a:p>
        </p:txBody>
      </p:sp>
      <p:sp>
        <p:nvSpPr>
          <p:cNvPr id="1071" name="流程图: 磁盘 1070"/>
          <p:cNvSpPr/>
          <p:nvPr/>
        </p:nvSpPr>
        <p:spPr>
          <a:xfrm>
            <a:off x="4248651" y="4041394"/>
            <a:ext cx="1212178" cy="406350"/>
          </a:xfrm>
          <a:prstGeom prst="flowChartMagneticDisk">
            <a:avLst/>
          </a:prstGeom>
          <a:gradFill flip="none" rotWithShape="1">
            <a:gsLst>
              <a:gs pos="0">
                <a:schemeClr val="accent2"/>
              </a:gs>
              <a:gs pos="100000">
                <a:schemeClr val="accent2">
                  <a:lumMod val="90000"/>
                  <a:lumOff val="10000"/>
                </a:schemeClr>
              </a:gs>
            </a:gsLst>
            <a:path path="circle">
              <a:fillToRect t="100000" r="100000"/>
            </a:path>
            <a:tileRect l="-100000" b="-100000"/>
          </a:gradFill>
          <a:ln w="3175">
            <a:solidFill>
              <a:schemeClr val="accent2">
                <a:lumMod val="20000"/>
                <a:lumOff val="80000"/>
              </a:schemeClr>
            </a:solid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9" name="文本框 18"/>
          <p:cNvSpPr txBox="1"/>
          <p:nvPr/>
        </p:nvSpPr>
        <p:spPr>
          <a:xfrm>
            <a:off x="4311659" y="4114412"/>
            <a:ext cx="1107996" cy="307777"/>
          </a:xfrm>
          <a:prstGeom prst="rect">
            <a:avLst/>
          </a:prstGeom>
          <a:noFill/>
        </p:spPr>
        <p:txBody>
          <a:bodyPr wrap="square">
            <a:spAutoFit/>
          </a:bodyPr>
          <a:lstStyle>
            <a:defPPr>
              <a:defRPr lang="zh-CN"/>
            </a:defPPr>
            <a:lvl1pPr>
              <a:defRPr>
                <a:solidFill>
                  <a:schemeClr val="tx1">
                    <a:lumMod val="75000"/>
                    <a:lumOff val="25000"/>
                  </a:schemeClr>
                </a:solidFill>
                <a:latin typeface="思源黑体 CN Heavy" panose="020B0A00000000000000" pitchFamily="34" charset="-122"/>
                <a:ea typeface="思源黑体 CN Heavy" panose="020B0A00000000000000" pitchFamily="34" charset="-122"/>
              </a:defRPr>
            </a:lvl1pPr>
          </a:lstStyle>
          <a:p>
            <a:pPr algn="ctr"/>
            <a:r>
              <a:rPr lang="zh-CN" altLang="en-US" sz="1400" dirty="0">
                <a:solidFill>
                  <a:schemeClr val="bg1"/>
                </a:solidFill>
              </a:rPr>
              <a:t>业务中台</a:t>
            </a:r>
            <a:endParaRPr lang="zh-CN" altLang="en-US" sz="1400" dirty="0">
              <a:solidFill>
                <a:schemeClr val="bg1"/>
              </a:solidFill>
            </a:endParaRPr>
          </a:p>
        </p:txBody>
      </p:sp>
      <p:sp>
        <p:nvSpPr>
          <p:cNvPr id="1078" name="流程图: 磁盘 1077"/>
          <p:cNvSpPr/>
          <p:nvPr/>
        </p:nvSpPr>
        <p:spPr>
          <a:xfrm>
            <a:off x="7669092" y="4041394"/>
            <a:ext cx="1212178" cy="406350"/>
          </a:xfrm>
          <a:prstGeom prst="flowChartMagneticDisk">
            <a:avLst/>
          </a:prstGeom>
          <a:gradFill flip="none" rotWithShape="1">
            <a:gsLst>
              <a:gs pos="0">
                <a:schemeClr val="accent2"/>
              </a:gs>
              <a:gs pos="100000">
                <a:schemeClr val="accent2">
                  <a:lumMod val="90000"/>
                  <a:lumOff val="10000"/>
                </a:schemeClr>
              </a:gs>
            </a:gsLst>
            <a:path path="circle">
              <a:fillToRect t="100000" r="100000"/>
            </a:path>
            <a:tileRect l="-100000" b="-100000"/>
          </a:gradFill>
          <a:ln w="3175">
            <a:solidFill>
              <a:schemeClr val="accent2">
                <a:lumMod val="20000"/>
                <a:lumOff val="80000"/>
              </a:schemeClr>
            </a:solid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79" name="文本框 1078"/>
          <p:cNvSpPr txBox="1"/>
          <p:nvPr/>
        </p:nvSpPr>
        <p:spPr>
          <a:xfrm>
            <a:off x="7746614" y="4114412"/>
            <a:ext cx="1107996" cy="307777"/>
          </a:xfrm>
          <a:prstGeom prst="rect">
            <a:avLst/>
          </a:prstGeom>
          <a:noFill/>
        </p:spPr>
        <p:txBody>
          <a:bodyPr wrap="square">
            <a:spAutoFit/>
          </a:bodyPr>
          <a:lstStyle>
            <a:defPPr>
              <a:defRPr lang="zh-CN"/>
            </a:defPPr>
            <a:lvl1pPr>
              <a:defRPr>
                <a:solidFill>
                  <a:schemeClr val="tx1">
                    <a:lumMod val="75000"/>
                    <a:lumOff val="25000"/>
                  </a:schemeClr>
                </a:solidFill>
                <a:latin typeface="思源黑体 CN Heavy" panose="020B0A00000000000000" pitchFamily="34" charset="-122"/>
                <a:ea typeface="思源黑体 CN Heavy" panose="020B0A00000000000000" pitchFamily="34" charset="-122"/>
              </a:defRPr>
            </a:lvl1pPr>
          </a:lstStyle>
          <a:p>
            <a:pPr algn="ctr"/>
            <a:r>
              <a:rPr lang="zh-CN" altLang="en-US" sz="1400" dirty="0">
                <a:solidFill>
                  <a:schemeClr val="bg1"/>
                </a:solidFill>
              </a:rPr>
              <a:t>数据中台</a:t>
            </a:r>
            <a:endParaRPr lang="zh-CN" altLang="en-US" sz="140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梯形 322"/>
          <p:cNvSpPr/>
          <p:nvPr/>
        </p:nvSpPr>
        <p:spPr>
          <a:xfrm rot="16200000">
            <a:off x="7797259" y="1523639"/>
            <a:ext cx="4049894" cy="4025219"/>
          </a:xfrm>
          <a:custGeom>
            <a:avLst/>
            <a:gdLst>
              <a:gd name="connsiteX0" fmla="*/ 0 w 965390"/>
              <a:gd name="connsiteY0" fmla="*/ 697627 h 697627"/>
              <a:gd name="connsiteX1" fmla="*/ 174407 w 965390"/>
              <a:gd name="connsiteY1" fmla="*/ 0 h 697627"/>
              <a:gd name="connsiteX2" fmla="*/ 790983 w 965390"/>
              <a:gd name="connsiteY2" fmla="*/ 0 h 697627"/>
              <a:gd name="connsiteX3" fmla="*/ 965390 w 965390"/>
              <a:gd name="connsiteY3" fmla="*/ 697627 h 697627"/>
              <a:gd name="connsiteX4" fmla="*/ 0 w 965390"/>
              <a:gd name="connsiteY4" fmla="*/ 697627 h 697627"/>
              <a:gd name="connsiteX0-1" fmla="*/ 0 w 965390"/>
              <a:gd name="connsiteY0-2" fmla="*/ 697627 h 697627"/>
              <a:gd name="connsiteX1-3" fmla="*/ 174407 w 965390"/>
              <a:gd name="connsiteY1-4" fmla="*/ 0 h 697627"/>
              <a:gd name="connsiteX2-5" fmla="*/ 790983 w 965390"/>
              <a:gd name="connsiteY2-6" fmla="*/ 0 h 697627"/>
              <a:gd name="connsiteX3-7" fmla="*/ 965390 w 965390"/>
              <a:gd name="connsiteY3-8" fmla="*/ 697627 h 697627"/>
              <a:gd name="connsiteX4-9" fmla="*/ 0 w 965390"/>
              <a:gd name="connsiteY4-10" fmla="*/ 697627 h 697627"/>
              <a:gd name="connsiteX0-11" fmla="*/ 0 w 965390"/>
              <a:gd name="connsiteY0-12" fmla="*/ 697627 h 697627"/>
              <a:gd name="connsiteX1-13" fmla="*/ 174407 w 965390"/>
              <a:gd name="connsiteY1-14" fmla="*/ 0 h 697627"/>
              <a:gd name="connsiteX2-15" fmla="*/ 790983 w 965390"/>
              <a:gd name="connsiteY2-16" fmla="*/ 0 h 697627"/>
              <a:gd name="connsiteX3-17" fmla="*/ 965390 w 965390"/>
              <a:gd name="connsiteY3-18" fmla="*/ 697627 h 697627"/>
              <a:gd name="connsiteX4-19" fmla="*/ 0 w 965390"/>
              <a:gd name="connsiteY4-20" fmla="*/ 697627 h 697627"/>
              <a:gd name="connsiteX0-21" fmla="*/ 0 w 965390"/>
              <a:gd name="connsiteY0-22" fmla="*/ 697627 h 697627"/>
              <a:gd name="connsiteX1-23" fmla="*/ 174407 w 965390"/>
              <a:gd name="connsiteY1-24" fmla="*/ 0 h 697627"/>
              <a:gd name="connsiteX2-25" fmla="*/ 790983 w 965390"/>
              <a:gd name="connsiteY2-26" fmla="*/ 0 h 697627"/>
              <a:gd name="connsiteX3-27" fmla="*/ 965390 w 965390"/>
              <a:gd name="connsiteY3-28" fmla="*/ 697627 h 697627"/>
              <a:gd name="connsiteX4-29" fmla="*/ 0 w 965390"/>
              <a:gd name="connsiteY4-30" fmla="*/ 697627 h 697627"/>
              <a:gd name="connsiteX0-31" fmla="*/ 0 w 965390"/>
              <a:gd name="connsiteY0-32" fmla="*/ 697627 h 697627"/>
              <a:gd name="connsiteX1-33" fmla="*/ 174407 w 965390"/>
              <a:gd name="connsiteY1-34" fmla="*/ 0 h 697627"/>
              <a:gd name="connsiteX2-35" fmla="*/ 790983 w 965390"/>
              <a:gd name="connsiteY2-36" fmla="*/ 0 h 697627"/>
              <a:gd name="connsiteX3-37" fmla="*/ 965390 w 965390"/>
              <a:gd name="connsiteY3-38" fmla="*/ 697627 h 697627"/>
              <a:gd name="connsiteX4-39" fmla="*/ 0 w 965390"/>
              <a:gd name="connsiteY4-40" fmla="*/ 697627 h 697627"/>
              <a:gd name="connsiteX0-41" fmla="*/ 0 w 965390"/>
              <a:gd name="connsiteY0-42" fmla="*/ 697627 h 697627"/>
              <a:gd name="connsiteX1-43" fmla="*/ 174407 w 965390"/>
              <a:gd name="connsiteY1-44" fmla="*/ 0 h 697627"/>
              <a:gd name="connsiteX2-45" fmla="*/ 745261 w 965390"/>
              <a:gd name="connsiteY2-46" fmla="*/ 0 h 697627"/>
              <a:gd name="connsiteX3-47" fmla="*/ 965390 w 965390"/>
              <a:gd name="connsiteY3-48" fmla="*/ 697627 h 697627"/>
              <a:gd name="connsiteX4-49" fmla="*/ 0 w 965390"/>
              <a:gd name="connsiteY4-50" fmla="*/ 697627 h 697627"/>
              <a:gd name="connsiteX0-51" fmla="*/ 0 w 965390"/>
              <a:gd name="connsiteY0-52" fmla="*/ 697627 h 697627"/>
              <a:gd name="connsiteX1-53" fmla="*/ 197267 w 965390"/>
              <a:gd name="connsiteY1-54" fmla="*/ 0 h 697627"/>
              <a:gd name="connsiteX2-55" fmla="*/ 745261 w 965390"/>
              <a:gd name="connsiteY2-56" fmla="*/ 0 h 697627"/>
              <a:gd name="connsiteX3-57" fmla="*/ 965390 w 965390"/>
              <a:gd name="connsiteY3-58" fmla="*/ 697627 h 697627"/>
              <a:gd name="connsiteX4-59" fmla="*/ 0 w 965390"/>
              <a:gd name="connsiteY4-60" fmla="*/ 697627 h 697627"/>
              <a:gd name="connsiteX0-61" fmla="*/ 0 w 965390"/>
              <a:gd name="connsiteY0-62" fmla="*/ 697627 h 697627"/>
              <a:gd name="connsiteX1-63" fmla="*/ 255327 w 965390"/>
              <a:gd name="connsiteY1-64" fmla="*/ 0 h 697627"/>
              <a:gd name="connsiteX2-65" fmla="*/ 745261 w 965390"/>
              <a:gd name="connsiteY2-66" fmla="*/ 0 h 697627"/>
              <a:gd name="connsiteX3-67" fmla="*/ 965390 w 965390"/>
              <a:gd name="connsiteY3-68" fmla="*/ 697627 h 697627"/>
              <a:gd name="connsiteX4-69" fmla="*/ 0 w 965390"/>
              <a:gd name="connsiteY4-70" fmla="*/ 697627 h 697627"/>
              <a:gd name="connsiteX0-71" fmla="*/ 0 w 965390"/>
              <a:gd name="connsiteY0-72" fmla="*/ 701285 h 701285"/>
              <a:gd name="connsiteX1-73" fmla="*/ 255327 w 965390"/>
              <a:gd name="connsiteY1-74" fmla="*/ 3658 h 701285"/>
              <a:gd name="connsiteX2-75" fmla="*/ 694459 w 965390"/>
              <a:gd name="connsiteY2-76" fmla="*/ 0 h 701285"/>
              <a:gd name="connsiteX3-77" fmla="*/ 965390 w 965390"/>
              <a:gd name="connsiteY3-78" fmla="*/ 701285 h 701285"/>
              <a:gd name="connsiteX4-79" fmla="*/ 0 w 965390"/>
              <a:gd name="connsiteY4-80" fmla="*/ 701285 h 701285"/>
              <a:gd name="connsiteX0-81" fmla="*/ 0 w 965390"/>
              <a:gd name="connsiteY0-82" fmla="*/ 701285 h 708601"/>
              <a:gd name="connsiteX1-83" fmla="*/ 255327 w 965390"/>
              <a:gd name="connsiteY1-84" fmla="*/ 3658 h 708601"/>
              <a:gd name="connsiteX2-85" fmla="*/ 694459 w 965390"/>
              <a:gd name="connsiteY2-86" fmla="*/ 0 h 708601"/>
              <a:gd name="connsiteX3-87" fmla="*/ 965390 w 965390"/>
              <a:gd name="connsiteY3-88" fmla="*/ 708601 h 708601"/>
              <a:gd name="connsiteX4-89" fmla="*/ 0 w 965390"/>
              <a:gd name="connsiteY4-90" fmla="*/ 701285 h 708601"/>
              <a:gd name="connsiteX0-91" fmla="*/ 0 w 965390"/>
              <a:gd name="connsiteY0-92" fmla="*/ 701285 h 708601"/>
              <a:gd name="connsiteX1-93" fmla="*/ 255327 w 965390"/>
              <a:gd name="connsiteY1-94" fmla="*/ 3658 h 708601"/>
              <a:gd name="connsiteX2-95" fmla="*/ 694459 w 965390"/>
              <a:gd name="connsiteY2-96" fmla="*/ 0 h 708601"/>
              <a:gd name="connsiteX3-97" fmla="*/ 965390 w 965390"/>
              <a:gd name="connsiteY3-98" fmla="*/ 708601 h 708601"/>
              <a:gd name="connsiteX4-99" fmla="*/ 0 w 965390"/>
              <a:gd name="connsiteY4-100" fmla="*/ 701285 h 708601"/>
              <a:gd name="connsiteX0-101" fmla="*/ 0 w 965390"/>
              <a:gd name="connsiteY0-102" fmla="*/ 701285 h 708601"/>
              <a:gd name="connsiteX1-103" fmla="*/ 255327 w 965390"/>
              <a:gd name="connsiteY1-104" fmla="*/ 3658 h 708601"/>
              <a:gd name="connsiteX2-105" fmla="*/ 694459 w 965390"/>
              <a:gd name="connsiteY2-106" fmla="*/ 0 h 708601"/>
              <a:gd name="connsiteX3-107" fmla="*/ 965390 w 965390"/>
              <a:gd name="connsiteY3-108" fmla="*/ 708601 h 708601"/>
              <a:gd name="connsiteX4-109" fmla="*/ 0 w 965390"/>
              <a:gd name="connsiteY4-110" fmla="*/ 701285 h 7086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5390" h="708601">
                <a:moveTo>
                  <a:pt x="0" y="701285"/>
                </a:moveTo>
                <a:cubicBezTo>
                  <a:pt x="142112" y="496738"/>
                  <a:pt x="281166" y="310848"/>
                  <a:pt x="255327" y="3658"/>
                </a:cubicBezTo>
                <a:lnTo>
                  <a:pt x="694459" y="0"/>
                </a:lnTo>
                <a:cubicBezTo>
                  <a:pt x="696612" y="269867"/>
                  <a:pt x="797877" y="425379"/>
                  <a:pt x="965390" y="708601"/>
                </a:cubicBezTo>
                <a:lnTo>
                  <a:pt x="0" y="701285"/>
                </a:lnTo>
                <a:close/>
              </a:path>
            </a:pathLst>
          </a:custGeom>
          <a:gradFill flip="none" rotWithShape="1">
            <a:gsLst>
              <a:gs pos="0">
                <a:schemeClr val="accent2">
                  <a:alpha val="0"/>
                </a:schemeClr>
              </a:gs>
              <a:gs pos="100000">
                <a:schemeClr val="accent2">
                  <a:alpha val="30000"/>
                </a:schemeClr>
              </a:gs>
            </a:gsLst>
            <a:lin ang="16200000" scaled="1"/>
            <a:tileRect/>
          </a:gradFill>
          <a:ln>
            <a:gradFill flip="none" rotWithShape="1">
              <a:gsLst>
                <a:gs pos="50500">
                  <a:schemeClr val="accent2"/>
                </a:gs>
                <a:gs pos="0">
                  <a:schemeClr val="accent2">
                    <a:lumMod val="20000"/>
                    <a:lumOff val="80000"/>
                    <a:alpha val="0"/>
                  </a:schemeClr>
                </a:gs>
                <a:gs pos="100000">
                  <a:schemeClr val="accent2">
                    <a:lumMod val="20000"/>
                    <a:lumOff val="80000"/>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p:cNvSpPr/>
          <p:nvPr>
            <p:custDataLst>
              <p:tags r:id="rId1"/>
            </p:custDataLst>
          </p:nvPr>
        </p:nvSpPr>
        <p:spPr>
          <a:xfrm>
            <a:off x="10594386" y="2792168"/>
            <a:ext cx="1182876"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3" name="矩形: 圆角 42"/>
          <p:cNvSpPr/>
          <p:nvPr>
            <p:custDataLst>
              <p:tags r:id="rId2"/>
            </p:custDataLst>
          </p:nvPr>
        </p:nvSpPr>
        <p:spPr>
          <a:xfrm>
            <a:off x="10594386" y="3375417"/>
            <a:ext cx="1182876"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 name="矩形: 圆角 44"/>
          <p:cNvSpPr/>
          <p:nvPr>
            <p:custDataLst>
              <p:tags r:id="rId3"/>
            </p:custDataLst>
          </p:nvPr>
        </p:nvSpPr>
        <p:spPr>
          <a:xfrm>
            <a:off x="10594386" y="3958666"/>
            <a:ext cx="1182876"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 name="矩形: 圆角 46"/>
          <p:cNvSpPr/>
          <p:nvPr>
            <p:custDataLst>
              <p:tags r:id="rId4"/>
            </p:custDataLst>
          </p:nvPr>
        </p:nvSpPr>
        <p:spPr>
          <a:xfrm>
            <a:off x="9213284" y="2792168"/>
            <a:ext cx="1182876"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9" name="矩形: 圆角 48"/>
          <p:cNvSpPr/>
          <p:nvPr>
            <p:custDataLst>
              <p:tags r:id="rId5"/>
            </p:custDataLst>
          </p:nvPr>
        </p:nvSpPr>
        <p:spPr>
          <a:xfrm>
            <a:off x="9213284" y="3375417"/>
            <a:ext cx="1182876"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1" name="矩形: 圆角 50"/>
          <p:cNvSpPr/>
          <p:nvPr>
            <p:custDataLst>
              <p:tags r:id="rId6"/>
            </p:custDataLst>
          </p:nvPr>
        </p:nvSpPr>
        <p:spPr>
          <a:xfrm>
            <a:off x="9213284" y="3958666"/>
            <a:ext cx="1182876"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4" name="梯形 322"/>
          <p:cNvSpPr/>
          <p:nvPr/>
        </p:nvSpPr>
        <p:spPr>
          <a:xfrm rot="5400000">
            <a:off x="230550" y="1523638"/>
            <a:ext cx="4049894" cy="4025219"/>
          </a:xfrm>
          <a:custGeom>
            <a:avLst/>
            <a:gdLst>
              <a:gd name="connsiteX0" fmla="*/ 0 w 965390"/>
              <a:gd name="connsiteY0" fmla="*/ 697627 h 697627"/>
              <a:gd name="connsiteX1" fmla="*/ 174407 w 965390"/>
              <a:gd name="connsiteY1" fmla="*/ 0 h 697627"/>
              <a:gd name="connsiteX2" fmla="*/ 790983 w 965390"/>
              <a:gd name="connsiteY2" fmla="*/ 0 h 697627"/>
              <a:gd name="connsiteX3" fmla="*/ 965390 w 965390"/>
              <a:gd name="connsiteY3" fmla="*/ 697627 h 697627"/>
              <a:gd name="connsiteX4" fmla="*/ 0 w 965390"/>
              <a:gd name="connsiteY4" fmla="*/ 697627 h 697627"/>
              <a:gd name="connsiteX0-1" fmla="*/ 0 w 965390"/>
              <a:gd name="connsiteY0-2" fmla="*/ 697627 h 697627"/>
              <a:gd name="connsiteX1-3" fmla="*/ 174407 w 965390"/>
              <a:gd name="connsiteY1-4" fmla="*/ 0 h 697627"/>
              <a:gd name="connsiteX2-5" fmla="*/ 790983 w 965390"/>
              <a:gd name="connsiteY2-6" fmla="*/ 0 h 697627"/>
              <a:gd name="connsiteX3-7" fmla="*/ 965390 w 965390"/>
              <a:gd name="connsiteY3-8" fmla="*/ 697627 h 697627"/>
              <a:gd name="connsiteX4-9" fmla="*/ 0 w 965390"/>
              <a:gd name="connsiteY4-10" fmla="*/ 697627 h 697627"/>
              <a:gd name="connsiteX0-11" fmla="*/ 0 w 965390"/>
              <a:gd name="connsiteY0-12" fmla="*/ 697627 h 697627"/>
              <a:gd name="connsiteX1-13" fmla="*/ 174407 w 965390"/>
              <a:gd name="connsiteY1-14" fmla="*/ 0 h 697627"/>
              <a:gd name="connsiteX2-15" fmla="*/ 790983 w 965390"/>
              <a:gd name="connsiteY2-16" fmla="*/ 0 h 697627"/>
              <a:gd name="connsiteX3-17" fmla="*/ 965390 w 965390"/>
              <a:gd name="connsiteY3-18" fmla="*/ 697627 h 697627"/>
              <a:gd name="connsiteX4-19" fmla="*/ 0 w 965390"/>
              <a:gd name="connsiteY4-20" fmla="*/ 697627 h 697627"/>
              <a:gd name="connsiteX0-21" fmla="*/ 0 w 965390"/>
              <a:gd name="connsiteY0-22" fmla="*/ 697627 h 697627"/>
              <a:gd name="connsiteX1-23" fmla="*/ 174407 w 965390"/>
              <a:gd name="connsiteY1-24" fmla="*/ 0 h 697627"/>
              <a:gd name="connsiteX2-25" fmla="*/ 790983 w 965390"/>
              <a:gd name="connsiteY2-26" fmla="*/ 0 h 697627"/>
              <a:gd name="connsiteX3-27" fmla="*/ 965390 w 965390"/>
              <a:gd name="connsiteY3-28" fmla="*/ 697627 h 697627"/>
              <a:gd name="connsiteX4-29" fmla="*/ 0 w 965390"/>
              <a:gd name="connsiteY4-30" fmla="*/ 697627 h 697627"/>
              <a:gd name="connsiteX0-31" fmla="*/ 0 w 965390"/>
              <a:gd name="connsiteY0-32" fmla="*/ 697627 h 697627"/>
              <a:gd name="connsiteX1-33" fmla="*/ 174407 w 965390"/>
              <a:gd name="connsiteY1-34" fmla="*/ 0 h 697627"/>
              <a:gd name="connsiteX2-35" fmla="*/ 790983 w 965390"/>
              <a:gd name="connsiteY2-36" fmla="*/ 0 h 697627"/>
              <a:gd name="connsiteX3-37" fmla="*/ 965390 w 965390"/>
              <a:gd name="connsiteY3-38" fmla="*/ 697627 h 697627"/>
              <a:gd name="connsiteX4-39" fmla="*/ 0 w 965390"/>
              <a:gd name="connsiteY4-40" fmla="*/ 697627 h 697627"/>
              <a:gd name="connsiteX0-41" fmla="*/ 0 w 965390"/>
              <a:gd name="connsiteY0-42" fmla="*/ 697627 h 697627"/>
              <a:gd name="connsiteX1-43" fmla="*/ 174407 w 965390"/>
              <a:gd name="connsiteY1-44" fmla="*/ 0 h 697627"/>
              <a:gd name="connsiteX2-45" fmla="*/ 745261 w 965390"/>
              <a:gd name="connsiteY2-46" fmla="*/ 0 h 697627"/>
              <a:gd name="connsiteX3-47" fmla="*/ 965390 w 965390"/>
              <a:gd name="connsiteY3-48" fmla="*/ 697627 h 697627"/>
              <a:gd name="connsiteX4-49" fmla="*/ 0 w 965390"/>
              <a:gd name="connsiteY4-50" fmla="*/ 697627 h 697627"/>
              <a:gd name="connsiteX0-51" fmla="*/ 0 w 965390"/>
              <a:gd name="connsiteY0-52" fmla="*/ 697627 h 697627"/>
              <a:gd name="connsiteX1-53" fmla="*/ 197267 w 965390"/>
              <a:gd name="connsiteY1-54" fmla="*/ 0 h 697627"/>
              <a:gd name="connsiteX2-55" fmla="*/ 745261 w 965390"/>
              <a:gd name="connsiteY2-56" fmla="*/ 0 h 697627"/>
              <a:gd name="connsiteX3-57" fmla="*/ 965390 w 965390"/>
              <a:gd name="connsiteY3-58" fmla="*/ 697627 h 697627"/>
              <a:gd name="connsiteX4-59" fmla="*/ 0 w 965390"/>
              <a:gd name="connsiteY4-60" fmla="*/ 697627 h 697627"/>
              <a:gd name="connsiteX0-61" fmla="*/ 0 w 965390"/>
              <a:gd name="connsiteY0-62" fmla="*/ 697627 h 697627"/>
              <a:gd name="connsiteX1-63" fmla="*/ 255327 w 965390"/>
              <a:gd name="connsiteY1-64" fmla="*/ 0 h 697627"/>
              <a:gd name="connsiteX2-65" fmla="*/ 745261 w 965390"/>
              <a:gd name="connsiteY2-66" fmla="*/ 0 h 697627"/>
              <a:gd name="connsiteX3-67" fmla="*/ 965390 w 965390"/>
              <a:gd name="connsiteY3-68" fmla="*/ 697627 h 697627"/>
              <a:gd name="connsiteX4-69" fmla="*/ 0 w 965390"/>
              <a:gd name="connsiteY4-70" fmla="*/ 697627 h 697627"/>
              <a:gd name="connsiteX0-71" fmla="*/ 0 w 965390"/>
              <a:gd name="connsiteY0-72" fmla="*/ 701285 h 701285"/>
              <a:gd name="connsiteX1-73" fmla="*/ 255327 w 965390"/>
              <a:gd name="connsiteY1-74" fmla="*/ 3658 h 701285"/>
              <a:gd name="connsiteX2-75" fmla="*/ 694459 w 965390"/>
              <a:gd name="connsiteY2-76" fmla="*/ 0 h 701285"/>
              <a:gd name="connsiteX3-77" fmla="*/ 965390 w 965390"/>
              <a:gd name="connsiteY3-78" fmla="*/ 701285 h 701285"/>
              <a:gd name="connsiteX4-79" fmla="*/ 0 w 965390"/>
              <a:gd name="connsiteY4-80" fmla="*/ 701285 h 701285"/>
              <a:gd name="connsiteX0-81" fmla="*/ 0 w 965390"/>
              <a:gd name="connsiteY0-82" fmla="*/ 701285 h 708601"/>
              <a:gd name="connsiteX1-83" fmla="*/ 255327 w 965390"/>
              <a:gd name="connsiteY1-84" fmla="*/ 3658 h 708601"/>
              <a:gd name="connsiteX2-85" fmla="*/ 694459 w 965390"/>
              <a:gd name="connsiteY2-86" fmla="*/ 0 h 708601"/>
              <a:gd name="connsiteX3-87" fmla="*/ 965390 w 965390"/>
              <a:gd name="connsiteY3-88" fmla="*/ 708601 h 708601"/>
              <a:gd name="connsiteX4-89" fmla="*/ 0 w 965390"/>
              <a:gd name="connsiteY4-90" fmla="*/ 701285 h 708601"/>
              <a:gd name="connsiteX0-91" fmla="*/ 0 w 965390"/>
              <a:gd name="connsiteY0-92" fmla="*/ 701285 h 708601"/>
              <a:gd name="connsiteX1-93" fmla="*/ 255327 w 965390"/>
              <a:gd name="connsiteY1-94" fmla="*/ 3658 h 708601"/>
              <a:gd name="connsiteX2-95" fmla="*/ 694459 w 965390"/>
              <a:gd name="connsiteY2-96" fmla="*/ 0 h 708601"/>
              <a:gd name="connsiteX3-97" fmla="*/ 965390 w 965390"/>
              <a:gd name="connsiteY3-98" fmla="*/ 708601 h 708601"/>
              <a:gd name="connsiteX4-99" fmla="*/ 0 w 965390"/>
              <a:gd name="connsiteY4-100" fmla="*/ 701285 h 708601"/>
              <a:gd name="connsiteX0-101" fmla="*/ 0 w 965390"/>
              <a:gd name="connsiteY0-102" fmla="*/ 701285 h 708601"/>
              <a:gd name="connsiteX1-103" fmla="*/ 255327 w 965390"/>
              <a:gd name="connsiteY1-104" fmla="*/ 3658 h 708601"/>
              <a:gd name="connsiteX2-105" fmla="*/ 694459 w 965390"/>
              <a:gd name="connsiteY2-106" fmla="*/ 0 h 708601"/>
              <a:gd name="connsiteX3-107" fmla="*/ 965390 w 965390"/>
              <a:gd name="connsiteY3-108" fmla="*/ 708601 h 708601"/>
              <a:gd name="connsiteX4-109" fmla="*/ 0 w 965390"/>
              <a:gd name="connsiteY4-110" fmla="*/ 701285 h 7086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5390" h="708601">
                <a:moveTo>
                  <a:pt x="0" y="701285"/>
                </a:moveTo>
                <a:cubicBezTo>
                  <a:pt x="142112" y="496738"/>
                  <a:pt x="281166" y="310848"/>
                  <a:pt x="255327" y="3658"/>
                </a:cubicBezTo>
                <a:lnTo>
                  <a:pt x="694459" y="0"/>
                </a:lnTo>
                <a:cubicBezTo>
                  <a:pt x="696612" y="269867"/>
                  <a:pt x="797877" y="425379"/>
                  <a:pt x="965390" y="708601"/>
                </a:cubicBezTo>
                <a:lnTo>
                  <a:pt x="0" y="701285"/>
                </a:lnTo>
                <a:close/>
              </a:path>
            </a:pathLst>
          </a:custGeom>
          <a:gradFill flip="none" rotWithShape="1">
            <a:gsLst>
              <a:gs pos="0">
                <a:schemeClr val="accent1">
                  <a:alpha val="0"/>
                </a:schemeClr>
              </a:gs>
              <a:gs pos="100000">
                <a:schemeClr val="accent1">
                  <a:alpha val="30000"/>
                </a:schemeClr>
              </a:gs>
            </a:gsLst>
            <a:lin ang="16200000" scaled="1"/>
            <a:tileRect/>
          </a:gradFill>
          <a:ln>
            <a:gradFill flip="none" rotWithShape="1">
              <a:gsLst>
                <a:gs pos="51000">
                  <a:schemeClr val="accent1"/>
                </a:gs>
                <a:gs pos="0">
                  <a:schemeClr val="accent1">
                    <a:lumMod val="20000"/>
                    <a:lumOff val="80000"/>
                    <a:alpha val="0"/>
                  </a:schemeClr>
                </a:gs>
                <a:gs pos="100000">
                  <a:schemeClr val="accent1">
                    <a:lumMod val="20000"/>
                    <a:lumOff val="80000"/>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矩形: 圆角 475"/>
          <p:cNvSpPr/>
          <p:nvPr>
            <p:custDataLst>
              <p:tags r:id="rId7"/>
            </p:custDataLst>
          </p:nvPr>
        </p:nvSpPr>
        <p:spPr>
          <a:xfrm>
            <a:off x="1811341" y="2792168"/>
            <a:ext cx="1182876"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8" name="矩形: 圆角 477"/>
          <p:cNvSpPr/>
          <p:nvPr>
            <p:custDataLst>
              <p:tags r:id="rId8"/>
            </p:custDataLst>
          </p:nvPr>
        </p:nvSpPr>
        <p:spPr>
          <a:xfrm>
            <a:off x="1811341" y="3375417"/>
            <a:ext cx="1182876"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2" name="矩形: 圆角 31"/>
          <p:cNvSpPr/>
          <p:nvPr>
            <p:custDataLst>
              <p:tags r:id="rId9"/>
            </p:custDataLst>
          </p:nvPr>
        </p:nvSpPr>
        <p:spPr>
          <a:xfrm>
            <a:off x="1811341" y="3958666"/>
            <a:ext cx="1182876"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5" name="矩形: 圆角 34"/>
          <p:cNvSpPr/>
          <p:nvPr>
            <p:custDataLst>
              <p:tags r:id="rId10"/>
            </p:custDataLst>
          </p:nvPr>
        </p:nvSpPr>
        <p:spPr>
          <a:xfrm>
            <a:off x="430239" y="2792168"/>
            <a:ext cx="1182876"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7" name="矩形: 圆角 36"/>
          <p:cNvSpPr/>
          <p:nvPr>
            <p:custDataLst>
              <p:tags r:id="rId11"/>
            </p:custDataLst>
          </p:nvPr>
        </p:nvSpPr>
        <p:spPr>
          <a:xfrm>
            <a:off x="430239" y="3375417"/>
            <a:ext cx="1182876"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9" name="矩形: 圆角 38"/>
          <p:cNvSpPr/>
          <p:nvPr>
            <p:custDataLst>
              <p:tags r:id="rId12"/>
            </p:custDataLst>
          </p:nvPr>
        </p:nvSpPr>
        <p:spPr>
          <a:xfrm>
            <a:off x="430239" y="3958666"/>
            <a:ext cx="1182876"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64" name="椭圆 463"/>
          <p:cNvSpPr/>
          <p:nvPr>
            <p:custDataLst>
              <p:tags r:id="rId13"/>
            </p:custDataLst>
          </p:nvPr>
        </p:nvSpPr>
        <p:spPr>
          <a:xfrm flipH="1">
            <a:off x="3489878" y="845066"/>
            <a:ext cx="5341062" cy="5341062"/>
          </a:xfrm>
          <a:prstGeom prst="ellipse">
            <a:avLst/>
          </a:prstGeom>
          <a:noFill/>
          <a:ln w="15875">
            <a:solidFill>
              <a:schemeClr val="bg1">
                <a:lumMod val="75000"/>
                <a:alpha val="51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7" name="椭圆 456"/>
          <p:cNvSpPr/>
          <p:nvPr>
            <p:custDataLst>
              <p:tags r:id="rId14"/>
            </p:custDataLst>
          </p:nvPr>
        </p:nvSpPr>
        <p:spPr>
          <a:xfrm flipH="1">
            <a:off x="4358662" y="1745748"/>
            <a:ext cx="3576276" cy="3576276"/>
          </a:xfrm>
          <a:prstGeom prst="ellipse">
            <a:avLst/>
          </a:prstGeom>
          <a:noFill/>
          <a:ln w="15875">
            <a:solidFill>
              <a:schemeClr val="bg1">
                <a:lumMod val="75000"/>
              </a:schemeClr>
            </a:solidFill>
            <a:prstDash val="dash"/>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0" name="文本框 29"/>
          <p:cNvSpPr txBox="1"/>
          <p:nvPr/>
        </p:nvSpPr>
        <p:spPr>
          <a:xfrm>
            <a:off x="220436" y="475734"/>
            <a:ext cx="14334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1" u="none" strike="noStrike" kern="1200" cap="none" spc="0" normalizeH="0" baseline="0" noProof="0" dirty="0">
                <a:ln>
                  <a:noFill/>
                </a:ln>
                <a:solidFill>
                  <a:srgbClr val="3D41F1"/>
                </a:solidFill>
                <a:effectLst/>
                <a:uLnTx/>
                <a:uFillTx/>
                <a:latin typeface="思源黑体 CN Bold"/>
                <a:ea typeface="思源黑体 CN Bold"/>
                <a:cs typeface="+mn-cs"/>
              </a:rPr>
              <a:t>16 </a:t>
            </a:r>
            <a:r>
              <a:rPr lang="zh-CN" altLang="en-US" dirty="0">
                <a:solidFill>
                  <a:srgbClr val="3D41F1"/>
                </a:solidFill>
                <a:latin typeface="思源宋体 CN Heavy" panose="02020900000000000000" pitchFamily="18" charset="-122"/>
                <a:ea typeface="思源宋体 CN Heavy" panose="02020900000000000000" pitchFamily="18" charset="-122"/>
              </a:rPr>
              <a:t>多项目标</a:t>
            </a:r>
            <a:endParaRPr lang="zh-CN" altLang="en-US" dirty="0">
              <a:solidFill>
                <a:srgbClr val="3D41F1"/>
              </a:solidFill>
              <a:latin typeface="思源宋体 CN Heavy" panose="02020900000000000000" pitchFamily="18" charset="-122"/>
              <a:ea typeface="思源宋体 CN Heavy" panose="02020900000000000000" pitchFamily="18" charset="-122"/>
            </a:endParaRPr>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3" name="椭圆 12"/>
          <p:cNvSpPr/>
          <p:nvPr>
            <p:custDataLst>
              <p:tags r:id="rId15"/>
            </p:custDataLst>
          </p:nvPr>
        </p:nvSpPr>
        <p:spPr>
          <a:xfrm flipH="1">
            <a:off x="6763435" y="2363445"/>
            <a:ext cx="2340882" cy="2340882"/>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2" name="椭圆 11"/>
          <p:cNvSpPr/>
          <p:nvPr>
            <p:custDataLst>
              <p:tags r:id="rId16"/>
            </p:custDataLst>
          </p:nvPr>
        </p:nvSpPr>
        <p:spPr>
          <a:xfrm flipH="1">
            <a:off x="3191101" y="2363445"/>
            <a:ext cx="2340882" cy="2340882"/>
          </a:xfrm>
          <a:prstGeom prst="ellipse">
            <a:avLst/>
          </a:pr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nvGrpSpPr>
          <p:cNvPr id="21" name="Group 156"/>
          <p:cNvGrpSpPr/>
          <p:nvPr/>
        </p:nvGrpSpPr>
        <p:grpSpPr>
          <a:xfrm rot="5400000">
            <a:off x="5655179" y="1884887"/>
            <a:ext cx="1196801" cy="652834"/>
            <a:chOff x="430664" y="313260"/>
            <a:chExt cx="2770654" cy="1511345"/>
          </a:xfrm>
        </p:grpSpPr>
        <p:sp>
          <p:nvSpPr>
            <p:cNvPr id="22" name="Rounded Rectangle 5"/>
            <p:cNvSpPr/>
            <p:nvPr/>
          </p:nvSpPr>
          <p:spPr>
            <a:xfrm rot="2700000">
              <a:off x="1874844" y="770460"/>
              <a:ext cx="1325880" cy="411480"/>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23" name="Rounded Rectangle 6"/>
            <p:cNvSpPr/>
            <p:nvPr/>
          </p:nvSpPr>
          <p:spPr>
            <a:xfrm rot="8100000">
              <a:off x="1879512" y="1413125"/>
              <a:ext cx="1321806" cy="411480"/>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24" name="Rounded Rectangle 7"/>
            <p:cNvSpPr/>
            <p:nvPr/>
          </p:nvSpPr>
          <p:spPr>
            <a:xfrm>
              <a:off x="430664" y="1091725"/>
              <a:ext cx="2636691" cy="411480"/>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dirty="0">
                <a:solidFill>
                  <a:schemeClr val="bg1"/>
                </a:solidFill>
                <a:effectLst>
                  <a:outerShdw blurRad="137160" dist="41148" dir="2699997" algn="tl">
                    <a:srgbClr val="000000">
                      <a:alpha val="40000"/>
                    </a:srgbClr>
                  </a:outerShdw>
                </a:effectLst>
                <a:latin typeface="+mj-ea"/>
                <a:ea typeface="+mj-ea"/>
              </a:endParaRPr>
            </a:p>
          </p:txBody>
        </p:sp>
      </p:grpSp>
      <p:sp>
        <p:nvSpPr>
          <p:cNvPr id="451" name="文本框 450"/>
          <p:cNvSpPr txBox="1"/>
          <p:nvPr/>
        </p:nvSpPr>
        <p:spPr>
          <a:xfrm>
            <a:off x="3550631" y="2860991"/>
            <a:ext cx="1675225" cy="646331"/>
          </a:xfrm>
          <a:prstGeom prst="rect">
            <a:avLst/>
          </a:prstGeom>
          <a:noFill/>
          <a:ln w="38100">
            <a:noFill/>
          </a:ln>
          <a:effectLst>
            <a:outerShdw blurRad="411480" dist="123444" dir="5400000" sx="108000" sy="108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defPPr>
              <a:defRPr lang="zh-CN"/>
            </a:defPPr>
            <a:lvl1pPr algn="ctr">
              <a:defRPr sz="1945">
                <a:solidFill>
                  <a:schemeClr val="bg1"/>
                </a:solidFill>
                <a:effectLst>
                  <a:outerShdw blurRad="137160" dist="41148" dir="2699997" algn="tl">
                    <a:srgbClr val="000000">
                      <a:alpha val="40000"/>
                    </a:srgbClr>
                  </a:outerShdw>
                </a:effectLst>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000" dirty="0">
                <a:effectLst/>
              </a:rPr>
              <a:t>高质产品</a:t>
            </a:r>
            <a:endParaRPr lang="en-US" altLang="zh-CN" sz="2000" dirty="0">
              <a:effectLst/>
            </a:endParaRPr>
          </a:p>
        </p:txBody>
      </p:sp>
      <p:sp>
        <p:nvSpPr>
          <p:cNvPr id="452" name="文本框 451"/>
          <p:cNvSpPr txBox="1"/>
          <p:nvPr/>
        </p:nvSpPr>
        <p:spPr>
          <a:xfrm>
            <a:off x="3524392" y="3363505"/>
            <a:ext cx="1701464" cy="742319"/>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200" dirty="0">
                <a:solidFill>
                  <a:schemeClr val="bg1"/>
                </a:solidFill>
              </a:rPr>
              <a:t>使用最先进的工艺最好的材料打造高质量产品</a:t>
            </a:r>
            <a:endParaRPr lang="zh-CN" altLang="en-US" sz="1200" dirty="0">
              <a:solidFill>
                <a:schemeClr val="bg1"/>
              </a:solidFill>
            </a:endParaRPr>
          </a:p>
        </p:txBody>
      </p:sp>
      <p:sp>
        <p:nvSpPr>
          <p:cNvPr id="454" name="文本框 453"/>
          <p:cNvSpPr txBox="1"/>
          <p:nvPr/>
        </p:nvSpPr>
        <p:spPr>
          <a:xfrm>
            <a:off x="7111889" y="2860991"/>
            <a:ext cx="1675225" cy="646331"/>
          </a:xfrm>
          <a:prstGeom prst="rect">
            <a:avLst/>
          </a:prstGeom>
          <a:noFill/>
          <a:ln w="38100">
            <a:noFill/>
          </a:ln>
          <a:effectLst>
            <a:outerShdw blurRad="411480" dist="123444" dir="5400000" sx="108000" sy="108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defPPr>
              <a:defRPr lang="zh-CN"/>
            </a:defPPr>
            <a:lvl1pPr algn="ctr">
              <a:defRPr sz="1945">
                <a:solidFill>
                  <a:schemeClr val="bg1"/>
                </a:solidFill>
                <a:effectLst>
                  <a:outerShdw blurRad="137160" dist="41148" dir="2699997" algn="tl">
                    <a:srgbClr val="000000">
                      <a:alpha val="40000"/>
                    </a:srgbClr>
                  </a:outerShdw>
                </a:effectLst>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000" dirty="0">
                <a:effectLst/>
              </a:rPr>
              <a:t>高端服务</a:t>
            </a:r>
            <a:endParaRPr lang="en-US" altLang="zh-CN" sz="2000" dirty="0">
              <a:effectLst/>
            </a:endParaRPr>
          </a:p>
        </p:txBody>
      </p:sp>
      <p:sp>
        <p:nvSpPr>
          <p:cNvPr id="455" name="文本框 454"/>
          <p:cNvSpPr txBox="1"/>
          <p:nvPr/>
        </p:nvSpPr>
        <p:spPr>
          <a:xfrm>
            <a:off x="7052867" y="3363505"/>
            <a:ext cx="1767030" cy="520720"/>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200" dirty="0">
                <a:solidFill>
                  <a:schemeClr val="bg1"/>
                </a:solidFill>
              </a:rPr>
              <a:t>提供最优质的高端服务让客户百分百满以</a:t>
            </a:r>
            <a:endParaRPr lang="zh-CN" altLang="en-US" sz="1200" dirty="0">
              <a:solidFill>
                <a:schemeClr val="bg1"/>
              </a:solidFill>
            </a:endParaRPr>
          </a:p>
        </p:txBody>
      </p:sp>
      <p:sp>
        <p:nvSpPr>
          <p:cNvPr id="456" name="文本框 455"/>
          <p:cNvSpPr txBox="1"/>
          <p:nvPr/>
        </p:nvSpPr>
        <p:spPr>
          <a:xfrm>
            <a:off x="5613130" y="3184156"/>
            <a:ext cx="110799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u="none" strike="noStrike" kern="1200" cap="none" spc="0" normalizeH="0" baseline="0" noProof="0" dirty="0">
                <a:ln>
                  <a:noFill/>
                </a:ln>
                <a:solidFill>
                  <a:schemeClr val="tx1">
                    <a:lumMod val="75000"/>
                    <a:lumOff val="25000"/>
                  </a:schemeClr>
                </a:solidFill>
                <a:effectLst/>
                <a:uLnTx/>
                <a:uFillTx/>
                <a:latin typeface="思源宋体 CN Heavy" panose="02020900000000000000" pitchFamily="18" charset="-122"/>
                <a:ea typeface="思源宋体 CN Heavy" panose="02020900000000000000" pitchFamily="18" charset="-122"/>
                <a:cs typeface="+mn-cs"/>
              </a:rPr>
              <a:t>高附加值</a:t>
            </a:r>
            <a:endParaRPr kumimoji="0" lang="en-US" altLang="zh-CN" sz="1800" b="0" u="none" strike="noStrike" kern="1200" cap="none" spc="0" normalizeH="0" baseline="0" noProof="0" dirty="0">
              <a:ln>
                <a:noFill/>
              </a:ln>
              <a:solidFill>
                <a:schemeClr val="tx1">
                  <a:lumMod val="75000"/>
                  <a:lumOff val="25000"/>
                </a:schemeClr>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tx1">
                    <a:lumMod val="75000"/>
                    <a:lumOff val="25000"/>
                  </a:schemeClr>
                </a:solidFill>
                <a:latin typeface="思源宋体 CN Heavy" panose="02020900000000000000" pitchFamily="18" charset="-122"/>
                <a:ea typeface="思源宋体 CN Heavy" panose="02020900000000000000" pitchFamily="18" charset="-122"/>
              </a:rPr>
              <a:t>策略</a:t>
            </a:r>
            <a:endParaRPr kumimoji="0" lang="zh-CN" altLang="en-US" sz="1800" b="0" u="none" strike="noStrike" kern="1200" cap="none" spc="0" normalizeH="0" baseline="0" noProof="0" dirty="0">
              <a:ln>
                <a:noFill/>
              </a:ln>
              <a:solidFill>
                <a:schemeClr val="tx1">
                  <a:lumMod val="75000"/>
                  <a:lumOff val="25000"/>
                </a:schemeClr>
              </a:solidFill>
              <a:effectLst/>
              <a:uLnTx/>
              <a:uFillTx/>
              <a:latin typeface="思源宋体 CN Heavy" panose="02020900000000000000" pitchFamily="18" charset="-122"/>
              <a:ea typeface="思源宋体 CN Heavy" panose="02020900000000000000" pitchFamily="18" charset="-122"/>
              <a:cs typeface="+mn-cs"/>
            </a:endParaRPr>
          </a:p>
        </p:txBody>
      </p:sp>
      <p:grpSp>
        <p:nvGrpSpPr>
          <p:cNvPr id="458" name="Group 156"/>
          <p:cNvGrpSpPr/>
          <p:nvPr/>
        </p:nvGrpSpPr>
        <p:grpSpPr>
          <a:xfrm rot="16200000" flipV="1">
            <a:off x="5655179" y="4544574"/>
            <a:ext cx="1196801" cy="652834"/>
            <a:chOff x="430664" y="313260"/>
            <a:chExt cx="2770654" cy="1511345"/>
          </a:xfrm>
        </p:grpSpPr>
        <p:sp>
          <p:nvSpPr>
            <p:cNvPr id="459" name="Rounded Rectangle 5"/>
            <p:cNvSpPr/>
            <p:nvPr/>
          </p:nvSpPr>
          <p:spPr>
            <a:xfrm rot="2700000">
              <a:off x="1874844" y="770460"/>
              <a:ext cx="1325880" cy="411480"/>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460" name="Rounded Rectangle 6"/>
            <p:cNvSpPr/>
            <p:nvPr/>
          </p:nvSpPr>
          <p:spPr>
            <a:xfrm rot="8100000">
              <a:off x="1879512" y="1413125"/>
              <a:ext cx="1321806" cy="411480"/>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461" name="Rounded Rectangle 7"/>
            <p:cNvSpPr/>
            <p:nvPr/>
          </p:nvSpPr>
          <p:spPr>
            <a:xfrm>
              <a:off x="430664" y="1091725"/>
              <a:ext cx="2636691" cy="411480"/>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dirty="0">
                <a:solidFill>
                  <a:schemeClr val="bg1"/>
                </a:solidFill>
                <a:effectLst>
                  <a:outerShdw blurRad="137160" dist="41148" dir="2699997" algn="tl">
                    <a:srgbClr val="000000">
                      <a:alpha val="40000"/>
                    </a:srgbClr>
                  </a:outerShdw>
                </a:effectLst>
                <a:latin typeface="+mj-ea"/>
                <a:ea typeface="+mj-ea"/>
              </a:endParaRPr>
            </a:p>
          </p:txBody>
        </p:sp>
      </p:grpSp>
      <p:sp>
        <p:nvSpPr>
          <p:cNvPr id="462" name="文本框 461"/>
          <p:cNvSpPr txBox="1"/>
          <p:nvPr/>
        </p:nvSpPr>
        <p:spPr>
          <a:xfrm>
            <a:off x="5309187" y="948283"/>
            <a:ext cx="1675225" cy="646331"/>
          </a:xfrm>
          <a:prstGeom prst="rect">
            <a:avLst/>
          </a:prstGeom>
          <a:noFill/>
          <a:ln w="38100">
            <a:noFill/>
          </a:ln>
          <a:effectLst>
            <a:outerShdw blurRad="411480" dist="123444" dir="5400000" sx="108000" sy="108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defPPr>
              <a:defRPr lang="zh-CN"/>
            </a:defPPr>
            <a:lvl1pPr algn="ctr">
              <a:defRPr sz="1945">
                <a:solidFill>
                  <a:schemeClr val="bg1"/>
                </a:solidFill>
                <a:effectLst>
                  <a:outerShdw blurRad="137160" dist="41148" dir="2699997" algn="tl">
                    <a:srgbClr val="000000">
                      <a:alpha val="40000"/>
                    </a:srgbClr>
                  </a:outerShdw>
                </a:effectLst>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400" dirty="0">
                <a:solidFill>
                  <a:schemeClr val="tx1">
                    <a:lumMod val="75000"/>
                    <a:lumOff val="25000"/>
                  </a:schemeClr>
                </a:solidFill>
                <a:effectLst/>
              </a:rPr>
              <a:t>大资本投入</a:t>
            </a:r>
            <a:endParaRPr lang="en-US" altLang="zh-CN" sz="1400" dirty="0">
              <a:solidFill>
                <a:schemeClr val="tx1">
                  <a:lumMod val="75000"/>
                  <a:lumOff val="25000"/>
                </a:schemeClr>
              </a:solidFill>
              <a:effectLst/>
            </a:endParaRPr>
          </a:p>
        </p:txBody>
      </p:sp>
      <p:sp>
        <p:nvSpPr>
          <p:cNvPr id="463" name="文本框 462"/>
          <p:cNvSpPr txBox="1"/>
          <p:nvPr/>
        </p:nvSpPr>
        <p:spPr>
          <a:xfrm>
            <a:off x="5309187" y="5505743"/>
            <a:ext cx="1675225" cy="646331"/>
          </a:xfrm>
          <a:prstGeom prst="rect">
            <a:avLst/>
          </a:prstGeom>
          <a:noFill/>
          <a:ln w="38100">
            <a:noFill/>
          </a:ln>
          <a:effectLst>
            <a:outerShdw blurRad="411480" dist="123444" dir="5400000" sx="108000" sy="108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defPPr>
              <a:defRPr lang="zh-CN"/>
            </a:defPPr>
            <a:lvl1pPr algn="ctr">
              <a:defRPr sz="1945">
                <a:solidFill>
                  <a:schemeClr val="bg1"/>
                </a:solidFill>
                <a:effectLst>
                  <a:outerShdw blurRad="137160" dist="41148" dir="2699997" algn="tl">
                    <a:srgbClr val="000000">
                      <a:alpha val="40000"/>
                    </a:srgbClr>
                  </a:outerShdw>
                </a:effectLst>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400" dirty="0">
                <a:solidFill>
                  <a:schemeClr val="tx1">
                    <a:lumMod val="75000"/>
                    <a:lumOff val="25000"/>
                  </a:schemeClr>
                </a:solidFill>
                <a:effectLst/>
              </a:rPr>
              <a:t>尖端人才参与</a:t>
            </a:r>
            <a:endParaRPr lang="en-US" altLang="zh-CN" sz="1400" dirty="0">
              <a:solidFill>
                <a:schemeClr val="tx1">
                  <a:lumMod val="75000"/>
                  <a:lumOff val="25000"/>
                </a:schemeClr>
              </a:solidFill>
              <a:effectLst/>
            </a:endParaRPr>
          </a:p>
        </p:txBody>
      </p:sp>
      <p:sp>
        <p:nvSpPr>
          <p:cNvPr id="465" name="文本框 464"/>
          <p:cNvSpPr txBox="1"/>
          <p:nvPr/>
        </p:nvSpPr>
        <p:spPr>
          <a:xfrm>
            <a:off x="5316861" y="5955819"/>
            <a:ext cx="1701464" cy="264624"/>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tx1">
                    <a:lumMod val="75000"/>
                    <a:lumOff val="25000"/>
                  </a:schemeClr>
                </a:solidFill>
              </a:rPr>
              <a:t>全球纳贤</a:t>
            </a:r>
            <a:endParaRPr lang="zh-CN" altLang="en-US" sz="1000" dirty="0">
              <a:solidFill>
                <a:schemeClr val="tx1">
                  <a:lumMod val="75000"/>
                  <a:lumOff val="25000"/>
                </a:schemeClr>
              </a:solidFill>
            </a:endParaRPr>
          </a:p>
        </p:txBody>
      </p:sp>
      <p:sp>
        <p:nvSpPr>
          <p:cNvPr id="466" name="文本框 465"/>
          <p:cNvSpPr txBox="1"/>
          <p:nvPr/>
        </p:nvSpPr>
        <p:spPr>
          <a:xfrm>
            <a:off x="5316861" y="873176"/>
            <a:ext cx="1701464" cy="264624"/>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tx1">
                    <a:lumMod val="75000"/>
                    <a:lumOff val="25000"/>
                  </a:schemeClr>
                </a:solidFill>
              </a:rPr>
              <a:t>顶级投行参与</a:t>
            </a:r>
            <a:endParaRPr lang="zh-CN" altLang="en-US" sz="1000" dirty="0">
              <a:solidFill>
                <a:schemeClr val="tx1">
                  <a:lumMod val="75000"/>
                  <a:lumOff val="25000"/>
                </a:schemeClr>
              </a:solidFill>
            </a:endParaRPr>
          </a:p>
        </p:txBody>
      </p:sp>
      <p:sp>
        <p:nvSpPr>
          <p:cNvPr id="475" name="文本框 474"/>
          <p:cNvSpPr txBox="1"/>
          <p:nvPr/>
        </p:nvSpPr>
        <p:spPr>
          <a:xfrm>
            <a:off x="1897535" y="2803820"/>
            <a:ext cx="1025768"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款款独一无二</a:t>
            </a:r>
            <a:endParaRPr lang="en-US" altLang="zh-CN" sz="970" dirty="0">
              <a:solidFill>
                <a:schemeClr val="bg1"/>
              </a:solidFill>
              <a:latin typeface="+mn-ea"/>
            </a:endParaRPr>
          </a:p>
        </p:txBody>
      </p:sp>
      <p:sp>
        <p:nvSpPr>
          <p:cNvPr id="477" name="文本框 476"/>
          <p:cNvSpPr txBox="1"/>
          <p:nvPr/>
        </p:nvSpPr>
        <p:spPr>
          <a:xfrm>
            <a:off x="1897535" y="3387069"/>
            <a:ext cx="1025768" cy="249299"/>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精细设计</a:t>
            </a:r>
            <a:endParaRPr lang="en-US" altLang="zh-CN" sz="970" dirty="0">
              <a:solidFill>
                <a:schemeClr val="bg1"/>
              </a:solidFill>
              <a:latin typeface="+mn-ea"/>
            </a:endParaRPr>
          </a:p>
        </p:txBody>
      </p:sp>
      <p:sp>
        <p:nvSpPr>
          <p:cNvPr id="479" name="文本框 478"/>
          <p:cNvSpPr txBox="1"/>
          <p:nvPr/>
        </p:nvSpPr>
        <p:spPr>
          <a:xfrm>
            <a:off x="1897535" y="3970318"/>
            <a:ext cx="1025768" cy="249299"/>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稀有材料</a:t>
            </a:r>
            <a:endParaRPr lang="en-US" altLang="zh-CN" sz="970" dirty="0">
              <a:solidFill>
                <a:schemeClr val="bg1"/>
              </a:solidFill>
              <a:latin typeface="+mn-ea"/>
            </a:endParaRPr>
          </a:p>
        </p:txBody>
      </p:sp>
      <p:sp>
        <p:nvSpPr>
          <p:cNvPr id="33" name="文本框 32"/>
          <p:cNvSpPr txBox="1"/>
          <p:nvPr/>
        </p:nvSpPr>
        <p:spPr>
          <a:xfrm>
            <a:off x="516433" y="2803820"/>
            <a:ext cx="1025768" cy="249299"/>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时尚造型</a:t>
            </a:r>
            <a:endParaRPr lang="en-US" altLang="zh-CN" sz="970" dirty="0">
              <a:solidFill>
                <a:schemeClr val="bg1"/>
              </a:solidFill>
              <a:latin typeface="+mn-ea"/>
            </a:endParaRPr>
          </a:p>
        </p:txBody>
      </p:sp>
      <p:sp>
        <p:nvSpPr>
          <p:cNvPr id="36" name="文本框 35"/>
          <p:cNvSpPr txBox="1"/>
          <p:nvPr/>
        </p:nvSpPr>
        <p:spPr>
          <a:xfrm>
            <a:off x="516433" y="3387069"/>
            <a:ext cx="1025768" cy="249313"/>
          </a:xfrm>
          <a:prstGeom prst="rect">
            <a:avLst/>
          </a:prstGeom>
          <a:noFill/>
          <a:effectLst/>
        </p:spPr>
        <p:txBody>
          <a:bodyPr wrap="square" lIns="98755" tIns="49378" rIns="98755" bIns="49378" rtlCol="0">
            <a:spAutoFit/>
          </a:bodyPr>
          <a:lstStyle/>
          <a:p>
            <a:pPr algn="ctr"/>
            <a:r>
              <a:rPr kumimoji="0" lang="en-US" altLang="zh-CN" sz="970" b="0" i="0" u="none" strike="noStrike" kern="1200" cap="none" spc="0" normalizeH="0" baseline="0" noProof="0" dirty="0">
                <a:ln>
                  <a:noFill/>
                </a:ln>
                <a:solidFill>
                  <a:schemeClr val="bg1"/>
                </a:solidFill>
                <a:effectLst/>
                <a:uLnTx/>
                <a:uFillTx/>
                <a:latin typeface="思源黑体 CN Normal"/>
                <a:ea typeface="思源黑体 CN Normal"/>
                <a:cs typeface="+mn-cs"/>
              </a:rPr>
              <a:t>1000</a:t>
            </a: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道工序</a:t>
            </a:r>
            <a:endParaRPr lang="en-US" altLang="zh-CN" sz="970" dirty="0">
              <a:solidFill>
                <a:schemeClr val="bg1"/>
              </a:solidFill>
              <a:latin typeface="+mn-ea"/>
            </a:endParaRPr>
          </a:p>
        </p:txBody>
      </p:sp>
      <p:sp>
        <p:nvSpPr>
          <p:cNvPr id="38" name="文本框 37"/>
          <p:cNvSpPr txBox="1"/>
          <p:nvPr/>
        </p:nvSpPr>
        <p:spPr>
          <a:xfrm>
            <a:off x="516433" y="3970318"/>
            <a:ext cx="1025768" cy="249299"/>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纳米打磨</a:t>
            </a:r>
            <a:endParaRPr lang="en-US" altLang="zh-CN" sz="970" dirty="0">
              <a:solidFill>
                <a:schemeClr val="bg1"/>
              </a:solidFill>
              <a:latin typeface="+mn-ea"/>
            </a:endParaRPr>
          </a:p>
        </p:txBody>
      </p:sp>
      <p:sp>
        <p:nvSpPr>
          <p:cNvPr id="40" name="文本框 39"/>
          <p:cNvSpPr txBox="1"/>
          <p:nvPr/>
        </p:nvSpPr>
        <p:spPr>
          <a:xfrm>
            <a:off x="10680580" y="2803820"/>
            <a:ext cx="1025768"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专属停车位</a:t>
            </a:r>
            <a:endParaRPr lang="en-US" altLang="zh-CN" sz="970" dirty="0">
              <a:solidFill>
                <a:schemeClr val="bg1"/>
              </a:solidFill>
              <a:latin typeface="+mn-ea"/>
            </a:endParaRPr>
          </a:p>
        </p:txBody>
      </p:sp>
      <p:sp>
        <p:nvSpPr>
          <p:cNvPr id="42" name="文本框 41"/>
          <p:cNvSpPr txBox="1"/>
          <p:nvPr/>
        </p:nvSpPr>
        <p:spPr>
          <a:xfrm>
            <a:off x="10680580" y="3387069"/>
            <a:ext cx="1025768" cy="249299"/>
          </a:xfrm>
          <a:prstGeom prst="rect">
            <a:avLst/>
          </a:prstGeom>
          <a:noFill/>
          <a:effectLst/>
        </p:spPr>
        <p:txBody>
          <a:bodyPr wrap="squar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零食饮料</a:t>
            </a:r>
            <a:endParaRPr lang="en-US" altLang="zh-CN" sz="970" dirty="0">
              <a:solidFill>
                <a:schemeClr val="bg1"/>
              </a:solidFill>
              <a:latin typeface="+mn-ea"/>
            </a:endParaRPr>
          </a:p>
        </p:txBody>
      </p:sp>
      <p:sp>
        <p:nvSpPr>
          <p:cNvPr id="44" name="文本框 43"/>
          <p:cNvSpPr txBox="1"/>
          <p:nvPr/>
        </p:nvSpPr>
        <p:spPr>
          <a:xfrm>
            <a:off x="10680580" y="3970318"/>
            <a:ext cx="1025768" cy="249299"/>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专业礼仪</a:t>
            </a:r>
            <a:endParaRPr lang="en-US" altLang="zh-CN" sz="970" dirty="0">
              <a:solidFill>
                <a:schemeClr val="bg1"/>
              </a:solidFill>
              <a:latin typeface="+mn-ea"/>
            </a:endParaRPr>
          </a:p>
        </p:txBody>
      </p:sp>
      <p:sp>
        <p:nvSpPr>
          <p:cNvPr id="46" name="文本框 45"/>
          <p:cNvSpPr txBox="1"/>
          <p:nvPr/>
        </p:nvSpPr>
        <p:spPr>
          <a:xfrm>
            <a:off x="9299478" y="2803820"/>
            <a:ext cx="1025768" cy="249299"/>
          </a:xfrm>
          <a:prstGeom prst="rect">
            <a:avLst/>
          </a:prstGeom>
          <a:noFill/>
          <a:effectLst/>
        </p:spPr>
        <p:txBody>
          <a:bodyPr wrap="squar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一对一服务</a:t>
            </a:r>
            <a:endParaRPr lang="en-US" altLang="zh-CN" sz="970" dirty="0">
              <a:solidFill>
                <a:schemeClr val="bg1"/>
              </a:solidFill>
              <a:latin typeface="+mn-ea"/>
            </a:endParaRPr>
          </a:p>
        </p:txBody>
      </p:sp>
      <p:sp>
        <p:nvSpPr>
          <p:cNvPr id="48" name="文本框 47"/>
          <p:cNvSpPr txBox="1"/>
          <p:nvPr/>
        </p:nvSpPr>
        <p:spPr>
          <a:xfrm>
            <a:off x="9299478" y="3387069"/>
            <a:ext cx="1025768" cy="249299"/>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职业解答</a:t>
            </a:r>
            <a:endParaRPr lang="en-US" altLang="zh-CN" sz="970" dirty="0">
              <a:solidFill>
                <a:schemeClr val="bg1"/>
              </a:solidFill>
              <a:latin typeface="+mn-ea"/>
            </a:endParaRPr>
          </a:p>
        </p:txBody>
      </p:sp>
      <p:sp>
        <p:nvSpPr>
          <p:cNvPr id="50" name="文本框 49"/>
          <p:cNvSpPr txBox="1"/>
          <p:nvPr/>
        </p:nvSpPr>
        <p:spPr>
          <a:xfrm>
            <a:off x="9299478" y="3970318"/>
            <a:ext cx="1025768" cy="249299"/>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高素质人员</a:t>
            </a:r>
            <a:endParaRPr lang="en-US" altLang="zh-CN" sz="970" dirty="0">
              <a:solidFill>
                <a:schemeClr val="bg1"/>
              </a:solidFill>
              <a:latin typeface="+mn-ea"/>
            </a:endParaRPr>
          </a:p>
        </p:txBody>
      </p:sp>
      <p:sp>
        <p:nvSpPr>
          <p:cNvPr id="52" name="任意多边形: 形状 51"/>
          <p:cNvSpPr/>
          <p:nvPr/>
        </p:nvSpPr>
        <p:spPr>
          <a:xfrm rot="5616845">
            <a:off x="9143768" y="1414829"/>
            <a:ext cx="624976" cy="1473811"/>
          </a:xfrm>
          <a:custGeom>
            <a:avLst/>
            <a:gdLst>
              <a:gd name="connsiteX0" fmla="*/ 478971 w 478971"/>
              <a:gd name="connsiteY0" fmla="*/ 1001485 h 1001485"/>
              <a:gd name="connsiteX1" fmla="*/ 0 w 478971"/>
              <a:gd name="connsiteY1" fmla="*/ 0 h 1001485"/>
              <a:gd name="connsiteX0-1" fmla="*/ 478971 w 478971"/>
              <a:gd name="connsiteY0-2" fmla="*/ 1001485 h 1001485"/>
              <a:gd name="connsiteX1-3" fmla="*/ 0 w 478971"/>
              <a:gd name="connsiteY1-4" fmla="*/ 0 h 1001485"/>
              <a:gd name="connsiteX0-5" fmla="*/ 478971 w 478971"/>
              <a:gd name="connsiteY0-6" fmla="*/ 1001485 h 1001485"/>
              <a:gd name="connsiteX1-7" fmla="*/ 0 w 478971"/>
              <a:gd name="connsiteY1-8" fmla="*/ 0 h 1001485"/>
              <a:gd name="connsiteX0-9" fmla="*/ 478971 w 478971"/>
              <a:gd name="connsiteY0-10" fmla="*/ 1001485 h 1001485"/>
              <a:gd name="connsiteX1-11" fmla="*/ 0 w 478971"/>
              <a:gd name="connsiteY1-12" fmla="*/ 0 h 1001485"/>
            </a:gdLst>
            <a:ahLst/>
            <a:cxnLst>
              <a:cxn ang="0">
                <a:pos x="connsiteX0-1" y="connsiteY0-2"/>
              </a:cxn>
              <a:cxn ang="0">
                <a:pos x="connsiteX1-3" y="connsiteY1-4"/>
              </a:cxn>
            </a:cxnLst>
            <a:rect l="l" t="t" r="r" b="b"/>
            <a:pathLst>
              <a:path w="478971" h="1001485">
                <a:moveTo>
                  <a:pt x="478971" y="1001485"/>
                </a:moveTo>
                <a:cubicBezTo>
                  <a:pt x="425994" y="606697"/>
                  <a:pt x="273957" y="288108"/>
                  <a:pt x="0" y="0"/>
                </a:cubicBezTo>
              </a:path>
            </a:pathLst>
          </a:custGeom>
          <a:noFill/>
          <a:ln>
            <a:solidFill>
              <a:schemeClr val="accent2">
                <a:lumMod val="20000"/>
                <a:lumOff val="8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rot="15983155" flipV="1">
            <a:off x="9143768" y="4179483"/>
            <a:ext cx="624976" cy="1473811"/>
          </a:xfrm>
          <a:custGeom>
            <a:avLst/>
            <a:gdLst>
              <a:gd name="connsiteX0" fmla="*/ 478971 w 478971"/>
              <a:gd name="connsiteY0" fmla="*/ 1001485 h 1001485"/>
              <a:gd name="connsiteX1" fmla="*/ 0 w 478971"/>
              <a:gd name="connsiteY1" fmla="*/ 0 h 1001485"/>
              <a:gd name="connsiteX0-1" fmla="*/ 478971 w 478971"/>
              <a:gd name="connsiteY0-2" fmla="*/ 1001485 h 1001485"/>
              <a:gd name="connsiteX1-3" fmla="*/ 0 w 478971"/>
              <a:gd name="connsiteY1-4" fmla="*/ 0 h 1001485"/>
              <a:gd name="connsiteX0-5" fmla="*/ 478971 w 478971"/>
              <a:gd name="connsiteY0-6" fmla="*/ 1001485 h 1001485"/>
              <a:gd name="connsiteX1-7" fmla="*/ 0 w 478971"/>
              <a:gd name="connsiteY1-8" fmla="*/ 0 h 1001485"/>
              <a:gd name="connsiteX0-9" fmla="*/ 478971 w 478971"/>
              <a:gd name="connsiteY0-10" fmla="*/ 1001485 h 1001485"/>
              <a:gd name="connsiteX1-11" fmla="*/ 0 w 478971"/>
              <a:gd name="connsiteY1-12" fmla="*/ 0 h 1001485"/>
            </a:gdLst>
            <a:ahLst/>
            <a:cxnLst>
              <a:cxn ang="0">
                <a:pos x="connsiteX0-1" y="connsiteY0-2"/>
              </a:cxn>
              <a:cxn ang="0">
                <a:pos x="connsiteX1-3" y="connsiteY1-4"/>
              </a:cxn>
            </a:cxnLst>
            <a:rect l="l" t="t" r="r" b="b"/>
            <a:pathLst>
              <a:path w="478971" h="1001485">
                <a:moveTo>
                  <a:pt x="478971" y="1001485"/>
                </a:moveTo>
                <a:cubicBezTo>
                  <a:pt x="425994" y="606697"/>
                  <a:pt x="273957" y="288108"/>
                  <a:pt x="0" y="0"/>
                </a:cubicBezTo>
              </a:path>
            </a:pathLst>
          </a:custGeom>
          <a:noFill/>
          <a:ln>
            <a:solidFill>
              <a:schemeClr val="accent2">
                <a:lumMod val="20000"/>
                <a:lumOff val="8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p:cNvGrpSpPr/>
          <p:nvPr/>
        </p:nvGrpSpPr>
        <p:grpSpPr>
          <a:xfrm flipH="1">
            <a:off x="1852355" y="1857747"/>
            <a:ext cx="1473811" cy="3389630"/>
            <a:chOff x="1849794" y="1839246"/>
            <a:chExt cx="1473811" cy="3389630"/>
          </a:xfrm>
        </p:grpSpPr>
        <p:sp>
          <p:nvSpPr>
            <p:cNvPr id="54" name="任意多边形: 形状 53"/>
            <p:cNvSpPr/>
            <p:nvPr/>
          </p:nvSpPr>
          <p:spPr>
            <a:xfrm rot="5616845">
              <a:off x="2274212" y="1414828"/>
              <a:ext cx="624976" cy="1473811"/>
            </a:xfrm>
            <a:custGeom>
              <a:avLst/>
              <a:gdLst>
                <a:gd name="connsiteX0" fmla="*/ 478971 w 478971"/>
                <a:gd name="connsiteY0" fmla="*/ 1001485 h 1001485"/>
                <a:gd name="connsiteX1" fmla="*/ 0 w 478971"/>
                <a:gd name="connsiteY1" fmla="*/ 0 h 1001485"/>
                <a:gd name="connsiteX0-1" fmla="*/ 478971 w 478971"/>
                <a:gd name="connsiteY0-2" fmla="*/ 1001485 h 1001485"/>
                <a:gd name="connsiteX1-3" fmla="*/ 0 w 478971"/>
                <a:gd name="connsiteY1-4" fmla="*/ 0 h 1001485"/>
                <a:gd name="connsiteX0-5" fmla="*/ 478971 w 478971"/>
                <a:gd name="connsiteY0-6" fmla="*/ 1001485 h 1001485"/>
                <a:gd name="connsiteX1-7" fmla="*/ 0 w 478971"/>
                <a:gd name="connsiteY1-8" fmla="*/ 0 h 1001485"/>
                <a:gd name="connsiteX0-9" fmla="*/ 478971 w 478971"/>
                <a:gd name="connsiteY0-10" fmla="*/ 1001485 h 1001485"/>
                <a:gd name="connsiteX1-11" fmla="*/ 0 w 478971"/>
                <a:gd name="connsiteY1-12" fmla="*/ 0 h 1001485"/>
              </a:gdLst>
              <a:ahLst/>
              <a:cxnLst>
                <a:cxn ang="0">
                  <a:pos x="connsiteX0-1" y="connsiteY0-2"/>
                </a:cxn>
                <a:cxn ang="0">
                  <a:pos x="connsiteX1-3" y="connsiteY1-4"/>
                </a:cxn>
              </a:cxnLst>
              <a:rect l="l" t="t" r="r" b="b"/>
              <a:pathLst>
                <a:path w="478971" h="1001485">
                  <a:moveTo>
                    <a:pt x="478971" y="1001485"/>
                  </a:moveTo>
                  <a:cubicBezTo>
                    <a:pt x="425994" y="606697"/>
                    <a:pt x="273957" y="288108"/>
                    <a:pt x="0" y="0"/>
                  </a:cubicBezTo>
                </a:path>
              </a:pathLst>
            </a:custGeom>
            <a:noFill/>
            <a:ln>
              <a:solidFill>
                <a:schemeClr val="accent1">
                  <a:lumMod val="20000"/>
                  <a:lumOff val="8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p:cNvSpPr/>
            <p:nvPr/>
          </p:nvSpPr>
          <p:spPr>
            <a:xfrm rot="15983155" flipV="1">
              <a:off x="2274212" y="4179482"/>
              <a:ext cx="624976" cy="1473811"/>
            </a:xfrm>
            <a:custGeom>
              <a:avLst/>
              <a:gdLst>
                <a:gd name="connsiteX0" fmla="*/ 478971 w 478971"/>
                <a:gd name="connsiteY0" fmla="*/ 1001485 h 1001485"/>
                <a:gd name="connsiteX1" fmla="*/ 0 w 478971"/>
                <a:gd name="connsiteY1" fmla="*/ 0 h 1001485"/>
                <a:gd name="connsiteX0-1" fmla="*/ 478971 w 478971"/>
                <a:gd name="connsiteY0-2" fmla="*/ 1001485 h 1001485"/>
                <a:gd name="connsiteX1-3" fmla="*/ 0 w 478971"/>
                <a:gd name="connsiteY1-4" fmla="*/ 0 h 1001485"/>
                <a:gd name="connsiteX0-5" fmla="*/ 478971 w 478971"/>
                <a:gd name="connsiteY0-6" fmla="*/ 1001485 h 1001485"/>
                <a:gd name="connsiteX1-7" fmla="*/ 0 w 478971"/>
                <a:gd name="connsiteY1-8" fmla="*/ 0 h 1001485"/>
                <a:gd name="connsiteX0-9" fmla="*/ 478971 w 478971"/>
                <a:gd name="connsiteY0-10" fmla="*/ 1001485 h 1001485"/>
                <a:gd name="connsiteX1-11" fmla="*/ 0 w 478971"/>
                <a:gd name="connsiteY1-12" fmla="*/ 0 h 1001485"/>
              </a:gdLst>
              <a:ahLst/>
              <a:cxnLst>
                <a:cxn ang="0">
                  <a:pos x="connsiteX0-1" y="connsiteY0-2"/>
                </a:cxn>
                <a:cxn ang="0">
                  <a:pos x="connsiteX1-3" y="connsiteY1-4"/>
                </a:cxn>
              </a:cxnLst>
              <a:rect l="l" t="t" r="r" b="b"/>
              <a:pathLst>
                <a:path w="478971" h="1001485">
                  <a:moveTo>
                    <a:pt x="478971" y="1001485"/>
                  </a:moveTo>
                  <a:cubicBezTo>
                    <a:pt x="425994" y="606697"/>
                    <a:pt x="273957" y="288108"/>
                    <a:pt x="0" y="0"/>
                  </a:cubicBezTo>
                </a:path>
              </a:pathLst>
            </a:custGeom>
            <a:noFill/>
            <a:ln>
              <a:solidFill>
                <a:schemeClr val="accent1">
                  <a:lumMod val="20000"/>
                  <a:lumOff val="8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椭圆 478"/>
          <p:cNvSpPr/>
          <p:nvPr/>
        </p:nvSpPr>
        <p:spPr>
          <a:xfrm>
            <a:off x="3468800" y="921092"/>
            <a:ext cx="5231716" cy="5231716"/>
          </a:xfrm>
          <a:prstGeom prst="ellipse">
            <a:avLst/>
          </a:prstGeom>
          <a:gradFill flip="none" rotWithShape="1">
            <a:gsLst>
              <a:gs pos="55000">
                <a:schemeClr val="accent1">
                  <a:lumMod val="20000"/>
                  <a:lumOff val="80000"/>
                  <a:alpha val="0"/>
                </a:schemeClr>
              </a:gs>
              <a:gs pos="100000">
                <a:schemeClr val="accent1">
                  <a:lumMod val="20000"/>
                  <a:lumOff val="80000"/>
                </a:schemeClr>
              </a:gs>
            </a:gsLst>
            <a:path path="circle">
              <a:fillToRect l="50000" t="50000" r="50000" b="50000"/>
            </a:path>
            <a:tileRect/>
          </a:gradFill>
          <a:ln w="13716">
            <a:gradFill flip="none" rotWithShape="1">
              <a:gsLst>
                <a:gs pos="100000">
                  <a:schemeClr val="bg1">
                    <a:alpha val="0"/>
                  </a:schemeClr>
                </a:gs>
                <a:gs pos="31000">
                  <a:schemeClr val="accent1">
                    <a:lumMod val="30000"/>
                    <a:lumOff val="70000"/>
                  </a:schemeClr>
                </a:gs>
              </a:gsLst>
              <a:lin ang="0" scaled="1"/>
              <a:tileRect/>
            </a:gra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0" name="文本框 29"/>
          <p:cNvSpPr txBox="1"/>
          <p:nvPr/>
        </p:nvSpPr>
        <p:spPr>
          <a:xfrm>
            <a:off x="220436" y="475734"/>
            <a:ext cx="1664238" cy="369332"/>
          </a:xfrm>
          <a:prstGeom prst="rect">
            <a:avLst/>
          </a:prstGeom>
          <a:noFill/>
        </p:spPr>
        <p:txBody>
          <a:bodyPr wrap="non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17 </a:t>
            </a:r>
            <a:r>
              <a:rPr lang="zh-CN" altLang="en-US" dirty="0"/>
              <a:t>我们的优势</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 name="椭圆 5"/>
          <p:cNvSpPr/>
          <p:nvPr/>
        </p:nvSpPr>
        <p:spPr>
          <a:xfrm>
            <a:off x="4052465" y="1511300"/>
            <a:ext cx="4051300" cy="4051300"/>
          </a:xfrm>
          <a:prstGeom prst="ellipse">
            <a:avLst/>
          </a:prstGeom>
          <a:gradFill flip="none" rotWithShape="1">
            <a:gsLst>
              <a:gs pos="55000">
                <a:schemeClr val="accent1">
                  <a:lumMod val="20000"/>
                  <a:lumOff val="80000"/>
                  <a:alpha val="0"/>
                </a:schemeClr>
              </a:gs>
              <a:gs pos="100000">
                <a:schemeClr val="accent1">
                  <a:lumMod val="20000"/>
                  <a:lumOff val="80000"/>
                </a:schemeClr>
              </a:gs>
            </a:gsLst>
            <a:path path="circle">
              <a:fillToRect l="50000" t="50000" r="50000" b="50000"/>
            </a:path>
            <a:tileRect/>
          </a:gradFill>
          <a:ln w="13716">
            <a:gradFill flip="none" rotWithShape="1">
              <a:gsLst>
                <a:gs pos="100000">
                  <a:schemeClr val="bg1">
                    <a:alpha val="0"/>
                  </a:schemeClr>
                </a:gs>
                <a:gs pos="31000">
                  <a:schemeClr val="accent1">
                    <a:lumMod val="30000"/>
                    <a:lumOff val="70000"/>
                  </a:schemeClr>
                </a:gs>
              </a:gsLst>
              <a:lin ang="0" scaled="1"/>
              <a:tileRect/>
            </a:gra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 name="椭圆 9"/>
          <p:cNvSpPr/>
          <p:nvPr/>
        </p:nvSpPr>
        <p:spPr>
          <a:xfrm>
            <a:off x="4932580" y="2391415"/>
            <a:ext cx="2291070" cy="2291070"/>
          </a:xfrm>
          <a:prstGeom prst="ellipse">
            <a:avLst/>
          </a:prstGeom>
          <a:gradFill flip="none" rotWithShape="1">
            <a:gsLst>
              <a:gs pos="55000">
                <a:schemeClr val="accent1">
                  <a:lumMod val="20000"/>
                  <a:lumOff val="80000"/>
                  <a:alpha val="0"/>
                </a:schemeClr>
              </a:gs>
              <a:gs pos="100000">
                <a:schemeClr val="accent1">
                  <a:lumMod val="20000"/>
                  <a:lumOff val="80000"/>
                </a:schemeClr>
              </a:gs>
            </a:gsLst>
            <a:path path="circle">
              <a:fillToRect l="50000" t="50000" r="50000" b="50000"/>
            </a:path>
            <a:tileRect/>
          </a:gradFill>
          <a:ln w="13716">
            <a:gradFill flip="none" rotWithShape="1">
              <a:gsLst>
                <a:gs pos="100000">
                  <a:schemeClr val="bg1">
                    <a:alpha val="0"/>
                  </a:schemeClr>
                </a:gs>
                <a:gs pos="31000">
                  <a:schemeClr val="accent1">
                    <a:lumMod val="30000"/>
                    <a:lumOff val="70000"/>
                  </a:schemeClr>
                </a:gs>
              </a:gsLst>
              <a:lin ang="0" scaled="1"/>
              <a:tileRect/>
            </a:gra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 name="椭圆 2"/>
          <p:cNvSpPr/>
          <p:nvPr>
            <p:custDataLst>
              <p:tags r:id="rId1"/>
            </p:custDataLst>
          </p:nvPr>
        </p:nvSpPr>
        <p:spPr>
          <a:xfrm flipH="1">
            <a:off x="5320323" y="2779158"/>
            <a:ext cx="1515584" cy="1515584"/>
          </a:xfrm>
          <a:prstGeom prst="ellipse">
            <a:avLst/>
          </a:pr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9" name="弧形 8"/>
          <p:cNvSpPr/>
          <p:nvPr/>
        </p:nvSpPr>
        <p:spPr>
          <a:xfrm>
            <a:off x="4680148" y="2150421"/>
            <a:ext cx="2809782" cy="2809782"/>
          </a:xfrm>
          <a:prstGeom prst="arc">
            <a:avLst>
              <a:gd name="adj1" fmla="val 13200519"/>
              <a:gd name="adj2" fmla="val 8477797"/>
            </a:avLst>
          </a:prstGeom>
          <a:noFill/>
          <a:ln>
            <a:gradFill flip="none" rotWithShape="1">
              <a:gsLst>
                <a:gs pos="0">
                  <a:schemeClr val="accent1">
                    <a:alpha val="0"/>
                  </a:schemeClr>
                </a:gs>
                <a:gs pos="100000">
                  <a:schemeClr val="accent1"/>
                </a:gs>
              </a:gsLst>
              <a:path path="circle">
                <a:fillToRect r="100000" b="100000"/>
              </a:path>
              <a:tileRect l="-100000" t="-10000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p:cNvSpPr txBox="1"/>
          <p:nvPr/>
        </p:nvSpPr>
        <p:spPr>
          <a:xfrm>
            <a:off x="5639074" y="3052446"/>
            <a:ext cx="891936" cy="955147"/>
          </a:xfrm>
          <a:prstGeom prst="rect">
            <a:avLst/>
          </a:prstGeom>
          <a:noFill/>
          <a:effectLst/>
        </p:spPr>
        <p:txBody>
          <a:bodyPr wrap="none" lIns="98755" tIns="49378" rIns="98755" bIns="49378" rtlCol="0">
            <a:spAutoFit/>
          </a:bodyPr>
          <a:lstStyle/>
          <a:p>
            <a:pPr algn="ctr">
              <a:lnSpc>
                <a:spcPct val="120000"/>
              </a:lnSpc>
            </a:pPr>
            <a:r>
              <a:rPr lang="zh-CN" altLang="en-US" sz="2400" spc="300" dirty="0">
                <a:solidFill>
                  <a:schemeClr val="bg1"/>
                </a:solidFill>
                <a:latin typeface="思源黑体 CN Heavy" panose="020B0A00000000000000" pitchFamily="34" charset="-122"/>
                <a:ea typeface="思源黑体 CN Heavy" panose="020B0A00000000000000" pitchFamily="34" charset="-122"/>
              </a:rPr>
              <a:t>深耕</a:t>
            </a:r>
            <a:endParaRPr lang="en-US" altLang="zh-CN" sz="2400" spc="300" dirty="0">
              <a:solidFill>
                <a:schemeClr val="bg1"/>
              </a:solidFill>
              <a:latin typeface="思源黑体 CN Heavy" panose="020B0A00000000000000" pitchFamily="34" charset="-122"/>
              <a:ea typeface="思源黑体 CN Heavy" panose="020B0A00000000000000" pitchFamily="34" charset="-122"/>
            </a:endParaRPr>
          </a:p>
          <a:p>
            <a:pPr algn="ctr">
              <a:lnSpc>
                <a:spcPct val="120000"/>
              </a:lnSpc>
            </a:pPr>
            <a:r>
              <a:rPr lang="zh-CN" altLang="en-US" sz="2400" spc="300" dirty="0">
                <a:solidFill>
                  <a:schemeClr val="bg1"/>
                </a:solidFill>
                <a:latin typeface="思源黑体 CN Heavy" panose="020B0A00000000000000" pitchFamily="34" charset="-122"/>
                <a:ea typeface="思源黑体 CN Heavy" panose="020B0A00000000000000" pitchFamily="34" charset="-122"/>
              </a:rPr>
              <a:t>业务</a:t>
            </a:r>
            <a:endParaRPr lang="en-US" altLang="zh-CN" sz="2400" spc="300" dirty="0">
              <a:solidFill>
                <a:schemeClr val="bg1"/>
              </a:solidFill>
              <a:latin typeface="思源黑体 CN Heavy" panose="020B0A00000000000000" pitchFamily="34" charset="-122"/>
              <a:ea typeface="思源黑体 CN Heavy" panose="020B0A00000000000000" pitchFamily="34" charset="-122"/>
            </a:endParaRPr>
          </a:p>
        </p:txBody>
      </p:sp>
      <p:sp>
        <p:nvSpPr>
          <p:cNvPr id="13" name="任意多边形: 形状 12"/>
          <p:cNvSpPr/>
          <p:nvPr/>
        </p:nvSpPr>
        <p:spPr>
          <a:xfrm>
            <a:off x="794587" y="1560977"/>
            <a:ext cx="3041978" cy="4077760"/>
          </a:xfrm>
          <a:custGeom>
            <a:avLst/>
            <a:gdLst>
              <a:gd name="connsiteX0" fmla="*/ 1538514 w 1538514"/>
              <a:gd name="connsiteY0" fmla="*/ 566057 h 2365829"/>
              <a:gd name="connsiteX1" fmla="*/ 14514 w 1538514"/>
              <a:gd name="connsiteY1" fmla="*/ 0 h 2365829"/>
              <a:gd name="connsiteX2" fmla="*/ 0 w 1538514"/>
              <a:gd name="connsiteY2" fmla="*/ 2365829 h 2365829"/>
              <a:gd name="connsiteX3" fmla="*/ 1436914 w 1538514"/>
              <a:gd name="connsiteY3" fmla="*/ 1959429 h 2365829"/>
              <a:gd name="connsiteX0-1" fmla="*/ 1538514 w 1538514"/>
              <a:gd name="connsiteY0-2" fmla="*/ 566057 h 2365829"/>
              <a:gd name="connsiteX1-3" fmla="*/ 14514 w 1538514"/>
              <a:gd name="connsiteY1-4" fmla="*/ 0 h 2365829"/>
              <a:gd name="connsiteX2-5" fmla="*/ 0 w 1538514"/>
              <a:gd name="connsiteY2-6" fmla="*/ 2365829 h 2365829"/>
              <a:gd name="connsiteX3-7" fmla="*/ 1494971 w 1538514"/>
              <a:gd name="connsiteY3-8" fmla="*/ 1959429 h 2365829"/>
              <a:gd name="connsiteX0-9" fmla="*/ 1538514 w 1538514"/>
              <a:gd name="connsiteY0-10" fmla="*/ 566057 h 2365829"/>
              <a:gd name="connsiteX1-11" fmla="*/ 14514 w 1538514"/>
              <a:gd name="connsiteY1-12" fmla="*/ 0 h 2365829"/>
              <a:gd name="connsiteX2-13" fmla="*/ 0 w 1538514"/>
              <a:gd name="connsiteY2-14" fmla="*/ 2365829 h 2365829"/>
              <a:gd name="connsiteX3-15" fmla="*/ 1494971 w 1538514"/>
              <a:gd name="connsiteY3-16" fmla="*/ 1915886 h 2365829"/>
              <a:gd name="connsiteX0-17" fmla="*/ 1538514 w 1538514"/>
              <a:gd name="connsiteY0-18" fmla="*/ 566057 h 2365829"/>
              <a:gd name="connsiteX1-19" fmla="*/ 14514 w 1538514"/>
              <a:gd name="connsiteY1-20" fmla="*/ 0 h 2365829"/>
              <a:gd name="connsiteX2-21" fmla="*/ 0 w 1538514"/>
              <a:gd name="connsiteY2-22" fmla="*/ 2365829 h 2365829"/>
              <a:gd name="connsiteX3-23" fmla="*/ 1524000 w 1538514"/>
              <a:gd name="connsiteY3-24" fmla="*/ 1857829 h 2365829"/>
              <a:gd name="connsiteX0-25" fmla="*/ 1538514 w 1567543"/>
              <a:gd name="connsiteY0-26" fmla="*/ 566057 h 2365829"/>
              <a:gd name="connsiteX1-27" fmla="*/ 14514 w 1567543"/>
              <a:gd name="connsiteY1-28" fmla="*/ 0 h 2365829"/>
              <a:gd name="connsiteX2-29" fmla="*/ 0 w 1567543"/>
              <a:gd name="connsiteY2-30" fmla="*/ 2365829 h 2365829"/>
              <a:gd name="connsiteX3-31" fmla="*/ 1567543 w 1567543"/>
              <a:gd name="connsiteY3-32" fmla="*/ 1843315 h 2365829"/>
              <a:gd name="connsiteX0-33" fmla="*/ 1538514 w 1538514"/>
              <a:gd name="connsiteY0-34" fmla="*/ 566057 h 2365829"/>
              <a:gd name="connsiteX1-35" fmla="*/ 14514 w 1538514"/>
              <a:gd name="connsiteY1-36" fmla="*/ 0 h 2365829"/>
              <a:gd name="connsiteX2-37" fmla="*/ 0 w 1538514"/>
              <a:gd name="connsiteY2-38" fmla="*/ 2365829 h 2365829"/>
              <a:gd name="connsiteX3-39" fmla="*/ 1524000 w 1538514"/>
              <a:gd name="connsiteY3-40" fmla="*/ 1872343 h 2365829"/>
            </a:gdLst>
            <a:ahLst/>
            <a:cxnLst>
              <a:cxn ang="0">
                <a:pos x="connsiteX0-1" y="connsiteY0-2"/>
              </a:cxn>
              <a:cxn ang="0">
                <a:pos x="connsiteX1-3" y="connsiteY1-4"/>
              </a:cxn>
              <a:cxn ang="0">
                <a:pos x="connsiteX2-5" y="connsiteY2-6"/>
              </a:cxn>
              <a:cxn ang="0">
                <a:pos x="connsiteX3-7" y="connsiteY3-8"/>
              </a:cxn>
            </a:cxnLst>
            <a:rect l="l" t="t" r="r" b="b"/>
            <a:pathLst>
              <a:path w="1538514" h="2365829">
                <a:moveTo>
                  <a:pt x="1538514" y="566057"/>
                </a:moveTo>
                <a:lnTo>
                  <a:pt x="14514" y="0"/>
                </a:lnTo>
                <a:lnTo>
                  <a:pt x="0" y="2365829"/>
                </a:lnTo>
                <a:cubicBezTo>
                  <a:pt x="478971" y="2230362"/>
                  <a:pt x="1045029" y="2007810"/>
                  <a:pt x="1524000" y="1872343"/>
                </a:cubicBezTo>
              </a:path>
            </a:pathLst>
          </a:custGeom>
          <a:noFill/>
          <a:ln>
            <a:gradFill flip="none" rotWithShape="1">
              <a:gsLst>
                <a:gs pos="100000">
                  <a:schemeClr val="accent1"/>
                </a:gs>
                <a:gs pos="0">
                  <a:schemeClr val="accent1">
                    <a:lumMod val="30000"/>
                    <a:lumOff val="7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a:off x="980913" y="1824487"/>
            <a:ext cx="2669326" cy="3578222"/>
          </a:xfrm>
          <a:custGeom>
            <a:avLst/>
            <a:gdLst>
              <a:gd name="connsiteX0" fmla="*/ 1538514 w 1538514"/>
              <a:gd name="connsiteY0" fmla="*/ 566057 h 2365829"/>
              <a:gd name="connsiteX1" fmla="*/ 14514 w 1538514"/>
              <a:gd name="connsiteY1" fmla="*/ 0 h 2365829"/>
              <a:gd name="connsiteX2" fmla="*/ 0 w 1538514"/>
              <a:gd name="connsiteY2" fmla="*/ 2365829 h 2365829"/>
              <a:gd name="connsiteX3" fmla="*/ 1436914 w 1538514"/>
              <a:gd name="connsiteY3" fmla="*/ 1959429 h 2365829"/>
              <a:gd name="connsiteX0-1" fmla="*/ 1538514 w 1538514"/>
              <a:gd name="connsiteY0-2" fmla="*/ 566057 h 2365829"/>
              <a:gd name="connsiteX1-3" fmla="*/ 14514 w 1538514"/>
              <a:gd name="connsiteY1-4" fmla="*/ 0 h 2365829"/>
              <a:gd name="connsiteX2-5" fmla="*/ 0 w 1538514"/>
              <a:gd name="connsiteY2-6" fmla="*/ 2365829 h 2365829"/>
              <a:gd name="connsiteX3-7" fmla="*/ 1494971 w 1538514"/>
              <a:gd name="connsiteY3-8" fmla="*/ 1959429 h 2365829"/>
              <a:gd name="connsiteX0-9" fmla="*/ 1538514 w 1538514"/>
              <a:gd name="connsiteY0-10" fmla="*/ 566057 h 2365829"/>
              <a:gd name="connsiteX1-11" fmla="*/ 14514 w 1538514"/>
              <a:gd name="connsiteY1-12" fmla="*/ 0 h 2365829"/>
              <a:gd name="connsiteX2-13" fmla="*/ 0 w 1538514"/>
              <a:gd name="connsiteY2-14" fmla="*/ 2365829 h 2365829"/>
              <a:gd name="connsiteX3-15" fmla="*/ 1494971 w 1538514"/>
              <a:gd name="connsiteY3-16" fmla="*/ 1915886 h 2365829"/>
              <a:gd name="connsiteX0-17" fmla="*/ 1538514 w 1538514"/>
              <a:gd name="connsiteY0-18" fmla="*/ 566057 h 2365829"/>
              <a:gd name="connsiteX1-19" fmla="*/ 14514 w 1538514"/>
              <a:gd name="connsiteY1-20" fmla="*/ 0 h 2365829"/>
              <a:gd name="connsiteX2-21" fmla="*/ 0 w 1538514"/>
              <a:gd name="connsiteY2-22" fmla="*/ 2365829 h 2365829"/>
              <a:gd name="connsiteX3-23" fmla="*/ 1524000 w 1538514"/>
              <a:gd name="connsiteY3-24" fmla="*/ 1857829 h 2365829"/>
              <a:gd name="connsiteX0-25" fmla="*/ 1538514 w 1567543"/>
              <a:gd name="connsiteY0-26" fmla="*/ 566057 h 2365829"/>
              <a:gd name="connsiteX1-27" fmla="*/ 14514 w 1567543"/>
              <a:gd name="connsiteY1-28" fmla="*/ 0 h 2365829"/>
              <a:gd name="connsiteX2-29" fmla="*/ 0 w 1567543"/>
              <a:gd name="connsiteY2-30" fmla="*/ 2365829 h 2365829"/>
              <a:gd name="connsiteX3-31" fmla="*/ 1567543 w 1567543"/>
              <a:gd name="connsiteY3-32" fmla="*/ 1843315 h 2365829"/>
              <a:gd name="connsiteX0-33" fmla="*/ 1538514 w 1538514"/>
              <a:gd name="connsiteY0-34" fmla="*/ 566057 h 2365829"/>
              <a:gd name="connsiteX1-35" fmla="*/ 14514 w 1538514"/>
              <a:gd name="connsiteY1-36" fmla="*/ 0 h 2365829"/>
              <a:gd name="connsiteX2-37" fmla="*/ 0 w 1538514"/>
              <a:gd name="connsiteY2-38" fmla="*/ 2365829 h 2365829"/>
              <a:gd name="connsiteX3-39" fmla="*/ 1524000 w 1538514"/>
              <a:gd name="connsiteY3-40" fmla="*/ 1872343 h 2365829"/>
            </a:gdLst>
            <a:ahLst/>
            <a:cxnLst>
              <a:cxn ang="0">
                <a:pos x="connsiteX0-1" y="connsiteY0-2"/>
              </a:cxn>
              <a:cxn ang="0">
                <a:pos x="connsiteX1-3" y="connsiteY1-4"/>
              </a:cxn>
              <a:cxn ang="0">
                <a:pos x="connsiteX2-5" y="connsiteY2-6"/>
              </a:cxn>
              <a:cxn ang="0">
                <a:pos x="connsiteX3-7" y="connsiteY3-8"/>
              </a:cxn>
            </a:cxnLst>
            <a:rect l="l" t="t" r="r" b="b"/>
            <a:pathLst>
              <a:path w="1538514" h="2365829">
                <a:moveTo>
                  <a:pt x="1538514" y="566057"/>
                </a:moveTo>
                <a:lnTo>
                  <a:pt x="14514" y="0"/>
                </a:lnTo>
                <a:lnTo>
                  <a:pt x="0" y="2365829"/>
                </a:lnTo>
                <a:cubicBezTo>
                  <a:pt x="478971" y="2230362"/>
                  <a:pt x="1045029" y="2007810"/>
                  <a:pt x="1524000" y="1872343"/>
                </a:cubicBezTo>
              </a:path>
            </a:pathLst>
          </a:custGeom>
          <a:gradFill>
            <a:gsLst>
              <a:gs pos="100000">
                <a:schemeClr val="accent1">
                  <a:lumMod val="10000"/>
                  <a:lumOff val="90000"/>
                </a:schemeClr>
              </a:gs>
              <a:gs pos="0">
                <a:schemeClr val="accent1">
                  <a:lumMod val="30000"/>
                  <a:lumOff val="70000"/>
                  <a:alpha val="0"/>
                </a:schemeClr>
              </a:gs>
            </a:gsLst>
            <a:lin ang="10800000" scaled="1"/>
          </a:gradFill>
          <a:ln>
            <a:gradFill flip="none" rotWithShape="1">
              <a:gsLst>
                <a:gs pos="100000">
                  <a:schemeClr val="accent1"/>
                </a:gs>
                <a:gs pos="0">
                  <a:schemeClr val="accent1">
                    <a:lumMod val="30000"/>
                    <a:lumOff val="7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nvSpPr>
        <p:spPr>
          <a:xfrm flipH="1">
            <a:off x="8319665" y="1560977"/>
            <a:ext cx="3041978" cy="4077760"/>
          </a:xfrm>
          <a:custGeom>
            <a:avLst/>
            <a:gdLst>
              <a:gd name="connsiteX0" fmla="*/ 1538514 w 1538514"/>
              <a:gd name="connsiteY0" fmla="*/ 566057 h 2365829"/>
              <a:gd name="connsiteX1" fmla="*/ 14514 w 1538514"/>
              <a:gd name="connsiteY1" fmla="*/ 0 h 2365829"/>
              <a:gd name="connsiteX2" fmla="*/ 0 w 1538514"/>
              <a:gd name="connsiteY2" fmla="*/ 2365829 h 2365829"/>
              <a:gd name="connsiteX3" fmla="*/ 1436914 w 1538514"/>
              <a:gd name="connsiteY3" fmla="*/ 1959429 h 2365829"/>
              <a:gd name="connsiteX0-1" fmla="*/ 1538514 w 1538514"/>
              <a:gd name="connsiteY0-2" fmla="*/ 566057 h 2365829"/>
              <a:gd name="connsiteX1-3" fmla="*/ 14514 w 1538514"/>
              <a:gd name="connsiteY1-4" fmla="*/ 0 h 2365829"/>
              <a:gd name="connsiteX2-5" fmla="*/ 0 w 1538514"/>
              <a:gd name="connsiteY2-6" fmla="*/ 2365829 h 2365829"/>
              <a:gd name="connsiteX3-7" fmla="*/ 1494971 w 1538514"/>
              <a:gd name="connsiteY3-8" fmla="*/ 1959429 h 2365829"/>
              <a:gd name="connsiteX0-9" fmla="*/ 1538514 w 1538514"/>
              <a:gd name="connsiteY0-10" fmla="*/ 566057 h 2365829"/>
              <a:gd name="connsiteX1-11" fmla="*/ 14514 w 1538514"/>
              <a:gd name="connsiteY1-12" fmla="*/ 0 h 2365829"/>
              <a:gd name="connsiteX2-13" fmla="*/ 0 w 1538514"/>
              <a:gd name="connsiteY2-14" fmla="*/ 2365829 h 2365829"/>
              <a:gd name="connsiteX3-15" fmla="*/ 1494971 w 1538514"/>
              <a:gd name="connsiteY3-16" fmla="*/ 1915886 h 2365829"/>
              <a:gd name="connsiteX0-17" fmla="*/ 1538514 w 1538514"/>
              <a:gd name="connsiteY0-18" fmla="*/ 566057 h 2365829"/>
              <a:gd name="connsiteX1-19" fmla="*/ 14514 w 1538514"/>
              <a:gd name="connsiteY1-20" fmla="*/ 0 h 2365829"/>
              <a:gd name="connsiteX2-21" fmla="*/ 0 w 1538514"/>
              <a:gd name="connsiteY2-22" fmla="*/ 2365829 h 2365829"/>
              <a:gd name="connsiteX3-23" fmla="*/ 1524000 w 1538514"/>
              <a:gd name="connsiteY3-24" fmla="*/ 1857829 h 2365829"/>
              <a:gd name="connsiteX0-25" fmla="*/ 1538514 w 1567543"/>
              <a:gd name="connsiteY0-26" fmla="*/ 566057 h 2365829"/>
              <a:gd name="connsiteX1-27" fmla="*/ 14514 w 1567543"/>
              <a:gd name="connsiteY1-28" fmla="*/ 0 h 2365829"/>
              <a:gd name="connsiteX2-29" fmla="*/ 0 w 1567543"/>
              <a:gd name="connsiteY2-30" fmla="*/ 2365829 h 2365829"/>
              <a:gd name="connsiteX3-31" fmla="*/ 1567543 w 1567543"/>
              <a:gd name="connsiteY3-32" fmla="*/ 1843315 h 2365829"/>
              <a:gd name="connsiteX0-33" fmla="*/ 1538514 w 1538514"/>
              <a:gd name="connsiteY0-34" fmla="*/ 566057 h 2365829"/>
              <a:gd name="connsiteX1-35" fmla="*/ 14514 w 1538514"/>
              <a:gd name="connsiteY1-36" fmla="*/ 0 h 2365829"/>
              <a:gd name="connsiteX2-37" fmla="*/ 0 w 1538514"/>
              <a:gd name="connsiteY2-38" fmla="*/ 2365829 h 2365829"/>
              <a:gd name="connsiteX3-39" fmla="*/ 1524000 w 1538514"/>
              <a:gd name="connsiteY3-40" fmla="*/ 1872343 h 2365829"/>
            </a:gdLst>
            <a:ahLst/>
            <a:cxnLst>
              <a:cxn ang="0">
                <a:pos x="connsiteX0-1" y="connsiteY0-2"/>
              </a:cxn>
              <a:cxn ang="0">
                <a:pos x="connsiteX1-3" y="connsiteY1-4"/>
              </a:cxn>
              <a:cxn ang="0">
                <a:pos x="connsiteX2-5" y="connsiteY2-6"/>
              </a:cxn>
              <a:cxn ang="0">
                <a:pos x="connsiteX3-7" y="connsiteY3-8"/>
              </a:cxn>
            </a:cxnLst>
            <a:rect l="l" t="t" r="r" b="b"/>
            <a:pathLst>
              <a:path w="1538514" h="2365829">
                <a:moveTo>
                  <a:pt x="1538514" y="566057"/>
                </a:moveTo>
                <a:lnTo>
                  <a:pt x="14514" y="0"/>
                </a:lnTo>
                <a:lnTo>
                  <a:pt x="0" y="2365829"/>
                </a:lnTo>
                <a:cubicBezTo>
                  <a:pt x="478971" y="2230362"/>
                  <a:pt x="1045029" y="2007810"/>
                  <a:pt x="1524000" y="1872343"/>
                </a:cubicBezTo>
              </a:path>
            </a:pathLst>
          </a:custGeom>
          <a:noFill/>
          <a:ln>
            <a:gradFill flip="none" rotWithShape="1">
              <a:gsLst>
                <a:gs pos="100000">
                  <a:schemeClr val="accent1"/>
                </a:gs>
                <a:gs pos="0">
                  <a:schemeClr val="accent1">
                    <a:lumMod val="30000"/>
                    <a:lumOff val="7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flipH="1">
            <a:off x="8505991" y="1824487"/>
            <a:ext cx="2669326" cy="3578222"/>
          </a:xfrm>
          <a:custGeom>
            <a:avLst/>
            <a:gdLst>
              <a:gd name="connsiteX0" fmla="*/ 1538514 w 1538514"/>
              <a:gd name="connsiteY0" fmla="*/ 566057 h 2365829"/>
              <a:gd name="connsiteX1" fmla="*/ 14514 w 1538514"/>
              <a:gd name="connsiteY1" fmla="*/ 0 h 2365829"/>
              <a:gd name="connsiteX2" fmla="*/ 0 w 1538514"/>
              <a:gd name="connsiteY2" fmla="*/ 2365829 h 2365829"/>
              <a:gd name="connsiteX3" fmla="*/ 1436914 w 1538514"/>
              <a:gd name="connsiteY3" fmla="*/ 1959429 h 2365829"/>
              <a:gd name="connsiteX0-1" fmla="*/ 1538514 w 1538514"/>
              <a:gd name="connsiteY0-2" fmla="*/ 566057 h 2365829"/>
              <a:gd name="connsiteX1-3" fmla="*/ 14514 w 1538514"/>
              <a:gd name="connsiteY1-4" fmla="*/ 0 h 2365829"/>
              <a:gd name="connsiteX2-5" fmla="*/ 0 w 1538514"/>
              <a:gd name="connsiteY2-6" fmla="*/ 2365829 h 2365829"/>
              <a:gd name="connsiteX3-7" fmla="*/ 1494971 w 1538514"/>
              <a:gd name="connsiteY3-8" fmla="*/ 1959429 h 2365829"/>
              <a:gd name="connsiteX0-9" fmla="*/ 1538514 w 1538514"/>
              <a:gd name="connsiteY0-10" fmla="*/ 566057 h 2365829"/>
              <a:gd name="connsiteX1-11" fmla="*/ 14514 w 1538514"/>
              <a:gd name="connsiteY1-12" fmla="*/ 0 h 2365829"/>
              <a:gd name="connsiteX2-13" fmla="*/ 0 w 1538514"/>
              <a:gd name="connsiteY2-14" fmla="*/ 2365829 h 2365829"/>
              <a:gd name="connsiteX3-15" fmla="*/ 1494971 w 1538514"/>
              <a:gd name="connsiteY3-16" fmla="*/ 1915886 h 2365829"/>
              <a:gd name="connsiteX0-17" fmla="*/ 1538514 w 1538514"/>
              <a:gd name="connsiteY0-18" fmla="*/ 566057 h 2365829"/>
              <a:gd name="connsiteX1-19" fmla="*/ 14514 w 1538514"/>
              <a:gd name="connsiteY1-20" fmla="*/ 0 h 2365829"/>
              <a:gd name="connsiteX2-21" fmla="*/ 0 w 1538514"/>
              <a:gd name="connsiteY2-22" fmla="*/ 2365829 h 2365829"/>
              <a:gd name="connsiteX3-23" fmla="*/ 1524000 w 1538514"/>
              <a:gd name="connsiteY3-24" fmla="*/ 1857829 h 2365829"/>
              <a:gd name="connsiteX0-25" fmla="*/ 1538514 w 1567543"/>
              <a:gd name="connsiteY0-26" fmla="*/ 566057 h 2365829"/>
              <a:gd name="connsiteX1-27" fmla="*/ 14514 w 1567543"/>
              <a:gd name="connsiteY1-28" fmla="*/ 0 h 2365829"/>
              <a:gd name="connsiteX2-29" fmla="*/ 0 w 1567543"/>
              <a:gd name="connsiteY2-30" fmla="*/ 2365829 h 2365829"/>
              <a:gd name="connsiteX3-31" fmla="*/ 1567543 w 1567543"/>
              <a:gd name="connsiteY3-32" fmla="*/ 1843315 h 2365829"/>
              <a:gd name="connsiteX0-33" fmla="*/ 1538514 w 1538514"/>
              <a:gd name="connsiteY0-34" fmla="*/ 566057 h 2365829"/>
              <a:gd name="connsiteX1-35" fmla="*/ 14514 w 1538514"/>
              <a:gd name="connsiteY1-36" fmla="*/ 0 h 2365829"/>
              <a:gd name="connsiteX2-37" fmla="*/ 0 w 1538514"/>
              <a:gd name="connsiteY2-38" fmla="*/ 2365829 h 2365829"/>
              <a:gd name="connsiteX3-39" fmla="*/ 1524000 w 1538514"/>
              <a:gd name="connsiteY3-40" fmla="*/ 1872343 h 2365829"/>
            </a:gdLst>
            <a:ahLst/>
            <a:cxnLst>
              <a:cxn ang="0">
                <a:pos x="connsiteX0-1" y="connsiteY0-2"/>
              </a:cxn>
              <a:cxn ang="0">
                <a:pos x="connsiteX1-3" y="connsiteY1-4"/>
              </a:cxn>
              <a:cxn ang="0">
                <a:pos x="connsiteX2-5" y="connsiteY2-6"/>
              </a:cxn>
              <a:cxn ang="0">
                <a:pos x="connsiteX3-7" y="connsiteY3-8"/>
              </a:cxn>
            </a:cxnLst>
            <a:rect l="l" t="t" r="r" b="b"/>
            <a:pathLst>
              <a:path w="1538514" h="2365829">
                <a:moveTo>
                  <a:pt x="1538514" y="566057"/>
                </a:moveTo>
                <a:lnTo>
                  <a:pt x="14514" y="0"/>
                </a:lnTo>
                <a:lnTo>
                  <a:pt x="0" y="2365829"/>
                </a:lnTo>
                <a:cubicBezTo>
                  <a:pt x="478971" y="2230362"/>
                  <a:pt x="1045029" y="2007810"/>
                  <a:pt x="1524000" y="1872343"/>
                </a:cubicBezTo>
              </a:path>
            </a:pathLst>
          </a:custGeom>
          <a:gradFill>
            <a:gsLst>
              <a:gs pos="100000">
                <a:schemeClr val="accent1">
                  <a:lumMod val="10000"/>
                  <a:lumOff val="90000"/>
                </a:schemeClr>
              </a:gs>
              <a:gs pos="0">
                <a:schemeClr val="accent1">
                  <a:lumMod val="30000"/>
                  <a:lumOff val="70000"/>
                  <a:alpha val="0"/>
                </a:schemeClr>
              </a:gs>
            </a:gsLst>
            <a:lin ang="10800000" scaled="1"/>
          </a:gradFill>
          <a:ln>
            <a:gradFill flip="none" rotWithShape="1">
              <a:gsLst>
                <a:gs pos="100000">
                  <a:schemeClr val="accent1"/>
                </a:gs>
                <a:gs pos="0">
                  <a:schemeClr val="accent1">
                    <a:lumMod val="30000"/>
                    <a:lumOff val="7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custDataLst>
              <p:tags r:id="rId2"/>
            </p:custDataLst>
          </p:nvPr>
        </p:nvSpPr>
        <p:spPr>
          <a:xfrm flipH="1">
            <a:off x="5604752" y="1545606"/>
            <a:ext cx="936322" cy="936322"/>
          </a:xfrm>
          <a:prstGeom prst="ellipse">
            <a:avLst/>
          </a:pr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1" name="椭圆 30"/>
          <p:cNvSpPr/>
          <p:nvPr>
            <p:custDataLst>
              <p:tags r:id="rId3"/>
            </p:custDataLst>
          </p:nvPr>
        </p:nvSpPr>
        <p:spPr>
          <a:xfrm flipH="1">
            <a:off x="6919706" y="4042577"/>
            <a:ext cx="936322" cy="936322"/>
          </a:xfrm>
          <a:prstGeom prst="ellipse">
            <a:avLst/>
          </a:pr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9" name="椭圆 448"/>
          <p:cNvSpPr/>
          <p:nvPr>
            <p:custDataLst>
              <p:tags r:id="rId4"/>
            </p:custDataLst>
          </p:nvPr>
        </p:nvSpPr>
        <p:spPr>
          <a:xfrm flipH="1">
            <a:off x="4395444" y="4042577"/>
            <a:ext cx="936322" cy="936322"/>
          </a:xfrm>
          <a:prstGeom prst="ellipse">
            <a:avLst/>
          </a:pr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pic>
        <p:nvPicPr>
          <p:cNvPr id="451" name="图形 45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58752" y="1777385"/>
            <a:ext cx="423544" cy="423546"/>
          </a:xfrm>
          <a:prstGeom prst="rect">
            <a:avLst/>
          </a:prstGeom>
        </p:spPr>
      </p:pic>
      <p:pic>
        <p:nvPicPr>
          <p:cNvPr id="452" name="图形 45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61581" y="4308542"/>
            <a:ext cx="423544" cy="423546"/>
          </a:xfrm>
          <a:prstGeom prst="rect">
            <a:avLst/>
          </a:prstGeom>
        </p:spPr>
      </p:pic>
      <p:pic>
        <p:nvPicPr>
          <p:cNvPr id="453" name="图形 45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02212" y="4194739"/>
            <a:ext cx="565956" cy="565956"/>
          </a:xfrm>
          <a:prstGeom prst="rect">
            <a:avLst/>
          </a:prstGeom>
        </p:spPr>
      </p:pic>
      <p:sp>
        <p:nvSpPr>
          <p:cNvPr id="461" name="矩形: 圆角 460"/>
          <p:cNvSpPr/>
          <p:nvPr>
            <p:custDataLst>
              <p:tags r:id="rId11"/>
            </p:custDataLst>
          </p:nvPr>
        </p:nvSpPr>
        <p:spPr>
          <a:xfrm>
            <a:off x="1326182" y="2802819"/>
            <a:ext cx="1574117"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62" name="文本框 461"/>
          <p:cNvSpPr txBox="1"/>
          <p:nvPr/>
        </p:nvSpPr>
        <p:spPr>
          <a:xfrm>
            <a:off x="1580085" y="2814471"/>
            <a:ext cx="1087502"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从事行业</a:t>
            </a:r>
            <a:r>
              <a:rPr lang="en-US" altLang="zh-CN" sz="970" dirty="0">
                <a:solidFill>
                  <a:schemeClr val="bg1"/>
                </a:solidFill>
                <a:latin typeface="+mn-ea"/>
              </a:rPr>
              <a:t>20</a:t>
            </a:r>
            <a:r>
              <a:rPr lang="zh-CN" altLang="en-US" sz="970" dirty="0">
                <a:solidFill>
                  <a:schemeClr val="bg1"/>
                </a:solidFill>
                <a:latin typeface="+mn-ea"/>
              </a:rPr>
              <a:t>余年</a:t>
            </a:r>
            <a:endParaRPr lang="en-US" altLang="zh-CN" sz="970" dirty="0">
              <a:solidFill>
                <a:schemeClr val="bg1"/>
              </a:solidFill>
              <a:latin typeface="+mn-ea"/>
            </a:endParaRPr>
          </a:p>
        </p:txBody>
      </p:sp>
      <p:sp>
        <p:nvSpPr>
          <p:cNvPr id="463" name="文本框 462"/>
          <p:cNvSpPr txBox="1"/>
          <p:nvPr/>
        </p:nvSpPr>
        <p:spPr>
          <a:xfrm>
            <a:off x="1296896" y="3166922"/>
            <a:ext cx="2335257" cy="462755"/>
          </a:xfrm>
          <a:prstGeom prst="rect">
            <a:avLst/>
          </a:prstGeom>
          <a:noFill/>
        </p:spPr>
        <p:txBody>
          <a:bodyPr wrap="square">
            <a:spAutoFit/>
          </a:bodyPr>
          <a:lstStyle/>
          <a:p>
            <a:pPr>
              <a:lnSpc>
                <a:spcPct val="125000"/>
              </a:lnSpc>
            </a:pPr>
            <a:r>
              <a:rPr lang="zh-CN" altLang="en-US" sz="1000" dirty="0">
                <a:solidFill>
                  <a:schemeClr val="tx1">
                    <a:lumMod val="75000"/>
                    <a:lumOff val="25000"/>
                  </a:schemeClr>
                </a:solidFill>
                <a:latin typeface="+mn-ea"/>
              </a:rPr>
              <a:t>公司从事</a:t>
            </a:r>
            <a:r>
              <a:rPr lang="en-US" altLang="zh-CN" sz="1000" dirty="0">
                <a:solidFill>
                  <a:schemeClr val="tx1">
                    <a:lumMod val="75000"/>
                    <a:lumOff val="25000"/>
                  </a:schemeClr>
                </a:solidFill>
                <a:latin typeface="+mn-ea"/>
              </a:rPr>
              <a:t>IT</a:t>
            </a:r>
            <a:r>
              <a:rPr lang="zh-CN" altLang="en-US" sz="1000" dirty="0">
                <a:solidFill>
                  <a:schemeClr val="tx1">
                    <a:lumMod val="75000"/>
                    <a:lumOff val="25000"/>
                  </a:schemeClr>
                </a:solidFill>
                <a:latin typeface="+mn-ea"/>
              </a:rPr>
              <a:t>服务行业</a:t>
            </a:r>
            <a:r>
              <a:rPr lang="en-US" altLang="zh-CN" sz="1000" dirty="0">
                <a:solidFill>
                  <a:schemeClr val="tx1">
                    <a:lumMod val="75000"/>
                    <a:lumOff val="25000"/>
                  </a:schemeClr>
                </a:solidFill>
                <a:latin typeface="+mn-ea"/>
              </a:rPr>
              <a:t>20</a:t>
            </a:r>
            <a:r>
              <a:rPr lang="zh-CN" altLang="en-US" sz="1000" dirty="0">
                <a:solidFill>
                  <a:schemeClr val="tx1">
                    <a:lumMod val="75000"/>
                    <a:lumOff val="25000"/>
                  </a:schemeClr>
                </a:solidFill>
                <a:latin typeface="+mn-ea"/>
              </a:rPr>
              <a:t>余年，对进销存系统有深厚的沉淀</a:t>
            </a:r>
            <a:endParaRPr lang="zh-CN" altLang="en-US" sz="1000" dirty="0">
              <a:solidFill>
                <a:schemeClr val="tx1">
                  <a:lumMod val="75000"/>
                  <a:lumOff val="25000"/>
                </a:schemeClr>
              </a:solidFill>
              <a:latin typeface="+mn-ea"/>
            </a:endParaRPr>
          </a:p>
        </p:txBody>
      </p:sp>
      <p:sp>
        <p:nvSpPr>
          <p:cNvPr id="464" name="矩形: 圆角 463"/>
          <p:cNvSpPr/>
          <p:nvPr>
            <p:custDataLst>
              <p:tags r:id="rId12"/>
            </p:custDataLst>
          </p:nvPr>
        </p:nvSpPr>
        <p:spPr>
          <a:xfrm>
            <a:off x="1326182" y="3831533"/>
            <a:ext cx="1574117"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65" name="文本框 464"/>
          <p:cNvSpPr txBox="1"/>
          <p:nvPr/>
        </p:nvSpPr>
        <p:spPr>
          <a:xfrm>
            <a:off x="1608141" y="3843185"/>
            <a:ext cx="1031397"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服务多家</a:t>
            </a:r>
            <a:r>
              <a:rPr lang="en-US" altLang="zh-CN" sz="970" dirty="0">
                <a:solidFill>
                  <a:schemeClr val="bg1"/>
                </a:solidFill>
                <a:latin typeface="+mn-ea"/>
              </a:rPr>
              <a:t>500</a:t>
            </a:r>
            <a:r>
              <a:rPr lang="zh-CN" altLang="en-US" sz="970" dirty="0">
                <a:solidFill>
                  <a:schemeClr val="bg1"/>
                </a:solidFill>
                <a:latin typeface="+mn-ea"/>
              </a:rPr>
              <a:t>强</a:t>
            </a:r>
            <a:endParaRPr lang="en-US" altLang="zh-CN" sz="970" dirty="0">
              <a:solidFill>
                <a:schemeClr val="bg1"/>
              </a:solidFill>
              <a:latin typeface="+mn-ea"/>
            </a:endParaRPr>
          </a:p>
        </p:txBody>
      </p:sp>
      <p:sp>
        <p:nvSpPr>
          <p:cNvPr id="466" name="文本框 465"/>
          <p:cNvSpPr txBox="1"/>
          <p:nvPr/>
        </p:nvSpPr>
        <p:spPr>
          <a:xfrm>
            <a:off x="1296896" y="4195636"/>
            <a:ext cx="2335257" cy="462755"/>
          </a:xfrm>
          <a:prstGeom prst="rect">
            <a:avLst/>
          </a:prstGeom>
          <a:noFill/>
        </p:spPr>
        <p:txBody>
          <a:bodyPr wrap="square">
            <a:spAutoFit/>
          </a:bodyPr>
          <a:lstStyle/>
          <a:p>
            <a:pPr>
              <a:lnSpc>
                <a:spcPct val="125000"/>
              </a:lnSpc>
            </a:pPr>
            <a:r>
              <a:rPr lang="zh-CN" altLang="en-US" sz="1000" dirty="0">
                <a:solidFill>
                  <a:schemeClr val="tx1">
                    <a:lumMod val="75000"/>
                    <a:lumOff val="25000"/>
                  </a:schemeClr>
                </a:solidFill>
                <a:latin typeface="+mn-ea"/>
              </a:rPr>
              <a:t>服务多家服装五百强企业，具有丰富的服装供应链经验</a:t>
            </a:r>
            <a:endParaRPr lang="zh-CN" altLang="en-US" sz="1000" dirty="0">
              <a:solidFill>
                <a:schemeClr val="tx1">
                  <a:lumMod val="75000"/>
                  <a:lumOff val="25000"/>
                </a:schemeClr>
              </a:solidFill>
              <a:latin typeface="+mn-ea"/>
            </a:endParaRPr>
          </a:p>
        </p:txBody>
      </p:sp>
      <p:sp>
        <p:nvSpPr>
          <p:cNvPr id="467" name="矩形: 圆角 466"/>
          <p:cNvSpPr/>
          <p:nvPr>
            <p:custDataLst>
              <p:tags r:id="rId13"/>
            </p:custDataLst>
          </p:nvPr>
        </p:nvSpPr>
        <p:spPr>
          <a:xfrm>
            <a:off x="9364198" y="2802819"/>
            <a:ext cx="1574117"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0" name="矩形: 圆角 469"/>
          <p:cNvSpPr/>
          <p:nvPr>
            <p:custDataLst>
              <p:tags r:id="rId14"/>
            </p:custDataLst>
          </p:nvPr>
        </p:nvSpPr>
        <p:spPr>
          <a:xfrm>
            <a:off x="9364198" y="3831533"/>
            <a:ext cx="1574117"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2" name="文本框 31"/>
          <p:cNvSpPr txBox="1"/>
          <p:nvPr/>
        </p:nvSpPr>
        <p:spPr>
          <a:xfrm>
            <a:off x="9647387" y="2814471"/>
            <a:ext cx="1087502"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从事行业</a:t>
            </a:r>
            <a:r>
              <a:rPr lang="en-US" altLang="zh-CN" sz="970" dirty="0">
                <a:solidFill>
                  <a:schemeClr val="bg1"/>
                </a:solidFill>
                <a:latin typeface="+mn-ea"/>
              </a:rPr>
              <a:t>20</a:t>
            </a:r>
            <a:r>
              <a:rPr lang="zh-CN" altLang="en-US" sz="970" dirty="0">
                <a:solidFill>
                  <a:schemeClr val="bg1"/>
                </a:solidFill>
                <a:latin typeface="+mn-ea"/>
              </a:rPr>
              <a:t>余年</a:t>
            </a:r>
            <a:endParaRPr lang="en-US" altLang="zh-CN" sz="970" dirty="0">
              <a:solidFill>
                <a:schemeClr val="bg1"/>
              </a:solidFill>
              <a:latin typeface="+mn-ea"/>
            </a:endParaRPr>
          </a:p>
        </p:txBody>
      </p:sp>
      <p:sp>
        <p:nvSpPr>
          <p:cNvPr id="33" name="文本框 32"/>
          <p:cNvSpPr txBox="1"/>
          <p:nvPr/>
        </p:nvSpPr>
        <p:spPr>
          <a:xfrm>
            <a:off x="8715608" y="3166922"/>
            <a:ext cx="2335257" cy="462755"/>
          </a:xfrm>
          <a:prstGeom prst="rect">
            <a:avLst/>
          </a:prstGeom>
          <a:noFill/>
        </p:spPr>
        <p:txBody>
          <a:bodyPr wrap="square">
            <a:spAutoFit/>
          </a:bodyPr>
          <a:lstStyle/>
          <a:p>
            <a:pPr algn="r">
              <a:lnSpc>
                <a:spcPct val="125000"/>
              </a:lnSpc>
            </a:pPr>
            <a:r>
              <a:rPr lang="zh-CN" altLang="en-US" sz="1000" dirty="0">
                <a:solidFill>
                  <a:schemeClr val="tx1">
                    <a:lumMod val="75000"/>
                    <a:lumOff val="25000"/>
                  </a:schemeClr>
                </a:solidFill>
                <a:latin typeface="+mn-ea"/>
              </a:rPr>
              <a:t>公司从事</a:t>
            </a:r>
            <a:r>
              <a:rPr lang="en-US" altLang="zh-CN" sz="1000" dirty="0">
                <a:solidFill>
                  <a:schemeClr val="tx1">
                    <a:lumMod val="75000"/>
                    <a:lumOff val="25000"/>
                  </a:schemeClr>
                </a:solidFill>
                <a:latin typeface="+mn-ea"/>
              </a:rPr>
              <a:t>IT</a:t>
            </a:r>
            <a:r>
              <a:rPr lang="zh-CN" altLang="en-US" sz="1000" dirty="0">
                <a:solidFill>
                  <a:schemeClr val="tx1">
                    <a:lumMod val="75000"/>
                    <a:lumOff val="25000"/>
                  </a:schemeClr>
                </a:solidFill>
                <a:latin typeface="+mn-ea"/>
              </a:rPr>
              <a:t>服务行业</a:t>
            </a:r>
            <a:r>
              <a:rPr lang="en-US" altLang="zh-CN" sz="1000" dirty="0">
                <a:solidFill>
                  <a:schemeClr val="tx1">
                    <a:lumMod val="75000"/>
                    <a:lumOff val="25000"/>
                  </a:schemeClr>
                </a:solidFill>
                <a:latin typeface="+mn-ea"/>
              </a:rPr>
              <a:t>20</a:t>
            </a:r>
            <a:r>
              <a:rPr lang="zh-CN" altLang="en-US" sz="1000" dirty="0">
                <a:solidFill>
                  <a:schemeClr val="tx1">
                    <a:lumMod val="75000"/>
                    <a:lumOff val="25000"/>
                  </a:schemeClr>
                </a:solidFill>
                <a:latin typeface="+mn-ea"/>
              </a:rPr>
              <a:t>余年，对进销存系统有深厚的沉淀</a:t>
            </a:r>
            <a:endParaRPr lang="zh-CN" altLang="en-US" sz="1000" dirty="0">
              <a:solidFill>
                <a:schemeClr val="tx1">
                  <a:lumMod val="75000"/>
                  <a:lumOff val="25000"/>
                </a:schemeClr>
              </a:solidFill>
              <a:latin typeface="+mn-ea"/>
            </a:endParaRPr>
          </a:p>
        </p:txBody>
      </p:sp>
      <p:sp>
        <p:nvSpPr>
          <p:cNvPr id="35" name="文本框 34"/>
          <p:cNvSpPr txBox="1"/>
          <p:nvPr/>
        </p:nvSpPr>
        <p:spPr>
          <a:xfrm>
            <a:off x="9675443" y="3843185"/>
            <a:ext cx="1031397"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服务多家</a:t>
            </a:r>
            <a:r>
              <a:rPr lang="en-US" altLang="zh-CN" sz="970" dirty="0">
                <a:solidFill>
                  <a:schemeClr val="bg1"/>
                </a:solidFill>
                <a:latin typeface="+mn-ea"/>
              </a:rPr>
              <a:t>500</a:t>
            </a:r>
            <a:r>
              <a:rPr lang="zh-CN" altLang="en-US" sz="970" dirty="0">
                <a:solidFill>
                  <a:schemeClr val="bg1"/>
                </a:solidFill>
                <a:latin typeface="+mn-ea"/>
              </a:rPr>
              <a:t>强</a:t>
            </a:r>
            <a:endParaRPr lang="en-US" altLang="zh-CN" sz="970" dirty="0">
              <a:solidFill>
                <a:schemeClr val="bg1"/>
              </a:solidFill>
              <a:latin typeface="+mn-ea"/>
            </a:endParaRPr>
          </a:p>
        </p:txBody>
      </p:sp>
      <p:sp>
        <p:nvSpPr>
          <p:cNvPr id="36" name="文本框 35"/>
          <p:cNvSpPr txBox="1"/>
          <p:nvPr/>
        </p:nvSpPr>
        <p:spPr>
          <a:xfrm>
            <a:off x="8715608" y="4195636"/>
            <a:ext cx="2335257" cy="462755"/>
          </a:xfrm>
          <a:prstGeom prst="rect">
            <a:avLst/>
          </a:prstGeom>
          <a:noFill/>
        </p:spPr>
        <p:txBody>
          <a:bodyPr wrap="square">
            <a:spAutoFit/>
          </a:bodyPr>
          <a:lstStyle/>
          <a:p>
            <a:pPr algn="r">
              <a:lnSpc>
                <a:spcPct val="125000"/>
              </a:lnSpc>
            </a:pPr>
            <a:r>
              <a:rPr lang="zh-CN" altLang="en-US" sz="1000" dirty="0">
                <a:solidFill>
                  <a:schemeClr val="tx1">
                    <a:lumMod val="75000"/>
                    <a:lumOff val="25000"/>
                  </a:schemeClr>
                </a:solidFill>
                <a:latin typeface="+mn-ea"/>
              </a:rPr>
              <a:t>服务多家服装五百强企业，具有丰富的服装供应链经验</a:t>
            </a:r>
            <a:endParaRPr lang="zh-CN" altLang="en-US" sz="1000" dirty="0">
              <a:solidFill>
                <a:schemeClr val="tx1">
                  <a:lumMod val="75000"/>
                  <a:lumOff val="25000"/>
                </a:schemeClr>
              </a:solidFill>
              <a:latin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椭圆 61"/>
          <p:cNvSpPr/>
          <p:nvPr/>
        </p:nvSpPr>
        <p:spPr>
          <a:xfrm>
            <a:off x="2215846" y="4940343"/>
            <a:ext cx="7747608" cy="1320798"/>
          </a:xfrm>
          <a:prstGeom prst="ellipse">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p:cNvSpPr/>
          <p:nvPr/>
        </p:nvSpPr>
        <p:spPr>
          <a:xfrm>
            <a:off x="543923" y="1056045"/>
            <a:ext cx="11119570" cy="5252681"/>
          </a:xfrm>
          <a:custGeom>
            <a:avLst/>
            <a:gdLst>
              <a:gd name="connsiteX0" fmla="*/ 564130 w 11576510"/>
              <a:gd name="connsiteY0" fmla="*/ 0 h 5252681"/>
              <a:gd name="connsiteX1" fmla="*/ 11012381 w 11576510"/>
              <a:gd name="connsiteY1" fmla="*/ 0 h 5252681"/>
              <a:gd name="connsiteX2" fmla="*/ 11107815 w 11576510"/>
              <a:gd name="connsiteY2" fmla="*/ 199645 h 5252681"/>
              <a:gd name="connsiteX3" fmla="*/ 11576510 w 11576510"/>
              <a:gd name="connsiteY3" fmla="*/ 2485105 h 5252681"/>
              <a:gd name="connsiteX4" fmla="*/ 11005725 w 11576510"/>
              <a:gd name="connsiteY4" fmla="*/ 4994553 h 5252681"/>
              <a:gd name="connsiteX5" fmla="*/ 10869547 w 11576510"/>
              <a:gd name="connsiteY5" fmla="*/ 5252681 h 5252681"/>
              <a:gd name="connsiteX6" fmla="*/ 706963 w 11576510"/>
              <a:gd name="connsiteY6" fmla="*/ 5252681 h 5252681"/>
              <a:gd name="connsiteX7" fmla="*/ 570785 w 11576510"/>
              <a:gd name="connsiteY7" fmla="*/ 4994553 h 5252681"/>
              <a:gd name="connsiteX8" fmla="*/ 0 w 11576510"/>
              <a:gd name="connsiteY8" fmla="*/ 2485105 h 5252681"/>
              <a:gd name="connsiteX9" fmla="*/ 468696 w 11576510"/>
              <a:gd name="connsiteY9" fmla="*/ 199645 h 525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76510" h="5252681">
                <a:moveTo>
                  <a:pt x="564130" y="0"/>
                </a:moveTo>
                <a:lnTo>
                  <a:pt x="11012381" y="0"/>
                </a:lnTo>
                <a:lnTo>
                  <a:pt x="11107815" y="199645"/>
                </a:lnTo>
                <a:cubicBezTo>
                  <a:pt x="11409441" y="900769"/>
                  <a:pt x="11576510" y="1673426"/>
                  <a:pt x="11576510" y="2485105"/>
                </a:cubicBezTo>
                <a:cubicBezTo>
                  <a:pt x="11576510" y="3384195"/>
                  <a:pt x="11371519" y="4235407"/>
                  <a:pt x="11005725" y="4994553"/>
                </a:cubicBezTo>
                <a:lnTo>
                  <a:pt x="10869547" y="5252681"/>
                </a:lnTo>
                <a:lnTo>
                  <a:pt x="706963" y="5252681"/>
                </a:lnTo>
                <a:lnTo>
                  <a:pt x="570785" y="4994553"/>
                </a:lnTo>
                <a:cubicBezTo>
                  <a:pt x="204991" y="4235407"/>
                  <a:pt x="0" y="3384195"/>
                  <a:pt x="0" y="2485105"/>
                </a:cubicBezTo>
                <a:cubicBezTo>
                  <a:pt x="0" y="1673426"/>
                  <a:pt x="167069" y="900769"/>
                  <a:pt x="468696" y="199645"/>
                </a:cubicBezTo>
                <a:close/>
              </a:path>
            </a:pathLst>
          </a:custGeom>
          <a:noFill/>
          <a:ln w="13716">
            <a:gradFill flip="none" rotWithShape="1">
              <a:gsLst>
                <a:gs pos="50000">
                  <a:srgbClr val="3D41F1"/>
                </a:gs>
                <a:gs pos="89000">
                  <a:schemeClr val="accent1">
                    <a:alpha val="0"/>
                  </a:schemeClr>
                </a:gs>
                <a:gs pos="12000">
                  <a:schemeClr val="accent1">
                    <a:alpha val="0"/>
                  </a:schemeClr>
                </a:gs>
              </a:gsLst>
              <a:lin ang="5400000" scaled="1"/>
              <a:tileRect/>
            </a:gra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9" name="椭圆 8"/>
          <p:cNvSpPr/>
          <p:nvPr/>
        </p:nvSpPr>
        <p:spPr>
          <a:xfrm>
            <a:off x="892046" y="4867084"/>
            <a:ext cx="10395208" cy="1772156"/>
          </a:xfrm>
          <a:prstGeom prst="ellipse">
            <a:avLst/>
          </a:prstGeom>
          <a:noFill/>
          <a:ln w="19050">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215846" y="4824125"/>
            <a:ext cx="7747608" cy="1320798"/>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20436" y="475734"/>
            <a:ext cx="1394934" cy="369332"/>
          </a:xfrm>
          <a:prstGeom prst="rect">
            <a:avLst/>
          </a:prstGeom>
          <a:noFill/>
        </p:spPr>
        <p:txBody>
          <a:bodyPr wrap="non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18 </a:t>
            </a:r>
            <a:r>
              <a:rPr lang="zh-CN" altLang="en-US" dirty="0"/>
              <a:t>多项目标</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6752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5268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3783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 name="椭圆 2"/>
          <p:cNvSpPr/>
          <p:nvPr/>
        </p:nvSpPr>
        <p:spPr>
          <a:xfrm>
            <a:off x="3035300" y="3860799"/>
            <a:ext cx="6108700" cy="1041401"/>
          </a:xfrm>
          <a:prstGeom prst="ellipse">
            <a:avLst/>
          </a:prstGeom>
          <a:solidFill>
            <a:schemeClr val="bg1"/>
          </a:solid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107543" y="4034200"/>
            <a:ext cx="3964214" cy="675812"/>
          </a:xfrm>
          <a:prstGeom prst="ellipse">
            <a:avLst/>
          </a:prstGeom>
          <a:noFill/>
          <a:ln w="19050">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nvSpPr>
        <p:spPr>
          <a:xfrm>
            <a:off x="4819983" y="1010262"/>
            <a:ext cx="2589598" cy="3451840"/>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21000">
                <a:schemeClr val="accent1"/>
              </a:gs>
              <a:gs pos="0">
                <a:schemeClr val="accent1">
                  <a:alpha val="0"/>
                </a:schemeClr>
              </a:gs>
              <a:gs pos="100000">
                <a:schemeClr val="accent1">
                  <a:lumMod val="80000"/>
                  <a:lumOff val="20000"/>
                </a:schemeClr>
              </a:gs>
            </a:gsLst>
            <a:lin ang="16200000" scaled="1"/>
            <a:tileRect/>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3" name="椭圆 12"/>
          <p:cNvSpPr/>
          <p:nvPr>
            <p:custDataLst>
              <p:tags r:id="rId1"/>
            </p:custDataLst>
          </p:nvPr>
        </p:nvSpPr>
        <p:spPr>
          <a:xfrm flipH="1">
            <a:off x="2784059" y="4902200"/>
            <a:ext cx="670170" cy="670170"/>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4" name="文本框 13"/>
          <p:cNvSpPr txBox="1"/>
          <p:nvPr/>
        </p:nvSpPr>
        <p:spPr>
          <a:xfrm>
            <a:off x="2709622" y="5572370"/>
            <a:ext cx="811600" cy="276999"/>
          </a:xfrm>
          <a:prstGeom prst="rect">
            <a:avLst/>
          </a:prstGeom>
          <a:noFill/>
        </p:spPr>
        <p:txBody>
          <a:bodyPr wrap="square" rtlCol="0">
            <a:spAutoFit/>
          </a:bodyPr>
          <a:lstStyle/>
          <a:p>
            <a:pPr algn="ctr"/>
            <a:r>
              <a:rPr lang="zh-CN" altLang="en-US" sz="1200" dirty="0">
                <a:solidFill>
                  <a:srgbClr val="0B36C0"/>
                </a:solidFill>
                <a:latin typeface="+mj-ea"/>
                <a:ea typeface="+mj-ea"/>
              </a:rPr>
              <a:t>混合云</a:t>
            </a:r>
            <a:endParaRPr lang="zh-CN" altLang="en-US" sz="1200" dirty="0">
              <a:solidFill>
                <a:srgbClr val="0B36C0"/>
              </a:solidFill>
              <a:latin typeface="+mj-ea"/>
              <a:ea typeface="+mj-ea"/>
            </a:endParaRPr>
          </a:p>
        </p:txBody>
      </p:sp>
      <p:pic>
        <p:nvPicPr>
          <p:cNvPr id="15" name="图形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29390" y="5032300"/>
            <a:ext cx="372065" cy="372065"/>
          </a:xfrm>
          <a:prstGeom prst="rect">
            <a:avLst/>
          </a:prstGeom>
        </p:spPr>
      </p:pic>
      <p:sp>
        <p:nvSpPr>
          <p:cNvPr id="21" name="椭圆 20"/>
          <p:cNvSpPr/>
          <p:nvPr>
            <p:custDataLst>
              <p:tags r:id="rId4"/>
            </p:custDataLst>
          </p:nvPr>
        </p:nvSpPr>
        <p:spPr>
          <a:xfrm flipH="1">
            <a:off x="4277456" y="5131390"/>
            <a:ext cx="670170" cy="670170"/>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2" name="文本框 21"/>
          <p:cNvSpPr txBox="1"/>
          <p:nvPr/>
        </p:nvSpPr>
        <p:spPr>
          <a:xfrm>
            <a:off x="4203019" y="5801560"/>
            <a:ext cx="811600" cy="276999"/>
          </a:xfrm>
          <a:prstGeom prst="rect">
            <a:avLst/>
          </a:prstGeom>
          <a:noFill/>
        </p:spPr>
        <p:txBody>
          <a:bodyPr wrap="square" rtlCol="0">
            <a:spAutoFit/>
          </a:bodyPr>
          <a:lstStyle/>
          <a:p>
            <a:pPr algn="ctr"/>
            <a:r>
              <a:rPr lang="zh-CN" altLang="en-US" sz="1200" dirty="0">
                <a:solidFill>
                  <a:srgbClr val="0B36C0"/>
                </a:solidFill>
                <a:latin typeface="+mj-ea"/>
                <a:ea typeface="+mj-ea"/>
              </a:rPr>
              <a:t>共有云</a:t>
            </a:r>
            <a:endParaRPr lang="zh-CN" altLang="en-US" sz="1200" dirty="0">
              <a:solidFill>
                <a:srgbClr val="0B36C0"/>
              </a:solidFill>
              <a:latin typeface="+mj-ea"/>
              <a:ea typeface="+mj-ea"/>
            </a:endParaRPr>
          </a:p>
        </p:txBody>
      </p:sp>
      <p:pic>
        <p:nvPicPr>
          <p:cNvPr id="23" name="图形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22787" y="5261490"/>
            <a:ext cx="372065" cy="372065"/>
          </a:xfrm>
          <a:prstGeom prst="rect">
            <a:avLst/>
          </a:prstGeom>
        </p:spPr>
      </p:pic>
      <p:sp>
        <p:nvSpPr>
          <p:cNvPr id="25" name="椭圆 24"/>
          <p:cNvSpPr/>
          <p:nvPr>
            <p:custDataLst>
              <p:tags r:id="rId5"/>
            </p:custDataLst>
          </p:nvPr>
        </p:nvSpPr>
        <p:spPr>
          <a:xfrm flipH="1">
            <a:off x="5770853" y="5177568"/>
            <a:ext cx="670170" cy="670170"/>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6" name="文本框 25"/>
          <p:cNvSpPr txBox="1"/>
          <p:nvPr/>
        </p:nvSpPr>
        <p:spPr>
          <a:xfrm>
            <a:off x="5696416" y="5847738"/>
            <a:ext cx="811600" cy="276999"/>
          </a:xfrm>
          <a:prstGeom prst="rect">
            <a:avLst/>
          </a:prstGeom>
          <a:noFill/>
        </p:spPr>
        <p:txBody>
          <a:bodyPr wrap="square" rtlCol="0">
            <a:spAutoFit/>
          </a:bodyPr>
          <a:lstStyle/>
          <a:p>
            <a:pPr algn="ctr"/>
            <a:r>
              <a:rPr lang="zh-CN" altLang="en-US" sz="1200" dirty="0">
                <a:solidFill>
                  <a:srgbClr val="0B36C0"/>
                </a:solidFill>
                <a:latin typeface="+mj-ea"/>
                <a:ea typeface="+mj-ea"/>
              </a:rPr>
              <a:t>边缘云</a:t>
            </a:r>
            <a:endParaRPr lang="zh-CN" altLang="en-US" sz="1200" dirty="0">
              <a:solidFill>
                <a:srgbClr val="0B36C0"/>
              </a:solidFill>
              <a:latin typeface="+mj-ea"/>
              <a:ea typeface="+mj-ea"/>
            </a:endParaRPr>
          </a:p>
        </p:txBody>
      </p:sp>
      <p:pic>
        <p:nvPicPr>
          <p:cNvPr id="27" name="图形 2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16184" y="5307668"/>
            <a:ext cx="372065" cy="372065"/>
          </a:xfrm>
          <a:prstGeom prst="rect">
            <a:avLst/>
          </a:prstGeom>
        </p:spPr>
      </p:pic>
      <p:sp>
        <p:nvSpPr>
          <p:cNvPr id="29" name="椭圆 28"/>
          <p:cNvSpPr/>
          <p:nvPr>
            <p:custDataLst>
              <p:tags r:id="rId6"/>
            </p:custDataLst>
          </p:nvPr>
        </p:nvSpPr>
        <p:spPr>
          <a:xfrm flipH="1">
            <a:off x="7264250" y="5139205"/>
            <a:ext cx="670170" cy="670170"/>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1" name="文本框 30"/>
          <p:cNvSpPr txBox="1"/>
          <p:nvPr/>
        </p:nvSpPr>
        <p:spPr>
          <a:xfrm>
            <a:off x="7220419" y="5809375"/>
            <a:ext cx="811600" cy="286181"/>
          </a:xfrm>
          <a:prstGeom prst="rect">
            <a:avLst/>
          </a:prstGeom>
          <a:noFill/>
        </p:spPr>
        <p:txBody>
          <a:bodyPr wrap="square" rtlCol="0">
            <a:spAutoFit/>
          </a:bodyPr>
          <a:lstStyle/>
          <a:p>
            <a:pPr algn="ctr"/>
            <a:r>
              <a:rPr lang="zh-CN" altLang="en-US" sz="1200" dirty="0">
                <a:solidFill>
                  <a:srgbClr val="0B36C0"/>
                </a:solidFill>
                <a:latin typeface="+mj-ea"/>
                <a:ea typeface="+mj-ea"/>
              </a:rPr>
              <a:t>伙伴云</a:t>
            </a:r>
            <a:endParaRPr lang="zh-CN" altLang="en-US" sz="1200" dirty="0">
              <a:solidFill>
                <a:srgbClr val="0B36C0"/>
              </a:solidFill>
              <a:latin typeface="+mj-ea"/>
              <a:ea typeface="+mj-ea"/>
            </a:endParaRPr>
          </a:p>
        </p:txBody>
      </p:sp>
      <p:pic>
        <p:nvPicPr>
          <p:cNvPr id="449" name="图形 44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09581" y="5269305"/>
            <a:ext cx="372065" cy="372065"/>
          </a:xfrm>
          <a:prstGeom prst="rect">
            <a:avLst/>
          </a:prstGeom>
        </p:spPr>
      </p:pic>
      <p:sp>
        <p:nvSpPr>
          <p:cNvPr id="451" name="椭圆 450"/>
          <p:cNvSpPr/>
          <p:nvPr>
            <p:custDataLst>
              <p:tags r:id="rId7"/>
            </p:custDataLst>
          </p:nvPr>
        </p:nvSpPr>
        <p:spPr>
          <a:xfrm flipH="1">
            <a:off x="8757646" y="4902200"/>
            <a:ext cx="670170" cy="670170"/>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2" name="文本框 451"/>
          <p:cNvSpPr txBox="1"/>
          <p:nvPr/>
        </p:nvSpPr>
        <p:spPr>
          <a:xfrm>
            <a:off x="8732589" y="5572370"/>
            <a:ext cx="811600" cy="286181"/>
          </a:xfrm>
          <a:prstGeom prst="rect">
            <a:avLst/>
          </a:prstGeom>
          <a:noFill/>
        </p:spPr>
        <p:txBody>
          <a:bodyPr wrap="square" rtlCol="0">
            <a:spAutoFit/>
          </a:bodyPr>
          <a:lstStyle/>
          <a:p>
            <a:pPr algn="ctr"/>
            <a:r>
              <a:rPr lang="zh-CN" altLang="en-US" sz="1200" dirty="0">
                <a:solidFill>
                  <a:srgbClr val="0B36C0"/>
                </a:solidFill>
                <a:latin typeface="+mj-ea"/>
                <a:ea typeface="+mj-ea"/>
              </a:rPr>
              <a:t>私有云</a:t>
            </a:r>
            <a:endParaRPr lang="zh-CN" altLang="en-US" sz="1200" dirty="0">
              <a:solidFill>
                <a:srgbClr val="0B36C0"/>
              </a:solidFill>
              <a:latin typeface="+mj-ea"/>
              <a:ea typeface="+mj-ea"/>
            </a:endParaRPr>
          </a:p>
        </p:txBody>
      </p:sp>
      <p:pic>
        <p:nvPicPr>
          <p:cNvPr id="453" name="图形 45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02977" y="5032300"/>
            <a:ext cx="372065" cy="372065"/>
          </a:xfrm>
          <a:prstGeom prst="rect">
            <a:avLst/>
          </a:prstGeom>
        </p:spPr>
      </p:pic>
      <p:sp>
        <p:nvSpPr>
          <p:cNvPr id="459" name="弧形 458"/>
          <p:cNvSpPr/>
          <p:nvPr/>
        </p:nvSpPr>
        <p:spPr>
          <a:xfrm rot="21147575">
            <a:off x="2758876" y="2453115"/>
            <a:ext cx="6693134" cy="803776"/>
          </a:xfrm>
          <a:prstGeom prst="arc">
            <a:avLst>
              <a:gd name="adj1" fmla="val 19339170"/>
              <a:gd name="adj2" fmla="val 13336479"/>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6" name="矩形: 对角圆角 475"/>
          <p:cNvSpPr/>
          <p:nvPr/>
        </p:nvSpPr>
        <p:spPr>
          <a:xfrm>
            <a:off x="1002882" y="1814445"/>
            <a:ext cx="1343083" cy="373153"/>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8" name="文本框 477"/>
          <p:cNvSpPr txBox="1"/>
          <p:nvPr/>
        </p:nvSpPr>
        <p:spPr>
          <a:xfrm>
            <a:off x="1247490" y="1876364"/>
            <a:ext cx="824610"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工业物联网</a:t>
            </a:r>
            <a:endParaRPr lang="en-US" altLang="zh-CN" sz="970" dirty="0">
              <a:solidFill>
                <a:schemeClr val="bg1"/>
              </a:solidFill>
              <a:latin typeface="+mn-ea"/>
            </a:endParaRPr>
          </a:p>
        </p:txBody>
      </p:sp>
      <p:sp>
        <p:nvSpPr>
          <p:cNvPr id="33" name="矩形: 对角圆角 475"/>
          <p:cNvSpPr/>
          <p:nvPr/>
        </p:nvSpPr>
        <p:spPr>
          <a:xfrm>
            <a:off x="699468" y="2696997"/>
            <a:ext cx="1343083" cy="373153"/>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5" name="文本框 34"/>
          <p:cNvSpPr txBox="1"/>
          <p:nvPr/>
        </p:nvSpPr>
        <p:spPr>
          <a:xfrm>
            <a:off x="1131628" y="2758916"/>
            <a:ext cx="449507"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电商</a:t>
            </a:r>
            <a:endParaRPr lang="en-US" altLang="zh-CN" sz="970" dirty="0">
              <a:solidFill>
                <a:schemeClr val="bg1"/>
              </a:solidFill>
              <a:latin typeface="+mn-ea"/>
            </a:endParaRPr>
          </a:p>
        </p:txBody>
      </p:sp>
      <p:sp>
        <p:nvSpPr>
          <p:cNvPr id="37" name="矩形: 对角圆角 475"/>
          <p:cNvSpPr/>
          <p:nvPr/>
        </p:nvSpPr>
        <p:spPr>
          <a:xfrm>
            <a:off x="699468" y="3579549"/>
            <a:ext cx="1343083" cy="373153"/>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8" name="文本框 37"/>
          <p:cNvSpPr txBox="1"/>
          <p:nvPr/>
        </p:nvSpPr>
        <p:spPr>
          <a:xfrm>
            <a:off x="819042" y="3641468"/>
            <a:ext cx="1074678"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政府及公共事业</a:t>
            </a:r>
            <a:endParaRPr lang="en-US" altLang="zh-CN" sz="970" dirty="0">
              <a:solidFill>
                <a:schemeClr val="bg1"/>
              </a:solidFill>
              <a:latin typeface="+mn-ea"/>
            </a:endParaRPr>
          </a:p>
        </p:txBody>
      </p:sp>
      <p:sp>
        <p:nvSpPr>
          <p:cNvPr id="40" name="矩形: 对角圆角 475"/>
          <p:cNvSpPr/>
          <p:nvPr/>
        </p:nvSpPr>
        <p:spPr>
          <a:xfrm>
            <a:off x="1002882" y="4462102"/>
            <a:ext cx="1343083" cy="373153"/>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1" name="文本框 40"/>
          <p:cNvSpPr txBox="1"/>
          <p:nvPr/>
        </p:nvSpPr>
        <p:spPr>
          <a:xfrm>
            <a:off x="1310006" y="4524021"/>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社交咨询</a:t>
            </a:r>
            <a:endParaRPr lang="en-US" altLang="zh-CN" sz="970" dirty="0">
              <a:solidFill>
                <a:schemeClr val="bg1"/>
              </a:solidFill>
              <a:latin typeface="+mn-ea"/>
            </a:endParaRPr>
          </a:p>
        </p:txBody>
      </p:sp>
      <p:sp>
        <p:nvSpPr>
          <p:cNvPr id="43" name="矩形: 对角圆角 475"/>
          <p:cNvSpPr/>
          <p:nvPr/>
        </p:nvSpPr>
        <p:spPr>
          <a:xfrm flipH="1">
            <a:off x="9926538" y="1814445"/>
            <a:ext cx="1343083" cy="373153"/>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 name="文本框 43"/>
          <p:cNvSpPr txBox="1"/>
          <p:nvPr/>
        </p:nvSpPr>
        <p:spPr>
          <a:xfrm flipH="1">
            <a:off x="10262923" y="1876364"/>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游戏娱乐</a:t>
            </a:r>
            <a:endParaRPr lang="en-US" altLang="zh-CN" sz="970" dirty="0">
              <a:solidFill>
                <a:schemeClr val="bg1"/>
              </a:solidFill>
              <a:latin typeface="+mn-ea"/>
            </a:endParaRPr>
          </a:p>
        </p:txBody>
      </p:sp>
      <p:sp>
        <p:nvSpPr>
          <p:cNvPr id="46" name="矩形: 对角圆角 475"/>
          <p:cNvSpPr/>
          <p:nvPr/>
        </p:nvSpPr>
        <p:spPr>
          <a:xfrm flipH="1">
            <a:off x="10190654" y="2696997"/>
            <a:ext cx="1343083" cy="373153"/>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 name="文本框 46"/>
          <p:cNvSpPr txBox="1"/>
          <p:nvPr/>
        </p:nvSpPr>
        <p:spPr>
          <a:xfrm flipH="1">
            <a:off x="10652072" y="2758916"/>
            <a:ext cx="449507"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金融</a:t>
            </a:r>
            <a:endParaRPr lang="en-US" altLang="zh-CN" sz="970" dirty="0">
              <a:solidFill>
                <a:schemeClr val="bg1"/>
              </a:solidFill>
              <a:latin typeface="+mn-ea"/>
            </a:endParaRPr>
          </a:p>
        </p:txBody>
      </p:sp>
      <p:sp>
        <p:nvSpPr>
          <p:cNvPr id="49" name="矩形: 对角圆角 475"/>
          <p:cNvSpPr/>
          <p:nvPr/>
        </p:nvSpPr>
        <p:spPr>
          <a:xfrm flipH="1">
            <a:off x="10190654" y="3579549"/>
            <a:ext cx="1343083" cy="373153"/>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0" name="文本框 49"/>
          <p:cNvSpPr txBox="1"/>
          <p:nvPr/>
        </p:nvSpPr>
        <p:spPr>
          <a:xfrm flipH="1">
            <a:off x="10527041" y="3641468"/>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影音视频</a:t>
            </a:r>
            <a:endParaRPr lang="en-US" altLang="zh-CN" sz="970" dirty="0">
              <a:solidFill>
                <a:schemeClr val="bg1"/>
              </a:solidFill>
              <a:latin typeface="+mn-ea"/>
            </a:endParaRPr>
          </a:p>
        </p:txBody>
      </p:sp>
      <p:sp>
        <p:nvSpPr>
          <p:cNvPr id="52" name="矩形: 对角圆角 475"/>
          <p:cNvSpPr/>
          <p:nvPr/>
        </p:nvSpPr>
        <p:spPr>
          <a:xfrm flipH="1">
            <a:off x="9926538" y="4462102"/>
            <a:ext cx="1343083" cy="373153"/>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3" name="文本框 52"/>
          <p:cNvSpPr txBox="1"/>
          <p:nvPr/>
        </p:nvSpPr>
        <p:spPr>
          <a:xfrm flipH="1">
            <a:off x="10262925" y="4524021"/>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出行交通</a:t>
            </a:r>
            <a:endParaRPr lang="en-US" altLang="zh-CN" sz="970" dirty="0">
              <a:solidFill>
                <a:schemeClr val="bg1"/>
              </a:solidFill>
              <a:latin typeface="+mn-ea"/>
            </a:endParaRPr>
          </a:p>
        </p:txBody>
      </p:sp>
      <p:sp>
        <p:nvSpPr>
          <p:cNvPr id="59" name="文本框 58"/>
          <p:cNvSpPr txBox="1"/>
          <p:nvPr/>
        </p:nvSpPr>
        <p:spPr>
          <a:xfrm>
            <a:off x="5699457" y="2404043"/>
            <a:ext cx="811600" cy="276999"/>
          </a:xfrm>
          <a:prstGeom prst="rect">
            <a:avLst/>
          </a:prstGeom>
          <a:noFill/>
        </p:spPr>
        <p:txBody>
          <a:bodyPr wrap="square" rtlCol="0">
            <a:spAutoFit/>
          </a:bodyPr>
          <a:lstStyle/>
          <a:p>
            <a:pPr algn="ctr"/>
            <a:r>
              <a:rPr lang="zh-CN" altLang="en-US" sz="1200" dirty="0">
                <a:solidFill>
                  <a:schemeClr val="bg1"/>
                </a:solidFill>
                <a:latin typeface="+mj-ea"/>
                <a:ea typeface="+mj-ea"/>
              </a:rPr>
              <a:t>效率提升</a:t>
            </a:r>
            <a:endParaRPr lang="zh-CN" altLang="en-US" sz="1200" dirty="0">
              <a:solidFill>
                <a:schemeClr val="bg1"/>
              </a:solidFill>
              <a:latin typeface="+mj-ea"/>
              <a:ea typeface="+mj-ea"/>
            </a:endParaRPr>
          </a:p>
        </p:txBody>
      </p:sp>
      <p:sp>
        <p:nvSpPr>
          <p:cNvPr id="60" name="文本框 59"/>
          <p:cNvSpPr txBox="1"/>
          <p:nvPr/>
        </p:nvSpPr>
        <p:spPr>
          <a:xfrm flipH="1">
            <a:off x="5634411" y="2663637"/>
            <a:ext cx="944836" cy="249313"/>
          </a:xfrm>
          <a:prstGeom prst="rect">
            <a:avLst/>
          </a:prstGeom>
          <a:noFill/>
          <a:effectLst/>
        </p:spPr>
        <p:txBody>
          <a:bodyPr wrap="none" lIns="98755" tIns="49378" rIns="98755" bIns="49378" rtlCol="0">
            <a:spAutoFit/>
          </a:bodyPr>
          <a:lstStyle/>
          <a:p>
            <a:pPr algn="ctr"/>
            <a:r>
              <a:rPr lang="en-US" altLang="zh-CN" sz="970" dirty="0">
                <a:solidFill>
                  <a:schemeClr val="bg1"/>
                </a:solidFill>
                <a:latin typeface="+mn-ea"/>
              </a:rPr>
              <a:t>Performance</a:t>
            </a:r>
            <a:endParaRPr lang="en-US" altLang="zh-CN" sz="970" dirty="0">
              <a:solidFill>
                <a:schemeClr val="bg1"/>
              </a:solidFill>
              <a:latin typeface="+mn-ea"/>
            </a:endParaRPr>
          </a:p>
        </p:txBody>
      </p:sp>
      <p:sp>
        <p:nvSpPr>
          <p:cNvPr id="61" name="弧形 60"/>
          <p:cNvSpPr/>
          <p:nvPr/>
        </p:nvSpPr>
        <p:spPr>
          <a:xfrm rot="21147575">
            <a:off x="2772652" y="2382324"/>
            <a:ext cx="6693134" cy="803776"/>
          </a:xfrm>
          <a:prstGeom prst="arc">
            <a:avLst>
              <a:gd name="adj1" fmla="val 19339170"/>
              <a:gd name="adj2" fmla="val 13336479"/>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1" name="椭圆 460"/>
          <p:cNvSpPr/>
          <p:nvPr>
            <p:custDataLst>
              <p:tags r:id="rId8"/>
            </p:custDataLst>
          </p:nvPr>
        </p:nvSpPr>
        <p:spPr>
          <a:xfrm flipH="1">
            <a:off x="4576772" y="3104874"/>
            <a:ext cx="523216" cy="523216"/>
          </a:xfrm>
          <a:prstGeom prst="ellipse">
            <a:avLst/>
          </a:prstGeom>
          <a:gradFill flip="none" rotWithShape="1">
            <a:gsLst>
              <a:gs pos="0">
                <a:schemeClr val="accent1"/>
              </a:gs>
              <a:gs pos="100000">
                <a:schemeClr val="accent1">
                  <a:lumMod val="80000"/>
                  <a:lumOff val="20000"/>
                </a:schemeClr>
              </a:gs>
            </a:gsLst>
            <a:path path="circle">
              <a:fillToRect t="100000" r="100000"/>
            </a:path>
            <a:tileRect l="-100000" b="-10000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462" name="椭圆 461"/>
          <p:cNvSpPr/>
          <p:nvPr>
            <p:custDataLst>
              <p:tags r:id="rId9"/>
            </p:custDataLst>
          </p:nvPr>
        </p:nvSpPr>
        <p:spPr>
          <a:xfrm flipH="1">
            <a:off x="3522564" y="2650290"/>
            <a:ext cx="523216" cy="523216"/>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4" name="文本框 53"/>
          <p:cNvSpPr txBox="1"/>
          <p:nvPr/>
        </p:nvSpPr>
        <p:spPr>
          <a:xfrm>
            <a:off x="3378372" y="2788294"/>
            <a:ext cx="811600" cy="261610"/>
          </a:xfrm>
          <a:prstGeom prst="rect">
            <a:avLst/>
          </a:prstGeom>
          <a:noFill/>
        </p:spPr>
        <p:txBody>
          <a:bodyPr wrap="square" rtlCol="0">
            <a:spAutoFit/>
          </a:bodyPr>
          <a:lstStyle/>
          <a:p>
            <a:pPr algn="ctr"/>
            <a:r>
              <a:rPr lang="zh-CN" altLang="en-US" sz="1050" dirty="0">
                <a:solidFill>
                  <a:schemeClr val="bg1"/>
                </a:solidFill>
                <a:latin typeface="+mj-ea"/>
                <a:ea typeface="+mj-ea"/>
              </a:rPr>
              <a:t>链接</a:t>
            </a:r>
            <a:endParaRPr lang="zh-CN" altLang="en-US" sz="1050" dirty="0">
              <a:solidFill>
                <a:schemeClr val="bg1"/>
              </a:solidFill>
              <a:latin typeface="+mj-ea"/>
              <a:ea typeface="+mj-ea"/>
            </a:endParaRPr>
          </a:p>
        </p:txBody>
      </p:sp>
      <p:sp>
        <p:nvSpPr>
          <p:cNvPr id="55" name="文本框 54"/>
          <p:cNvSpPr txBox="1"/>
          <p:nvPr/>
        </p:nvSpPr>
        <p:spPr>
          <a:xfrm>
            <a:off x="4432580" y="3249208"/>
            <a:ext cx="811600" cy="261610"/>
          </a:xfrm>
          <a:prstGeom prst="rect">
            <a:avLst/>
          </a:prstGeom>
          <a:noFill/>
        </p:spPr>
        <p:txBody>
          <a:bodyPr wrap="square" rtlCol="0">
            <a:spAutoFit/>
          </a:bodyPr>
          <a:lstStyle/>
          <a:p>
            <a:pPr algn="ctr"/>
            <a:r>
              <a:rPr lang="zh-CN" altLang="en-US" sz="1050" dirty="0">
                <a:solidFill>
                  <a:schemeClr val="bg1"/>
                </a:solidFill>
                <a:latin typeface="+mj-ea"/>
                <a:ea typeface="+mj-ea"/>
              </a:rPr>
              <a:t>高效</a:t>
            </a:r>
            <a:endParaRPr lang="zh-CN" altLang="en-US" sz="1050" dirty="0">
              <a:solidFill>
                <a:schemeClr val="bg1"/>
              </a:solidFill>
              <a:latin typeface="+mj-ea"/>
              <a:ea typeface="+mj-ea"/>
            </a:endParaRPr>
          </a:p>
        </p:txBody>
      </p:sp>
      <p:sp>
        <p:nvSpPr>
          <p:cNvPr id="460" name="椭圆 459"/>
          <p:cNvSpPr/>
          <p:nvPr>
            <p:custDataLst>
              <p:tags r:id="rId10"/>
            </p:custDataLst>
          </p:nvPr>
        </p:nvSpPr>
        <p:spPr>
          <a:xfrm flipH="1">
            <a:off x="7357385" y="2058944"/>
            <a:ext cx="523216" cy="523216"/>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63" name="椭圆 462"/>
          <p:cNvSpPr/>
          <p:nvPr>
            <p:custDataLst>
              <p:tags r:id="rId11"/>
            </p:custDataLst>
          </p:nvPr>
        </p:nvSpPr>
        <p:spPr>
          <a:xfrm flipH="1">
            <a:off x="8404907" y="2470972"/>
            <a:ext cx="523216" cy="523216"/>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6" name="文本框 55"/>
          <p:cNvSpPr txBox="1"/>
          <p:nvPr/>
        </p:nvSpPr>
        <p:spPr>
          <a:xfrm>
            <a:off x="7220419" y="2194848"/>
            <a:ext cx="811600" cy="261610"/>
          </a:xfrm>
          <a:prstGeom prst="rect">
            <a:avLst/>
          </a:prstGeom>
          <a:noFill/>
        </p:spPr>
        <p:txBody>
          <a:bodyPr wrap="square" rtlCol="0">
            <a:spAutoFit/>
          </a:bodyPr>
          <a:lstStyle/>
          <a:p>
            <a:pPr algn="ctr"/>
            <a:r>
              <a:rPr lang="zh-CN" altLang="en-US" sz="1050" dirty="0">
                <a:solidFill>
                  <a:schemeClr val="bg1"/>
                </a:solidFill>
                <a:latin typeface="+mj-ea"/>
                <a:ea typeface="+mj-ea"/>
              </a:rPr>
              <a:t>赋能</a:t>
            </a:r>
            <a:endParaRPr lang="zh-CN" altLang="en-US" sz="1050" dirty="0">
              <a:solidFill>
                <a:schemeClr val="bg1"/>
              </a:solidFill>
              <a:latin typeface="+mj-ea"/>
              <a:ea typeface="+mj-ea"/>
            </a:endParaRPr>
          </a:p>
        </p:txBody>
      </p:sp>
      <p:sp>
        <p:nvSpPr>
          <p:cNvPr id="57" name="文本框 56"/>
          <p:cNvSpPr txBox="1"/>
          <p:nvPr/>
        </p:nvSpPr>
        <p:spPr>
          <a:xfrm>
            <a:off x="8267747" y="2617201"/>
            <a:ext cx="811600" cy="261610"/>
          </a:xfrm>
          <a:prstGeom prst="rect">
            <a:avLst/>
          </a:prstGeom>
          <a:noFill/>
        </p:spPr>
        <p:txBody>
          <a:bodyPr wrap="square" rtlCol="0">
            <a:spAutoFit/>
          </a:bodyPr>
          <a:lstStyle/>
          <a:p>
            <a:pPr algn="ctr"/>
            <a:r>
              <a:rPr lang="zh-CN" altLang="en-US" sz="1050" dirty="0">
                <a:solidFill>
                  <a:schemeClr val="bg1"/>
                </a:solidFill>
                <a:latin typeface="+mj-ea"/>
                <a:ea typeface="+mj-ea"/>
              </a:rPr>
              <a:t>数据</a:t>
            </a:r>
            <a:endParaRPr lang="zh-CN" altLang="en-US" sz="1050" dirty="0">
              <a:solidFill>
                <a:schemeClr val="bg1"/>
              </a:solidFill>
              <a:latin typeface="+mj-ea"/>
              <a:ea typeface="+mj-ea"/>
            </a:endParaRPr>
          </a:p>
        </p:txBody>
      </p:sp>
      <p:sp>
        <p:nvSpPr>
          <p:cNvPr id="196" name="文本框 195"/>
          <p:cNvSpPr txBox="1"/>
          <p:nvPr/>
        </p:nvSpPr>
        <p:spPr>
          <a:xfrm>
            <a:off x="3317633" y="4148283"/>
            <a:ext cx="956080" cy="253916"/>
          </a:xfrm>
          <a:prstGeom prst="rect">
            <a:avLst/>
          </a:prstGeom>
          <a:noFill/>
        </p:spPr>
        <p:txBody>
          <a:bodyPr wrap="square" rtlCol="0">
            <a:spAutoFit/>
          </a:bodyPr>
          <a:lstStyle/>
          <a:p>
            <a:pPr algn="ctr"/>
            <a:r>
              <a:rPr lang="zh-CN" altLang="en-US" sz="1050" dirty="0">
                <a:solidFill>
                  <a:schemeClr val="tx1">
                    <a:lumMod val="75000"/>
                    <a:lumOff val="25000"/>
                  </a:schemeClr>
                </a:solidFill>
                <a:latin typeface="+mn-ea"/>
              </a:rPr>
              <a:t>数据智能</a:t>
            </a:r>
            <a:endParaRPr lang="zh-CN" altLang="en-US" sz="1050" dirty="0">
              <a:solidFill>
                <a:schemeClr val="tx1">
                  <a:lumMod val="75000"/>
                  <a:lumOff val="25000"/>
                </a:schemeClr>
              </a:solidFill>
              <a:latin typeface="+mn-ea"/>
            </a:endParaRPr>
          </a:p>
        </p:txBody>
      </p:sp>
      <p:sp>
        <p:nvSpPr>
          <p:cNvPr id="201" name="文本框 200"/>
          <p:cNvSpPr txBox="1"/>
          <p:nvPr/>
        </p:nvSpPr>
        <p:spPr>
          <a:xfrm>
            <a:off x="3886573" y="4480231"/>
            <a:ext cx="956080" cy="253916"/>
          </a:xfrm>
          <a:prstGeom prst="rect">
            <a:avLst/>
          </a:prstGeom>
          <a:noFill/>
        </p:spPr>
        <p:txBody>
          <a:bodyPr wrap="square" rtlCol="0">
            <a:spAutoFit/>
          </a:bodyPr>
          <a:lstStyle/>
          <a:p>
            <a:pPr algn="ctr"/>
            <a:r>
              <a:rPr lang="zh-CN" altLang="en-US" sz="1050" dirty="0">
                <a:solidFill>
                  <a:schemeClr val="tx1">
                    <a:lumMod val="75000"/>
                    <a:lumOff val="25000"/>
                  </a:schemeClr>
                </a:solidFill>
                <a:latin typeface="+mn-ea"/>
              </a:rPr>
              <a:t>云原生</a:t>
            </a:r>
            <a:endParaRPr lang="zh-CN" altLang="en-US" sz="1050" dirty="0">
              <a:solidFill>
                <a:schemeClr val="tx1">
                  <a:lumMod val="75000"/>
                  <a:lumOff val="25000"/>
                </a:schemeClr>
              </a:solidFill>
              <a:latin typeface="+mn-ea"/>
            </a:endParaRPr>
          </a:p>
        </p:txBody>
      </p:sp>
      <p:sp>
        <p:nvSpPr>
          <p:cNvPr id="202" name="文本框 201"/>
          <p:cNvSpPr txBox="1"/>
          <p:nvPr/>
        </p:nvSpPr>
        <p:spPr>
          <a:xfrm>
            <a:off x="4883839" y="4601694"/>
            <a:ext cx="956080" cy="253916"/>
          </a:xfrm>
          <a:prstGeom prst="rect">
            <a:avLst/>
          </a:prstGeom>
          <a:noFill/>
        </p:spPr>
        <p:txBody>
          <a:bodyPr wrap="square" rtlCol="0">
            <a:spAutoFit/>
          </a:bodyPr>
          <a:lstStyle/>
          <a:p>
            <a:pPr algn="ctr"/>
            <a:r>
              <a:rPr lang="zh-CN" altLang="en-US" sz="1050" dirty="0">
                <a:solidFill>
                  <a:schemeClr val="tx1">
                    <a:lumMod val="75000"/>
                    <a:lumOff val="25000"/>
                  </a:schemeClr>
                </a:solidFill>
                <a:latin typeface="+mn-ea"/>
              </a:rPr>
              <a:t>协同办公</a:t>
            </a:r>
            <a:endParaRPr lang="zh-CN" altLang="en-US" sz="1050" dirty="0">
              <a:solidFill>
                <a:schemeClr val="tx1">
                  <a:lumMod val="75000"/>
                  <a:lumOff val="25000"/>
                </a:schemeClr>
              </a:solidFill>
              <a:latin typeface="+mn-ea"/>
            </a:endParaRPr>
          </a:p>
        </p:txBody>
      </p:sp>
      <p:sp>
        <p:nvSpPr>
          <p:cNvPr id="203" name="文本框 202"/>
          <p:cNvSpPr txBox="1"/>
          <p:nvPr/>
        </p:nvSpPr>
        <p:spPr>
          <a:xfrm>
            <a:off x="6120212" y="4601694"/>
            <a:ext cx="956080" cy="261610"/>
          </a:xfrm>
          <a:prstGeom prst="rect">
            <a:avLst/>
          </a:prstGeom>
          <a:noFill/>
        </p:spPr>
        <p:txBody>
          <a:bodyPr wrap="square" rtlCol="0">
            <a:spAutoFit/>
          </a:bodyPr>
          <a:lstStyle/>
          <a:p>
            <a:pPr algn="ctr"/>
            <a:r>
              <a:rPr lang="zh-CN" altLang="en-US" sz="1050" dirty="0">
                <a:solidFill>
                  <a:schemeClr val="tx1">
                    <a:lumMod val="75000"/>
                    <a:lumOff val="25000"/>
                  </a:schemeClr>
                </a:solidFill>
                <a:latin typeface="+mn-ea"/>
              </a:rPr>
              <a:t>音视频</a:t>
            </a:r>
            <a:endParaRPr lang="zh-CN" altLang="en-US" sz="1050" dirty="0">
              <a:solidFill>
                <a:schemeClr val="tx1">
                  <a:lumMod val="75000"/>
                  <a:lumOff val="25000"/>
                </a:schemeClr>
              </a:solidFill>
              <a:latin typeface="+mn-ea"/>
            </a:endParaRPr>
          </a:p>
        </p:txBody>
      </p:sp>
      <p:sp>
        <p:nvSpPr>
          <p:cNvPr id="204" name="文本框 203"/>
          <p:cNvSpPr txBox="1"/>
          <p:nvPr/>
        </p:nvSpPr>
        <p:spPr>
          <a:xfrm>
            <a:off x="7266860" y="4480231"/>
            <a:ext cx="956080" cy="253916"/>
          </a:xfrm>
          <a:prstGeom prst="rect">
            <a:avLst/>
          </a:prstGeom>
          <a:noFill/>
        </p:spPr>
        <p:txBody>
          <a:bodyPr wrap="square" rtlCol="0">
            <a:spAutoFit/>
          </a:bodyPr>
          <a:lstStyle/>
          <a:p>
            <a:pPr algn="ctr"/>
            <a:r>
              <a:rPr lang="zh-CN" altLang="en-US" sz="1050" dirty="0">
                <a:solidFill>
                  <a:schemeClr val="tx1">
                    <a:lumMod val="75000"/>
                    <a:lumOff val="25000"/>
                  </a:schemeClr>
                </a:solidFill>
                <a:latin typeface="+mn-ea"/>
              </a:rPr>
              <a:t>人工智能</a:t>
            </a:r>
            <a:endParaRPr lang="zh-CN" altLang="en-US" sz="1050" dirty="0">
              <a:solidFill>
                <a:schemeClr val="tx1">
                  <a:lumMod val="75000"/>
                  <a:lumOff val="25000"/>
                </a:schemeClr>
              </a:solidFill>
              <a:latin typeface="+mn-ea"/>
            </a:endParaRPr>
          </a:p>
        </p:txBody>
      </p:sp>
      <p:sp>
        <p:nvSpPr>
          <p:cNvPr id="205" name="文本框 204"/>
          <p:cNvSpPr txBox="1"/>
          <p:nvPr/>
        </p:nvSpPr>
        <p:spPr>
          <a:xfrm>
            <a:off x="7829227" y="4148283"/>
            <a:ext cx="956080" cy="261610"/>
          </a:xfrm>
          <a:prstGeom prst="rect">
            <a:avLst/>
          </a:prstGeom>
          <a:noFill/>
        </p:spPr>
        <p:txBody>
          <a:bodyPr wrap="square" rtlCol="0">
            <a:spAutoFit/>
          </a:bodyPr>
          <a:lstStyle/>
          <a:p>
            <a:pPr algn="ctr"/>
            <a:r>
              <a:rPr lang="zh-CN" altLang="en-US" sz="1050" dirty="0">
                <a:solidFill>
                  <a:schemeClr val="tx1">
                    <a:lumMod val="75000"/>
                    <a:lumOff val="25000"/>
                  </a:schemeClr>
                </a:solidFill>
                <a:latin typeface="+mn-ea"/>
              </a:rPr>
              <a:t>边缘计算</a:t>
            </a:r>
            <a:endParaRPr lang="zh-CN" altLang="en-US" sz="1050" dirty="0">
              <a:solidFill>
                <a:schemeClr val="tx1">
                  <a:lumMod val="75000"/>
                  <a:lumOff val="25000"/>
                </a:schemeClr>
              </a:solidFill>
              <a:latin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220436" y="475734"/>
            <a:ext cx="1447832" cy="369332"/>
          </a:xfrm>
          <a:prstGeom prst="rect">
            <a:avLst/>
          </a:prstGeom>
          <a:noFill/>
        </p:spPr>
        <p:txBody>
          <a:bodyPr wrap="non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19 </a:t>
            </a:r>
            <a:r>
              <a:rPr lang="zh-CN" altLang="en-US" dirty="0"/>
              <a:t>多项目标</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 name="任意多边形: 形状 5"/>
          <p:cNvSpPr/>
          <p:nvPr/>
        </p:nvSpPr>
        <p:spPr>
          <a:xfrm>
            <a:off x="0" y="4166266"/>
            <a:ext cx="12192000" cy="2691734"/>
          </a:xfrm>
          <a:custGeom>
            <a:avLst/>
            <a:gdLst>
              <a:gd name="connsiteX0" fmla="*/ 9522459 w 12192000"/>
              <a:gd name="connsiteY0" fmla="*/ 96 h 2691734"/>
              <a:gd name="connsiteX1" fmla="*/ 11744535 w 12192000"/>
              <a:gd name="connsiteY1" fmla="*/ 1229876 h 2691734"/>
              <a:gd name="connsiteX2" fmla="*/ 12121159 w 12192000"/>
              <a:gd name="connsiteY2" fmla="*/ 1200707 h 2691734"/>
              <a:gd name="connsiteX3" fmla="*/ 12192000 w 12192000"/>
              <a:gd name="connsiteY3" fmla="*/ 1178545 h 2691734"/>
              <a:gd name="connsiteX4" fmla="*/ 12192000 w 12192000"/>
              <a:gd name="connsiteY4" fmla="*/ 2691734 h 2691734"/>
              <a:gd name="connsiteX5" fmla="*/ 0 w 12192000"/>
              <a:gd name="connsiteY5" fmla="*/ 2691734 h 2691734"/>
              <a:gd name="connsiteX6" fmla="*/ 0 w 12192000"/>
              <a:gd name="connsiteY6" fmla="*/ 1601595 h 2691734"/>
              <a:gd name="connsiteX7" fmla="*/ 216832 w 12192000"/>
              <a:gd name="connsiteY7" fmla="*/ 1639030 h 2691734"/>
              <a:gd name="connsiteX8" fmla="*/ 947569 w 12192000"/>
              <a:gd name="connsiteY8" fmla="*/ 1671575 h 2691734"/>
              <a:gd name="connsiteX9" fmla="*/ 2690816 w 12192000"/>
              <a:gd name="connsiteY9" fmla="*/ 1012281 h 2691734"/>
              <a:gd name="connsiteX10" fmla="*/ 4387159 w 12192000"/>
              <a:gd name="connsiteY10" fmla="*/ 1589893 h 2691734"/>
              <a:gd name="connsiteX11" fmla="*/ 6072842 w 12192000"/>
              <a:gd name="connsiteY11" fmla="*/ 359375 h 2691734"/>
              <a:gd name="connsiteX12" fmla="*/ 7764211 w 12192000"/>
              <a:gd name="connsiteY12" fmla="*/ 1158143 h 2691734"/>
              <a:gd name="connsiteX13" fmla="*/ 9522459 w 12192000"/>
              <a:gd name="connsiteY13" fmla="*/ 96 h 26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2691734">
                <a:moveTo>
                  <a:pt x="9522459" y="96"/>
                </a:moveTo>
                <a:cubicBezTo>
                  <a:pt x="10185847" y="12052"/>
                  <a:pt x="11076752" y="1138930"/>
                  <a:pt x="11744535" y="1229876"/>
                </a:cubicBezTo>
                <a:cubicBezTo>
                  <a:pt x="11869744" y="1246929"/>
                  <a:pt x="11995953" y="1233615"/>
                  <a:pt x="12121159" y="1200707"/>
                </a:cubicBezTo>
                <a:lnTo>
                  <a:pt x="12192000" y="1178545"/>
                </a:lnTo>
                <a:lnTo>
                  <a:pt x="12192000" y="2691734"/>
                </a:lnTo>
                <a:lnTo>
                  <a:pt x="0" y="2691734"/>
                </a:lnTo>
                <a:lnTo>
                  <a:pt x="0" y="1601595"/>
                </a:lnTo>
                <a:lnTo>
                  <a:pt x="216832" y="1639030"/>
                </a:lnTo>
                <a:cubicBezTo>
                  <a:pt x="470168" y="1677228"/>
                  <a:pt x="726732" y="1697101"/>
                  <a:pt x="947569" y="1671575"/>
                </a:cubicBezTo>
                <a:cubicBezTo>
                  <a:pt x="1536468" y="1603507"/>
                  <a:pt x="2117551" y="1025895"/>
                  <a:pt x="2690816" y="1012281"/>
                </a:cubicBezTo>
                <a:cubicBezTo>
                  <a:pt x="3264081" y="998667"/>
                  <a:pt x="3823488" y="1698710"/>
                  <a:pt x="4387159" y="1589893"/>
                </a:cubicBezTo>
                <a:cubicBezTo>
                  <a:pt x="4950829" y="1481075"/>
                  <a:pt x="5509999" y="431334"/>
                  <a:pt x="6072842" y="359375"/>
                </a:cubicBezTo>
                <a:cubicBezTo>
                  <a:pt x="6635683" y="287417"/>
                  <a:pt x="7189275" y="1218023"/>
                  <a:pt x="7764211" y="1158143"/>
                </a:cubicBezTo>
                <a:cubicBezTo>
                  <a:pt x="8339146" y="1098263"/>
                  <a:pt x="8859071" y="-11859"/>
                  <a:pt x="9522459" y="96"/>
                </a:cubicBezTo>
                <a:close/>
              </a:path>
            </a:pathLst>
          </a:custGeom>
          <a:gradFill flip="none" rotWithShape="1">
            <a:gsLst>
              <a:gs pos="0">
                <a:schemeClr val="accent1">
                  <a:alpha val="28000"/>
                </a:scheme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8" name="组合 37"/>
          <p:cNvGrpSpPr/>
          <p:nvPr/>
        </p:nvGrpSpPr>
        <p:grpSpPr>
          <a:xfrm>
            <a:off x="0" y="4059330"/>
            <a:ext cx="12192000" cy="1763437"/>
            <a:chOff x="-538652" y="4251104"/>
            <a:chExt cx="13269304" cy="1919257"/>
          </a:xfrm>
          <a:effectLst>
            <a:outerShdw blurRad="50800" dist="444500" dir="5400000" algn="t" rotWithShape="0">
              <a:prstClr val="black">
                <a:alpha val="5000"/>
              </a:prstClr>
            </a:outerShdw>
          </a:effectLst>
        </p:grpSpPr>
        <p:sp>
          <p:nvSpPr>
            <p:cNvPr id="39" name="任意多边形: 形状 38"/>
            <p:cNvSpPr/>
            <p:nvPr/>
          </p:nvSpPr>
          <p:spPr>
            <a:xfrm>
              <a:off x="-538652" y="4338614"/>
              <a:ext cx="13269304" cy="1831747"/>
            </a:xfrm>
            <a:custGeom>
              <a:avLst/>
              <a:gdLst>
                <a:gd name="connsiteX0" fmla="*/ 10363878 w 13269304"/>
                <a:gd name="connsiteY0" fmla="*/ 104 h 3930087"/>
                <a:gd name="connsiteX1" fmla="*/ 12782300 w 13269304"/>
                <a:gd name="connsiteY1" fmla="*/ 1338550 h 3930087"/>
                <a:gd name="connsiteX2" fmla="*/ 13192203 w 13269304"/>
                <a:gd name="connsiteY2" fmla="*/ 1306803 h 3930087"/>
                <a:gd name="connsiteX3" fmla="*/ 13269304 w 13269304"/>
                <a:gd name="connsiteY3" fmla="*/ 1282683 h 3930087"/>
                <a:gd name="connsiteX4" fmla="*/ 13269304 w 13269304"/>
                <a:gd name="connsiteY4" fmla="*/ 3930087 h 3930087"/>
                <a:gd name="connsiteX5" fmla="*/ 0 w 13269304"/>
                <a:gd name="connsiteY5" fmla="*/ 3930087 h 3930087"/>
                <a:gd name="connsiteX6" fmla="*/ 0 w 13269304"/>
                <a:gd name="connsiteY6" fmla="*/ 1743114 h 3930087"/>
                <a:gd name="connsiteX7" fmla="*/ 235991 w 13269304"/>
                <a:gd name="connsiteY7" fmla="*/ 1783857 h 3930087"/>
                <a:gd name="connsiteX8" fmla="*/ 1031297 w 13269304"/>
                <a:gd name="connsiteY8" fmla="*/ 1819278 h 3930087"/>
                <a:gd name="connsiteX9" fmla="*/ 2928580 w 13269304"/>
                <a:gd name="connsiteY9" fmla="*/ 1101728 h 3930087"/>
                <a:gd name="connsiteX10" fmla="*/ 4774814 w 13269304"/>
                <a:gd name="connsiteY10" fmla="*/ 1730378 h 3930087"/>
                <a:gd name="connsiteX11" fmla="*/ 6609447 w 13269304"/>
                <a:gd name="connsiteY11" fmla="*/ 391130 h 3930087"/>
                <a:gd name="connsiteX12" fmla="*/ 8450268 w 13269304"/>
                <a:gd name="connsiteY12" fmla="*/ 1260478 h 3930087"/>
                <a:gd name="connsiteX13" fmla="*/ 10363878 w 13269304"/>
                <a:gd name="connsiteY13" fmla="*/ 104 h 3930087"/>
                <a:gd name="connsiteX0-1" fmla="*/ 13269304 w 13360744"/>
                <a:gd name="connsiteY0-2" fmla="*/ 3930087 h 4021527"/>
                <a:gd name="connsiteX1-3" fmla="*/ 0 w 13360744"/>
                <a:gd name="connsiteY1-4" fmla="*/ 3930087 h 4021527"/>
                <a:gd name="connsiteX2-5" fmla="*/ 0 w 13360744"/>
                <a:gd name="connsiteY2-6" fmla="*/ 1743114 h 4021527"/>
                <a:gd name="connsiteX3-7" fmla="*/ 235991 w 13360744"/>
                <a:gd name="connsiteY3-8" fmla="*/ 1783857 h 4021527"/>
                <a:gd name="connsiteX4-9" fmla="*/ 1031297 w 13360744"/>
                <a:gd name="connsiteY4-10" fmla="*/ 1819278 h 4021527"/>
                <a:gd name="connsiteX5-11" fmla="*/ 2928580 w 13360744"/>
                <a:gd name="connsiteY5-12" fmla="*/ 1101728 h 4021527"/>
                <a:gd name="connsiteX6-13" fmla="*/ 4774814 w 13360744"/>
                <a:gd name="connsiteY6-14" fmla="*/ 1730378 h 4021527"/>
                <a:gd name="connsiteX7-15" fmla="*/ 6609447 w 13360744"/>
                <a:gd name="connsiteY7-16" fmla="*/ 391130 h 4021527"/>
                <a:gd name="connsiteX8-17" fmla="*/ 8450268 w 13360744"/>
                <a:gd name="connsiteY8-18" fmla="*/ 1260478 h 4021527"/>
                <a:gd name="connsiteX9-19" fmla="*/ 10363878 w 13360744"/>
                <a:gd name="connsiteY9-20" fmla="*/ 104 h 4021527"/>
                <a:gd name="connsiteX10-21" fmla="*/ 12782300 w 13360744"/>
                <a:gd name="connsiteY10-22" fmla="*/ 1338550 h 4021527"/>
                <a:gd name="connsiteX11-23" fmla="*/ 13192203 w 13360744"/>
                <a:gd name="connsiteY11-24" fmla="*/ 1306803 h 4021527"/>
                <a:gd name="connsiteX12-25" fmla="*/ 13269304 w 13360744"/>
                <a:gd name="connsiteY12-26" fmla="*/ 1282683 h 4021527"/>
                <a:gd name="connsiteX13-27" fmla="*/ 13360744 w 13360744"/>
                <a:gd name="connsiteY13-28" fmla="*/ 4021527 h 4021527"/>
                <a:gd name="connsiteX0-29" fmla="*/ 13269304 w 13269304"/>
                <a:gd name="connsiteY0-30" fmla="*/ 3930087 h 3930087"/>
                <a:gd name="connsiteX1-31" fmla="*/ 0 w 13269304"/>
                <a:gd name="connsiteY1-32" fmla="*/ 3930087 h 3930087"/>
                <a:gd name="connsiteX2-33" fmla="*/ 0 w 13269304"/>
                <a:gd name="connsiteY2-34" fmla="*/ 1743114 h 3930087"/>
                <a:gd name="connsiteX3-35" fmla="*/ 235991 w 13269304"/>
                <a:gd name="connsiteY3-36" fmla="*/ 1783857 h 3930087"/>
                <a:gd name="connsiteX4-37" fmla="*/ 1031297 w 13269304"/>
                <a:gd name="connsiteY4-38" fmla="*/ 1819278 h 3930087"/>
                <a:gd name="connsiteX5-39" fmla="*/ 2928580 w 13269304"/>
                <a:gd name="connsiteY5-40" fmla="*/ 1101728 h 3930087"/>
                <a:gd name="connsiteX6-41" fmla="*/ 4774814 w 13269304"/>
                <a:gd name="connsiteY6-42" fmla="*/ 1730378 h 3930087"/>
                <a:gd name="connsiteX7-43" fmla="*/ 6609447 w 13269304"/>
                <a:gd name="connsiteY7-44" fmla="*/ 391130 h 3930087"/>
                <a:gd name="connsiteX8-45" fmla="*/ 8450268 w 13269304"/>
                <a:gd name="connsiteY8-46" fmla="*/ 1260478 h 3930087"/>
                <a:gd name="connsiteX9-47" fmla="*/ 10363878 w 13269304"/>
                <a:gd name="connsiteY9-48" fmla="*/ 104 h 3930087"/>
                <a:gd name="connsiteX10-49" fmla="*/ 12782300 w 13269304"/>
                <a:gd name="connsiteY10-50" fmla="*/ 1338550 h 3930087"/>
                <a:gd name="connsiteX11-51" fmla="*/ 13192203 w 13269304"/>
                <a:gd name="connsiteY11-52" fmla="*/ 1306803 h 3930087"/>
                <a:gd name="connsiteX12-53" fmla="*/ 13269304 w 13269304"/>
                <a:gd name="connsiteY12-54" fmla="*/ 1282683 h 3930087"/>
                <a:gd name="connsiteX0-55" fmla="*/ 0 w 13269304"/>
                <a:gd name="connsiteY0-56" fmla="*/ 3930087 h 3930087"/>
                <a:gd name="connsiteX1-57" fmla="*/ 0 w 13269304"/>
                <a:gd name="connsiteY1-58" fmla="*/ 1743114 h 3930087"/>
                <a:gd name="connsiteX2-59" fmla="*/ 235991 w 13269304"/>
                <a:gd name="connsiteY2-60" fmla="*/ 1783857 h 3930087"/>
                <a:gd name="connsiteX3-61" fmla="*/ 1031297 w 13269304"/>
                <a:gd name="connsiteY3-62" fmla="*/ 1819278 h 3930087"/>
                <a:gd name="connsiteX4-63" fmla="*/ 2928580 w 13269304"/>
                <a:gd name="connsiteY4-64" fmla="*/ 1101728 h 3930087"/>
                <a:gd name="connsiteX5-65" fmla="*/ 4774814 w 13269304"/>
                <a:gd name="connsiteY5-66" fmla="*/ 1730378 h 3930087"/>
                <a:gd name="connsiteX6-67" fmla="*/ 6609447 w 13269304"/>
                <a:gd name="connsiteY6-68" fmla="*/ 391130 h 3930087"/>
                <a:gd name="connsiteX7-69" fmla="*/ 8450268 w 13269304"/>
                <a:gd name="connsiteY7-70" fmla="*/ 1260478 h 3930087"/>
                <a:gd name="connsiteX8-71" fmla="*/ 10363878 w 13269304"/>
                <a:gd name="connsiteY8-72" fmla="*/ 104 h 3930087"/>
                <a:gd name="connsiteX9-73" fmla="*/ 12782300 w 13269304"/>
                <a:gd name="connsiteY9-74" fmla="*/ 1338550 h 3930087"/>
                <a:gd name="connsiteX10-75" fmla="*/ 13192203 w 13269304"/>
                <a:gd name="connsiteY10-76" fmla="*/ 1306803 h 3930087"/>
                <a:gd name="connsiteX11-77" fmla="*/ 13269304 w 13269304"/>
                <a:gd name="connsiteY11-78" fmla="*/ 1282683 h 3930087"/>
                <a:gd name="connsiteX0-79" fmla="*/ 0 w 13269304"/>
                <a:gd name="connsiteY0-80" fmla="*/ 1743114 h 1831747"/>
                <a:gd name="connsiteX1-81" fmla="*/ 235991 w 13269304"/>
                <a:gd name="connsiteY1-82" fmla="*/ 1783857 h 1831747"/>
                <a:gd name="connsiteX2-83" fmla="*/ 1031297 w 13269304"/>
                <a:gd name="connsiteY2-84" fmla="*/ 1819278 h 1831747"/>
                <a:gd name="connsiteX3-85" fmla="*/ 2928580 w 13269304"/>
                <a:gd name="connsiteY3-86" fmla="*/ 1101728 h 1831747"/>
                <a:gd name="connsiteX4-87" fmla="*/ 4774814 w 13269304"/>
                <a:gd name="connsiteY4-88" fmla="*/ 1730378 h 1831747"/>
                <a:gd name="connsiteX5-89" fmla="*/ 6609447 w 13269304"/>
                <a:gd name="connsiteY5-90" fmla="*/ 391130 h 1831747"/>
                <a:gd name="connsiteX6-91" fmla="*/ 8450268 w 13269304"/>
                <a:gd name="connsiteY6-92" fmla="*/ 1260478 h 1831747"/>
                <a:gd name="connsiteX7-93" fmla="*/ 10363878 w 13269304"/>
                <a:gd name="connsiteY7-94" fmla="*/ 104 h 1831747"/>
                <a:gd name="connsiteX8-95" fmla="*/ 12782300 w 13269304"/>
                <a:gd name="connsiteY8-96" fmla="*/ 1338550 h 1831747"/>
                <a:gd name="connsiteX9-97" fmla="*/ 13192203 w 13269304"/>
                <a:gd name="connsiteY9-98" fmla="*/ 1306803 h 1831747"/>
                <a:gd name="connsiteX10-99" fmla="*/ 13269304 w 13269304"/>
                <a:gd name="connsiteY10-100" fmla="*/ 1282683 h 18317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13269304" h="1831747">
                  <a:moveTo>
                    <a:pt x="0" y="1743114"/>
                  </a:moveTo>
                  <a:lnTo>
                    <a:pt x="235991" y="1783857"/>
                  </a:lnTo>
                  <a:cubicBezTo>
                    <a:pt x="511712" y="1825430"/>
                    <a:pt x="790947" y="1847059"/>
                    <a:pt x="1031297" y="1819278"/>
                  </a:cubicBezTo>
                  <a:cubicBezTo>
                    <a:pt x="1672232" y="1745195"/>
                    <a:pt x="2304661" y="1116545"/>
                    <a:pt x="2928580" y="1101728"/>
                  </a:cubicBezTo>
                  <a:cubicBezTo>
                    <a:pt x="3552500" y="1086911"/>
                    <a:pt x="4161337" y="1848811"/>
                    <a:pt x="4774814" y="1730378"/>
                  </a:cubicBezTo>
                  <a:cubicBezTo>
                    <a:pt x="5388292" y="1611945"/>
                    <a:pt x="5996871" y="469447"/>
                    <a:pt x="6609447" y="391130"/>
                  </a:cubicBezTo>
                  <a:cubicBezTo>
                    <a:pt x="7222022" y="312813"/>
                    <a:pt x="7824530" y="1325649"/>
                    <a:pt x="8450268" y="1260478"/>
                  </a:cubicBezTo>
                  <a:cubicBezTo>
                    <a:pt x="9076006" y="1195307"/>
                    <a:pt x="9641872" y="-12907"/>
                    <a:pt x="10363878" y="104"/>
                  </a:cubicBezTo>
                  <a:cubicBezTo>
                    <a:pt x="11085884" y="13117"/>
                    <a:pt x="12055511" y="1239568"/>
                    <a:pt x="12782300" y="1338550"/>
                  </a:cubicBezTo>
                  <a:cubicBezTo>
                    <a:pt x="12918573" y="1357109"/>
                    <a:pt x="13055934" y="1342619"/>
                    <a:pt x="13192203" y="1306803"/>
                  </a:cubicBezTo>
                  <a:lnTo>
                    <a:pt x="13269304" y="1282683"/>
                  </a:lnTo>
                </a:path>
              </a:pathLst>
            </a:custGeom>
            <a:noFill/>
            <a:ln w="53975">
              <a:gradFill flip="none" rotWithShape="1">
                <a:gsLst>
                  <a:gs pos="1000">
                    <a:schemeClr val="accent1">
                      <a:alpha val="0"/>
                    </a:schemeClr>
                  </a:gs>
                  <a:gs pos="100000">
                    <a:schemeClr val="accent1">
                      <a:alpha val="0"/>
                    </a:schemeClr>
                  </a:gs>
                  <a:gs pos="85000">
                    <a:srgbClr val="1D78FA"/>
                  </a:gs>
                  <a:gs pos="21000">
                    <a:schemeClr val="accent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椭圆 39"/>
            <p:cNvSpPr/>
            <p:nvPr/>
          </p:nvSpPr>
          <p:spPr>
            <a:xfrm>
              <a:off x="9733097" y="4251104"/>
              <a:ext cx="175020" cy="175020"/>
            </a:xfrm>
            <a:prstGeom prst="ellipse">
              <a:avLst/>
            </a:prstGeom>
            <a:solidFill>
              <a:schemeClr val="bg1"/>
            </a:solidFill>
            <a:ln w="539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008490" y="4638474"/>
              <a:ext cx="175020" cy="175020"/>
            </a:xfrm>
            <a:prstGeom prst="ellipse">
              <a:avLst/>
            </a:prstGeom>
            <a:solidFill>
              <a:schemeClr val="bg1"/>
            </a:solidFill>
            <a:ln w="539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2266282" y="5353188"/>
              <a:ext cx="175020" cy="175020"/>
            </a:xfrm>
            <a:prstGeom prst="ellipse">
              <a:avLst/>
            </a:prstGeom>
            <a:solidFill>
              <a:schemeClr val="bg1"/>
            </a:solidFill>
            <a:ln w="539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任意多边形: 形状 43"/>
          <p:cNvSpPr/>
          <p:nvPr/>
        </p:nvSpPr>
        <p:spPr>
          <a:xfrm rot="10800000">
            <a:off x="1393262" y="2007393"/>
            <a:ext cx="2611664" cy="2843213"/>
          </a:xfrm>
          <a:custGeom>
            <a:avLst/>
            <a:gdLst>
              <a:gd name="connsiteX0" fmla="*/ 3155148 w 3316934"/>
              <a:gd name="connsiteY0" fmla="*/ 3611012 h 3611012"/>
              <a:gd name="connsiteX1" fmla="*/ 161786 w 3316934"/>
              <a:gd name="connsiteY1" fmla="*/ 3611012 h 3611012"/>
              <a:gd name="connsiteX2" fmla="*/ 0 w 3316934"/>
              <a:gd name="connsiteY2" fmla="*/ 3449226 h 3611012"/>
              <a:gd name="connsiteX3" fmla="*/ 0 w 3316934"/>
              <a:gd name="connsiteY3" fmla="*/ 470367 h 3611012"/>
              <a:gd name="connsiteX4" fmla="*/ 161786 w 3316934"/>
              <a:gd name="connsiteY4" fmla="*/ 308581 h 3611012"/>
              <a:gd name="connsiteX5" fmla="*/ 1568591 w 3316934"/>
              <a:gd name="connsiteY5" fmla="*/ 308581 h 3611012"/>
              <a:gd name="connsiteX6" fmla="*/ 1747569 w 3316934"/>
              <a:gd name="connsiteY6" fmla="*/ 0 h 3611012"/>
              <a:gd name="connsiteX7" fmla="*/ 1926547 w 3316934"/>
              <a:gd name="connsiteY7" fmla="*/ 308581 h 3611012"/>
              <a:gd name="connsiteX8" fmla="*/ 3155148 w 3316934"/>
              <a:gd name="connsiteY8" fmla="*/ 308581 h 3611012"/>
              <a:gd name="connsiteX9" fmla="*/ 3316934 w 3316934"/>
              <a:gd name="connsiteY9" fmla="*/ 470367 h 3611012"/>
              <a:gd name="connsiteX10" fmla="*/ 3316934 w 3316934"/>
              <a:gd name="connsiteY10" fmla="*/ 3449226 h 3611012"/>
              <a:gd name="connsiteX11" fmla="*/ 3155148 w 3316934"/>
              <a:gd name="connsiteY11" fmla="*/ 3611012 h 361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16934" h="3611012">
                <a:moveTo>
                  <a:pt x="3155148" y="3611012"/>
                </a:moveTo>
                <a:lnTo>
                  <a:pt x="161786" y="3611012"/>
                </a:lnTo>
                <a:cubicBezTo>
                  <a:pt x="72434" y="3611012"/>
                  <a:pt x="0" y="3538578"/>
                  <a:pt x="0" y="3449226"/>
                </a:cubicBezTo>
                <a:lnTo>
                  <a:pt x="0" y="470367"/>
                </a:lnTo>
                <a:cubicBezTo>
                  <a:pt x="0" y="381015"/>
                  <a:pt x="72434" y="308581"/>
                  <a:pt x="161786" y="308581"/>
                </a:cubicBezTo>
                <a:lnTo>
                  <a:pt x="1568591" y="308581"/>
                </a:lnTo>
                <a:lnTo>
                  <a:pt x="1747569" y="0"/>
                </a:lnTo>
                <a:lnTo>
                  <a:pt x="1926547" y="308581"/>
                </a:lnTo>
                <a:lnTo>
                  <a:pt x="3155148" y="308581"/>
                </a:lnTo>
                <a:cubicBezTo>
                  <a:pt x="3244500" y="308581"/>
                  <a:pt x="3316934" y="381015"/>
                  <a:pt x="3316934" y="470367"/>
                </a:cubicBezTo>
                <a:lnTo>
                  <a:pt x="3316934" y="3449226"/>
                </a:lnTo>
                <a:cubicBezTo>
                  <a:pt x="3316934" y="3538578"/>
                  <a:pt x="3244500" y="3611012"/>
                  <a:pt x="3155148" y="3611012"/>
                </a:cubicBezTo>
                <a:close/>
              </a:path>
            </a:pathLst>
          </a:custGeom>
          <a:solidFill>
            <a:schemeClr val="bg1"/>
          </a:solidFill>
          <a:ln w="38100">
            <a:noFill/>
          </a:ln>
          <a:effectLst>
            <a:outerShdw blurRad="254000" dist="50800" dir="5400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6" name="任意多边形: 形状 45"/>
          <p:cNvSpPr/>
          <p:nvPr/>
        </p:nvSpPr>
        <p:spPr>
          <a:xfrm rot="10800000">
            <a:off x="4859064" y="1335233"/>
            <a:ext cx="2611664" cy="2843213"/>
          </a:xfrm>
          <a:custGeom>
            <a:avLst/>
            <a:gdLst>
              <a:gd name="connsiteX0" fmla="*/ 3155148 w 3316934"/>
              <a:gd name="connsiteY0" fmla="*/ 3611012 h 3611012"/>
              <a:gd name="connsiteX1" fmla="*/ 161786 w 3316934"/>
              <a:gd name="connsiteY1" fmla="*/ 3611012 h 3611012"/>
              <a:gd name="connsiteX2" fmla="*/ 0 w 3316934"/>
              <a:gd name="connsiteY2" fmla="*/ 3449226 h 3611012"/>
              <a:gd name="connsiteX3" fmla="*/ 0 w 3316934"/>
              <a:gd name="connsiteY3" fmla="*/ 470367 h 3611012"/>
              <a:gd name="connsiteX4" fmla="*/ 161786 w 3316934"/>
              <a:gd name="connsiteY4" fmla="*/ 308581 h 3611012"/>
              <a:gd name="connsiteX5" fmla="*/ 1568591 w 3316934"/>
              <a:gd name="connsiteY5" fmla="*/ 308581 h 3611012"/>
              <a:gd name="connsiteX6" fmla="*/ 1747569 w 3316934"/>
              <a:gd name="connsiteY6" fmla="*/ 0 h 3611012"/>
              <a:gd name="connsiteX7" fmla="*/ 1926547 w 3316934"/>
              <a:gd name="connsiteY7" fmla="*/ 308581 h 3611012"/>
              <a:gd name="connsiteX8" fmla="*/ 3155148 w 3316934"/>
              <a:gd name="connsiteY8" fmla="*/ 308581 h 3611012"/>
              <a:gd name="connsiteX9" fmla="*/ 3316934 w 3316934"/>
              <a:gd name="connsiteY9" fmla="*/ 470367 h 3611012"/>
              <a:gd name="connsiteX10" fmla="*/ 3316934 w 3316934"/>
              <a:gd name="connsiteY10" fmla="*/ 3449226 h 3611012"/>
              <a:gd name="connsiteX11" fmla="*/ 3155148 w 3316934"/>
              <a:gd name="connsiteY11" fmla="*/ 3611012 h 361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16934" h="3611012">
                <a:moveTo>
                  <a:pt x="3155148" y="3611012"/>
                </a:moveTo>
                <a:lnTo>
                  <a:pt x="161786" y="3611012"/>
                </a:lnTo>
                <a:cubicBezTo>
                  <a:pt x="72434" y="3611012"/>
                  <a:pt x="0" y="3538578"/>
                  <a:pt x="0" y="3449226"/>
                </a:cubicBezTo>
                <a:lnTo>
                  <a:pt x="0" y="470367"/>
                </a:lnTo>
                <a:cubicBezTo>
                  <a:pt x="0" y="381015"/>
                  <a:pt x="72434" y="308581"/>
                  <a:pt x="161786" y="308581"/>
                </a:cubicBezTo>
                <a:lnTo>
                  <a:pt x="1568591" y="308581"/>
                </a:lnTo>
                <a:lnTo>
                  <a:pt x="1747569" y="0"/>
                </a:lnTo>
                <a:lnTo>
                  <a:pt x="1926547" y="308581"/>
                </a:lnTo>
                <a:lnTo>
                  <a:pt x="3155148" y="308581"/>
                </a:lnTo>
                <a:cubicBezTo>
                  <a:pt x="3244500" y="308581"/>
                  <a:pt x="3316934" y="381015"/>
                  <a:pt x="3316934" y="470367"/>
                </a:cubicBezTo>
                <a:lnTo>
                  <a:pt x="3316934" y="3449226"/>
                </a:lnTo>
                <a:cubicBezTo>
                  <a:pt x="3316934" y="3538578"/>
                  <a:pt x="3244500" y="3611012"/>
                  <a:pt x="3155148" y="3611012"/>
                </a:cubicBezTo>
                <a:close/>
              </a:path>
            </a:pathLst>
          </a:cu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 name="任意多边形: 形状 46"/>
          <p:cNvSpPr/>
          <p:nvPr/>
        </p:nvSpPr>
        <p:spPr>
          <a:xfrm rot="10800000">
            <a:off x="8293280" y="1078153"/>
            <a:ext cx="2611664" cy="2843213"/>
          </a:xfrm>
          <a:custGeom>
            <a:avLst/>
            <a:gdLst>
              <a:gd name="connsiteX0" fmla="*/ 3155148 w 3316934"/>
              <a:gd name="connsiteY0" fmla="*/ 3611012 h 3611012"/>
              <a:gd name="connsiteX1" fmla="*/ 161786 w 3316934"/>
              <a:gd name="connsiteY1" fmla="*/ 3611012 h 3611012"/>
              <a:gd name="connsiteX2" fmla="*/ 0 w 3316934"/>
              <a:gd name="connsiteY2" fmla="*/ 3449226 h 3611012"/>
              <a:gd name="connsiteX3" fmla="*/ 0 w 3316934"/>
              <a:gd name="connsiteY3" fmla="*/ 470367 h 3611012"/>
              <a:gd name="connsiteX4" fmla="*/ 161786 w 3316934"/>
              <a:gd name="connsiteY4" fmla="*/ 308581 h 3611012"/>
              <a:gd name="connsiteX5" fmla="*/ 1568591 w 3316934"/>
              <a:gd name="connsiteY5" fmla="*/ 308581 h 3611012"/>
              <a:gd name="connsiteX6" fmla="*/ 1747569 w 3316934"/>
              <a:gd name="connsiteY6" fmla="*/ 0 h 3611012"/>
              <a:gd name="connsiteX7" fmla="*/ 1926547 w 3316934"/>
              <a:gd name="connsiteY7" fmla="*/ 308581 h 3611012"/>
              <a:gd name="connsiteX8" fmla="*/ 3155148 w 3316934"/>
              <a:gd name="connsiteY8" fmla="*/ 308581 h 3611012"/>
              <a:gd name="connsiteX9" fmla="*/ 3316934 w 3316934"/>
              <a:gd name="connsiteY9" fmla="*/ 470367 h 3611012"/>
              <a:gd name="connsiteX10" fmla="*/ 3316934 w 3316934"/>
              <a:gd name="connsiteY10" fmla="*/ 3449226 h 3611012"/>
              <a:gd name="connsiteX11" fmla="*/ 3155148 w 3316934"/>
              <a:gd name="connsiteY11" fmla="*/ 3611012 h 361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16934" h="3611012">
                <a:moveTo>
                  <a:pt x="3155148" y="3611012"/>
                </a:moveTo>
                <a:lnTo>
                  <a:pt x="161786" y="3611012"/>
                </a:lnTo>
                <a:cubicBezTo>
                  <a:pt x="72434" y="3611012"/>
                  <a:pt x="0" y="3538578"/>
                  <a:pt x="0" y="3449226"/>
                </a:cubicBezTo>
                <a:lnTo>
                  <a:pt x="0" y="470367"/>
                </a:lnTo>
                <a:cubicBezTo>
                  <a:pt x="0" y="381015"/>
                  <a:pt x="72434" y="308581"/>
                  <a:pt x="161786" y="308581"/>
                </a:cubicBezTo>
                <a:lnTo>
                  <a:pt x="1568591" y="308581"/>
                </a:lnTo>
                <a:lnTo>
                  <a:pt x="1747569" y="0"/>
                </a:lnTo>
                <a:lnTo>
                  <a:pt x="1926547" y="308581"/>
                </a:lnTo>
                <a:lnTo>
                  <a:pt x="3155148" y="308581"/>
                </a:lnTo>
                <a:cubicBezTo>
                  <a:pt x="3244500" y="308581"/>
                  <a:pt x="3316934" y="381015"/>
                  <a:pt x="3316934" y="470367"/>
                </a:cubicBezTo>
                <a:lnTo>
                  <a:pt x="3316934" y="3449226"/>
                </a:lnTo>
                <a:cubicBezTo>
                  <a:pt x="3316934" y="3538578"/>
                  <a:pt x="3244500" y="3611012"/>
                  <a:pt x="3155148" y="3611012"/>
                </a:cubicBezTo>
                <a:close/>
              </a:path>
            </a:pathLst>
          </a:custGeom>
          <a:solidFill>
            <a:schemeClr val="bg1"/>
          </a:solidFill>
          <a:ln w="38100">
            <a:noFill/>
          </a:ln>
          <a:effectLst>
            <a:outerShdw blurRad="254000" dist="50800" dir="5400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9" name="文本框 8"/>
          <p:cNvSpPr txBox="1"/>
          <p:nvPr/>
        </p:nvSpPr>
        <p:spPr>
          <a:xfrm>
            <a:off x="5362073" y="2448569"/>
            <a:ext cx="1675225" cy="646331"/>
          </a:xfrm>
          <a:prstGeom prst="rect">
            <a:avLst/>
          </a:prstGeom>
          <a:noFill/>
          <a:ln w="38100">
            <a:noFill/>
          </a:ln>
          <a:effectLst>
            <a:outerShdw blurRad="411480" dist="123444" dir="5400000" sx="108000" sy="108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defPPr>
              <a:defRPr lang="zh-CN"/>
            </a:defPPr>
            <a:lvl1pPr algn="ctr">
              <a:defRPr sz="1945">
                <a:solidFill>
                  <a:schemeClr val="bg1"/>
                </a:solidFill>
                <a:effectLst>
                  <a:outerShdw blurRad="137160" dist="41148" dir="2699997" algn="tl">
                    <a:srgbClr val="000000">
                      <a:alpha val="40000"/>
                    </a:srgbClr>
                  </a:outerShdw>
                </a:effectLst>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000" dirty="0">
                <a:effectLst/>
              </a:rPr>
              <a:t>标题二</a:t>
            </a:r>
            <a:endParaRPr lang="en-US" altLang="zh-CN" sz="2000" dirty="0">
              <a:effectLst/>
            </a:endParaRPr>
          </a:p>
        </p:txBody>
      </p:sp>
      <p:pic>
        <p:nvPicPr>
          <p:cNvPr id="3" name="图形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729610" y="1538079"/>
            <a:ext cx="927252" cy="927256"/>
          </a:xfrm>
          <a:prstGeom prst="rect">
            <a:avLst/>
          </a:prstGeom>
          <a:effectLst>
            <a:outerShdw blurRad="411480" dist="123444" dir="5400000" sx="108000" sy="108000" algn="ctr" rotWithShape="0">
              <a:schemeClr val="accent1">
                <a:lumMod val="50000"/>
                <a:alpha val="40000"/>
              </a:schemeClr>
            </a:outerShdw>
          </a:effectLst>
        </p:spPr>
      </p:pic>
      <p:sp>
        <p:nvSpPr>
          <p:cNvPr id="14" name="图形 4"/>
          <p:cNvSpPr/>
          <p:nvPr/>
        </p:nvSpPr>
        <p:spPr>
          <a:xfrm>
            <a:off x="9191482" y="1289045"/>
            <a:ext cx="781687" cy="827627"/>
          </a:xfrm>
          <a:custGeom>
            <a:avLst/>
            <a:gdLst>
              <a:gd name="connsiteX0" fmla="*/ 772804 w 781687"/>
              <a:gd name="connsiteY0" fmla="*/ 184515 h 827627"/>
              <a:gd name="connsiteX1" fmla="*/ 693197 w 781687"/>
              <a:gd name="connsiteY1" fmla="*/ 979 h 827627"/>
              <a:gd name="connsiteX2" fmla="*/ 461013 w 781687"/>
              <a:gd name="connsiteY2" fmla="*/ 80585 h 827627"/>
              <a:gd name="connsiteX3" fmla="*/ 407942 w 781687"/>
              <a:gd name="connsiteY3" fmla="*/ 76163 h 827627"/>
              <a:gd name="connsiteX4" fmla="*/ 113842 w 781687"/>
              <a:gd name="connsiteY4" fmla="*/ 215474 h 827627"/>
              <a:gd name="connsiteX5" fmla="*/ 54137 w 781687"/>
              <a:gd name="connsiteY5" fmla="*/ 376898 h 827627"/>
              <a:gd name="connsiteX6" fmla="*/ 326125 w 781687"/>
              <a:gd name="connsiteY6" fmla="*/ 149135 h 827627"/>
              <a:gd name="connsiteX7" fmla="*/ 54137 w 781687"/>
              <a:gd name="connsiteY7" fmla="*/ 465349 h 827627"/>
              <a:gd name="connsiteX8" fmla="*/ 54137 w 781687"/>
              <a:gd name="connsiteY8" fmla="*/ 467560 h 827627"/>
              <a:gd name="connsiteX9" fmla="*/ 40869 w 781687"/>
              <a:gd name="connsiteY9" fmla="*/ 494096 h 827627"/>
              <a:gd name="connsiteX10" fmla="*/ 91729 w 781687"/>
              <a:gd name="connsiteY10" fmla="*/ 823577 h 827627"/>
              <a:gd name="connsiteX11" fmla="*/ 308434 w 781687"/>
              <a:gd name="connsiteY11" fmla="*/ 735126 h 827627"/>
              <a:gd name="connsiteX12" fmla="*/ 584845 w 781687"/>
              <a:gd name="connsiteY12" fmla="*/ 708591 h 827627"/>
              <a:gd name="connsiteX13" fmla="*/ 737423 w 781687"/>
              <a:gd name="connsiteY13" fmla="*/ 500730 h 827627"/>
              <a:gd name="connsiteX14" fmla="*/ 514083 w 781687"/>
              <a:gd name="connsiteY14" fmla="*/ 500730 h 827627"/>
              <a:gd name="connsiteX15" fmla="*/ 383618 w 781687"/>
              <a:gd name="connsiteY15" fmla="*/ 571491 h 827627"/>
              <a:gd name="connsiteX16" fmla="*/ 266420 w 781687"/>
              <a:gd name="connsiteY16" fmla="*/ 443236 h 827627"/>
              <a:gd name="connsiteX17" fmla="*/ 744057 w 781687"/>
              <a:gd name="connsiteY17" fmla="*/ 443236 h 827627"/>
              <a:gd name="connsiteX18" fmla="*/ 684352 w 781687"/>
              <a:gd name="connsiteY18" fmla="*/ 211051 h 827627"/>
              <a:gd name="connsiteX19" fmla="*/ 522929 w 781687"/>
              <a:gd name="connsiteY19" fmla="*/ 89430 h 827627"/>
              <a:gd name="connsiteX20" fmla="*/ 615803 w 781687"/>
              <a:gd name="connsiteY20" fmla="*/ 40782 h 827627"/>
              <a:gd name="connsiteX21" fmla="*/ 744057 w 781687"/>
              <a:gd name="connsiteY21" fmla="*/ 80585 h 827627"/>
              <a:gd name="connsiteX22" fmla="*/ 724156 w 781687"/>
              <a:gd name="connsiteY22" fmla="*/ 284023 h 827627"/>
              <a:gd name="connsiteX23" fmla="*/ 772804 w 781687"/>
              <a:gd name="connsiteY23" fmla="*/ 184515 h 827627"/>
              <a:gd name="connsiteX24" fmla="*/ 277477 w 781687"/>
              <a:gd name="connsiteY24" fmla="*/ 728492 h 827627"/>
              <a:gd name="connsiteX25" fmla="*/ 74039 w 781687"/>
              <a:gd name="connsiteY25" fmla="*/ 750605 h 827627"/>
              <a:gd name="connsiteX26" fmla="*/ 74039 w 781687"/>
              <a:gd name="connsiteY26" fmla="*/ 538321 h 827627"/>
              <a:gd name="connsiteX27" fmla="*/ 144800 w 781687"/>
              <a:gd name="connsiteY27" fmla="*/ 646674 h 827627"/>
              <a:gd name="connsiteX28" fmla="*/ 277477 w 781687"/>
              <a:gd name="connsiteY28" fmla="*/ 728492 h 827627"/>
              <a:gd name="connsiteX29" fmla="*/ 273054 w 781687"/>
              <a:gd name="connsiteY29" fmla="*/ 328249 h 827627"/>
              <a:gd name="connsiteX30" fmla="*/ 376984 w 781687"/>
              <a:gd name="connsiteY30" fmla="*/ 228741 h 827627"/>
              <a:gd name="connsiteX31" fmla="*/ 522929 w 781687"/>
              <a:gd name="connsiteY31" fmla="*/ 332672 h 827627"/>
              <a:gd name="connsiteX32" fmla="*/ 273054 w 781687"/>
              <a:gd name="connsiteY32" fmla="*/ 328249 h 82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1687" h="827627">
                <a:moveTo>
                  <a:pt x="772804" y="184515"/>
                </a:moveTo>
                <a:cubicBezTo>
                  <a:pt x="788283" y="127022"/>
                  <a:pt x="794914" y="16458"/>
                  <a:pt x="693197" y="979"/>
                </a:cubicBezTo>
                <a:cubicBezTo>
                  <a:pt x="609169" y="-7866"/>
                  <a:pt x="511872" y="45205"/>
                  <a:pt x="461013" y="80585"/>
                </a:cubicBezTo>
                <a:cubicBezTo>
                  <a:pt x="445534" y="78374"/>
                  <a:pt x="425632" y="76163"/>
                  <a:pt x="407942" y="76163"/>
                </a:cubicBezTo>
                <a:cubicBezTo>
                  <a:pt x="275265" y="73951"/>
                  <a:pt x="189026" y="118177"/>
                  <a:pt x="113842" y="215474"/>
                </a:cubicBezTo>
                <a:cubicBezTo>
                  <a:pt x="87306" y="250854"/>
                  <a:pt x="62982" y="310559"/>
                  <a:pt x="54137" y="376898"/>
                </a:cubicBezTo>
                <a:cubicBezTo>
                  <a:pt x="91729" y="312771"/>
                  <a:pt x="206716" y="195572"/>
                  <a:pt x="326125" y="149135"/>
                </a:cubicBezTo>
                <a:cubicBezTo>
                  <a:pt x="326125" y="149135"/>
                  <a:pt x="142588" y="279601"/>
                  <a:pt x="54137" y="465349"/>
                </a:cubicBezTo>
                <a:lnTo>
                  <a:pt x="54137" y="467560"/>
                </a:lnTo>
                <a:cubicBezTo>
                  <a:pt x="49715" y="476406"/>
                  <a:pt x="45292" y="483039"/>
                  <a:pt x="40869" y="494096"/>
                </a:cubicBezTo>
                <a:cubicBezTo>
                  <a:pt x="-47582" y="713013"/>
                  <a:pt x="25390" y="808098"/>
                  <a:pt x="91729" y="823577"/>
                </a:cubicBezTo>
                <a:cubicBezTo>
                  <a:pt x="153645" y="839054"/>
                  <a:pt x="239884" y="810308"/>
                  <a:pt x="308434" y="735126"/>
                </a:cubicBezTo>
                <a:cubicBezTo>
                  <a:pt x="425632" y="761661"/>
                  <a:pt x="542831" y="730704"/>
                  <a:pt x="584845" y="708591"/>
                </a:cubicBezTo>
                <a:cubicBezTo>
                  <a:pt x="666662" y="664365"/>
                  <a:pt x="724156" y="582547"/>
                  <a:pt x="737423" y="500730"/>
                </a:cubicBezTo>
                <a:lnTo>
                  <a:pt x="514083" y="500730"/>
                </a:lnTo>
                <a:cubicBezTo>
                  <a:pt x="514083" y="500730"/>
                  <a:pt x="503027" y="571491"/>
                  <a:pt x="383618" y="571491"/>
                </a:cubicBezTo>
                <a:cubicBezTo>
                  <a:pt x="273054" y="571491"/>
                  <a:pt x="266420" y="443236"/>
                  <a:pt x="266420" y="443236"/>
                </a:cubicBezTo>
                <a:lnTo>
                  <a:pt x="744057" y="443236"/>
                </a:lnTo>
                <a:cubicBezTo>
                  <a:pt x="744057" y="443236"/>
                  <a:pt x="752902" y="303925"/>
                  <a:pt x="684352" y="211051"/>
                </a:cubicBezTo>
                <a:cubicBezTo>
                  <a:pt x="644549" y="160191"/>
                  <a:pt x="593689" y="113755"/>
                  <a:pt x="522929" y="89430"/>
                </a:cubicBezTo>
                <a:cubicBezTo>
                  <a:pt x="545041" y="73951"/>
                  <a:pt x="582634" y="47416"/>
                  <a:pt x="615803" y="40782"/>
                </a:cubicBezTo>
                <a:cubicBezTo>
                  <a:pt x="677718" y="25303"/>
                  <a:pt x="717521" y="34148"/>
                  <a:pt x="744057" y="80585"/>
                </a:cubicBezTo>
                <a:cubicBezTo>
                  <a:pt x="779437" y="142501"/>
                  <a:pt x="724156" y="284023"/>
                  <a:pt x="724156" y="284023"/>
                </a:cubicBezTo>
                <a:cubicBezTo>
                  <a:pt x="724156" y="284023"/>
                  <a:pt x="755113" y="244220"/>
                  <a:pt x="772804" y="184515"/>
                </a:cubicBezTo>
                <a:close/>
                <a:moveTo>
                  <a:pt x="277477" y="728492"/>
                </a:moveTo>
                <a:cubicBezTo>
                  <a:pt x="182391" y="805887"/>
                  <a:pt x="104997" y="797042"/>
                  <a:pt x="74039" y="750605"/>
                </a:cubicBezTo>
                <a:cubicBezTo>
                  <a:pt x="47503" y="708591"/>
                  <a:pt x="43081" y="637829"/>
                  <a:pt x="74039" y="538321"/>
                </a:cubicBezTo>
                <a:cubicBezTo>
                  <a:pt x="89518" y="575914"/>
                  <a:pt x="111630" y="613505"/>
                  <a:pt x="144800" y="646674"/>
                </a:cubicBezTo>
                <a:cubicBezTo>
                  <a:pt x="184603" y="686477"/>
                  <a:pt x="231040" y="713013"/>
                  <a:pt x="277477" y="728492"/>
                </a:cubicBezTo>
                <a:close/>
                <a:moveTo>
                  <a:pt x="273054" y="328249"/>
                </a:moveTo>
                <a:cubicBezTo>
                  <a:pt x="273054" y="328249"/>
                  <a:pt x="277477" y="235375"/>
                  <a:pt x="376984" y="228741"/>
                </a:cubicBezTo>
                <a:cubicBezTo>
                  <a:pt x="465435" y="219896"/>
                  <a:pt x="509661" y="259699"/>
                  <a:pt x="522929" y="332672"/>
                </a:cubicBezTo>
                <a:lnTo>
                  <a:pt x="273054" y="328249"/>
                </a:ln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pic>
        <p:nvPicPr>
          <p:cNvPr id="7" name="图形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5905" y="2169024"/>
            <a:ext cx="1092758" cy="1092758"/>
          </a:xfrm>
          <a:prstGeom prst="rect">
            <a:avLst/>
          </a:prstGeom>
          <a:effectLst>
            <a:outerShdw blurRad="254000" dist="123444" dir="5400000" sx="99000" sy="99000" algn="ctr" rotWithShape="0">
              <a:schemeClr val="accent2">
                <a:alpha val="40000"/>
              </a:schemeClr>
            </a:outerShdw>
          </a:effectLst>
        </p:spPr>
      </p:pic>
      <p:sp>
        <p:nvSpPr>
          <p:cNvPr id="8" name="文本框 7"/>
          <p:cNvSpPr txBox="1"/>
          <p:nvPr/>
        </p:nvSpPr>
        <p:spPr>
          <a:xfrm>
            <a:off x="1827892" y="3136993"/>
            <a:ext cx="1675225" cy="646331"/>
          </a:xfrm>
          <a:prstGeom prst="rect">
            <a:avLst/>
          </a:prstGeom>
          <a:noFill/>
          <a:ln w="38100">
            <a:noFill/>
          </a:ln>
          <a:effectLst>
            <a:outerShdw blurRad="411480" dist="123444" dir="5400000" sx="108000" sy="108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defPPr>
              <a:defRPr lang="zh-CN"/>
            </a:defPPr>
            <a:lvl1pPr algn="ctr">
              <a:defRPr sz="1945">
                <a:solidFill>
                  <a:schemeClr val="bg1"/>
                </a:solidFill>
                <a:effectLst>
                  <a:outerShdw blurRad="137160" dist="41148" dir="2699997" algn="tl">
                    <a:srgbClr val="000000">
                      <a:alpha val="40000"/>
                    </a:srgbClr>
                  </a:outerShdw>
                </a:effectLst>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000" dirty="0">
                <a:solidFill>
                  <a:schemeClr val="accent2"/>
                </a:solidFill>
                <a:effectLst/>
              </a:rPr>
              <a:t>标题一</a:t>
            </a:r>
            <a:endParaRPr lang="en-US" altLang="zh-CN" sz="2000" dirty="0">
              <a:solidFill>
                <a:schemeClr val="accent2"/>
              </a:solidFill>
              <a:effectLst/>
            </a:endParaRPr>
          </a:p>
        </p:txBody>
      </p:sp>
      <p:sp>
        <p:nvSpPr>
          <p:cNvPr id="11" name="文本框 10"/>
          <p:cNvSpPr txBox="1"/>
          <p:nvPr/>
        </p:nvSpPr>
        <p:spPr>
          <a:xfrm>
            <a:off x="1597122" y="3708323"/>
            <a:ext cx="2278400" cy="520720"/>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200" dirty="0">
                <a:solidFill>
                  <a:schemeClr val="accent2"/>
                </a:solidFill>
              </a:rPr>
              <a:t>输入你的观点，而不是论据。输入你的结果，而不是过程。</a:t>
            </a:r>
            <a:endParaRPr lang="zh-CN" altLang="en-US" sz="1200" dirty="0">
              <a:solidFill>
                <a:schemeClr val="accent2"/>
              </a:solidFill>
            </a:endParaRPr>
          </a:p>
        </p:txBody>
      </p:sp>
      <p:sp>
        <p:nvSpPr>
          <p:cNvPr id="12" name="文本框 11"/>
          <p:cNvSpPr txBox="1"/>
          <p:nvPr/>
        </p:nvSpPr>
        <p:spPr>
          <a:xfrm>
            <a:off x="8761008" y="2169024"/>
            <a:ext cx="1675225" cy="646331"/>
          </a:xfrm>
          <a:prstGeom prst="rect">
            <a:avLst/>
          </a:prstGeom>
          <a:noFill/>
          <a:ln w="38100">
            <a:noFill/>
          </a:ln>
          <a:effectLst>
            <a:outerShdw blurRad="411480" dist="123444" dir="5400000" sx="108000" sy="108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defPPr>
              <a:defRPr lang="zh-CN"/>
            </a:defPPr>
            <a:lvl1pPr algn="ctr">
              <a:defRPr sz="1945">
                <a:solidFill>
                  <a:schemeClr val="bg1"/>
                </a:solidFill>
                <a:effectLst>
                  <a:outerShdw blurRad="137160" dist="41148" dir="2699997" algn="tl">
                    <a:srgbClr val="000000">
                      <a:alpha val="40000"/>
                    </a:srgbClr>
                  </a:outerShdw>
                </a:effectLst>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000" dirty="0">
                <a:solidFill>
                  <a:schemeClr val="accent3"/>
                </a:solidFill>
                <a:effectLst/>
              </a:rPr>
              <a:t>标题三</a:t>
            </a:r>
            <a:endParaRPr lang="en-US" altLang="zh-CN" sz="2000" dirty="0">
              <a:solidFill>
                <a:schemeClr val="accent3"/>
              </a:solidFill>
              <a:effectLst/>
            </a:endParaRPr>
          </a:p>
        </p:txBody>
      </p:sp>
      <p:sp>
        <p:nvSpPr>
          <p:cNvPr id="15" name="文本框 14"/>
          <p:cNvSpPr txBox="1"/>
          <p:nvPr/>
        </p:nvSpPr>
        <p:spPr>
          <a:xfrm>
            <a:off x="5060485" y="3027135"/>
            <a:ext cx="2278400" cy="520720"/>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200" dirty="0">
                <a:solidFill>
                  <a:schemeClr val="bg1"/>
                </a:solidFill>
              </a:rPr>
              <a:t>输入你的观点，而不是论据。输入你的结果，而不是过程。</a:t>
            </a:r>
            <a:endParaRPr lang="zh-CN" altLang="en-US" sz="1200" dirty="0">
              <a:solidFill>
                <a:schemeClr val="bg1"/>
              </a:solidFill>
            </a:endParaRPr>
          </a:p>
        </p:txBody>
      </p:sp>
      <p:sp>
        <p:nvSpPr>
          <p:cNvPr id="16" name="文本框 15"/>
          <p:cNvSpPr txBox="1"/>
          <p:nvPr/>
        </p:nvSpPr>
        <p:spPr>
          <a:xfrm>
            <a:off x="8626544" y="2781861"/>
            <a:ext cx="2278400" cy="520720"/>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200" dirty="0">
                <a:solidFill>
                  <a:schemeClr val="accent3"/>
                </a:solidFill>
              </a:rPr>
              <a:t>输入你的观点，而不是论据。输入你的结果，而不是过程。</a:t>
            </a:r>
            <a:endParaRPr lang="zh-CN" altLang="en-US" sz="1200" dirty="0">
              <a:solidFill>
                <a:schemeClr val="accent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圆角 27"/>
          <p:cNvSpPr/>
          <p:nvPr/>
        </p:nvSpPr>
        <p:spPr>
          <a:xfrm>
            <a:off x="4801077" y="1741839"/>
            <a:ext cx="2605060" cy="3784764"/>
          </a:xfrm>
          <a:prstGeom prst="roundRect">
            <a:avLst>
              <a:gd name="adj" fmla="val 4179"/>
            </a:avLst>
          </a:prstGeom>
          <a:gradFill flip="none" rotWithShape="1">
            <a:gsLst>
              <a:gs pos="100000">
                <a:schemeClr val="accent2">
                  <a:lumMod val="90000"/>
                  <a:lumOff val="10000"/>
                </a:schemeClr>
              </a:gs>
              <a:gs pos="0">
                <a:schemeClr val="accent2">
                  <a:lumMod val="100000"/>
                </a:schemeClr>
              </a:gs>
            </a:gsLst>
            <a:path path="circle">
              <a:fillToRect t="100000" r="100000"/>
            </a:path>
            <a:tileRect l="-100000" b="-100000"/>
          </a:gradFill>
          <a:ln w="38100">
            <a:noFill/>
          </a:ln>
          <a:effectLst>
            <a:outerShdw blurRad="254000" dist="254000" dir="5400000" sx="102000" sy="102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91" name="文本框 190"/>
          <p:cNvSpPr txBox="1"/>
          <p:nvPr/>
        </p:nvSpPr>
        <p:spPr>
          <a:xfrm>
            <a:off x="5002809" y="4228497"/>
            <a:ext cx="2198384" cy="1115383"/>
          </a:xfrm>
          <a:prstGeom prst="rect">
            <a:avLst/>
          </a:prstGeom>
          <a:noFill/>
          <a:effectLst/>
        </p:spPr>
        <p:txBody>
          <a:bodyPr wrap="non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6600" dirty="0">
                <a:solidFill>
                  <a:schemeClr val="accent2">
                    <a:alpha val="20000"/>
                  </a:schemeClr>
                </a:solidFill>
                <a:latin typeface="思源黑体 CN Heavy" panose="020B0A00000000000000" pitchFamily="34" charset="-122"/>
                <a:ea typeface="思源黑体 CN Heavy" panose="020B0A00000000000000" pitchFamily="34" charset="-122"/>
              </a:rPr>
              <a:t>TWO</a:t>
            </a:r>
            <a:endParaRPr lang="en-US" altLang="zh-CN" sz="6600" dirty="0">
              <a:solidFill>
                <a:schemeClr val="accent2">
                  <a:alpha val="20000"/>
                </a:schemeClr>
              </a:solidFill>
              <a:latin typeface="思源黑体 CN Heavy" panose="020B0A00000000000000" pitchFamily="34" charset="-122"/>
              <a:ea typeface="思源黑体 CN Heavy" panose="020B0A00000000000000" pitchFamily="34" charset="-122"/>
            </a:endParaRPr>
          </a:p>
        </p:txBody>
      </p:sp>
      <p:sp>
        <p:nvSpPr>
          <p:cNvPr id="29" name="矩形: 圆角 28"/>
          <p:cNvSpPr/>
          <p:nvPr/>
        </p:nvSpPr>
        <p:spPr>
          <a:xfrm>
            <a:off x="8180871" y="1741839"/>
            <a:ext cx="2605060" cy="3784763"/>
          </a:xfrm>
          <a:prstGeom prst="roundRect">
            <a:avLst>
              <a:gd name="adj" fmla="val 5901"/>
            </a:avLst>
          </a:prstGeom>
          <a:gradFill flip="none" rotWithShape="1">
            <a:gsLst>
              <a:gs pos="100000">
                <a:schemeClr val="accent1">
                  <a:lumMod val="20000"/>
                  <a:lumOff val="80000"/>
                </a:schemeClr>
              </a:gs>
              <a:gs pos="0">
                <a:schemeClr val="accent1">
                  <a:lumMod val="20000"/>
                  <a:lumOff val="80000"/>
                  <a:alpha val="2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TextBox 15"/>
          <p:cNvSpPr txBox="1"/>
          <p:nvPr/>
        </p:nvSpPr>
        <p:spPr>
          <a:xfrm>
            <a:off x="8435958" y="2579220"/>
            <a:ext cx="2181382" cy="1456054"/>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lnSpc>
                <a:spcPct val="150000"/>
              </a:lnSpc>
            </a:pPr>
            <a:r>
              <a:rPr lang="zh-CN" altLang="en-US" sz="1200" dirty="0">
                <a:sym typeface="Arial" panose="020B0604020202020204" pitchFamily="34" charset="0"/>
              </a:rPr>
              <a:t>上线</a:t>
            </a:r>
            <a:r>
              <a:rPr lang="en-US" altLang="zh-CN" sz="1200" dirty="0">
                <a:sym typeface="Arial" panose="020B0604020202020204" pitchFamily="34" charset="0"/>
              </a:rPr>
              <a:t>100</a:t>
            </a:r>
            <a:r>
              <a:rPr lang="zh-CN" altLang="en-US" sz="1200" dirty="0">
                <a:sym typeface="Arial" panose="020B0604020202020204" pitchFamily="34" charset="0"/>
              </a:rPr>
              <a:t>家单位</a:t>
            </a:r>
            <a:endParaRPr lang="en-US" altLang="zh-CN" sz="1200" dirty="0">
              <a:sym typeface="Arial" panose="020B0604020202020204" pitchFamily="34" charset="0"/>
            </a:endParaRPr>
          </a:p>
          <a:p>
            <a:pPr algn="ctr">
              <a:lnSpc>
                <a:spcPct val="150000"/>
              </a:lnSpc>
            </a:pPr>
            <a:r>
              <a:rPr lang="zh-CN" altLang="en-US" sz="1200" dirty="0">
                <a:sym typeface="Arial" panose="020B0604020202020204" pitchFamily="34" charset="0"/>
              </a:rPr>
              <a:t>形成</a:t>
            </a:r>
            <a:r>
              <a:rPr lang="en-US" altLang="zh-CN" sz="1200" dirty="0">
                <a:sym typeface="Arial" panose="020B0604020202020204" pitchFamily="34" charset="0"/>
              </a:rPr>
              <a:t>8</a:t>
            </a:r>
            <a:r>
              <a:rPr lang="zh-CN" altLang="en-US" sz="1200" dirty="0">
                <a:sym typeface="Arial" panose="020B0604020202020204" pitchFamily="34" charset="0"/>
              </a:rPr>
              <a:t>个行业业解决方案</a:t>
            </a:r>
            <a:endParaRPr lang="en-US" altLang="zh-CN" sz="1200" dirty="0">
              <a:sym typeface="Arial" panose="020B0604020202020204" pitchFamily="34" charset="0"/>
            </a:endParaRPr>
          </a:p>
          <a:p>
            <a:pPr algn="ctr">
              <a:lnSpc>
                <a:spcPct val="150000"/>
              </a:lnSpc>
            </a:pPr>
            <a:r>
              <a:rPr lang="zh-CN" altLang="en-US" sz="1200" dirty="0">
                <a:sym typeface="Arial" panose="020B0604020202020204" pitchFamily="34" charset="0"/>
              </a:rPr>
              <a:t>开放</a:t>
            </a:r>
            <a:r>
              <a:rPr lang="en-US" altLang="zh-CN" sz="1200" dirty="0">
                <a:sym typeface="Arial" panose="020B0604020202020204" pitchFamily="34" charset="0"/>
              </a:rPr>
              <a:t>API</a:t>
            </a:r>
            <a:r>
              <a:rPr lang="zh-CN" altLang="en-US" sz="1200" dirty="0">
                <a:sym typeface="Arial" panose="020B0604020202020204" pitchFamily="34" charset="0"/>
              </a:rPr>
              <a:t>对接</a:t>
            </a:r>
            <a:endParaRPr lang="en-US" altLang="zh-CN" sz="1200" dirty="0">
              <a:sym typeface="Arial" panose="020B0604020202020204" pitchFamily="34" charset="0"/>
            </a:endParaRPr>
          </a:p>
          <a:p>
            <a:pPr algn="ctr">
              <a:lnSpc>
                <a:spcPct val="150000"/>
              </a:lnSpc>
            </a:pPr>
            <a:r>
              <a:rPr lang="zh-CN" altLang="en-US" sz="1200" dirty="0">
                <a:sym typeface="Arial" panose="020B0604020202020204" pitchFamily="34" charset="0"/>
              </a:rPr>
              <a:t>搭建基础开放平台</a:t>
            </a:r>
            <a:endParaRPr lang="en-US" altLang="zh-CN" sz="1200" dirty="0">
              <a:sym typeface="Arial" panose="020B0604020202020204" pitchFamily="34" charset="0"/>
            </a:endParaRPr>
          </a:p>
          <a:p>
            <a:pPr algn="ctr">
              <a:lnSpc>
                <a:spcPct val="150000"/>
              </a:lnSpc>
            </a:pPr>
            <a:endParaRPr lang="en-US" altLang="zh-CN" sz="1200" dirty="0">
              <a:sym typeface="Arial" panose="020B0604020202020204" pitchFamily="34" charset="0"/>
            </a:endParaRPr>
          </a:p>
        </p:txBody>
      </p:sp>
      <p:sp>
        <p:nvSpPr>
          <p:cNvPr id="30" name="文本框 29"/>
          <p:cNvSpPr txBox="1"/>
          <p:nvPr/>
        </p:nvSpPr>
        <p:spPr>
          <a:xfrm>
            <a:off x="220436" y="475734"/>
            <a:ext cx="1447832" cy="369332"/>
          </a:xfrm>
          <a:prstGeom prst="rect">
            <a:avLst/>
          </a:prstGeom>
          <a:noFill/>
        </p:spPr>
        <p:txBody>
          <a:bodyPr wrap="none" rtlCol="0">
            <a:spAutoFit/>
          </a:bodyPr>
          <a:lstStyle>
            <a:defPPr>
              <a:defRPr lang="zh-CN"/>
            </a:defPPr>
            <a:lvl1pPr>
              <a:defRPr>
                <a:solidFill>
                  <a:schemeClr val="accent1"/>
                </a:solidFill>
                <a:latin typeface="+mj-ea"/>
                <a:ea typeface="+mj-ea"/>
              </a:defRPr>
            </a:lvl1pPr>
          </a:lstStyle>
          <a:p>
            <a:r>
              <a:rPr lang="en-US" altLang="zh-CN" dirty="0">
                <a:latin typeface="思源宋体 CN Heavy" panose="02020900000000000000" pitchFamily="18" charset="-122"/>
                <a:ea typeface="思源宋体 CN Heavy" panose="02020900000000000000" pitchFamily="18" charset="-122"/>
              </a:rPr>
              <a:t>02 </a:t>
            </a:r>
            <a:r>
              <a:rPr lang="zh-CN" altLang="en-US" dirty="0">
                <a:latin typeface="思源宋体 CN Heavy" panose="02020900000000000000" pitchFamily="18" charset="-122"/>
                <a:ea typeface="思源宋体 CN Heavy" panose="02020900000000000000" pitchFamily="18" charset="-122"/>
              </a:rPr>
              <a:t>数据报表</a:t>
            </a:r>
            <a:endParaRPr lang="zh-CN" altLang="en-US" dirty="0">
              <a:latin typeface="思源宋体 CN Heavy" panose="02020900000000000000" pitchFamily="18" charset="-122"/>
              <a:ea typeface="思源宋体 CN Heavy" panose="02020900000000000000" pitchFamily="18" charset="-122"/>
            </a:endParaRPr>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Business Model</a:t>
            </a:r>
            <a:endParaRPr kumimoji="0" lang="en-US" altLang="zh-CN" sz="1400" b="0" i="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58" name="文本框 57"/>
          <p:cNvSpPr txBox="1"/>
          <p:nvPr/>
        </p:nvSpPr>
        <p:spPr>
          <a:xfrm>
            <a:off x="11658889" y="6169075"/>
            <a:ext cx="29687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srgbClr val="000000"/>
                </a:solidFill>
                <a:effectLst/>
                <a:uLnTx/>
                <a:uFillTx/>
                <a:latin typeface="思源黑体 CN Normal"/>
                <a:ea typeface="思源黑体 CN Normal"/>
                <a:cs typeface="+mn-cs"/>
              </a:rPr>
              <a:t>02</a:t>
            </a:r>
            <a:endParaRPr kumimoji="0" lang="zh-CN" altLang="en-US" sz="800" b="0" i="0" u="none" strike="noStrike" kern="1200" cap="none" spc="0" normalizeH="0" baseline="0" noProof="0" dirty="0">
              <a:ln>
                <a:noFill/>
              </a:ln>
              <a:solidFill>
                <a:srgbClr val="000000"/>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cxnSp>
        <p:nvCxnSpPr>
          <p:cNvPr id="18" name="直接箭头连接符 17"/>
          <p:cNvCxnSpPr/>
          <p:nvPr/>
        </p:nvCxnSpPr>
        <p:spPr>
          <a:xfrm>
            <a:off x="520700" y="5715000"/>
            <a:ext cx="11039461"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706646" y="1444514"/>
            <a:ext cx="0" cy="445888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1191623" y="5784579"/>
            <a:ext cx="449507" cy="249313"/>
          </a:xfrm>
          <a:prstGeom prst="rect">
            <a:avLst/>
          </a:prstGeom>
          <a:noFill/>
          <a:effectLst/>
        </p:spPr>
        <p:txBody>
          <a:bodyPr wrap="none" lIns="98755" tIns="49378" rIns="98755" bIns="49378" rtlCol="0">
            <a:spAutoFit/>
          </a:bodyPr>
          <a:lstStyle/>
          <a:p>
            <a:r>
              <a:rPr lang="zh-CN" altLang="en-US" sz="970" i="1" dirty="0">
                <a:solidFill>
                  <a:schemeClr val="tx1">
                    <a:lumMod val="75000"/>
                    <a:lumOff val="25000"/>
                  </a:schemeClr>
                </a:solidFill>
                <a:latin typeface="+mn-ea"/>
              </a:rPr>
              <a:t>时间</a:t>
            </a:r>
            <a:endParaRPr lang="en-US" altLang="zh-CN" sz="970" i="1" dirty="0">
              <a:solidFill>
                <a:schemeClr val="tx1">
                  <a:lumMod val="75000"/>
                  <a:lumOff val="25000"/>
                </a:schemeClr>
              </a:solidFill>
              <a:latin typeface="+mn-ea"/>
            </a:endParaRPr>
          </a:p>
        </p:txBody>
      </p:sp>
      <p:sp>
        <p:nvSpPr>
          <p:cNvPr id="24" name="文本框 23"/>
          <p:cNvSpPr txBox="1"/>
          <p:nvPr/>
        </p:nvSpPr>
        <p:spPr>
          <a:xfrm>
            <a:off x="225422" y="1396108"/>
            <a:ext cx="449507" cy="249313"/>
          </a:xfrm>
          <a:prstGeom prst="rect">
            <a:avLst/>
          </a:prstGeom>
          <a:noFill/>
          <a:effectLst/>
        </p:spPr>
        <p:txBody>
          <a:bodyPr wrap="none" lIns="98755" tIns="49378" rIns="98755" bIns="49378" rtlCol="0">
            <a:spAutoFit/>
          </a:bodyPr>
          <a:lstStyle/>
          <a:p>
            <a:r>
              <a:rPr lang="zh-CN" altLang="en-US" sz="970" i="1" dirty="0">
                <a:solidFill>
                  <a:schemeClr val="tx1">
                    <a:lumMod val="75000"/>
                    <a:lumOff val="25000"/>
                  </a:schemeClr>
                </a:solidFill>
                <a:latin typeface="+mn-ea"/>
              </a:rPr>
              <a:t>价值</a:t>
            </a:r>
            <a:endParaRPr lang="en-US" altLang="zh-CN" sz="970" i="1" dirty="0">
              <a:solidFill>
                <a:schemeClr val="tx1">
                  <a:lumMod val="75000"/>
                  <a:lumOff val="25000"/>
                </a:schemeClr>
              </a:solidFill>
              <a:latin typeface="+mn-ea"/>
            </a:endParaRPr>
          </a:p>
        </p:txBody>
      </p:sp>
      <p:sp>
        <p:nvSpPr>
          <p:cNvPr id="25" name="矩形: 圆角 24"/>
          <p:cNvSpPr/>
          <p:nvPr/>
        </p:nvSpPr>
        <p:spPr>
          <a:xfrm>
            <a:off x="1418780" y="1741839"/>
            <a:ext cx="2605060" cy="3784763"/>
          </a:xfrm>
          <a:prstGeom prst="roundRect">
            <a:avLst>
              <a:gd name="adj" fmla="val 4609"/>
            </a:avLst>
          </a:prstGeom>
          <a:gradFill flip="none" rotWithShape="1">
            <a:gsLst>
              <a:gs pos="100000">
                <a:schemeClr val="accent1">
                  <a:lumMod val="20000"/>
                  <a:lumOff val="80000"/>
                </a:schemeClr>
              </a:gs>
              <a:gs pos="0">
                <a:schemeClr val="accent1">
                  <a:lumMod val="20000"/>
                  <a:lumOff val="80000"/>
                  <a:alpha val="2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p:nvSpPr>
        <p:spPr>
          <a:xfrm>
            <a:off x="827941" y="1444514"/>
            <a:ext cx="10363681" cy="3911257"/>
          </a:xfrm>
          <a:custGeom>
            <a:avLst/>
            <a:gdLst>
              <a:gd name="connsiteX0" fmla="*/ 0 w 9826171"/>
              <a:gd name="connsiteY0" fmla="*/ 3468914 h 3468914"/>
              <a:gd name="connsiteX1" fmla="*/ 9826171 w 9826171"/>
              <a:gd name="connsiteY1" fmla="*/ 0 h 3468914"/>
              <a:gd name="connsiteX0-1" fmla="*/ 0 w 9826171"/>
              <a:gd name="connsiteY0-2" fmla="*/ 3468914 h 3468914"/>
              <a:gd name="connsiteX1-3" fmla="*/ 9826171 w 9826171"/>
              <a:gd name="connsiteY1-4" fmla="*/ 0 h 3468914"/>
              <a:gd name="connsiteX0-5" fmla="*/ 0 w 9826171"/>
              <a:gd name="connsiteY0-6" fmla="*/ 3468914 h 3468914"/>
              <a:gd name="connsiteX1-7" fmla="*/ 9826171 w 9826171"/>
              <a:gd name="connsiteY1-8" fmla="*/ 0 h 3468914"/>
              <a:gd name="connsiteX0-9" fmla="*/ 0 w 9826171"/>
              <a:gd name="connsiteY0-10" fmla="*/ 3468914 h 3468914"/>
              <a:gd name="connsiteX1-11" fmla="*/ 9826171 w 9826171"/>
              <a:gd name="connsiteY1-12" fmla="*/ 0 h 3468914"/>
              <a:gd name="connsiteX0-13" fmla="*/ 0 w 9826171"/>
              <a:gd name="connsiteY0-14" fmla="*/ 3468914 h 3468914"/>
              <a:gd name="connsiteX1-15" fmla="*/ 9826171 w 9826171"/>
              <a:gd name="connsiteY1-16" fmla="*/ 0 h 3468914"/>
              <a:gd name="connsiteX0-17" fmla="*/ 0 w 9826171"/>
              <a:gd name="connsiteY0-18" fmla="*/ 3468914 h 3468914"/>
              <a:gd name="connsiteX1-19" fmla="*/ 9826171 w 9826171"/>
              <a:gd name="connsiteY1-20" fmla="*/ 0 h 3468914"/>
            </a:gdLst>
            <a:ahLst/>
            <a:cxnLst>
              <a:cxn ang="0">
                <a:pos x="connsiteX0-1" y="connsiteY0-2"/>
              </a:cxn>
              <a:cxn ang="0">
                <a:pos x="connsiteX1-3" y="connsiteY1-4"/>
              </a:cxn>
            </a:cxnLst>
            <a:rect l="l" t="t" r="r" b="b"/>
            <a:pathLst>
              <a:path w="9826171" h="3468914">
                <a:moveTo>
                  <a:pt x="0" y="3468914"/>
                </a:moveTo>
                <a:cubicBezTo>
                  <a:pt x="5089676" y="3415695"/>
                  <a:pt x="9368367" y="635605"/>
                  <a:pt x="9826171" y="0"/>
                </a:cubicBezTo>
              </a:path>
            </a:pathLst>
          </a:custGeom>
          <a:noFill/>
          <a:ln w="41275">
            <a:gradFill flip="none" rotWithShape="1">
              <a:gsLst>
                <a:gs pos="46000">
                  <a:schemeClr val="accent1">
                    <a:lumMod val="97000"/>
                  </a:schemeClr>
                </a:gs>
                <a:gs pos="100000">
                  <a:schemeClr val="accent1">
                    <a:alpha val="0"/>
                  </a:schemeClr>
                </a:gs>
              </a:gsLst>
              <a:lin ang="10800000" scaled="1"/>
              <a:tileRect/>
            </a:gradFill>
            <a:tailEnd type="arrow" w="med" len="sm"/>
          </a:ln>
          <a:effectLst>
            <a:outerShdw blurRad="63500" dist="152400" dir="4800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6027876" y="4291014"/>
            <a:ext cx="136254" cy="136250"/>
            <a:chOff x="4660138" y="4674775"/>
            <a:chExt cx="68039" cy="68038"/>
          </a:xfrm>
        </p:grpSpPr>
        <p:sp>
          <p:nvSpPr>
            <p:cNvPr id="36" name="椭圆 35"/>
            <p:cNvSpPr/>
            <p:nvPr>
              <p:custDataLst>
                <p:tags r:id="rId1"/>
              </p:custDataLst>
            </p:nvPr>
          </p:nvSpPr>
          <p:spPr>
            <a:xfrm>
              <a:off x="4660138" y="4674775"/>
              <a:ext cx="68039" cy="68038"/>
            </a:xfrm>
            <a:prstGeom prst="ellipse">
              <a:avLst/>
            </a:prstGeom>
            <a:solidFill>
              <a:schemeClr val="accent1">
                <a:lumMod val="20000"/>
                <a:lumOff val="80000"/>
              </a:schemeClr>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37" name="椭圆 36"/>
            <p:cNvSpPr/>
            <p:nvPr/>
          </p:nvSpPr>
          <p:spPr>
            <a:xfrm>
              <a:off x="4677506" y="4692144"/>
              <a:ext cx="33298" cy="3329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grpSp>
        <p:nvGrpSpPr>
          <p:cNvPr id="168" name="组合 167"/>
          <p:cNvGrpSpPr/>
          <p:nvPr/>
        </p:nvGrpSpPr>
        <p:grpSpPr>
          <a:xfrm>
            <a:off x="6233670" y="4187741"/>
            <a:ext cx="837768" cy="328768"/>
            <a:chOff x="6233670" y="4187741"/>
            <a:chExt cx="837768" cy="328768"/>
          </a:xfrm>
        </p:grpSpPr>
        <p:sp>
          <p:nvSpPr>
            <p:cNvPr id="42" name="任意多边形: 形状 41"/>
            <p:cNvSpPr/>
            <p:nvPr/>
          </p:nvSpPr>
          <p:spPr>
            <a:xfrm>
              <a:off x="6233670" y="4187741"/>
              <a:ext cx="837768" cy="328768"/>
            </a:xfrm>
            <a:custGeom>
              <a:avLst/>
              <a:gdLst>
                <a:gd name="connsiteX0" fmla="*/ 159801 w 837768"/>
                <a:gd name="connsiteY0" fmla="*/ 0 h 328768"/>
                <a:gd name="connsiteX1" fmla="*/ 782972 w 837768"/>
                <a:gd name="connsiteY1" fmla="*/ 0 h 328768"/>
                <a:gd name="connsiteX2" fmla="*/ 837768 w 837768"/>
                <a:gd name="connsiteY2" fmla="*/ 54796 h 328768"/>
                <a:gd name="connsiteX3" fmla="*/ 837768 w 837768"/>
                <a:gd name="connsiteY3" fmla="*/ 273972 h 328768"/>
                <a:gd name="connsiteX4" fmla="*/ 782972 w 837768"/>
                <a:gd name="connsiteY4" fmla="*/ 328768 h 328768"/>
                <a:gd name="connsiteX5" fmla="*/ 159801 w 837768"/>
                <a:gd name="connsiteY5" fmla="*/ 328768 h 328768"/>
                <a:gd name="connsiteX6" fmla="*/ 105005 w 837768"/>
                <a:gd name="connsiteY6" fmla="*/ 273972 h 328768"/>
                <a:gd name="connsiteX7" fmla="*/ 105005 w 837768"/>
                <a:gd name="connsiteY7" fmla="*/ 209505 h 328768"/>
                <a:gd name="connsiteX8" fmla="*/ 0 w 837768"/>
                <a:gd name="connsiteY8" fmla="*/ 164385 h 328768"/>
                <a:gd name="connsiteX9" fmla="*/ 105005 w 837768"/>
                <a:gd name="connsiteY9" fmla="*/ 119265 h 328768"/>
                <a:gd name="connsiteX10" fmla="*/ 105005 w 837768"/>
                <a:gd name="connsiteY10" fmla="*/ 54796 h 328768"/>
                <a:gd name="connsiteX11" fmla="*/ 159801 w 837768"/>
                <a:gd name="connsiteY11" fmla="*/ 0 h 32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7768" h="328768">
                  <a:moveTo>
                    <a:pt x="159801" y="0"/>
                  </a:moveTo>
                  <a:lnTo>
                    <a:pt x="782972" y="0"/>
                  </a:lnTo>
                  <a:cubicBezTo>
                    <a:pt x="813235" y="0"/>
                    <a:pt x="837768" y="24533"/>
                    <a:pt x="837768" y="54796"/>
                  </a:cubicBezTo>
                  <a:lnTo>
                    <a:pt x="837768" y="273972"/>
                  </a:lnTo>
                  <a:cubicBezTo>
                    <a:pt x="837768" y="304235"/>
                    <a:pt x="813235" y="328768"/>
                    <a:pt x="782972" y="328768"/>
                  </a:cubicBezTo>
                  <a:lnTo>
                    <a:pt x="159801" y="328768"/>
                  </a:lnTo>
                  <a:cubicBezTo>
                    <a:pt x="129538" y="328768"/>
                    <a:pt x="105005" y="304235"/>
                    <a:pt x="105005" y="273972"/>
                  </a:cubicBezTo>
                  <a:lnTo>
                    <a:pt x="105005" y="209505"/>
                  </a:lnTo>
                  <a:lnTo>
                    <a:pt x="0" y="164385"/>
                  </a:lnTo>
                  <a:lnTo>
                    <a:pt x="105005" y="119265"/>
                  </a:lnTo>
                  <a:lnTo>
                    <a:pt x="105005" y="54796"/>
                  </a:lnTo>
                  <a:cubicBezTo>
                    <a:pt x="105005" y="24533"/>
                    <a:pt x="129538" y="0"/>
                    <a:pt x="159801" y="0"/>
                  </a:cubicBezTo>
                  <a:close/>
                </a:path>
              </a:pathLst>
            </a:cu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p>
          </p:txBody>
        </p:sp>
        <p:sp>
          <p:nvSpPr>
            <p:cNvPr id="45" name="文本框 44"/>
            <p:cNvSpPr txBox="1"/>
            <p:nvPr/>
          </p:nvSpPr>
          <p:spPr>
            <a:xfrm>
              <a:off x="6339890" y="4228497"/>
              <a:ext cx="699576" cy="249313"/>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dirty="0">
                  <a:ln>
                    <a:noFill/>
                  </a:ln>
                  <a:solidFill>
                    <a:schemeClr val="tx1">
                      <a:lumMod val="75000"/>
                      <a:lumOff val="25000"/>
                    </a:schemeClr>
                  </a:solidFill>
                  <a:effectLst/>
                  <a:uLnTx/>
                  <a:uFillTx/>
                  <a:latin typeface="思源黑体 CN Normal"/>
                  <a:ea typeface="思源黑体 CN Normal"/>
                  <a:cs typeface="+mn-cs"/>
                </a:rPr>
                <a:t>当前阶段</a:t>
              </a:r>
              <a:endParaRPr lang="en-US" altLang="zh-CN" sz="970" dirty="0">
                <a:solidFill>
                  <a:schemeClr val="tx1">
                    <a:lumMod val="75000"/>
                    <a:lumOff val="25000"/>
                  </a:schemeClr>
                </a:solidFill>
                <a:latin typeface="+mn-ea"/>
              </a:endParaRPr>
            </a:p>
          </p:txBody>
        </p:sp>
      </p:grpSp>
      <p:grpSp>
        <p:nvGrpSpPr>
          <p:cNvPr id="59" name="组合 58"/>
          <p:cNvGrpSpPr/>
          <p:nvPr/>
        </p:nvGrpSpPr>
        <p:grpSpPr>
          <a:xfrm>
            <a:off x="2127358" y="1240558"/>
            <a:ext cx="1090268" cy="326135"/>
            <a:chOff x="2127358" y="1326804"/>
            <a:chExt cx="1090268" cy="326135"/>
          </a:xfrm>
        </p:grpSpPr>
        <p:sp>
          <p:nvSpPr>
            <p:cNvPr id="50" name="矩形: 圆角 49"/>
            <p:cNvSpPr/>
            <p:nvPr>
              <p:custDataLst>
                <p:tags r:id="rId2"/>
              </p:custDataLst>
            </p:nvPr>
          </p:nvSpPr>
          <p:spPr>
            <a:xfrm>
              <a:off x="2127358" y="1326804"/>
              <a:ext cx="1090268" cy="326135"/>
            </a:xfrm>
            <a:prstGeom prst="roundRect">
              <a:avLst>
                <a:gd name="adj" fmla="val 50000"/>
              </a:avLst>
            </a:pr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1" name="文本框 50"/>
            <p:cNvSpPr txBox="1"/>
            <p:nvPr/>
          </p:nvSpPr>
          <p:spPr>
            <a:xfrm>
              <a:off x="2326620" y="1365104"/>
              <a:ext cx="691748" cy="239371"/>
            </a:xfrm>
            <a:prstGeom prst="rect">
              <a:avLst/>
            </a:prstGeom>
            <a:noFill/>
            <a:effectLst/>
          </p:spPr>
          <p:txBody>
            <a:bodyPr wrap="none" lIns="79004" tIns="39502" rIns="79004" bIns="39502" rtlCol="0">
              <a:spAutoFit/>
            </a:bodyPr>
            <a:lstStyle/>
            <a:p>
              <a:pPr algn="ctr"/>
              <a:r>
                <a:rPr lang="zh-CN" altLang="en-US" sz="1035" dirty="0">
                  <a:solidFill>
                    <a:schemeClr val="bg1"/>
                  </a:solidFill>
                  <a:latin typeface="思源黑体 CN Bold" panose="020B0800000000000000" pitchFamily="34" charset="-122"/>
                  <a:ea typeface="思源黑体 CN Bold" panose="020B0800000000000000" pitchFamily="34" charset="-122"/>
                </a:rPr>
                <a:t>试点阶段</a:t>
              </a:r>
              <a:endParaRPr lang="en-US" altLang="zh-CN" sz="1035" dirty="0">
                <a:solidFill>
                  <a:schemeClr val="bg1"/>
                </a:solidFill>
                <a:latin typeface="思源黑体 CN Bold" panose="020B0800000000000000" pitchFamily="34" charset="-122"/>
                <a:ea typeface="思源黑体 CN Bold" panose="020B0800000000000000" pitchFamily="34" charset="-122"/>
              </a:endParaRPr>
            </a:p>
          </p:txBody>
        </p:sp>
      </p:grpSp>
      <p:sp>
        <p:nvSpPr>
          <p:cNvPr id="52" name="文本框 51"/>
          <p:cNvSpPr txBox="1"/>
          <p:nvPr/>
        </p:nvSpPr>
        <p:spPr>
          <a:xfrm>
            <a:off x="2149565" y="5798768"/>
            <a:ext cx="1068266" cy="249313"/>
          </a:xfrm>
          <a:prstGeom prst="rect">
            <a:avLst/>
          </a:prstGeom>
          <a:noFill/>
          <a:effectLst/>
        </p:spPr>
        <p:txBody>
          <a:bodyPr wrap="non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r>
              <a:rPr lang="en-US" altLang="zh-CN" dirty="0"/>
              <a:t>2020.7-2020.12</a:t>
            </a:r>
            <a:endParaRPr lang="en-US" altLang="zh-CN" dirty="0"/>
          </a:p>
        </p:txBody>
      </p:sp>
      <p:sp>
        <p:nvSpPr>
          <p:cNvPr id="53" name="TextBox 15"/>
          <p:cNvSpPr txBox="1"/>
          <p:nvPr/>
        </p:nvSpPr>
        <p:spPr>
          <a:xfrm>
            <a:off x="1593007" y="2682423"/>
            <a:ext cx="2181382" cy="902056"/>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lnSpc>
                <a:spcPct val="150000"/>
              </a:lnSpc>
            </a:pPr>
            <a:r>
              <a:rPr lang="zh-CN" altLang="en-US" sz="1200" dirty="0">
                <a:sym typeface="Arial" panose="020B0604020202020204" pitchFamily="34" charset="0"/>
              </a:rPr>
              <a:t>完成平台搭建</a:t>
            </a:r>
            <a:endParaRPr lang="en-US" altLang="zh-CN" sz="1200" dirty="0">
              <a:sym typeface="Arial" panose="020B0604020202020204" pitchFamily="34" charset="0"/>
            </a:endParaRPr>
          </a:p>
          <a:p>
            <a:pPr algn="ctr">
              <a:lnSpc>
                <a:spcPct val="150000"/>
              </a:lnSpc>
            </a:pPr>
            <a:r>
              <a:rPr lang="zh-CN" altLang="en-US" sz="1200" dirty="0">
                <a:sym typeface="Arial" panose="020B0604020202020204" pitchFamily="34" charset="0"/>
              </a:rPr>
              <a:t>上线</a:t>
            </a:r>
            <a:r>
              <a:rPr lang="en-US" altLang="zh-CN" sz="1200" dirty="0">
                <a:sym typeface="Arial" panose="020B0604020202020204" pitchFamily="34" charset="0"/>
              </a:rPr>
              <a:t>2-3</a:t>
            </a:r>
            <a:r>
              <a:rPr lang="zh-CN" altLang="en-US" sz="1200" dirty="0">
                <a:sym typeface="Arial" panose="020B0604020202020204" pitchFamily="34" charset="0"/>
              </a:rPr>
              <a:t>家试点单位</a:t>
            </a:r>
            <a:endParaRPr lang="en-US" altLang="zh-CN" sz="1200" dirty="0">
              <a:sym typeface="Arial" panose="020B0604020202020204" pitchFamily="34" charset="0"/>
            </a:endParaRPr>
          </a:p>
          <a:p>
            <a:pPr algn="ctr">
              <a:lnSpc>
                <a:spcPct val="150000"/>
              </a:lnSpc>
            </a:pPr>
            <a:r>
              <a:rPr lang="zh-CN" altLang="en-US" sz="1200" dirty="0">
                <a:sym typeface="Arial" panose="020B0604020202020204" pitchFamily="34" charset="0"/>
              </a:rPr>
              <a:t>用户量达到</a:t>
            </a:r>
            <a:r>
              <a:rPr lang="en-US" altLang="zh-CN" sz="1200" dirty="0">
                <a:sym typeface="Arial" panose="020B0604020202020204" pitchFamily="34" charset="0"/>
              </a:rPr>
              <a:t>10000</a:t>
            </a:r>
            <a:endParaRPr lang="en-US" altLang="zh-CN" sz="1200" dirty="0">
              <a:sym typeface="Arial" panose="020B0604020202020204" pitchFamily="34" charset="0"/>
            </a:endParaRPr>
          </a:p>
        </p:txBody>
      </p:sp>
      <p:grpSp>
        <p:nvGrpSpPr>
          <p:cNvPr id="169" name="组合 168"/>
          <p:cNvGrpSpPr/>
          <p:nvPr/>
        </p:nvGrpSpPr>
        <p:grpSpPr>
          <a:xfrm>
            <a:off x="5459844" y="1116286"/>
            <a:ext cx="1290588" cy="386056"/>
            <a:chOff x="5560004" y="1326804"/>
            <a:chExt cx="1090268" cy="326135"/>
          </a:xfrm>
        </p:grpSpPr>
        <p:sp>
          <p:nvSpPr>
            <p:cNvPr id="61" name="矩形: 圆角 60"/>
            <p:cNvSpPr/>
            <p:nvPr>
              <p:custDataLst>
                <p:tags r:id="rId3"/>
              </p:custDataLst>
            </p:nvPr>
          </p:nvSpPr>
          <p:spPr>
            <a:xfrm>
              <a:off x="5560004" y="1326804"/>
              <a:ext cx="1090268" cy="326135"/>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2" name="文本框 61"/>
            <p:cNvSpPr txBox="1"/>
            <p:nvPr/>
          </p:nvSpPr>
          <p:spPr>
            <a:xfrm>
              <a:off x="5777745" y="1377560"/>
              <a:ext cx="654795" cy="223396"/>
            </a:xfrm>
            <a:prstGeom prst="rect">
              <a:avLst/>
            </a:prstGeom>
            <a:noFill/>
            <a:effectLst/>
          </p:spPr>
          <p:txBody>
            <a:bodyPr wrap="none" lIns="79004" tIns="39502" rIns="79004" bIns="39502" rtlCol="0">
              <a:spAutoFit/>
            </a:bodyPr>
            <a:lstStyle/>
            <a:p>
              <a:pPr algn="ctr"/>
              <a:r>
                <a:rPr lang="zh-CN" altLang="en-US" sz="1200" dirty="0">
                  <a:solidFill>
                    <a:schemeClr val="bg1"/>
                  </a:solidFill>
                  <a:latin typeface="思源黑体 CN Bold" panose="020B0800000000000000" pitchFamily="34" charset="-122"/>
                  <a:ea typeface="思源黑体 CN Bold" panose="020B0800000000000000" pitchFamily="34" charset="-122"/>
                </a:rPr>
                <a:t>扩张阶段</a:t>
              </a:r>
              <a:endParaRPr lang="en-US" altLang="zh-CN" sz="1200" dirty="0">
                <a:solidFill>
                  <a:schemeClr val="bg1"/>
                </a:solidFill>
                <a:latin typeface="思源黑体 CN Bold" panose="020B0800000000000000" pitchFamily="34" charset="-122"/>
                <a:ea typeface="思源黑体 CN Bold" panose="020B0800000000000000" pitchFamily="34" charset="-122"/>
              </a:endParaRPr>
            </a:p>
          </p:txBody>
        </p:sp>
      </p:grpSp>
      <p:grpSp>
        <p:nvGrpSpPr>
          <p:cNvPr id="63" name="组合 62"/>
          <p:cNvGrpSpPr/>
          <p:nvPr/>
        </p:nvGrpSpPr>
        <p:grpSpPr>
          <a:xfrm>
            <a:off x="8938267" y="1240558"/>
            <a:ext cx="1090268" cy="326135"/>
            <a:chOff x="2127358" y="1326804"/>
            <a:chExt cx="1090268" cy="326135"/>
          </a:xfrm>
        </p:grpSpPr>
        <p:sp>
          <p:nvSpPr>
            <p:cNvPr id="160" name="矩形: 圆角 159"/>
            <p:cNvSpPr/>
            <p:nvPr>
              <p:custDataLst>
                <p:tags r:id="rId4"/>
              </p:custDataLst>
            </p:nvPr>
          </p:nvSpPr>
          <p:spPr>
            <a:xfrm>
              <a:off x="2127358" y="1326804"/>
              <a:ext cx="1090268" cy="326135"/>
            </a:xfrm>
            <a:prstGeom prst="roundRect">
              <a:avLst>
                <a:gd name="adj" fmla="val 50000"/>
              </a:avLst>
            </a:pr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61" name="文本框 160"/>
            <p:cNvSpPr txBox="1"/>
            <p:nvPr/>
          </p:nvSpPr>
          <p:spPr>
            <a:xfrm>
              <a:off x="2326626" y="1365104"/>
              <a:ext cx="691748" cy="239371"/>
            </a:xfrm>
            <a:prstGeom prst="rect">
              <a:avLst/>
            </a:prstGeom>
            <a:noFill/>
            <a:effectLst/>
          </p:spPr>
          <p:txBody>
            <a:bodyPr wrap="none" lIns="79004" tIns="39502" rIns="79004" bIns="39502" rtlCol="0">
              <a:spAutoFit/>
            </a:bodyPr>
            <a:lstStyle/>
            <a:p>
              <a:pPr algn="ctr"/>
              <a:r>
                <a:rPr lang="zh-CN" altLang="en-US" sz="1035" dirty="0">
                  <a:solidFill>
                    <a:schemeClr val="bg1"/>
                  </a:solidFill>
                  <a:latin typeface="思源黑体 CN Bold" panose="020B0800000000000000" pitchFamily="34" charset="-122"/>
                  <a:ea typeface="思源黑体 CN Bold" panose="020B0800000000000000" pitchFamily="34" charset="-122"/>
                </a:rPr>
                <a:t>形成生态</a:t>
              </a:r>
              <a:endParaRPr lang="en-US" altLang="zh-CN" sz="1035" dirty="0">
                <a:solidFill>
                  <a:schemeClr val="bg1"/>
                </a:solidFill>
                <a:latin typeface="思源黑体 CN Bold" panose="020B0800000000000000" pitchFamily="34" charset="-122"/>
                <a:ea typeface="思源黑体 CN Bold" panose="020B0800000000000000" pitchFamily="34" charset="-122"/>
              </a:endParaRPr>
            </a:p>
          </p:txBody>
        </p:sp>
      </p:grpSp>
      <p:sp>
        <p:nvSpPr>
          <p:cNvPr id="162" name="文本框 161"/>
          <p:cNvSpPr txBox="1"/>
          <p:nvPr/>
        </p:nvSpPr>
        <p:spPr>
          <a:xfrm>
            <a:off x="5600972" y="5798768"/>
            <a:ext cx="1068266" cy="249313"/>
          </a:xfrm>
          <a:prstGeom prst="rect">
            <a:avLst/>
          </a:prstGeom>
          <a:noFill/>
          <a:effectLst/>
        </p:spPr>
        <p:txBody>
          <a:bodyPr wrap="non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r>
              <a:rPr lang="en-US" altLang="zh-CN" dirty="0"/>
              <a:t>2020.7-2020.12</a:t>
            </a:r>
            <a:endParaRPr lang="en-US" altLang="zh-CN" dirty="0"/>
          </a:p>
        </p:txBody>
      </p:sp>
      <p:sp>
        <p:nvSpPr>
          <p:cNvPr id="163" name="TextBox 15"/>
          <p:cNvSpPr txBox="1"/>
          <p:nvPr/>
        </p:nvSpPr>
        <p:spPr>
          <a:xfrm>
            <a:off x="5044414" y="2579220"/>
            <a:ext cx="2181382" cy="1179055"/>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lnSpc>
                <a:spcPct val="150000"/>
              </a:lnSpc>
            </a:pPr>
            <a:r>
              <a:rPr lang="zh-CN" altLang="en-US" sz="1200" dirty="0">
                <a:solidFill>
                  <a:schemeClr val="bg1"/>
                </a:solidFill>
                <a:sym typeface="Arial" panose="020B0604020202020204" pitchFamily="34" charset="0"/>
              </a:rPr>
              <a:t>上线</a:t>
            </a:r>
            <a:r>
              <a:rPr lang="en-US" altLang="zh-CN" sz="1200" dirty="0">
                <a:solidFill>
                  <a:schemeClr val="bg1"/>
                </a:solidFill>
                <a:sym typeface="Arial" panose="020B0604020202020204" pitchFamily="34" charset="0"/>
              </a:rPr>
              <a:t>30</a:t>
            </a:r>
            <a:r>
              <a:rPr lang="zh-CN" altLang="en-US" sz="1200" dirty="0">
                <a:solidFill>
                  <a:schemeClr val="bg1"/>
                </a:solidFill>
                <a:sym typeface="Arial" panose="020B0604020202020204" pitchFamily="34" charset="0"/>
              </a:rPr>
              <a:t>家单位</a:t>
            </a:r>
            <a:endParaRPr lang="en-US" altLang="zh-CN" sz="1200" dirty="0">
              <a:solidFill>
                <a:schemeClr val="bg1"/>
              </a:solidFill>
              <a:sym typeface="Arial" panose="020B0604020202020204" pitchFamily="34" charset="0"/>
            </a:endParaRPr>
          </a:p>
          <a:p>
            <a:pPr algn="ctr">
              <a:lnSpc>
                <a:spcPct val="150000"/>
              </a:lnSpc>
            </a:pPr>
            <a:r>
              <a:rPr lang="zh-CN" altLang="en-US" sz="1200" dirty="0">
                <a:solidFill>
                  <a:schemeClr val="bg1"/>
                </a:solidFill>
                <a:sym typeface="Arial" panose="020B0604020202020204" pitchFamily="34" charset="0"/>
              </a:rPr>
              <a:t>对接国家级平台</a:t>
            </a:r>
            <a:endParaRPr lang="en-US" altLang="zh-CN" sz="1200" dirty="0">
              <a:solidFill>
                <a:schemeClr val="bg1"/>
              </a:solidFill>
              <a:sym typeface="Arial" panose="020B0604020202020204" pitchFamily="34" charset="0"/>
            </a:endParaRPr>
          </a:p>
          <a:p>
            <a:pPr algn="ctr">
              <a:lnSpc>
                <a:spcPct val="150000"/>
              </a:lnSpc>
            </a:pPr>
            <a:r>
              <a:rPr lang="zh-CN" altLang="en-US" sz="1200" dirty="0">
                <a:solidFill>
                  <a:schemeClr val="bg1"/>
                </a:solidFill>
                <a:sym typeface="Arial" panose="020B0604020202020204" pitchFamily="34" charset="0"/>
              </a:rPr>
              <a:t>平台医生数量达到</a:t>
            </a:r>
            <a:r>
              <a:rPr lang="en-US" altLang="zh-CN" sz="1200" dirty="0">
                <a:solidFill>
                  <a:schemeClr val="bg1"/>
                </a:solidFill>
                <a:sym typeface="Arial" panose="020B0604020202020204" pitchFamily="34" charset="0"/>
              </a:rPr>
              <a:t>2000</a:t>
            </a:r>
            <a:endParaRPr lang="en-US" altLang="zh-CN" sz="1200" dirty="0">
              <a:solidFill>
                <a:schemeClr val="bg1"/>
              </a:solidFill>
              <a:sym typeface="Arial" panose="020B0604020202020204" pitchFamily="34" charset="0"/>
            </a:endParaRPr>
          </a:p>
          <a:p>
            <a:pPr algn="ctr">
              <a:lnSpc>
                <a:spcPct val="150000"/>
              </a:lnSpc>
            </a:pPr>
            <a:r>
              <a:rPr lang="zh-CN" altLang="en-US" sz="1200" dirty="0">
                <a:solidFill>
                  <a:schemeClr val="bg1"/>
                </a:solidFill>
                <a:sym typeface="Arial" panose="020B0604020202020204" pitchFamily="34" charset="0"/>
              </a:rPr>
              <a:t>用户量达到</a:t>
            </a:r>
            <a:r>
              <a:rPr lang="en-US" altLang="zh-CN" sz="1200" dirty="0">
                <a:solidFill>
                  <a:schemeClr val="bg1"/>
                </a:solidFill>
                <a:sym typeface="Arial" panose="020B0604020202020204" pitchFamily="34" charset="0"/>
              </a:rPr>
              <a:t>1000000</a:t>
            </a:r>
            <a:endParaRPr lang="en-US" altLang="zh-CN" sz="1200" dirty="0">
              <a:solidFill>
                <a:schemeClr val="bg1"/>
              </a:solidFill>
              <a:sym typeface="Arial" panose="020B0604020202020204" pitchFamily="34" charset="0"/>
            </a:endParaRPr>
          </a:p>
        </p:txBody>
      </p:sp>
      <p:sp>
        <p:nvSpPr>
          <p:cNvPr id="165" name="文本框 164"/>
          <p:cNvSpPr txBox="1"/>
          <p:nvPr/>
        </p:nvSpPr>
        <p:spPr>
          <a:xfrm>
            <a:off x="8992516" y="5798768"/>
            <a:ext cx="1068266" cy="249313"/>
          </a:xfrm>
          <a:prstGeom prst="rect">
            <a:avLst/>
          </a:prstGeom>
          <a:noFill/>
          <a:effectLst/>
        </p:spPr>
        <p:txBody>
          <a:bodyPr wrap="non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r>
              <a:rPr lang="en-US" altLang="zh-CN" dirty="0"/>
              <a:t>2020.7-2020.12</a:t>
            </a:r>
            <a:endParaRPr lang="en-US" altLang="zh-CN" dirty="0"/>
          </a:p>
        </p:txBody>
      </p:sp>
      <p:sp>
        <p:nvSpPr>
          <p:cNvPr id="182" name="矩形: 圆角 181"/>
          <p:cNvSpPr/>
          <p:nvPr/>
        </p:nvSpPr>
        <p:spPr>
          <a:xfrm>
            <a:off x="2205116" y="2016861"/>
            <a:ext cx="945992" cy="278664"/>
          </a:xfrm>
          <a:prstGeom prst="roundRect">
            <a:avLst>
              <a:gd name="adj" fmla="val 50000"/>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TextBox 15"/>
          <p:cNvSpPr txBox="1"/>
          <p:nvPr/>
        </p:nvSpPr>
        <p:spPr>
          <a:xfrm>
            <a:off x="1593007" y="2034222"/>
            <a:ext cx="2181382" cy="261303"/>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zh-CN" altLang="en-US" sz="1050" dirty="0">
                <a:sym typeface="Arial" panose="020B0604020202020204" pitchFamily="34" charset="0"/>
              </a:rPr>
              <a:t>第一阶段</a:t>
            </a:r>
            <a:endParaRPr lang="en-US" altLang="zh-CN" sz="1050" dirty="0">
              <a:sym typeface="Arial" panose="020B0604020202020204" pitchFamily="34" charset="0"/>
            </a:endParaRPr>
          </a:p>
        </p:txBody>
      </p:sp>
      <p:sp>
        <p:nvSpPr>
          <p:cNvPr id="184" name="矩形: 圆角 183"/>
          <p:cNvSpPr/>
          <p:nvPr/>
        </p:nvSpPr>
        <p:spPr>
          <a:xfrm>
            <a:off x="5611054" y="2016861"/>
            <a:ext cx="945992" cy="278664"/>
          </a:xfrm>
          <a:prstGeom prst="roundRect">
            <a:avLst>
              <a:gd name="adj" fmla="val 50000"/>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TextBox 15"/>
          <p:cNvSpPr txBox="1"/>
          <p:nvPr/>
        </p:nvSpPr>
        <p:spPr>
          <a:xfrm>
            <a:off x="5686576" y="2034222"/>
            <a:ext cx="806120" cy="261303"/>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zh-CN" altLang="en-US" sz="1050" dirty="0">
                <a:sym typeface="Arial" panose="020B0604020202020204" pitchFamily="34" charset="0"/>
              </a:rPr>
              <a:t>第二阶段</a:t>
            </a:r>
            <a:endParaRPr lang="en-US" altLang="zh-CN" sz="1050" dirty="0">
              <a:sym typeface="Arial" panose="020B0604020202020204" pitchFamily="34" charset="0"/>
            </a:endParaRPr>
          </a:p>
        </p:txBody>
      </p:sp>
      <p:sp>
        <p:nvSpPr>
          <p:cNvPr id="186" name="矩形: 圆角 185"/>
          <p:cNvSpPr/>
          <p:nvPr/>
        </p:nvSpPr>
        <p:spPr>
          <a:xfrm>
            <a:off x="9045897" y="2016861"/>
            <a:ext cx="945992" cy="278664"/>
          </a:xfrm>
          <a:prstGeom prst="roundRect">
            <a:avLst>
              <a:gd name="adj" fmla="val 50000"/>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TextBox 15"/>
          <p:cNvSpPr txBox="1"/>
          <p:nvPr/>
        </p:nvSpPr>
        <p:spPr>
          <a:xfrm>
            <a:off x="8433788" y="2034222"/>
            <a:ext cx="2181382" cy="261303"/>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zh-CN" altLang="en-US" sz="1050" dirty="0">
                <a:sym typeface="Arial" panose="020B0604020202020204" pitchFamily="34" charset="0"/>
              </a:rPr>
              <a:t>第三阶段</a:t>
            </a:r>
            <a:endParaRPr lang="en-US" altLang="zh-CN" sz="1050" dirty="0">
              <a:sym typeface="Arial" panose="020B0604020202020204" pitchFamily="34" charset="0"/>
            </a:endParaRPr>
          </a:p>
        </p:txBody>
      </p:sp>
      <p:sp>
        <p:nvSpPr>
          <p:cNvPr id="188" name="文本框 187"/>
          <p:cNvSpPr txBox="1"/>
          <p:nvPr/>
        </p:nvSpPr>
        <p:spPr>
          <a:xfrm>
            <a:off x="1653835" y="4228497"/>
            <a:ext cx="2044495" cy="1115383"/>
          </a:xfrm>
          <a:prstGeom prst="rect">
            <a:avLst/>
          </a:prstGeom>
          <a:noFill/>
          <a:effectLst/>
        </p:spPr>
        <p:txBody>
          <a:bodyPr wrap="non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6600" dirty="0">
                <a:solidFill>
                  <a:schemeClr val="accent1">
                    <a:alpha val="10000"/>
                  </a:schemeClr>
                </a:solidFill>
                <a:latin typeface="思源黑体 CN Heavy" panose="020B0A00000000000000" pitchFamily="34" charset="-122"/>
                <a:ea typeface="思源黑体 CN Heavy" panose="020B0A00000000000000" pitchFamily="34" charset="-122"/>
              </a:rPr>
              <a:t>ONE</a:t>
            </a:r>
            <a:endParaRPr lang="en-US" altLang="zh-CN" sz="6600" dirty="0">
              <a:solidFill>
                <a:schemeClr val="accent1">
                  <a:alpha val="10000"/>
                </a:schemeClr>
              </a:solidFill>
              <a:latin typeface="思源黑体 CN Heavy" panose="020B0A00000000000000" pitchFamily="34" charset="-122"/>
              <a:ea typeface="思源黑体 CN Heavy" panose="020B0A00000000000000" pitchFamily="34" charset="-122"/>
            </a:endParaRPr>
          </a:p>
        </p:txBody>
      </p:sp>
      <p:sp>
        <p:nvSpPr>
          <p:cNvPr id="192" name="文本框 191"/>
          <p:cNvSpPr txBox="1"/>
          <p:nvPr/>
        </p:nvSpPr>
        <p:spPr>
          <a:xfrm>
            <a:off x="8191515" y="4361701"/>
            <a:ext cx="2566172" cy="930717"/>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dist"/>
            <a:r>
              <a:rPr lang="en-US" altLang="zh-CN" sz="5400" spc="-300" dirty="0">
                <a:solidFill>
                  <a:schemeClr val="accent1">
                    <a:alpha val="10000"/>
                  </a:schemeClr>
                </a:solidFill>
                <a:latin typeface="思源黑体 CN Heavy" panose="020B0A00000000000000" pitchFamily="34" charset="-122"/>
                <a:ea typeface="思源黑体 CN Heavy" panose="020B0A00000000000000" pitchFamily="34" charset="-122"/>
              </a:rPr>
              <a:t>THREE</a:t>
            </a:r>
            <a:endParaRPr lang="en-US" altLang="zh-CN" sz="5400" spc="-300" dirty="0">
              <a:solidFill>
                <a:schemeClr val="accent1">
                  <a:alpha val="10000"/>
                </a:schemeClr>
              </a:solidFill>
              <a:latin typeface="思源黑体 CN Heavy" panose="020B0A00000000000000" pitchFamily="34" charset="-122"/>
              <a:ea typeface="思源黑体 CN Heavy" panose="020B0A00000000000000" pitchFamily="34" charset="-122"/>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 name="矩形 2"/>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220436" y="475734"/>
            <a:ext cx="2915981" cy="646331"/>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20 </a:t>
            </a:r>
            <a:r>
              <a:rPr lang="zh-CN" altLang="en-US" dirty="0"/>
              <a:t>医院信息化程度调查</a:t>
            </a:r>
            <a:endParaRPr lang="zh-CN" altLang="en-US" dirty="0"/>
          </a:p>
          <a:p>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7" name="Oval 14"/>
          <p:cNvSpPr/>
          <p:nvPr/>
        </p:nvSpPr>
        <p:spPr>
          <a:xfrm>
            <a:off x="1053870" y="2296012"/>
            <a:ext cx="3001999" cy="3001997"/>
          </a:xfrm>
          <a:prstGeom prst="ellipse">
            <a:avLst/>
          </a:prstGeom>
          <a:ln w="381000" cap="rnd" cmpd="sng">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8" name="Oval 15"/>
          <p:cNvSpPr/>
          <p:nvPr/>
        </p:nvSpPr>
        <p:spPr>
          <a:xfrm>
            <a:off x="1418650" y="2660793"/>
            <a:ext cx="2272439" cy="2272439"/>
          </a:xfrm>
          <a:prstGeom prst="ellipse">
            <a:avLst/>
          </a:prstGeom>
          <a:ln w="381000" cap="rnd" cmpd="sng">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0" name="Oval 17"/>
          <p:cNvSpPr/>
          <p:nvPr/>
        </p:nvSpPr>
        <p:spPr>
          <a:xfrm>
            <a:off x="690027" y="1932170"/>
            <a:ext cx="3729685" cy="3729685"/>
          </a:xfrm>
          <a:prstGeom prst="ellipse">
            <a:avLst/>
          </a:prstGeom>
          <a:ln w="381000" cap="rnd" cmpd="sng">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1" name="Arc 5"/>
          <p:cNvSpPr/>
          <p:nvPr/>
        </p:nvSpPr>
        <p:spPr>
          <a:xfrm>
            <a:off x="1053870" y="2296012"/>
            <a:ext cx="3001999" cy="3001997"/>
          </a:xfrm>
          <a:prstGeom prst="arc">
            <a:avLst>
              <a:gd name="adj1" fmla="val 16200000"/>
              <a:gd name="adj2" fmla="val 8823744"/>
            </a:avLst>
          </a:prstGeom>
          <a:ln w="381000" cap="rnd" cmpd="sng">
            <a:solidFill>
              <a:schemeClr val="accent2"/>
            </a:solidFill>
          </a:ln>
          <a:effectLst>
            <a:outerShdw blurRad="254000" sx="103000" sy="103000" algn="ctr" rotWithShape="0">
              <a:schemeClr val="accent1">
                <a:alpha val="40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2" name="Arc 6"/>
          <p:cNvSpPr/>
          <p:nvPr/>
        </p:nvSpPr>
        <p:spPr>
          <a:xfrm>
            <a:off x="1418650" y="2660793"/>
            <a:ext cx="2272439" cy="2272439"/>
          </a:xfrm>
          <a:prstGeom prst="arc">
            <a:avLst>
              <a:gd name="adj1" fmla="val 16200000"/>
              <a:gd name="adj2" fmla="val 11032432"/>
            </a:avLst>
          </a:prstGeom>
          <a:ln w="381000" cap="rnd" cmpd="sng">
            <a:solidFill>
              <a:schemeClr val="accent3"/>
            </a:solidFill>
          </a:ln>
          <a:effectLst>
            <a:outerShdw blurRad="254000" sx="103000" sy="103000" algn="ctr" rotWithShape="0">
              <a:schemeClr val="accent1">
                <a:alpha val="40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4" name="Arc 11"/>
          <p:cNvSpPr/>
          <p:nvPr/>
        </p:nvSpPr>
        <p:spPr>
          <a:xfrm>
            <a:off x="690027" y="1932170"/>
            <a:ext cx="3729685" cy="3729685"/>
          </a:xfrm>
          <a:prstGeom prst="arc">
            <a:avLst>
              <a:gd name="adj1" fmla="val 16200000"/>
              <a:gd name="adj2" fmla="val 6627246"/>
            </a:avLst>
          </a:prstGeom>
          <a:ln w="381000" cap="rnd" cmpd="sng">
            <a:solidFill>
              <a:schemeClr val="accent1"/>
            </a:solidFill>
          </a:ln>
          <a:effectLst>
            <a:outerShdw blurRad="254000" sx="103000" sy="103000" algn="ctr" rotWithShape="0">
              <a:schemeClr val="accent1">
                <a:alpha val="40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32" name="Rectangle 52"/>
          <p:cNvSpPr/>
          <p:nvPr/>
        </p:nvSpPr>
        <p:spPr>
          <a:xfrm>
            <a:off x="2398644" y="1760928"/>
            <a:ext cx="308098" cy="311496"/>
          </a:xfrm>
          <a:prstGeom prst="rect">
            <a:avLst/>
          </a:prstGeom>
        </p:spPr>
        <p:txBody>
          <a:bodyPr wrap="none">
            <a:spAutoFit/>
          </a:bodyPr>
          <a:lstStyle/>
          <a:p>
            <a:pPr>
              <a:lnSpc>
                <a:spcPct val="89000"/>
              </a:lnSpc>
            </a:pPr>
            <a:r>
              <a:rPr lang="en-US" sz="1600" dirty="0">
                <a:solidFill>
                  <a:srgbClr val="FFFFFF"/>
                </a:solidFill>
              </a:rPr>
              <a:t>A</a:t>
            </a:r>
            <a:endParaRPr lang="en-US" sz="1600" dirty="0">
              <a:solidFill>
                <a:srgbClr val="FFFFFF"/>
              </a:solidFill>
            </a:endParaRPr>
          </a:p>
        </p:txBody>
      </p:sp>
      <p:sp>
        <p:nvSpPr>
          <p:cNvPr id="33" name="Rectangle 53"/>
          <p:cNvSpPr/>
          <p:nvPr/>
        </p:nvSpPr>
        <p:spPr>
          <a:xfrm>
            <a:off x="2398644" y="2127109"/>
            <a:ext cx="312906" cy="311496"/>
          </a:xfrm>
          <a:prstGeom prst="rect">
            <a:avLst/>
          </a:prstGeom>
        </p:spPr>
        <p:txBody>
          <a:bodyPr wrap="none">
            <a:spAutoFit/>
          </a:bodyPr>
          <a:lstStyle/>
          <a:p>
            <a:pPr>
              <a:lnSpc>
                <a:spcPct val="89000"/>
              </a:lnSpc>
            </a:pPr>
            <a:r>
              <a:rPr lang="en-US" sz="1600" dirty="0">
                <a:solidFill>
                  <a:srgbClr val="FFFFFF"/>
                </a:solidFill>
              </a:rPr>
              <a:t>B</a:t>
            </a:r>
            <a:endParaRPr lang="en-US" sz="1600" dirty="0">
              <a:solidFill>
                <a:srgbClr val="FFFFFF"/>
              </a:solidFill>
            </a:endParaRPr>
          </a:p>
        </p:txBody>
      </p:sp>
      <p:sp>
        <p:nvSpPr>
          <p:cNvPr id="35" name="Rectangle 54"/>
          <p:cNvSpPr/>
          <p:nvPr/>
        </p:nvSpPr>
        <p:spPr>
          <a:xfrm>
            <a:off x="2398644" y="2484359"/>
            <a:ext cx="312906" cy="311496"/>
          </a:xfrm>
          <a:prstGeom prst="rect">
            <a:avLst/>
          </a:prstGeom>
        </p:spPr>
        <p:txBody>
          <a:bodyPr wrap="none">
            <a:spAutoFit/>
          </a:bodyPr>
          <a:lstStyle/>
          <a:p>
            <a:pPr>
              <a:lnSpc>
                <a:spcPct val="89000"/>
              </a:lnSpc>
            </a:pPr>
            <a:r>
              <a:rPr lang="en-US" sz="1600" dirty="0">
                <a:solidFill>
                  <a:srgbClr val="FFFFFF"/>
                </a:solidFill>
              </a:rPr>
              <a:t>C</a:t>
            </a:r>
            <a:endParaRPr lang="en-US" sz="1600" dirty="0">
              <a:solidFill>
                <a:srgbClr val="FFFFFF"/>
              </a:solidFill>
            </a:endParaRPr>
          </a:p>
        </p:txBody>
      </p:sp>
      <p:sp>
        <p:nvSpPr>
          <p:cNvPr id="3" name="文本框 2"/>
          <p:cNvSpPr txBox="1"/>
          <p:nvPr/>
        </p:nvSpPr>
        <p:spPr>
          <a:xfrm>
            <a:off x="1882582" y="3457615"/>
            <a:ext cx="133882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u="none" strike="noStrike" kern="1200" cap="none" spc="0" normalizeH="0" baseline="0" noProof="0" dirty="0">
                <a:ln>
                  <a:noFill/>
                </a:ln>
                <a:solidFill>
                  <a:schemeClr val="tx1">
                    <a:lumMod val="75000"/>
                    <a:lumOff val="25000"/>
                  </a:schemeClr>
                </a:solidFill>
                <a:effectLst/>
                <a:uLnTx/>
                <a:uFillTx/>
                <a:latin typeface="思源宋体 CN Heavy" panose="02020900000000000000" pitchFamily="18" charset="-122"/>
                <a:ea typeface="思源宋体 CN Heavy" panose="02020900000000000000" pitchFamily="18" charset="-122"/>
                <a:cs typeface="+mn-cs"/>
              </a:rPr>
              <a:t>医院信息化</a:t>
            </a:r>
            <a:endParaRPr kumimoji="0" lang="en-US" altLang="zh-CN" sz="1800" b="0" u="none" strike="noStrike" kern="1200" cap="none" spc="0" normalizeH="0" baseline="0" noProof="0" dirty="0">
              <a:ln>
                <a:noFill/>
              </a:ln>
              <a:solidFill>
                <a:schemeClr val="tx1">
                  <a:lumMod val="75000"/>
                  <a:lumOff val="25000"/>
                </a:schemeClr>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u="none" strike="noStrike" kern="1200" cap="none" spc="0" normalizeH="0" baseline="0" noProof="0" dirty="0">
                <a:ln>
                  <a:noFill/>
                </a:ln>
                <a:solidFill>
                  <a:schemeClr val="tx1">
                    <a:lumMod val="75000"/>
                    <a:lumOff val="25000"/>
                  </a:schemeClr>
                </a:solidFill>
                <a:effectLst/>
                <a:uLnTx/>
                <a:uFillTx/>
                <a:latin typeface="思源宋体 CN Heavy" panose="02020900000000000000" pitchFamily="18" charset="-122"/>
                <a:ea typeface="思源宋体 CN Heavy" panose="02020900000000000000" pitchFamily="18" charset="-122"/>
                <a:cs typeface="+mn-cs"/>
              </a:rPr>
              <a:t>程度</a:t>
            </a:r>
            <a:endParaRPr kumimoji="0" lang="zh-CN" altLang="en-US" sz="1800" b="0" u="none" strike="noStrike" kern="1200" cap="none" spc="0" normalizeH="0" baseline="0" noProof="0" dirty="0">
              <a:ln>
                <a:noFill/>
              </a:ln>
              <a:solidFill>
                <a:schemeClr val="tx1">
                  <a:lumMod val="75000"/>
                  <a:lumOff val="25000"/>
                </a:schemeClr>
              </a:solidFill>
              <a:effectLst/>
              <a:uLnTx/>
              <a:uFillTx/>
              <a:latin typeface="思源宋体 CN Heavy" panose="02020900000000000000" pitchFamily="18" charset="-122"/>
              <a:ea typeface="思源宋体 CN Heavy" panose="02020900000000000000" pitchFamily="18" charset="-122"/>
              <a:cs typeface="+mn-cs"/>
            </a:endParaRPr>
          </a:p>
        </p:txBody>
      </p:sp>
      <p:sp>
        <p:nvSpPr>
          <p:cNvPr id="23" name="Oval 12"/>
          <p:cNvSpPr>
            <a:spLocks noChangeArrowheads="1"/>
          </p:cNvSpPr>
          <p:nvPr/>
        </p:nvSpPr>
        <p:spPr bwMode="auto">
          <a:xfrm>
            <a:off x="5921885" y="1707526"/>
            <a:ext cx="751403" cy="751403"/>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449" name="文本框 448"/>
          <p:cNvSpPr txBox="1"/>
          <p:nvPr/>
        </p:nvSpPr>
        <p:spPr>
          <a:xfrm>
            <a:off x="6772451" y="2145155"/>
            <a:ext cx="3020905" cy="377219"/>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r>
              <a:rPr lang="zh-CN" altLang="en-US" sz="1600" dirty="0"/>
              <a:t>诊前服务</a:t>
            </a:r>
            <a:endParaRPr lang="zh-CN" altLang="en-US" sz="1600" dirty="0"/>
          </a:p>
        </p:txBody>
      </p:sp>
      <p:sp>
        <p:nvSpPr>
          <p:cNvPr id="450" name="文本框 449"/>
          <p:cNvSpPr txBox="1"/>
          <p:nvPr/>
        </p:nvSpPr>
        <p:spPr>
          <a:xfrm>
            <a:off x="6772451" y="1536014"/>
            <a:ext cx="3020905" cy="662169"/>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r>
              <a:rPr lang="en-US" altLang="zh-CN" sz="3200" dirty="0">
                <a:latin typeface="+mj-ea"/>
                <a:ea typeface="+mj-ea"/>
              </a:rPr>
              <a:t>55%</a:t>
            </a:r>
            <a:endParaRPr lang="zh-CN" altLang="en-US" sz="3200" dirty="0">
              <a:latin typeface="+mj-ea"/>
              <a:ea typeface="+mj-ea"/>
            </a:endParaRPr>
          </a:p>
        </p:txBody>
      </p:sp>
      <p:pic>
        <p:nvPicPr>
          <p:cNvPr id="451" name="图形 450"/>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106494" y="1852940"/>
            <a:ext cx="423544" cy="423546"/>
          </a:xfrm>
          <a:prstGeom prst="rect">
            <a:avLst/>
          </a:prstGeom>
        </p:spPr>
      </p:pic>
      <p:cxnSp>
        <p:nvCxnSpPr>
          <p:cNvPr id="22" name="Straight Connector 34"/>
          <p:cNvCxnSpPr/>
          <p:nvPr/>
        </p:nvCxnSpPr>
        <p:spPr>
          <a:xfrm flipH="1">
            <a:off x="3505200" y="2056561"/>
            <a:ext cx="2416685" cy="0"/>
          </a:xfrm>
          <a:prstGeom prst="line">
            <a:avLst/>
          </a:prstGeom>
          <a:ln w="6350" cmpd="sng">
            <a:solidFill>
              <a:schemeClr val="accent1"/>
            </a:solidFill>
            <a:prstDash val="dash"/>
            <a:tailEnd type="oval"/>
          </a:ln>
          <a:effectLst/>
        </p:spPr>
        <p:style>
          <a:lnRef idx="2">
            <a:schemeClr val="accent1"/>
          </a:lnRef>
          <a:fillRef idx="0">
            <a:schemeClr val="accent1"/>
          </a:fillRef>
          <a:effectRef idx="1">
            <a:schemeClr val="accent1"/>
          </a:effectRef>
          <a:fontRef idx="minor">
            <a:schemeClr val="tx1"/>
          </a:fontRef>
        </p:style>
      </p:cxnSp>
      <p:sp>
        <p:nvSpPr>
          <p:cNvPr id="472" name="椭圆 471"/>
          <p:cNvSpPr/>
          <p:nvPr/>
        </p:nvSpPr>
        <p:spPr>
          <a:xfrm>
            <a:off x="3607619" y="2023783"/>
            <a:ext cx="65556" cy="65556"/>
          </a:xfrm>
          <a:prstGeom prst="ellipse">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Oval 12"/>
          <p:cNvSpPr>
            <a:spLocks noChangeArrowheads="1"/>
          </p:cNvSpPr>
          <p:nvPr/>
        </p:nvSpPr>
        <p:spPr bwMode="auto">
          <a:xfrm>
            <a:off x="5355790" y="3230595"/>
            <a:ext cx="751403" cy="751403"/>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pic>
        <p:nvPicPr>
          <p:cNvPr id="453" name="图形 45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1214" y="3311140"/>
            <a:ext cx="565956" cy="565956"/>
          </a:xfrm>
          <a:prstGeom prst="rect">
            <a:avLst/>
          </a:prstGeom>
        </p:spPr>
      </p:pic>
      <p:sp>
        <p:nvSpPr>
          <p:cNvPr id="454" name="文本框 453"/>
          <p:cNvSpPr txBox="1"/>
          <p:nvPr/>
        </p:nvSpPr>
        <p:spPr>
          <a:xfrm>
            <a:off x="6206356" y="3714209"/>
            <a:ext cx="3020905" cy="377219"/>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r>
              <a:rPr lang="zh-CN" altLang="en-US" sz="1600" dirty="0"/>
              <a:t>诊中服务</a:t>
            </a:r>
            <a:endParaRPr lang="zh-CN" altLang="en-US" sz="1600" dirty="0"/>
          </a:p>
        </p:txBody>
      </p:sp>
      <p:sp>
        <p:nvSpPr>
          <p:cNvPr id="455" name="文本框 454"/>
          <p:cNvSpPr txBox="1"/>
          <p:nvPr/>
        </p:nvSpPr>
        <p:spPr>
          <a:xfrm>
            <a:off x="6206356" y="3105068"/>
            <a:ext cx="3020905" cy="662169"/>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r>
              <a:rPr lang="en-US" altLang="zh-CN" sz="3200" dirty="0">
                <a:latin typeface="+mj-ea"/>
                <a:ea typeface="+mj-ea"/>
              </a:rPr>
              <a:t>60%</a:t>
            </a:r>
            <a:endParaRPr lang="zh-CN" altLang="en-US" sz="3200" dirty="0">
              <a:latin typeface="+mj-ea"/>
              <a:ea typeface="+mj-ea"/>
            </a:endParaRPr>
          </a:p>
        </p:txBody>
      </p:sp>
      <p:cxnSp>
        <p:nvCxnSpPr>
          <p:cNvPr id="21" name="Straight Connector 32"/>
          <p:cNvCxnSpPr/>
          <p:nvPr/>
        </p:nvCxnSpPr>
        <p:spPr>
          <a:xfrm flipH="1">
            <a:off x="4176216" y="3606298"/>
            <a:ext cx="1179575" cy="0"/>
          </a:xfrm>
          <a:prstGeom prst="line">
            <a:avLst/>
          </a:prstGeom>
          <a:ln w="6350" cmpd="sng">
            <a:solidFill>
              <a:schemeClr val="accent2"/>
            </a:solidFill>
            <a:prstDash val="dash"/>
            <a:tailEnd type="oval"/>
          </a:ln>
          <a:effectLst/>
        </p:spPr>
        <p:style>
          <a:lnRef idx="2">
            <a:schemeClr val="accent1"/>
          </a:lnRef>
          <a:fillRef idx="0">
            <a:schemeClr val="accent1"/>
          </a:fillRef>
          <a:effectRef idx="1">
            <a:schemeClr val="accent1"/>
          </a:effectRef>
          <a:fontRef idx="minor">
            <a:schemeClr val="tx1"/>
          </a:fontRef>
        </p:style>
      </p:cxnSp>
      <p:sp>
        <p:nvSpPr>
          <p:cNvPr id="473" name="椭圆 472"/>
          <p:cNvSpPr/>
          <p:nvPr/>
        </p:nvSpPr>
        <p:spPr>
          <a:xfrm>
            <a:off x="4202574" y="3575039"/>
            <a:ext cx="65556" cy="65556"/>
          </a:xfrm>
          <a:prstGeom prst="ellipse">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Oval 12"/>
          <p:cNvSpPr>
            <a:spLocks noChangeArrowheads="1"/>
          </p:cNvSpPr>
          <p:nvPr/>
        </p:nvSpPr>
        <p:spPr bwMode="auto">
          <a:xfrm>
            <a:off x="4803219" y="4592468"/>
            <a:ext cx="751403" cy="751403"/>
          </a:xfrm>
          <a:prstGeom prst="ellipse">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pic>
        <p:nvPicPr>
          <p:cNvPr id="452" name="图形 45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67148" y="4756396"/>
            <a:ext cx="423544" cy="423546"/>
          </a:xfrm>
          <a:prstGeom prst="rect">
            <a:avLst/>
          </a:prstGeom>
        </p:spPr>
      </p:pic>
      <p:sp>
        <p:nvSpPr>
          <p:cNvPr id="456" name="文本框 455"/>
          <p:cNvSpPr txBox="1"/>
          <p:nvPr/>
        </p:nvSpPr>
        <p:spPr>
          <a:xfrm>
            <a:off x="5653785" y="5057872"/>
            <a:ext cx="3020905" cy="377219"/>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r>
              <a:rPr lang="zh-CN" altLang="en-US" sz="1600" dirty="0"/>
              <a:t>诊后服务</a:t>
            </a:r>
            <a:endParaRPr lang="zh-CN" altLang="en-US" sz="1600" dirty="0"/>
          </a:p>
        </p:txBody>
      </p:sp>
      <p:sp>
        <p:nvSpPr>
          <p:cNvPr id="457" name="文本框 456"/>
          <p:cNvSpPr txBox="1"/>
          <p:nvPr/>
        </p:nvSpPr>
        <p:spPr>
          <a:xfrm>
            <a:off x="5653785" y="4448731"/>
            <a:ext cx="3020905" cy="662169"/>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r>
              <a:rPr lang="en-US" altLang="zh-CN" sz="3200" dirty="0">
                <a:latin typeface="+mj-ea"/>
                <a:ea typeface="+mj-ea"/>
              </a:rPr>
              <a:t>80%</a:t>
            </a:r>
            <a:endParaRPr lang="zh-CN" altLang="en-US" sz="3200" dirty="0">
              <a:latin typeface="+mj-ea"/>
              <a:ea typeface="+mj-ea"/>
            </a:endParaRPr>
          </a:p>
        </p:txBody>
      </p:sp>
      <p:cxnSp>
        <p:nvCxnSpPr>
          <p:cNvPr id="20" name="Straight Connector 30"/>
          <p:cNvCxnSpPr/>
          <p:nvPr/>
        </p:nvCxnSpPr>
        <p:spPr>
          <a:xfrm flipH="1">
            <a:off x="2954291" y="4968170"/>
            <a:ext cx="1848928" cy="0"/>
          </a:xfrm>
          <a:prstGeom prst="line">
            <a:avLst/>
          </a:prstGeom>
          <a:ln w="6350" cmpd="sng">
            <a:solidFill>
              <a:schemeClr val="accent3"/>
            </a:solidFill>
            <a:prstDash val="dash"/>
            <a:tailEnd type="oval"/>
          </a:ln>
          <a:effectLst/>
        </p:spPr>
        <p:style>
          <a:lnRef idx="2">
            <a:schemeClr val="accent1"/>
          </a:lnRef>
          <a:fillRef idx="0">
            <a:schemeClr val="accent1"/>
          </a:fillRef>
          <a:effectRef idx="1">
            <a:schemeClr val="accent1"/>
          </a:effectRef>
          <a:fontRef idx="minor">
            <a:schemeClr val="tx1"/>
          </a:fontRef>
        </p:style>
      </p:cxnSp>
      <p:sp>
        <p:nvSpPr>
          <p:cNvPr id="474" name="椭圆 473"/>
          <p:cNvSpPr/>
          <p:nvPr/>
        </p:nvSpPr>
        <p:spPr>
          <a:xfrm>
            <a:off x="3136417" y="4932773"/>
            <a:ext cx="65556" cy="65556"/>
          </a:xfrm>
          <a:prstGeom prst="ellipse">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p:cNvSpPr/>
          <p:nvPr>
            <p:custDataLst>
              <p:tags r:id="rId7"/>
            </p:custDataLst>
          </p:nvPr>
        </p:nvSpPr>
        <p:spPr>
          <a:xfrm>
            <a:off x="8444828" y="1692970"/>
            <a:ext cx="1182876"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1" name="矩形: 圆角 40"/>
          <p:cNvSpPr/>
          <p:nvPr>
            <p:custDataLst>
              <p:tags r:id="rId8"/>
            </p:custDataLst>
          </p:nvPr>
        </p:nvSpPr>
        <p:spPr>
          <a:xfrm>
            <a:off x="10121228" y="1692970"/>
            <a:ext cx="1182876"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2" name="矩形: 圆角 41"/>
          <p:cNvSpPr/>
          <p:nvPr>
            <p:custDataLst>
              <p:tags r:id="rId9"/>
            </p:custDataLst>
          </p:nvPr>
        </p:nvSpPr>
        <p:spPr>
          <a:xfrm>
            <a:off x="8444828" y="2148492"/>
            <a:ext cx="1182876"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3" name="矩形: 圆角 42"/>
          <p:cNvSpPr/>
          <p:nvPr>
            <p:custDataLst>
              <p:tags r:id="rId10"/>
            </p:custDataLst>
          </p:nvPr>
        </p:nvSpPr>
        <p:spPr>
          <a:xfrm>
            <a:off x="10121228" y="2148492"/>
            <a:ext cx="1182876"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 name="矩形: 圆角 43"/>
          <p:cNvSpPr/>
          <p:nvPr>
            <p:custDataLst>
              <p:tags r:id="rId11"/>
            </p:custDataLst>
          </p:nvPr>
        </p:nvSpPr>
        <p:spPr>
          <a:xfrm>
            <a:off x="7665139" y="3240256"/>
            <a:ext cx="1182876"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 name="矩形: 圆角 44"/>
          <p:cNvSpPr/>
          <p:nvPr>
            <p:custDataLst>
              <p:tags r:id="rId12"/>
            </p:custDataLst>
          </p:nvPr>
        </p:nvSpPr>
        <p:spPr>
          <a:xfrm>
            <a:off x="9341539" y="3240256"/>
            <a:ext cx="1182876"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6" name="矩形: 圆角 45"/>
          <p:cNvSpPr/>
          <p:nvPr>
            <p:custDataLst>
              <p:tags r:id="rId13"/>
            </p:custDataLst>
          </p:nvPr>
        </p:nvSpPr>
        <p:spPr>
          <a:xfrm>
            <a:off x="7665139" y="3695778"/>
            <a:ext cx="1182876"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 name="矩形: 圆角 46"/>
          <p:cNvSpPr/>
          <p:nvPr>
            <p:custDataLst>
              <p:tags r:id="rId14"/>
            </p:custDataLst>
          </p:nvPr>
        </p:nvSpPr>
        <p:spPr>
          <a:xfrm>
            <a:off x="9341539" y="3695778"/>
            <a:ext cx="1182876"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8" name="矩形: 圆角 47"/>
          <p:cNvSpPr/>
          <p:nvPr>
            <p:custDataLst>
              <p:tags r:id="rId15"/>
            </p:custDataLst>
          </p:nvPr>
        </p:nvSpPr>
        <p:spPr>
          <a:xfrm>
            <a:off x="7073701" y="4632361"/>
            <a:ext cx="1182876" cy="255988"/>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9" name="矩形: 圆角 48"/>
          <p:cNvSpPr/>
          <p:nvPr>
            <p:custDataLst>
              <p:tags r:id="rId16"/>
            </p:custDataLst>
          </p:nvPr>
        </p:nvSpPr>
        <p:spPr>
          <a:xfrm>
            <a:off x="8750101" y="4632361"/>
            <a:ext cx="1182876" cy="255988"/>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0" name="矩形: 圆角 49"/>
          <p:cNvSpPr/>
          <p:nvPr>
            <p:custDataLst>
              <p:tags r:id="rId17"/>
            </p:custDataLst>
          </p:nvPr>
        </p:nvSpPr>
        <p:spPr>
          <a:xfrm>
            <a:off x="7073701" y="5087883"/>
            <a:ext cx="1182876" cy="255988"/>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1" name="矩形: 圆角 50"/>
          <p:cNvSpPr/>
          <p:nvPr>
            <p:custDataLst>
              <p:tags r:id="rId18"/>
            </p:custDataLst>
          </p:nvPr>
        </p:nvSpPr>
        <p:spPr>
          <a:xfrm>
            <a:off x="8750101" y="5087883"/>
            <a:ext cx="1182876" cy="255988"/>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cxnSp>
        <p:nvCxnSpPr>
          <p:cNvPr id="53" name="直接连接符 52"/>
          <p:cNvCxnSpPr/>
          <p:nvPr/>
        </p:nvCxnSpPr>
        <p:spPr>
          <a:xfrm>
            <a:off x="5921885" y="2795855"/>
            <a:ext cx="57192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5283710" y="4310330"/>
            <a:ext cx="571924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4731260" y="5796230"/>
            <a:ext cx="571924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8696066" y="1696307"/>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预约挂号</a:t>
            </a:r>
            <a:endParaRPr lang="en-US" altLang="zh-CN" sz="970" dirty="0">
              <a:solidFill>
                <a:schemeClr val="bg1"/>
              </a:solidFill>
              <a:latin typeface="+mn-ea"/>
            </a:endParaRPr>
          </a:p>
        </p:txBody>
      </p:sp>
      <p:sp>
        <p:nvSpPr>
          <p:cNvPr id="57" name="文本框 56"/>
          <p:cNvSpPr txBox="1"/>
          <p:nvPr/>
        </p:nvSpPr>
        <p:spPr>
          <a:xfrm>
            <a:off x="8696069" y="2151668"/>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院内交通</a:t>
            </a:r>
            <a:endParaRPr lang="en-US" altLang="zh-CN" sz="970" dirty="0">
              <a:solidFill>
                <a:schemeClr val="bg1"/>
              </a:solidFill>
              <a:latin typeface="+mn-ea"/>
            </a:endParaRPr>
          </a:p>
        </p:txBody>
      </p:sp>
      <p:sp>
        <p:nvSpPr>
          <p:cNvPr id="58" name="文本框 57"/>
          <p:cNvSpPr txBox="1"/>
          <p:nvPr/>
        </p:nvSpPr>
        <p:spPr>
          <a:xfrm>
            <a:off x="10377095" y="1696307"/>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智能导诊</a:t>
            </a:r>
            <a:endParaRPr lang="en-US" altLang="zh-CN" sz="970" dirty="0">
              <a:solidFill>
                <a:schemeClr val="bg1"/>
              </a:solidFill>
              <a:latin typeface="+mn-ea"/>
            </a:endParaRPr>
          </a:p>
        </p:txBody>
      </p:sp>
      <p:sp>
        <p:nvSpPr>
          <p:cNvPr id="59" name="文本框 58"/>
          <p:cNvSpPr txBox="1"/>
          <p:nvPr/>
        </p:nvSpPr>
        <p:spPr>
          <a:xfrm>
            <a:off x="10377087" y="2151668"/>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线上咨询</a:t>
            </a:r>
            <a:endParaRPr lang="en-US" altLang="zh-CN" sz="970" dirty="0">
              <a:solidFill>
                <a:schemeClr val="bg1"/>
              </a:solidFill>
              <a:latin typeface="+mn-ea"/>
            </a:endParaRPr>
          </a:p>
        </p:txBody>
      </p:sp>
      <p:sp>
        <p:nvSpPr>
          <p:cNvPr id="60" name="文本框 59"/>
          <p:cNvSpPr txBox="1"/>
          <p:nvPr/>
        </p:nvSpPr>
        <p:spPr>
          <a:xfrm>
            <a:off x="7914314" y="3239949"/>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无卡就医</a:t>
            </a:r>
            <a:endParaRPr lang="en-US" altLang="zh-CN" sz="970" dirty="0">
              <a:solidFill>
                <a:schemeClr val="bg1"/>
              </a:solidFill>
              <a:latin typeface="+mn-ea"/>
            </a:endParaRPr>
          </a:p>
        </p:txBody>
      </p:sp>
      <p:sp>
        <p:nvSpPr>
          <p:cNvPr id="61" name="文本框 60"/>
          <p:cNvSpPr txBox="1"/>
          <p:nvPr/>
        </p:nvSpPr>
        <p:spPr>
          <a:xfrm>
            <a:off x="7789285" y="3695310"/>
            <a:ext cx="949644"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先诊疗后付费</a:t>
            </a:r>
            <a:endParaRPr lang="en-US" altLang="zh-CN" sz="970" dirty="0">
              <a:solidFill>
                <a:schemeClr val="bg1"/>
              </a:solidFill>
              <a:latin typeface="+mn-ea"/>
            </a:endParaRPr>
          </a:p>
        </p:txBody>
      </p:sp>
      <p:sp>
        <p:nvSpPr>
          <p:cNvPr id="62" name="文本框 61"/>
          <p:cNvSpPr txBox="1"/>
          <p:nvPr/>
        </p:nvSpPr>
        <p:spPr>
          <a:xfrm>
            <a:off x="9595331" y="3239949"/>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信息推送</a:t>
            </a:r>
            <a:endParaRPr lang="en-US" altLang="zh-CN" sz="970" dirty="0">
              <a:solidFill>
                <a:schemeClr val="bg1"/>
              </a:solidFill>
              <a:latin typeface="+mn-ea"/>
            </a:endParaRPr>
          </a:p>
        </p:txBody>
      </p:sp>
      <p:sp>
        <p:nvSpPr>
          <p:cNvPr id="63" name="文本框 62"/>
          <p:cNvSpPr txBox="1"/>
          <p:nvPr/>
        </p:nvSpPr>
        <p:spPr>
          <a:xfrm>
            <a:off x="9595331" y="3695310"/>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刷脸支付</a:t>
            </a:r>
            <a:endParaRPr lang="en-US" altLang="zh-CN" sz="970" dirty="0">
              <a:solidFill>
                <a:schemeClr val="bg1"/>
              </a:solidFill>
              <a:latin typeface="+mn-ea"/>
            </a:endParaRPr>
          </a:p>
        </p:txBody>
      </p:sp>
      <p:sp>
        <p:nvSpPr>
          <p:cNvPr id="192" name="文本框 191"/>
          <p:cNvSpPr txBox="1"/>
          <p:nvPr/>
        </p:nvSpPr>
        <p:spPr>
          <a:xfrm>
            <a:off x="7363040" y="4637696"/>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便民邮寄</a:t>
            </a:r>
            <a:endParaRPr lang="en-US" altLang="zh-CN" sz="970" dirty="0">
              <a:solidFill>
                <a:schemeClr val="bg1"/>
              </a:solidFill>
              <a:latin typeface="+mn-ea"/>
            </a:endParaRPr>
          </a:p>
        </p:txBody>
      </p:sp>
      <p:sp>
        <p:nvSpPr>
          <p:cNvPr id="193" name="文本框 192"/>
          <p:cNvSpPr txBox="1"/>
          <p:nvPr/>
        </p:nvSpPr>
        <p:spPr>
          <a:xfrm>
            <a:off x="7300521" y="5093057"/>
            <a:ext cx="824610"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用哟啊提醒</a:t>
            </a:r>
            <a:endParaRPr lang="en-US" altLang="zh-CN" sz="970" dirty="0">
              <a:solidFill>
                <a:schemeClr val="bg1"/>
              </a:solidFill>
              <a:latin typeface="+mn-ea"/>
            </a:endParaRPr>
          </a:p>
        </p:txBody>
      </p:sp>
      <p:sp>
        <p:nvSpPr>
          <p:cNvPr id="194" name="文本框 193"/>
          <p:cNvSpPr txBox="1"/>
          <p:nvPr/>
        </p:nvSpPr>
        <p:spPr>
          <a:xfrm>
            <a:off x="9044055" y="4637696"/>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查询报告</a:t>
            </a:r>
            <a:endParaRPr lang="en-US" altLang="zh-CN" sz="970" dirty="0">
              <a:solidFill>
                <a:schemeClr val="bg1"/>
              </a:solidFill>
              <a:latin typeface="+mn-ea"/>
            </a:endParaRPr>
          </a:p>
        </p:txBody>
      </p:sp>
      <p:sp>
        <p:nvSpPr>
          <p:cNvPr id="195" name="文本框 194"/>
          <p:cNvSpPr txBox="1"/>
          <p:nvPr/>
        </p:nvSpPr>
        <p:spPr>
          <a:xfrm>
            <a:off x="9044055" y="5093057"/>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在线续方</a:t>
            </a:r>
            <a:endParaRPr lang="en-US" altLang="zh-CN" sz="970" dirty="0">
              <a:solidFill>
                <a:schemeClr val="bg1"/>
              </a:solidFill>
              <a:latin typeface="+mn-ea"/>
            </a:endParaRPr>
          </a:p>
        </p:txBody>
      </p:sp>
      <p:grpSp>
        <p:nvGrpSpPr>
          <p:cNvPr id="222" name="组合 221"/>
          <p:cNvGrpSpPr/>
          <p:nvPr/>
        </p:nvGrpSpPr>
        <p:grpSpPr>
          <a:xfrm>
            <a:off x="8448773" y="1715394"/>
            <a:ext cx="296876" cy="215444"/>
            <a:chOff x="8410568" y="1696222"/>
            <a:chExt cx="347864" cy="252447"/>
          </a:xfrm>
        </p:grpSpPr>
        <p:sp>
          <p:nvSpPr>
            <p:cNvPr id="220" name="椭圆 219"/>
            <p:cNvSpPr/>
            <p:nvPr/>
          </p:nvSpPr>
          <p:spPr>
            <a:xfrm>
              <a:off x="8473187" y="1714991"/>
              <a:ext cx="217206" cy="2172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1" name="文本框 220"/>
            <p:cNvSpPr txBox="1"/>
            <p:nvPr/>
          </p:nvSpPr>
          <p:spPr>
            <a:xfrm>
              <a:off x="8410568" y="1696222"/>
              <a:ext cx="347864" cy="252447"/>
            </a:xfrm>
            <a:prstGeom prst="rect">
              <a:avLst/>
            </a:prstGeom>
            <a:noFill/>
          </p:spPr>
          <p:txBody>
            <a:bodyPr wrap="none" rtlCol="0">
              <a:spAutoFit/>
            </a:bodyPr>
            <a:lstStyle/>
            <a:p>
              <a:pPr algn="ctr"/>
              <a:r>
                <a:rPr lang="en-US" altLang="zh-CN" sz="800" dirty="0">
                  <a:solidFill>
                    <a:schemeClr val="tx1">
                      <a:lumMod val="50000"/>
                      <a:lumOff val="50000"/>
                    </a:schemeClr>
                  </a:solidFill>
                  <a:latin typeface="+mn-ea"/>
                </a:rPr>
                <a:t>01</a:t>
              </a:r>
              <a:endParaRPr lang="zh-CN" altLang="en-US" sz="800" dirty="0">
                <a:solidFill>
                  <a:schemeClr val="tx1">
                    <a:lumMod val="50000"/>
                    <a:lumOff val="50000"/>
                  </a:schemeClr>
                </a:solidFill>
                <a:latin typeface="+mn-ea"/>
              </a:endParaRPr>
            </a:p>
          </p:txBody>
        </p:sp>
      </p:grpSp>
      <p:grpSp>
        <p:nvGrpSpPr>
          <p:cNvPr id="223" name="组合 222"/>
          <p:cNvGrpSpPr/>
          <p:nvPr/>
        </p:nvGrpSpPr>
        <p:grpSpPr>
          <a:xfrm>
            <a:off x="8445598" y="2169495"/>
            <a:ext cx="296876" cy="215444"/>
            <a:chOff x="8407393" y="1699397"/>
            <a:chExt cx="347864" cy="252447"/>
          </a:xfrm>
        </p:grpSpPr>
        <p:sp>
          <p:nvSpPr>
            <p:cNvPr id="480" name="椭圆 479"/>
            <p:cNvSpPr/>
            <p:nvPr/>
          </p:nvSpPr>
          <p:spPr>
            <a:xfrm>
              <a:off x="8473187" y="1714991"/>
              <a:ext cx="217206" cy="2172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81" name="文本框 480"/>
            <p:cNvSpPr txBox="1"/>
            <p:nvPr/>
          </p:nvSpPr>
          <p:spPr>
            <a:xfrm>
              <a:off x="8407393" y="1699397"/>
              <a:ext cx="347864" cy="252447"/>
            </a:xfrm>
            <a:prstGeom prst="rect">
              <a:avLst/>
            </a:prstGeom>
            <a:noFill/>
          </p:spPr>
          <p:txBody>
            <a:bodyPr wrap="none" rtlCol="0">
              <a:spAutoFit/>
            </a:bodyPr>
            <a:lstStyle/>
            <a:p>
              <a:pPr algn="ctr"/>
              <a:r>
                <a:rPr lang="en-US" altLang="zh-CN" sz="800" dirty="0">
                  <a:solidFill>
                    <a:schemeClr val="tx1">
                      <a:lumMod val="50000"/>
                      <a:lumOff val="50000"/>
                    </a:schemeClr>
                  </a:solidFill>
                  <a:latin typeface="+mn-ea"/>
                </a:rPr>
                <a:t>03</a:t>
              </a:r>
              <a:endParaRPr lang="zh-CN" altLang="en-US" sz="800" dirty="0">
                <a:solidFill>
                  <a:schemeClr val="tx1">
                    <a:lumMod val="50000"/>
                    <a:lumOff val="50000"/>
                  </a:schemeClr>
                </a:solidFill>
                <a:latin typeface="+mn-ea"/>
              </a:endParaRPr>
            </a:p>
          </p:txBody>
        </p:sp>
      </p:grpSp>
      <p:grpSp>
        <p:nvGrpSpPr>
          <p:cNvPr id="482" name="组合 481"/>
          <p:cNvGrpSpPr/>
          <p:nvPr/>
        </p:nvGrpSpPr>
        <p:grpSpPr>
          <a:xfrm>
            <a:off x="10125876" y="1718003"/>
            <a:ext cx="296876" cy="215444"/>
            <a:chOff x="8407393" y="1699397"/>
            <a:chExt cx="347864" cy="252447"/>
          </a:xfrm>
        </p:grpSpPr>
        <p:sp>
          <p:nvSpPr>
            <p:cNvPr id="483" name="椭圆 482"/>
            <p:cNvSpPr/>
            <p:nvPr/>
          </p:nvSpPr>
          <p:spPr>
            <a:xfrm>
              <a:off x="8473187" y="1714991"/>
              <a:ext cx="217206" cy="2172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84" name="文本框 483"/>
            <p:cNvSpPr txBox="1"/>
            <p:nvPr/>
          </p:nvSpPr>
          <p:spPr>
            <a:xfrm>
              <a:off x="8407393" y="1699397"/>
              <a:ext cx="347864" cy="252447"/>
            </a:xfrm>
            <a:prstGeom prst="rect">
              <a:avLst/>
            </a:prstGeom>
            <a:noFill/>
          </p:spPr>
          <p:txBody>
            <a:bodyPr wrap="none" rtlCol="0">
              <a:spAutoFit/>
            </a:bodyPr>
            <a:lstStyle/>
            <a:p>
              <a:pPr algn="ctr"/>
              <a:r>
                <a:rPr lang="en-US" altLang="zh-CN" sz="800" dirty="0">
                  <a:solidFill>
                    <a:schemeClr val="tx1">
                      <a:lumMod val="50000"/>
                      <a:lumOff val="50000"/>
                    </a:schemeClr>
                  </a:solidFill>
                  <a:latin typeface="+mn-ea"/>
                </a:rPr>
                <a:t>02</a:t>
              </a:r>
              <a:endParaRPr lang="zh-CN" altLang="en-US" sz="800" dirty="0">
                <a:solidFill>
                  <a:schemeClr val="tx1">
                    <a:lumMod val="50000"/>
                    <a:lumOff val="50000"/>
                  </a:schemeClr>
                </a:solidFill>
                <a:latin typeface="+mn-ea"/>
              </a:endParaRPr>
            </a:p>
          </p:txBody>
        </p:sp>
      </p:grpSp>
      <p:grpSp>
        <p:nvGrpSpPr>
          <p:cNvPr id="485" name="组合 484"/>
          <p:cNvGrpSpPr/>
          <p:nvPr/>
        </p:nvGrpSpPr>
        <p:grpSpPr>
          <a:xfrm>
            <a:off x="10125876" y="2172670"/>
            <a:ext cx="296876" cy="215444"/>
            <a:chOff x="8407393" y="1702572"/>
            <a:chExt cx="347864" cy="252447"/>
          </a:xfrm>
        </p:grpSpPr>
        <p:sp>
          <p:nvSpPr>
            <p:cNvPr id="486" name="椭圆 485"/>
            <p:cNvSpPr/>
            <p:nvPr/>
          </p:nvSpPr>
          <p:spPr>
            <a:xfrm>
              <a:off x="8473187" y="1714991"/>
              <a:ext cx="217206" cy="2172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87" name="文本框 486"/>
            <p:cNvSpPr txBox="1"/>
            <p:nvPr/>
          </p:nvSpPr>
          <p:spPr>
            <a:xfrm>
              <a:off x="8407393" y="1702572"/>
              <a:ext cx="347864" cy="252447"/>
            </a:xfrm>
            <a:prstGeom prst="rect">
              <a:avLst/>
            </a:prstGeom>
            <a:noFill/>
          </p:spPr>
          <p:txBody>
            <a:bodyPr wrap="none" rtlCol="0">
              <a:spAutoFit/>
            </a:bodyPr>
            <a:lstStyle/>
            <a:p>
              <a:pPr algn="ctr"/>
              <a:r>
                <a:rPr lang="en-US" altLang="zh-CN" sz="800" dirty="0">
                  <a:solidFill>
                    <a:schemeClr val="tx1">
                      <a:lumMod val="50000"/>
                      <a:lumOff val="50000"/>
                    </a:schemeClr>
                  </a:solidFill>
                  <a:latin typeface="+mn-ea"/>
                </a:rPr>
                <a:t>04</a:t>
              </a:r>
              <a:endParaRPr lang="zh-CN" altLang="en-US" sz="800" dirty="0">
                <a:solidFill>
                  <a:schemeClr val="tx1">
                    <a:lumMod val="50000"/>
                    <a:lumOff val="50000"/>
                  </a:schemeClr>
                </a:solidFill>
                <a:latin typeface="+mn-ea"/>
              </a:endParaRPr>
            </a:p>
          </p:txBody>
        </p:sp>
      </p:grpSp>
      <p:grpSp>
        <p:nvGrpSpPr>
          <p:cNvPr id="512" name="组合 511"/>
          <p:cNvGrpSpPr/>
          <p:nvPr/>
        </p:nvGrpSpPr>
        <p:grpSpPr>
          <a:xfrm>
            <a:off x="7663675" y="3261023"/>
            <a:ext cx="296876" cy="215444"/>
            <a:chOff x="8410568" y="1696222"/>
            <a:chExt cx="347864" cy="252447"/>
          </a:xfrm>
        </p:grpSpPr>
        <p:sp>
          <p:nvSpPr>
            <p:cNvPr id="513" name="椭圆 512"/>
            <p:cNvSpPr/>
            <p:nvPr/>
          </p:nvSpPr>
          <p:spPr>
            <a:xfrm>
              <a:off x="8473187" y="1714991"/>
              <a:ext cx="217206" cy="2172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14" name="文本框 513"/>
            <p:cNvSpPr txBox="1"/>
            <p:nvPr/>
          </p:nvSpPr>
          <p:spPr>
            <a:xfrm>
              <a:off x="8410568" y="1696222"/>
              <a:ext cx="347864" cy="252447"/>
            </a:xfrm>
            <a:prstGeom prst="rect">
              <a:avLst/>
            </a:prstGeom>
            <a:noFill/>
          </p:spPr>
          <p:txBody>
            <a:bodyPr wrap="none" rtlCol="0">
              <a:spAutoFit/>
            </a:bodyPr>
            <a:lstStyle/>
            <a:p>
              <a:pPr algn="ctr"/>
              <a:r>
                <a:rPr lang="en-US" altLang="zh-CN" sz="800" dirty="0">
                  <a:solidFill>
                    <a:schemeClr val="tx1">
                      <a:lumMod val="50000"/>
                      <a:lumOff val="50000"/>
                    </a:schemeClr>
                  </a:solidFill>
                  <a:latin typeface="+mn-ea"/>
                </a:rPr>
                <a:t>01</a:t>
              </a:r>
              <a:endParaRPr lang="zh-CN" altLang="en-US" sz="800" dirty="0">
                <a:solidFill>
                  <a:schemeClr val="tx1">
                    <a:lumMod val="50000"/>
                    <a:lumOff val="50000"/>
                  </a:schemeClr>
                </a:solidFill>
                <a:latin typeface="+mn-ea"/>
              </a:endParaRPr>
            </a:p>
          </p:txBody>
        </p:sp>
      </p:grpSp>
      <p:grpSp>
        <p:nvGrpSpPr>
          <p:cNvPr id="515" name="组合 514"/>
          <p:cNvGrpSpPr/>
          <p:nvPr/>
        </p:nvGrpSpPr>
        <p:grpSpPr>
          <a:xfrm>
            <a:off x="7660500" y="3715124"/>
            <a:ext cx="296876" cy="215444"/>
            <a:chOff x="8407393" y="1699397"/>
            <a:chExt cx="347864" cy="252447"/>
          </a:xfrm>
        </p:grpSpPr>
        <p:sp>
          <p:nvSpPr>
            <p:cNvPr id="516" name="椭圆 515"/>
            <p:cNvSpPr/>
            <p:nvPr/>
          </p:nvSpPr>
          <p:spPr>
            <a:xfrm>
              <a:off x="8473187" y="1714991"/>
              <a:ext cx="217206" cy="2172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17" name="文本框 516"/>
            <p:cNvSpPr txBox="1"/>
            <p:nvPr/>
          </p:nvSpPr>
          <p:spPr>
            <a:xfrm>
              <a:off x="8407393" y="1699397"/>
              <a:ext cx="347864" cy="252447"/>
            </a:xfrm>
            <a:prstGeom prst="rect">
              <a:avLst/>
            </a:prstGeom>
            <a:noFill/>
          </p:spPr>
          <p:txBody>
            <a:bodyPr wrap="none" rtlCol="0">
              <a:spAutoFit/>
            </a:bodyPr>
            <a:lstStyle/>
            <a:p>
              <a:pPr algn="ctr"/>
              <a:r>
                <a:rPr lang="en-US" altLang="zh-CN" sz="800" dirty="0">
                  <a:solidFill>
                    <a:schemeClr val="tx1">
                      <a:lumMod val="50000"/>
                      <a:lumOff val="50000"/>
                    </a:schemeClr>
                  </a:solidFill>
                  <a:latin typeface="+mn-ea"/>
                </a:rPr>
                <a:t>03</a:t>
              </a:r>
              <a:endParaRPr lang="zh-CN" altLang="en-US" sz="800" dirty="0">
                <a:solidFill>
                  <a:schemeClr val="tx1">
                    <a:lumMod val="50000"/>
                    <a:lumOff val="50000"/>
                  </a:schemeClr>
                </a:solidFill>
                <a:latin typeface="+mn-ea"/>
              </a:endParaRPr>
            </a:p>
          </p:txBody>
        </p:sp>
      </p:grpSp>
      <p:grpSp>
        <p:nvGrpSpPr>
          <p:cNvPr id="518" name="组合 517"/>
          <p:cNvGrpSpPr/>
          <p:nvPr/>
        </p:nvGrpSpPr>
        <p:grpSpPr>
          <a:xfrm>
            <a:off x="9340778" y="3263632"/>
            <a:ext cx="296876" cy="215444"/>
            <a:chOff x="8407393" y="1699397"/>
            <a:chExt cx="347864" cy="252447"/>
          </a:xfrm>
        </p:grpSpPr>
        <p:sp>
          <p:nvSpPr>
            <p:cNvPr id="519" name="椭圆 518"/>
            <p:cNvSpPr/>
            <p:nvPr/>
          </p:nvSpPr>
          <p:spPr>
            <a:xfrm>
              <a:off x="8473187" y="1714991"/>
              <a:ext cx="217206" cy="2172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20" name="文本框 519"/>
            <p:cNvSpPr txBox="1"/>
            <p:nvPr/>
          </p:nvSpPr>
          <p:spPr>
            <a:xfrm>
              <a:off x="8407393" y="1699397"/>
              <a:ext cx="347864" cy="252447"/>
            </a:xfrm>
            <a:prstGeom prst="rect">
              <a:avLst/>
            </a:prstGeom>
            <a:noFill/>
          </p:spPr>
          <p:txBody>
            <a:bodyPr wrap="none" rtlCol="0">
              <a:spAutoFit/>
            </a:bodyPr>
            <a:lstStyle/>
            <a:p>
              <a:pPr algn="ctr"/>
              <a:r>
                <a:rPr lang="en-US" altLang="zh-CN" sz="800" dirty="0">
                  <a:solidFill>
                    <a:schemeClr val="tx1">
                      <a:lumMod val="50000"/>
                      <a:lumOff val="50000"/>
                    </a:schemeClr>
                  </a:solidFill>
                  <a:latin typeface="+mn-ea"/>
                </a:rPr>
                <a:t>02</a:t>
              </a:r>
              <a:endParaRPr lang="zh-CN" altLang="en-US" sz="800" dirty="0">
                <a:solidFill>
                  <a:schemeClr val="tx1">
                    <a:lumMod val="50000"/>
                    <a:lumOff val="50000"/>
                  </a:schemeClr>
                </a:solidFill>
                <a:latin typeface="+mn-ea"/>
              </a:endParaRPr>
            </a:p>
          </p:txBody>
        </p:sp>
      </p:grpSp>
      <p:grpSp>
        <p:nvGrpSpPr>
          <p:cNvPr id="521" name="组合 520"/>
          <p:cNvGrpSpPr/>
          <p:nvPr/>
        </p:nvGrpSpPr>
        <p:grpSpPr>
          <a:xfrm>
            <a:off x="9340778" y="3718299"/>
            <a:ext cx="296876" cy="215444"/>
            <a:chOff x="8407393" y="1702572"/>
            <a:chExt cx="347864" cy="252447"/>
          </a:xfrm>
        </p:grpSpPr>
        <p:sp>
          <p:nvSpPr>
            <p:cNvPr id="522" name="椭圆 521"/>
            <p:cNvSpPr/>
            <p:nvPr/>
          </p:nvSpPr>
          <p:spPr>
            <a:xfrm>
              <a:off x="8473187" y="1714991"/>
              <a:ext cx="217206" cy="2172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23" name="文本框 522"/>
            <p:cNvSpPr txBox="1"/>
            <p:nvPr/>
          </p:nvSpPr>
          <p:spPr>
            <a:xfrm>
              <a:off x="8407393" y="1702572"/>
              <a:ext cx="347864" cy="252447"/>
            </a:xfrm>
            <a:prstGeom prst="rect">
              <a:avLst/>
            </a:prstGeom>
            <a:noFill/>
          </p:spPr>
          <p:txBody>
            <a:bodyPr wrap="none" rtlCol="0">
              <a:spAutoFit/>
            </a:bodyPr>
            <a:lstStyle/>
            <a:p>
              <a:pPr algn="ctr"/>
              <a:r>
                <a:rPr lang="en-US" altLang="zh-CN" sz="800" dirty="0">
                  <a:solidFill>
                    <a:schemeClr val="tx1">
                      <a:lumMod val="50000"/>
                      <a:lumOff val="50000"/>
                    </a:schemeClr>
                  </a:solidFill>
                  <a:latin typeface="+mn-ea"/>
                </a:rPr>
                <a:t>04</a:t>
              </a:r>
              <a:endParaRPr lang="zh-CN" altLang="en-US" sz="800" dirty="0">
                <a:solidFill>
                  <a:schemeClr val="tx1">
                    <a:lumMod val="50000"/>
                    <a:lumOff val="50000"/>
                  </a:schemeClr>
                </a:solidFill>
                <a:latin typeface="+mn-ea"/>
              </a:endParaRPr>
            </a:p>
          </p:txBody>
        </p:sp>
      </p:grpSp>
      <p:grpSp>
        <p:nvGrpSpPr>
          <p:cNvPr id="524" name="组合 523"/>
          <p:cNvGrpSpPr/>
          <p:nvPr/>
        </p:nvGrpSpPr>
        <p:grpSpPr>
          <a:xfrm>
            <a:off x="7068801" y="4651089"/>
            <a:ext cx="296876" cy="215444"/>
            <a:chOff x="8410568" y="1696222"/>
            <a:chExt cx="347864" cy="252447"/>
          </a:xfrm>
        </p:grpSpPr>
        <p:sp>
          <p:nvSpPr>
            <p:cNvPr id="525" name="椭圆 524"/>
            <p:cNvSpPr/>
            <p:nvPr/>
          </p:nvSpPr>
          <p:spPr>
            <a:xfrm>
              <a:off x="8473187" y="1714991"/>
              <a:ext cx="217206" cy="2172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26" name="文本框 525"/>
            <p:cNvSpPr txBox="1"/>
            <p:nvPr/>
          </p:nvSpPr>
          <p:spPr>
            <a:xfrm>
              <a:off x="8410568" y="1696222"/>
              <a:ext cx="347864" cy="252447"/>
            </a:xfrm>
            <a:prstGeom prst="rect">
              <a:avLst/>
            </a:prstGeom>
            <a:noFill/>
          </p:spPr>
          <p:txBody>
            <a:bodyPr wrap="none" rtlCol="0">
              <a:spAutoFit/>
            </a:bodyPr>
            <a:lstStyle/>
            <a:p>
              <a:pPr algn="ctr"/>
              <a:r>
                <a:rPr lang="en-US" altLang="zh-CN" sz="800" dirty="0">
                  <a:solidFill>
                    <a:schemeClr val="tx1">
                      <a:lumMod val="50000"/>
                      <a:lumOff val="50000"/>
                    </a:schemeClr>
                  </a:solidFill>
                  <a:latin typeface="+mn-ea"/>
                </a:rPr>
                <a:t>01</a:t>
              </a:r>
              <a:endParaRPr lang="zh-CN" altLang="en-US" sz="800" dirty="0">
                <a:solidFill>
                  <a:schemeClr val="tx1">
                    <a:lumMod val="50000"/>
                    <a:lumOff val="50000"/>
                  </a:schemeClr>
                </a:solidFill>
                <a:latin typeface="+mn-ea"/>
              </a:endParaRPr>
            </a:p>
          </p:txBody>
        </p:sp>
      </p:grpSp>
      <p:grpSp>
        <p:nvGrpSpPr>
          <p:cNvPr id="527" name="组合 526"/>
          <p:cNvGrpSpPr/>
          <p:nvPr/>
        </p:nvGrpSpPr>
        <p:grpSpPr>
          <a:xfrm>
            <a:off x="7065626" y="5105190"/>
            <a:ext cx="296876" cy="215444"/>
            <a:chOff x="8407393" y="1699397"/>
            <a:chExt cx="347864" cy="252447"/>
          </a:xfrm>
        </p:grpSpPr>
        <p:sp>
          <p:nvSpPr>
            <p:cNvPr id="528" name="椭圆 527"/>
            <p:cNvSpPr/>
            <p:nvPr/>
          </p:nvSpPr>
          <p:spPr>
            <a:xfrm>
              <a:off x="8473187" y="1714991"/>
              <a:ext cx="217206" cy="2172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29" name="文本框 528"/>
            <p:cNvSpPr txBox="1"/>
            <p:nvPr/>
          </p:nvSpPr>
          <p:spPr>
            <a:xfrm>
              <a:off x="8407393" y="1699397"/>
              <a:ext cx="347864" cy="252447"/>
            </a:xfrm>
            <a:prstGeom prst="rect">
              <a:avLst/>
            </a:prstGeom>
            <a:noFill/>
          </p:spPr>
          <p:txBody>
            <a:bodyPr wrap="none" rtlCol="0">
              <a:spAutoFit/>
            </a:bodyPr>
            <a:lstStyle/>
            <a:p>
              <a:pPr algn="ctr"/>
              <a:r>
                <a:rPr lang="en-US" altLang="zh-CN" sz="800" dirty="0">
                  <a:solidFill>
                    <a:schemeClr val="tx1">
                      <a:lumMod val="50000"/>
                      <a:lumOff val="50000"/>
                    </a:schemeClr>
                  </a:solidFill>
                  <a:latin typeface="+mn-ea"/>
                </a:rPr>
                <a:t>03</a:t>
              </a:r>
              <a:endParaRPr lang="zh-CN" altLang="en-US" sz="800" dirty="0">
                <a:solidFill>
                  <a:schemeClr val="tx1">
                    <a:lumMod val="50000"/>
                    <a:lumOff val="50000"/>
                  </a:schemeClr>
                </a:solidFill>
                <a:latin typeface="+mn-ea"/>
              </a:endParaRPr>
            </a:p>
          </p:txBody>
        </p:sp>
      </p:grpSp>
      <p:grpSp>
        <p:nvGrpSpPr>
          <p:cNvPr id="530" name="组合 529"/>
          <p:cNvGrpSpPr/>
          <p:nvPr/>
        </p:nvGrpSpPr>
        <p:grpSpPr>
          <a:xfrm>
            <a:off x="8745904" y="4653698"/>
            <a:ext cx="296876" cy="215444"/>
            <a:chOff x="8407393" y="1699397"/>
            <a:chExt cx="347864" cy="252447"/>
          </a:xfrm>
        </p:grpSpPr>
        <p:sp>
          <p:nvSpPr>
            <p:cNvPr id="531" name="椭圆 530"/>
            <p:cNvSpPr/>
            <p:nvPr/>
          </p:nvSpPr>
          <p:spPr>
            <a:xfrm>
              <a:off x="8473187" y="1714991"/>
              <a:ext cx="217206" cy="2172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32" name="文本框 531"/>
            <p:cNvSpPr txBox="1"/>
            <p:nvPr/>
          </p:nvSpPr>
          <p:spPr>
            <a:xfrm>
              <a:off x="8407393" y="1699397"/>
              <a:ext cx="347864" cy="252447"/>
            </a:xfrm>
            <a:prstGeom prst="rect">
              <a:avLst/>
            </a:prstGeom>
            <a:noFill/>
          </p:spPr>
          <p:txBody>
            <a:bodyPr wrap="none" rtlCol="0">
              <a:spAutoFit/>
            </a:bodyPr>
            <a:lstStyle/>
            <a:p>
              <a:pPr algn="ctr"/>
              <a:r>
                <a:rPr lang="en-US" altLang="zh-CN" sz="800" dirty="0">
                  <a:solidFill>
                    <a:schemeClr val="tx1">
                      <a:lumMod val="50000"/>
                      <a:lumOff val="50000"/>
                    </a:schemeClr>
                  </a:solidFill>
                  <a:latin typeface="+mn-ea"/>
                </a:rPr>
                <a:t>02</a:t>
              </a:r>
              <a:endParaRPr lang="zh-CN" altLang="en-US" sz="800" dirty="0">
                <a:solidFill>
                  <a:schemeClr val="tx1">
                    <a:lumMod val="50000"/>
                    <a:lumOff val="50000"/>
                  </a:schemeClr>
                </a:solidFill>
                <a:latin typeface="+mn-ea"/>
              </a:endParaRPr>
            </a:p>
          </p:txBody>
        </p:sp>
      </p:grpSp>
      <p:grpSp>
        <p:nvGrpSpPr>
          <p:cNvPr id="533" name="组合 532"/>
          <p:cNvGrpSpPr/>
          <p:nvPr/>
        </p:nvGrpSpPr>
        <p:grpSpPr>
          <a:xfrm>
            <a:off x="8745904" y="5108365"/>
            <a:ext cx="296876" cy="215444"/>
            <a:chOff x="8407393" y="1702572"/>
            <a:chExt cx="347864" cy="252447"/>
          </a:xfrm>
        </p:grpSpPr>
        <p:sp>
          <p:nvSpPr>
            <p:cNvPr id="534" name="椭圆 533"/>
            <p:cNvSpPr/>
            <p:nvPr/>
          </p:nvSpPr>
          <p:spPr>
            <a:xfrm>
              <a:off x="8473187" y="1714991"/>
              <a:ext cx="217206" cy="2172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35" name="文本框 534"/>
            <p:cNvSpPr txBox="1"/>
            <p:nvPr/>
          </p:nvSpPr>
          <p:spPr>
            <a:xfrm>
              <a:off x="8407393" y="1702572"/>
              <a:ext cx="347864" cy="252447"/>
            </a:xfrm>
            <a:prstGeom prst="rect">
              <a:avLst/>
            </a:prstGeom>
            <a:noFill/>
          </p:spPr>
          <p:txBody>
            <a:bodyPr wrap="none" rtlCol="0">
              <a:spAutoFit/>
            </a:bodyPr>
            <a:lstStyle/>
            <a:p>
              <a:pPr algn="ctr"/>
              <a:r>
                <a:rPr lang="en-US" altLang="zh-CN" sz="800" dirty="0">
                  <a:solidFill>
                    <a:schemeClr val="tx1">
                      <a:lumMod val="50000"/>
                      <a:lumOff val="50000"/>
                    </a:schemeClr>
                  </a:solidFill>
                  <a:latin typeface="+mn-ea"/>
                </a:rPr>
                <a:t>04</a:t>
              </a:r>
              <a:endParaRPr lang="zh-CN" altLang="en-US" sz="800" dirty="0">
                <a:solidFill>
                  <a:schemeClr val="tx1">
                    <a:lumMod val="50000"/>
                    <a:lumOff val="50000"/>
                  </a:schemeClr>
                </a:solidFill>
                <a:latin typeface="+mn-ea"/>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梯形 578"/>
          <p:cNvSpPr/>
          <p:nvPr/>
        </p:nvSpPr>
        <p:spPr>
          <a:xfrm>
            <a:off x="1250308" y="2224787"/>
            <a:ext cx="9597129" cy="3902589"/>
          </a:xfrm>
          <a:prstGeom prst="trapezoid">
            <a:avLst>
              <a:gd name="adj" fmla="val 315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3" name="直接箭头连接符 562"/>
          <p:cNvCxnSpPr/>
          <p:nvPr/>
        </p:nvCxnSpPr>
        <p:spPr>
          <a:xfrm flipV="1">
            <a:off x="1153644" y="2522770"/>
            <a:ext cx="991271" cy="340615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5" name="直接箭头连接符 564"/>
          <p:cNvCxnSpPr/>
          <p:nvPr/>
        </p:nvCxnSpPr>
        <p:spPr>
          <a:xfrm flipH="1" flipV="1">
            <a:off x="9872685" y="2473992"/>
            <a:ext cx="1069007" cy="346945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59" name="组合 558"/>
          <p:cNvGrpSpPr/>
          <p:nvPr/>
        </p:nvGrpSpPr>
        <p:grpSpPr>
          <a:xfrm>
            <a:off x="1225940" y="5551709"/>
            <a:ext cx="9621497" cy="853096"/>
            <a:chOff x="1708519" y="4028080"/>
            <a:chExt cx="8632088" cy="853096"/>
          </a:xfrm>
        </p:grpSpPr>
        <p:sp>
          <p:nvSpPr>
            <p:cNvPr id="560" name="任意多边形: 形状 559"/>
            <p:cNvSpPr/>
            <p:nvPr>
              <p:custDataLst>
                <p:tags r:id="rId1"/>
              </p:custDataLst>
            </p:nvPr>
          </p:nvSpPr>
          <p:spPr>
            <a:xfrm flipH="1">
              <a:off x="1708519" y="4028080"/>
              <a:ext cx="8632088" cy="588531"/>
            </a:xfrm>
            <a:custGeom>
              <a:avLst/>
              <a:gdLst>
                <a:gd name="connsiteX0" fmla="*/ 4316044 w 8632088"/>
                <a:gd name="connsiteY0" fmla="*/ 0 h 588531"/>
                <a:gd name="connsiteX1" fmla="*/ 115653 w 8632088"/>
                <a:gd name="connsiteY1" fmla="*/ 258985 h 588531"/>
                <a:gd name="connsiteX2" fmla="*/ 110961 w 8632088"/>
                <a:gd name="connsiteY2" fmla="*/ 258985 h 588531"/>
                <a:gd name="connsiteX3" fmla="*/ 0 w 8632088"/>
                <a:gd name="connsiteY3" fmla="*/ 588531 h 588531"/>
                <a:gd name="connsiteX4" fmla="*/ 8632088 w 8632088"/>
                <a:gd name="connsiteY4" fmla="*/ 588531 h 588531"/>
                <a:gd name="connsiteX5" fmla="*/ 8521127 w 8632088"/>
                <a:gd name="connsiteY5" fmla="*/ 258985 h 588531"/>
                <a:gd name="connsiteX6" fmla="*/ 8516435 w 8632088"/>
                <a:gd name="connsiteY6" fmla="*/ 258985 h 588531"/>
                <a:gd name="connsiteX7" fmla="*/ 4316044 w 8632088"/>
                <a:gd name="connsiteY7" fmla="*/ 0 h 58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32088" h="588531">
                  <a:moveTo>
                    <a:pt x="4316044" y="0"/>
                  </a:moveTo>
                  <a:cubicBezTo>
                    <a:pt x="1996232" y="0"/>
                    <a:pt x="115653" y="115952"/>
                    <a:pt x="115653" y="258985"/>
                  </a:cubicBezTo>
                  <a:lnTo>
                    <a:pt x="110961" y="258985"/>
                  </a:lnTo>
                  <a:lnTo>
                    <a:pt x="0" y="588531"/>
                  </a:lnTo>
                  <a:lnTo>
                    <a:pt x="8632088" y="588531"/>
                  </a:lnTo>
                  <a:lnTo>
                    <a:pt x="8521127" y="258985"/>
                  </a:lnTo>
                  <a:lnTo>
                    <a:pt x="8516435" y="258985"/>
                  </a:lnTo>
                  <a:cubicBezTo>
                    <a:pt x="8516435" y="115952"/>
                    <a:pt x="6635856" y="0"/>
                    <a:pt x="4316044" y="0"/>
                  </a:cubicBez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561" name="椭圆 560"/>
            <p:cNvSpPr/>
            <p:nvPr>
              <p:custDataLst>
                <p:tags r:id="rId2"/>
              </p:custDataLst>
            </p:nvPr>
          </p:nvSpPr>
          <p:spPr>
            <a:xfrm flipH="1">
              <a:off x="1708519" y="4350936"/>
              <a:ext cx="8632088" cy="530240"/>
            </a:xfrm>
            <a:prstGeom prst="ellipse">
              <a:avLst/>
            </a:prstGeom>
            <a:gradFill>
              <a:gsLst>
                <a:gs pos="100000">
                  <a:srgbClr val="E9E9FD"/>
                </a:gs>
                <a:gs pos="0">
                  <a:schemeClr val="accent1">
                    <a:lumMod val="20000"/>
                    <a:lumOff val="80000"/>
                  </a:schemeClr>
                </a:gs>
              </a:gsLst>
              <a:lin ang="5400000" scaled="1"/>
            </a:gradFill>
            <a:ln w="15875">
              <a:gradFill>
                <a:gsLst>
                  <a:gs pos="78000">
                    <a:schemeClr val="accent1">
                      <a:alpha val="0"/>
                    </a:schemeClr>
                  </a:gs>
                  <a:gs pos="25000">
                    <a:schemeClr val="accent1"/>
                  </a:gs>
                </a:gsLst>
                <a:lin ang="5400000" scaled="1"/>
              </a:gra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grpSp>
      <p:cxnSp>
        <p:nvCxnSpPr>
          <p:cNvPr id="501" name="直接连接符 500"/>
          <p:cNvCxnSpPr/>
          <p:nvPr/>
        </p:nvCxnSpPr>
        <p:spPr>
          <a:xfrm flipV="1">
            <a:off x="1344563" y="2323010"/>
            <a:ext cx="1080000" cy="3483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5" name="直接连接符 504"/>
          <p:cNvCxnSpPr/>
          <p:nvPr/>
        </p:nvCxnSpPr>
        <p:spPr>
          <a:xfrm flipH="1" flipV="1">
            <a:off x="9624563" y="2323010"/>
            <a:ext cx="1080000" cy="3483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57" name="任意多边形: 形状 556"/>
          <p:cNvSpPr/>
          <p:nvPr>
            <p:custDataLst>
              <p:tags r:id="rId3"/>
            </p:custDataLst>
          </p:nvPr>
        </p:nvSpPr>
        <p:spPr>
          <a:xfrm flipH="1">
            <a:off x="2344772" y="2103812"/>
            <a:ext cx="7380000" cy="447040"/>
          </a:xfrm>
          <a:custGeom>
            <a:avLst/>
            <a:gdLst>
              <a:gd name="connsiteX0" fmla="*/ 4316044 w 8632088"/>
              <a:gd name="connsiteY0" fmla="*/ 0 h 588531"/>
              <a:gd name="connsiteX1" fmla="*/ 115653 w 8632088"/>
              <a:gd name="connsiteY1" fmla="*/ 258985 h 588531"/>
              <a:gd name="connsiteX2" fmla="*/ 110961 w 8632088"/>
              <a:gd name="connsiteY2" fmla="*/ 258985 h 588531"/>
              <a:gd name="connsiteX3" fmla="*/ 0 w 8632088"/>
              <a:gd name="connsiteY3" fmla="*/ 588531 h 588531"/>
              <a:gd name="connsiteX4" fmla="*/ 8632088 w 8632088"/>
              <a:gd name="connsiteY4" fmla="*/ 588531 h 588531"/>
              <a:gd name="connsiteX5" fmla="*/ 8521127 w 8632088"/>
              <a:gd name="connsiteY5" fmla="*/ 258985 h 588531"/>
              <a:gd name="connsiteX6" fmla="*/ 8516435 w 8632088"/>
              <a:gd name="connsiteY6" fmla="*/ 258985 h 588531"/>
              <a:gd name="connsiteX7" fmla="*/ 4316044 w 8632088"/>
              <a:gd name="connsiteY7" fmla="*/ 0 h 58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32088" h="588531">
                <a:moveTo>
                  <a:pt x="4316044" y="0"/>
                </a:moveTo>
                <a:cubicBezTo>
                  <a:pt x="1996232" y="0"/>
                  <a:pt x="115653" y="115952"/>
                  <a:pt x="115653" y="258985"/>
                </a:cubicBezTo>
                <a:lnTo>
                  <a:pt x="110961" y="258985"/>
                </a:lnTo>
                <a:lnTo>
                  <a:pt x="0" y="588531"/>
                </a:lnTo>
                <a:lnTo>
                  <a:pt x="8632088" y="588531"/>
                </a:lnTo>
                <a:lnTo>
                  <a:pt x="8521127" y="258985"/>
                </a:lnTo>
                <a:lnTo>
                  <a:pt x="8516435" y="258985"/>
                </a:lnTo>
                <a:cubicBezTo>
                  <a:pt x="8516435" y="115952"/>
                  <a:pt x="6635856" y="0"/>
                  <a:pt x="4316044" y="0"/>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558" name="椭圆 557"/>
          <p:cNvSpPr/>
          <p:nvPr>
            <p:custDataLst>
              <p:tags r:id="rId4"/>
            </p:custDataLst>
          </p:nvPr>
        </p:nvSpPr>
        <p:spPr>
          <a:xfrm flipH="1">
            <a:off x="2344772" y="2349049"/>
            <a:ext cx="7380000" cy="402763"/>
          </a:xfrm>
          <a:prstGeom prst="ellipse">
            <a:avLst/>
          </a:prstGeom>
          <a:gradFill>
            <a:gsLst>
              <a:gs pos="100000">
                <a:srgbClr val="FFF0E1"/>
              </a:gs>
              <a:gs pos="0">
                <a:schemeClr val="accent3">
                  <a:lumMod val="20000"/>
                  <a:lumOff val="80000"/>
                </a:schemeClr>
              </a:gs>
            </a:gsLst>
            <a:lin ang="5400000" scaled="1"/>
          </a:gradFill>
          <a:ln w="15875">
            <a:gradFill>
              <a:gsLst>
                <a:gs pos="78000">
                  <a:schemeClr val="accent3">
                    <a:alpha val="0"/>
                  </a:schemeClr>
                </a:gs>
                <a:gs pos="25000">
                  <a:schemeClr val="accent3"/>
                </a:gs>
              </a:gsLst>
              <a:lin ang="5400000" scaled="1"/>
            </a:gra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30" name="文本框 29"/>
          <p:cNvSpPr txBox="1"/>
          <p:nvPr/>
        </p:nvSpPr>
        <p:spPr>
          <a:xfrm>
            <a:off x="220436" y="475734"/>
            <a:ext cx="2915981"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21 </a:t>
            </a:r>
            <a:r>
              <a:rPr lang="zh-CN" altLang="en-US" dirty="0"/>
              <a:t>架构图</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33" name="任意多边形: 形状 532"/>
          <p:cNvSpPr/>
          <p:nvPr>
            <p:custDataLst>
              <p:tags r:id="rId5"/>
            </p:custDataLst>
          </p:nvPr>
        </p:nvSpPr>
        <p:spPr>
          <a:xfrm flipH="1">
            <a:off x="1708519" y="4028080"/>
            <a:ext cx="8632088" cy="588531"/>
          </a:xfrm>
          <a:custGeom>
            <a:avLst/>
            <a:gdLst>
              <a:gd name="connsiteX0" fmla="*/ 4316044 w 8632088"/>
              <a:gd name="connsiteY0" fmla="*/ 0 h 588531"/>
              <a:gd name="connsiteX1" fmla="*/ 115653 w 8632088"/>
              <a:gd name="connsiteY1" fmla="*/ 258985 h 588531"/>
              <a:gd name="connsiteX2" fmla="*/ 110961 w 8632088"/>
              <a:gd name="connsiteY2" fmla="*/ 258985 h 588531"/>
              <a:gd name="connsiteX3" fmla="*/ 0 w 8632088"/>
              <a:gd name="connsiteY3" fmla="*/ 588531 h 588531"/>
              <a:gd name="connsiteX4" fmla="*/ 8632088 w 8632088"/>
              <a:gd name="connsiteY4" fmla="*/ 588531 h 588531"/>
              <a:gd name="connsiteX5" fmla="*/ 8521127 w 8632088"/>
              <a:gd name="connsiteY5" fmla="*/ 258985 h 588531"/>
              <a:gd name="connsiteX6" fmla="*/ 8516435 w 8632088"/>
              <a:gd name="connsiteY6" fmla="*/ 258985 h 588531"/>
              <a:gd name="connsiteX7" fmla="*/ 4316044 w 8632088"/>
              <a:gd name="connsiteY7" fmla="*/ 0 h 58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32088" h="588531">
                <a:moveTo>
                  <a:pt x="4316044" y="0"/>
                </a:moveTo>
                <a:cubicBezTo>
                  <a:pt x="1996232" y="0"/>
                  <a:pt x="115653" y="115952"/>
                  <a:pt x="115653" y="258985"/>
                </a:cubicBezTo>
                <a:lnTo>
                  <a:pt x="110961" y="258985"/>
                </a:lnTo>
                <a:lnTo>
                  <a:pt x="0" y="588531"/>
                </a:lnTo>
                <a:lnTo>
                  <a:pt x="8632088" y="588531"/>
                </a:lnTo>
                <a:lnTo>
                  <a:pt x="8521127" y="258985"/>
                </a:lnTo>
                <a:lnTo>
                  <a:pt x="8516435" y="258985"/>
                </a:lnTo>
                <a:cubicBezTo>
                  <a:pt x="8516435" y="115952"/>
                  <a:pt x="6635856" y="0"/>
                  <a:pt x="4316044"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44" name="椭圆 43"/>
          <p:cNvSpPr/>
          <p:nvPr>
            <p:custDataLst>
              <p:tags r:id="rId6"/>
            </p:custDataLst>
          </p:nvPr>
        </p:nvSpPr>
        <p:spPr>
          <a:xfrm flipH="1">
            <a:off x="1708519" y="4350936"/>
            <a:ext cx="8632088" cy="530240"/>
          </a:xfrm>
          <a:prstGeom prst="ellipse">
            <a:avLst/>
          </a:prstGeom>
          <a:gradFill>
            <a:gsLst>
              <a:gs pos="100000">
                <a:srgbClr val="D7F4EA"/>
              </a:gs>
              <a:gs pos="0">
                <a:schemeClr val="accent2">
                  <a:lumMod val="20000"/>
                  <a:lumOff val="80000"/>
                </a:schemeClr>
              </a:gs>
            </a:gsLst>
            <a:lin ang="5400000" scaled="1"/>
          </a:gradFill>
          <a:ln w="15875">
            <a:gradFill>
              <a:gsLst>
                <a:gs pos="78000">
                  <a:schemeClr val="accent2">
                    <a:alpha val="0"/>
                  </a:schemeClr>
                </a:gs>
                <a:gs pos="25000">
                  <a:schemeClr val="accent2"/>
                </a:gs>
              </a:gsLst>
              <a:lin ang="5400000" scaled="1"/>
            </a:gra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46" name="文本框 45"/>
          <p:cNvSpPr txBox="1"/>
          <p:nvPr/>
        </p:nvSpPr>
        <p:spPr>
          <a:xfrm>
            <a:off x="5332274" y="2334449"/>
            <a:ext cx="1384578" cy="376642"/>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r>
              <a:rPr lang="zh-CN" altLang="en-US" sz="1600" dirty="0">
                <a:latin typeface="+mj-ea"/>
                <a:ea typeface="+mj-ea"/>
              </a:rPr>
              <a:t>数据应用</a:t>
            </a:r>
            <a:endParaRPr lang="zh-CN" altLang="en-US" sz="1600" dirty="0">
              <a:latin typeface="+mj-ea"/>
              <a:ea typeface="+mj-ea"/>
            </a:endParaRPr>
          </a:p>
        </p:txBody>
      </p:sp>
      <p:sp>
        <p:nvSpPr>
          <p:cNvPr id="47" name="文本框 46"/>
          <p:cNvSpPr txBox="1"/>
          <p:nvPr/>
        </p:nvSpPr>
        <p:spPr>
          <a:xfrm>
            <a:off x="5332274" y="4415419"/>
            <a:ext cx="1384578" cy="376642"/>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r>
              <a:rPr lang="zh-CN" altLang="en-US" sz="1600" dirty="0">
                <a:latin typeface="+mj-ea"/>
                <a:ea typeface="+mj-ea"/>
              </a:rPr>
              <a:t>数据总线</a:t>
            </a:r>
            <a:endParaRPr lang="zh-CN" altLang="en-US" sz="1600" dirty="0">
              <a:latin typeface="+mj-ea"/>
              <a:ea typeface="+mj-ea"/>
            </a:endParaRPr>
          </a:p>
        </p:txBody>
      </p:sp>
      <p:sp>
        <p:nvSpPr>
          <p:cNvPr id="48" name="文本框 47"/>
          <p:cNvSpPr txBox="1"/>
          <p:nvPr/>
        </p:nvSpPr>
        <p:spPr>
          <a:xfrm>
            <a:off x="5332274" y="5957132"/>
            <a:ext cx="1384578" cy="376642"/>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r>
              <a:rPr lang="zh-CN" altLang="en-US" sz="1600" dirty="0">
                <a:latin typeface="+mj-ea"/>
                <a:ea typeface="+mj-ea"/>
              </a:rPr>
              <a:t>数据源</a:t>
            </a:r>
            <a:endParaRPr lang="zh-CN" altLang="en-US" sz="1600" dirty="0">
              <a:latin typeface="+mj-ea"/>
              <a:ea typeface="+mj-ea"/>
            </a:endParaRPr>
          </a:p>
        </p:txBody>
      </p:sp>
      <p:sp>
        <p:nvSpPr>
          <p:cNvPr id="58" name="梯形 57"/>
          <p:cNvSpPr/>
          <p:nvPr/>
        </p:nvSpPr>
        <p:spPr>
          <a:xfrm>
            <a:off x="4970984" y="1085770"/>
            <a:ext cx="2107158" cy="357868"/>
          </a:xfrm>
          <a:prstGeom prst="trapezoid">
            <a:avLst>
              <a:gd name="adj" fmla="val 45279"/>
            </a:avLst>
          </a:prstGeom>
          <a:solidFill>
            <a:schemeClr val="tx1">
              <a:lumMod val="75000"/>
              <a:lumOff val="25000"/>
            </a:schemeClr>
          </a:soli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93" name="矩形: 对角圆角 475"/>
          <p:cNvSpPr/>
          <p:nvPr/>
        </p:nvSpPr>
        <p:spPr>
          <a:xfrm>
            <a:off x="2632230" y="3594199"/>
            <a:ext cx="1143054" cy="317580"/>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94" name="矩形: 对角圆角 475"/>
          <p:cNvSpPr/>
          <p:nvPr/>
        </p:nvSpPr>
        <p:spPr>
          <a:xfrm>
            <a:off x="4315138" y="3594199"/>
            <a:ext cx="1143054" cy="317580"/>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95" name="矩形: 对角圆角 475"/>
          <p:cNvSpPr/>
          <p:nvPr/>
        </p:nvSpPr>
        <p:spPr>
          <a:xfrm>
            <a:off x="2632230" y="3178864"/>
            <a:ext cx="1143054" cy="317580"/>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96" name="矩形: 对角圆角 475"/>
          <p:cNvSpPr/>
          <p:nvPr/>
        </p:nvSpPr>
        <p:spPr>
          <a:xfrm>
            <a:off x="4315138" y="3178864"/>
            <a:ext cx="1143054" cy="317580"/>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97" name="矩形: 对角圆角 475"/>
          <p:cNvSpPr/>
          <p:nvPr/>
        </p:nvSpPr>
        <p:spPr>
          <a:xfrm>
            <a:off x="6656715" y="3594199"/>
            <a:ext cx="1143054" cy="317580"/>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98" name="矩形: 对角圆角 475"/>
          <p:cNvSpPr/>
          <p:nvPr/>
        </p:nvSpPr>
        <p:spPr>
          <a:xfrm>
            <a:off x="8339623" y="3594199"/>
            <a:ext cx="1143054" cy="317580"/>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99" name="矩形: 对角圆角 475"/>
          <p:cNvSpPr/>
          <p:nvPr/>
        </p:nvSpPr>
        <p:spPr>
          <a:xfrm>
            <a:off x="6656715" y="3178864"/>
            <a:ext cx="1143054" cy="317580"/>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00" name="矩形: 对角圆角 475"/>
          <p:cNvSpPr/>
          <p:nvPr/>
        </p:nvSpPr>
        <p:spPr>
          <a:xfrm>
            <a:off x="8339623" y="3178864"/>
            <a:ext cx="1143054" cy="317580"/>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01" name="右大括号 200"/>
          <p:cNvSpPr/>
          <p:nvPr/>
        </p:nvSpPr>
        <p:spPr>
          <a:xfrm rot="16200000">
            <a:off x="3938812" y="1964808"/>
            <a:ext cx="159532" cy="2095916"/>
          </a:xfrm>
          <a:prstGeom prst="rightBrace">
            <a:avLst>
              <a:gd name="adj1" fmla="val 53950"/>
              <a:gd name="adj2" fmla="val 50000"/>
            </a:avLst>
          </a:prstGeom>
          <a:noFill/>
          <a:ln w="12700">
            <a:solidFill>
              <a:schemeClr val="bg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lt1"/>
              </a:solidFill>
            </a:endParaRPr>
          </a:p>
        </p:txBody>
      </p:sp>
      <p:sp>
        <p:nvSpPr>
          <p:cNvPr id="202" name="右大括号 201"/>
          <p:cNvSpPr/>
          <p:nvPr/>
        </p:nvSpPr>
        <p:spPr>
          <a:xfrm rot="16200000">
            <a:off x="8046334" y="1964809"/>
            <a:ext cx="159532" cy="2095916"/>
          </a:xfrm>
          <a:prstGeom prst="rightBrace">
            <a:avLst>
              <a:gd name="adj1" fmla="val 53950"/>
              <a:gd name="adj2" fmla="val 50000"/>
            </a:avLst>
          </a:prstGeom>
          <a:noFill/>
          <a:ln w="12700">
            <a:solidFill>
              <a:schemeClr val="bg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lt1"/>
              </a:solidFill>
            </a:endParaRPr>
          </a:p>
        </p:txBody>
      </p:sp>
      <p:sp>
        <p:nvSpPr>
          <p:cNvPr id="203" name="文本框 202"/>
          <p:cNvSpPr txBox="1"/>
          <p:nvPr/>
        </p:nvSpPr>
        <p:spPr>
          <a:xfrm>
            <a:off x="3340802" y="2627406"/>
            <a:ext cx="1384578" cy="305596"/>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r>
              <a:rPr lang="zh-CN" altLang="en-US" dirty="0">
                <a:latin typeface="+mj-ea"/>
                <a:ea typeface="+mj-ea"/>
              </a:rPr>
              <a:t>数据标准</a:t>
            </a:r>
            <a:endParaRPr lang="zh-CN" altLang="en-US" dirty="0">
              <a:latin typeface="+mj-ea"/>
              <a:ea typeface="+mj-ea"/>
            </a:endParaRPr>
          </a:p>
        </p:txBody>
      </p:sp>
      <p:sp>
        <p:nvSpPr>
          <p:cNvPr id="204" name="文本框 203"/>
          <p:cNvSpPr txBox="1"/>
          <p:nvPr/>
        </p:nvSpPr>
        <p:spPr>
          <a:xfrm>
            <a:off x="7348845" y="2627406"/>
            <a:ext cx="1384578" cy="305596"/>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r>
              <a:rPr lang="zh-CN" altLang="en-US" dirty="0">
                <a:latin typeface="+mj-ea"/>
                <a:ea typeface="+mj-ea"/>
              </a:rPr>
              <a:t>数据资产管理</a:t>
            </a:r>
            <a:endParaRPr lang="zh-CN" altLang="en-US" dirty="0">
              <a:latin typeface="+mj-ea"/>
              <a:ea typeface="+mj-ea"/>
            </a:endParaRPr>
          </a:p>
        </p:txBody>
      </p:sp>
      <p:sp>
        <p:nvSpPr>
          <p:cNvPr id="483" name="文本框 482"/>
          <p:cNvSpPr txBox="1"/>
          <p:nvPr/>
        </p:nvSpPr>
        <p:spPr>
          <a:xfrm rot="843444">
            <a:off x="1196344" y="2931331"/>
            <a:ext cx="402604" cy="2152256"/>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r>
              <a:rPr lang="zh-CN" altLang="en-US" dirty="0"/>
              <a:t>数据圈生命周期管理</a:t>
            </a:r>
            <a:endParaRPr lang="zh-CN" altLang="en-US" dirty="0"/>
          </a:p>
        </p:txBody>
      </p:sp>
      <p:sp>
        <p:nvSpPr>
          <p:cNvPr id="484" name="文本框 483"/>
          <p:cNvSpPr txBox="1"/>
          <p:nvPr/>
        </p:nvSpPr>
        <p:spPr>
          <a:xfrm rot="20672589">
            <a:off x="10362043" y="3332235"/>
            <a:ext cx="457834" cy="998094"/>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r>
              <a:rPr lang="zh-CN" altLang="en-US" dirty="0"/>
              <a:t>数据安全</a:t>
            </a:r>
            <a:endParaRPr lang="zh-CN" altLang="en-US" dirty="0"/>
          </a:p>
        </p:txBody>
      </p:sp>
      <p:cxnSp>
        <p:nvCxnSpPr>
          <p:cNvPr id="487" name="直接连接符 486"/>
          <p:cNvCxnSpPr/>
          <p:nvPr/>
        </p:nvCxnSpPr>
        <p:spPr>
          <a:xfrm flipV="1">
            <a:off x="6024563" y="2152641"/>
            <a:ext cx="8068" cy="3365823"/>
          </a:xfrm>
          <a:prstGeom prst="line">
            <a:avLst/>
          </a:prstGeom>
          <a:ln>
            <a:solidFill>
              <a:schemeClr val="bg1">
                <a:lumMod val="65000"/>
                <a:alpha val="70000"/>
              </a:schemeClr>
            </a:solidFill>
            <a:prstDash val="dash"/>
          </a:ln>
        </p:spPr>
        <p:style>
          <a:lnRef idx="1">
            <a:schemeClr val="accent1"/>
          </a:lnRef>
          <a:fillRef idx="0">
            <a:schemeClr val="accent1"/>
          </a:fillRef>
          <a:effectRef idx="0">
            <a:schemeClr val="accent1"/>
          </a:effectRef>
          <a:fontRef idx="minor">
            <a:schemeClr val="tx1"/>
          </a:fontRef>
        </p:style>
      </p:cxnSp>
      <p:sp>
        <p:nvSpPr>
          <p:cNvPr id="513" name="矩形: 对角圆角 475"/>
          <p:cNvSpPr/>
          <p:nvPr/>
        </p:nvSpPr>
        <p:spPr>
          <a:xfrm>
            <a:off x="2377590" y="5026672"/>
            <a:ext cx="1143054" cy="317580"/>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514" name="矩形: 对角圆角 475"/>
          <p:cNvSpPr/>
          <p:nvPr/>
        </p:nvSpPr>
        <p:spPr>
          <a:xfrm>
            <a:off x="8829891" y="5026672"/>
            <a:ext cx="1143054" cy="317580"/>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15" name="文本框 514"/>
          <p:cNvSpPr txBox="1"/>
          <p:nvPr/>
        </p:nvSpPr>
        <p:spPr>
          <a:xfrm>
            <a:off x="3701434" y="4906233"/>
            <a:ext cx="824930"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en-US" altLang="zh-CN" sz="1000" dirty="0"/>
              <a:t>OA</a:t>
            </a:r>
            <a:r>
              <a:rPr lang="zh-CN" altLang="en-US" sz="1000" dirty="0"/>
              <a:t>系统</a:t>
            </a:r>
            <a:endParaRPr lang="zh-CN" altLang="en-US" sz="1000" dirty="0"/>
          </a:p>
        </p:txBody>
      </p:sp>
      <p:sp>
        <p:nvSpPr>
          <p:cNvPr id="516" name="文本框 515"/>
          <p:cNvSpPr txBox="1"/>
          <p:nvPr/>
        </p:nvSpPr>
        <p:spPr>
          <a:xfrm>
            <a:off x="4517575" y="4906233"/>
            <a:ext cx="824930"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en-US" altLang="zh-CN" sz="1000" dirty="0"/>
              <a:t>PLM</a:t>
            </a:r>
            <a:r>
              <a:rPr lang="zh-CN" altLang="en-US" sz="1000" dirty="0"/>
              <a:t>系统</a:t>
            </a:r>
            <a:endParaRPr lang="zh-CN" altLang="en-US" sz="1000" dirty="0"/>
          </a:p>
        </p:txBody>
      </p:sp>
      <p:sp>
        <p:nvSpPr>
          <p:cNvPr id="517" name="文本框 516"/>
          <p:cNvSpPr txBox="1"/>
          <p:nvPr/>
        </p:nvSpPr>
        <p:spPr>
          <a:xfrm>
            <a:off x="3701434" y="5183439"/>
            <a:ext cx="824930"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en-US" altLang="zh-CN" sz="1000" dirty="0"/>
              <a:t>ERP</a:t>
            </a:r>
            <a:r>
              <a:rPr lang="zh-CN" altLang="en-US" sz="1000" dirty="0"/>
              <a:t>系统</a:t>
            </a:r>
            <a:endParaRPr lang="zh-CN" altLang="en-US" sz="1000" dirty="0"/>
          </a:p>
        </p:txBody>
      </p:sp>
      <p:sp>
        <p:nvSpPr>
          <p:cNvPr id="518" name="文本框 517"/>
          <p:cNvSpPr txBox="1"/>
          <p:nvPr/>
        </p:nvSpPr>
        <p:spPr>
          <a:xfrm>
            <a:off x="4517575" y="5183439"/>
            <a:ext cx="824930"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zh-CN" altLang="en-US" sz="1000" dirty="0"/>
              <a:t>其他系统</a:t>
            </a:r>
            <a:endParaRPr lang="zh-CN" altLang="en-US" sz="1000" dirty="0"/>
          </a:p>
        </p:txBody>
      </p:sp>
      <p:sp>
        <p:nvSpPr>
          <p:cNvPr id="519" name="文本框 518"/>
          <p:cNvSpPr txBox="1"/>
          <p:nvPr/>
        </p:nvSpPr>
        <p:spPr>
          <a:xfrm>
            <a:off x="6901066" y="4906233"/>
            <a:ext cx="824930"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zh-CN" altLang="en-US" sz="1000" dirty="0"/>
              <a:t>社交媒体</a:t>
            </a:r>
            <a:endParaRPr lang="zh-CN" altLang="en-US" sz="1000" dirty="0"/>
          </a:p>
        </p:txBody>
      </p:sp>
      <p:sp>
        <p:nvSpPr>
          <p:cNvPr id="520" name="文本框 519"/>
          <p:cNvSpPr txBox="1"/>
          <p:nvPr/>
        </p:nvSpPr>
        <p:spPr>
          <a:xfrm>
            <a:off x="7717207" y="4906233"/>
            <a:ext cx="824930"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zh-CN" altLang="en-US" sz="1000" dirty="0"/>
              <a:t>互联网</a:t>
            </a:r>
            <a:endParaRPr lang="zh-CN" altLang="en-US" sz="1000" dirty="0"/>
          </a:p>
        </p:txBody>
      </p:sp>
      <p:sp>
        <p:nvSpPr>
          <p:cNvPr id="521" name="文本框 520"/>
          <p:cNvSpPr txBox="1"/>
          <p:nvPr/>
        </p:nvSpPr>
        <p:spPr>
          <a:xfrm>
            <a:off x="6780752" y="5183439"/>
            <a:ext cx="1065558"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zh-CN" altLang="en-US" sz="1000" dirty="0"/>
              <a:t>其他企业应用</a:t>
            </a:r>
            <a:endParaRPr lang="zh-CN" altLang="en-US" sz="1000" dirty="0"/>
          </a:p>
        </p:txBody>
      </p:sp>
      <p:sp>
        <p:nvSpPr>
          <p:cNvPr id="522" name="文本框 521"/>
          <p:cNvSpPr txBox="1"/>
          <p:nvPr/>
        </p:nvSpPr>
        <p:spPr>
          <a:xfrm>
            <a:off x="7717207" y="5183439"/>
            <a:ext cx="824930"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zh-CN" altLang="en-US" sz="1000" dirty="0"/>
              <a:t>政府数据</a:t>
            </a:r>
            <a:endParaRPr lang="zh-CN" altLang="en-US" sz="1000" dirty="0"/>
          </a:p>
        </p:txBody>
      </p:sp>
      <p:sp>
        <p:nvSpPr>
          <p:cNvPr id="523" name="文本框 522"/>
          <p:cNvSpPr txBox="1"/>
          <p:nvPr/>
        </p:nvSpPr>
        <p:spPr>
          <a:xfrm>
            <a:off x="5156326" y="1051599"/>
            <a:ext cx="1736474" cy="376642"/>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r>
              <a:rPr lang="zh-CN" altLang="en-US" sz="1600" dirty="0">
                <a:solidFill>
                  <a:schemeClr val="bg1"/>
                </a:solidFill>
                <a:latin typeface="+mj-ea"/>
                <a:ea typeface="+mj-ea"/>
              </a:rPr>
              <a:t>数据管理平台</a:t>
            </a:r>
            <a:endParaRPr lang="zh-CN" altLang="en-US" sz="1600" dirty="0">
              <a:solidFill>
                <a:schemeClr val="bg1"/>
              </a:solidFill>
              <a:latin typeface="+mj-ea"/>
              <a:ea typeface="+mj-ea"/>
            </a:endParaRPr>
          </a:p>
        </p:txBody>
      </p:sp>
      <p:sp>
        <p:nvSpPr>
          <p:cNvPr id="524" name="文本框 523"/>
          <p:cNvSpPr txBox="1"/>
          <p:nvPr/>
        </p:nvSpPr>
        <p:spPr>
          <a:xfrm>
            <a:off x="2608975" y="1755791"/>
            <a:ext cx="1261038"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zh-CN" altLang="en-US" sz="1000" dirty="0"/>
              <a:t>基础数据统一</a:t>
            </a:r>
            <a:endParaRPr lang="zh-CN" altLang="en-US" sz="1000" dirty="0"/>
          </a:p>
        </p:txBody>
      </p:sp>
      <p:sp>
        <p:nvSpPr>
          <p:cNvPr id="525" name="文本框 524"/>
          <p:cNvSpPr txBox="1"/>
          <p:nvPr/>
        </p:nvSpPr>
        <p:spPr>
          <a:xfrm>
            <a:off x="4094024" y="1725497"/>
            <a:ext cx="1067128"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zh-CN" altLang="en-US" sz="1000" dirty="0"/>
              <a:t>运营决策系统</a:t>
            </a:r>
            <a:endParaRPr lang="zh-CN" altLang="en-US" sz="1000" dirty="0"/>
          </a:p>
        </p:txBody>
      </p:sp>
      <p:sp>
        <p:nvSpPr>
          <p:cNvPr id="526" name="文本框 525"/>
          <p:cNvSpPr txBox="1"/>
          <p:nvPr/>
        </p:nvSpPr>
        <p:spPr>
          <a:xfrm>
            <a:off x="5499067" y="1725497"/>
            <a:ext cx="1067128"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zh-CN" altLang="en-US" sz="1000" dirty="0"/>
              <a:t>缩减管理成本</a:t>
            </a:r>
            <a:endParaRPr lang="zh-CN" altLang="en-US" sz="1000" dirty="0"/>
          </a:p>
        </p:txBody>
      </p:sp>
      <p:sp>
        <p:nvSpPr>
          <p:cNvPr id="527" name="文本框 526"/>
          <p:cNvSpPr txBox="1"/>
          <p:nvPr/>
        </p:nvSpPr>
        <p:spPr>
          <a:xfrm>
            <a:off x="6898455" y="1725497"/>
            <a:ext cx="1067128"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zh-CN" altLang="en-US" sz="1000" dirty="0"/>
              <a:t>提升数据价值</a:t>
            </a:r>
            <a:endParaRPr lang="zh-CN" altLang="en-US" sz="1000" dirty="0"/>
          </a:p>
        </p:txBody>
      </p:sp>
      <p:sp>
        <p:nvSpPr>
          <p:cNvPr id="528" name="文本框 527"/>
          <p:cNvSpPr txBox="1"/>
          <p:nvPr/>
        </p:nvSpPr>
        <p:spPr>
          <a:xfrm>
            <a:off x="8297843" y="1755791"/>
            <a:ext cx="1067128"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zh-CN" altLang="en-US" sz="1000" dirty="0"/>
              <a:t>降低数据风险</a:t>
            </a:r>
            <a:endParaRPr lang="zh-CN" altLang="en-US" sz="1000" dirty="0"/>
          </a:p>
        </p:txBody>
      </p:sp>
      <p:sp>
        <p:nvSpPr>
          <p:cNvPr id="534" name="文本框 533"/>
          <p:cNvSpPr txBox="1"/>
          <p:nvPr/>
        </p:nvSpPr>
        <p:spPr>
          <a:xfrm>
            <a:off x="5346796" y="4022203"/>
            <a:ext cx="1384578" cy="305596"/>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r>
              <a:rPr lang="zh-CN" altLang="en-US" dirty="0">
                <a:solidFill>
                  <a:schemeClr val="bg1"/>
                </a:solidFill>
                <a:latin typeface="+mj-ea"/>
                <a:ea typeface="+mj-ea"/>
              </a:rPr>
              <a:t>元数据</a:t>
            </a:r>
            <a:endParaRPr lang="zh-CN" altLang="en-US" dirty="0">
              <a:solidFill>
                <a:schemeClr val="bg1"/>
              </a:solidFill>
              <a:latin typeface="+mj-ea"/>
              <a:ea typeface="+mj-ea"/>
            </a:endParaRPr>
          </a:p>
        </p:txBody>
      </p:sp>
      <p:sp>
        <p:nvSpPr>
          <p:cNvPr id="535" name="文本框 534"/>
          <p:cNvSpPr txBox="1"/>
          <p:nvPr/>
        </p:nvSpPr>
        <p:spPr>
          <a:xfrm>
            <a:off x="4517575" y="4080696"/>
            <a:ext cx="824930"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en-US" altLang="zh-CN" sz="1000" dirty="0">
                <a:solidFill>
                  <a:schemeClr val="bg1"/>
                </a:solidFill>
              </a:rPr>
              <a:t>OA</a:t>
            </a:r>
            <a:r>
              <a:rPr lang="zh-CN" altLang="en-US" sz="1000" dirty="0">
                <a:solidFill>
                  <a:schemeClr val="bg1"/>
                </a:solidFill>
              </a:rPr>
              <a:t>系统</a:t>
            </a:r>
            <a:endParaRPr lang="zh-CN" altLang="en-US" sz="1000" dirty="0">
              <a:solidFill>
                <a:schemeClr val="bg1"/>
              </a:solidFill>
            </a:endParaRPr>
          </a:p>
        </p:txBody>
      </p:sp>
      <p:sp>
        <p:nvSpPr>
          <p:cNvPr id="536" name="文本框 535"/>
          <p:cNvSpPr txBox="1"/>
          <p:nvPr/>
        </p:nvSpPr>
        <p:spPr>
          <a:xfrm>
            <a:off x="3424427" y="4106096"/>
            <a:ext cx="824930"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en-US" altLang="zh-CN" sz="1000" dirty="0">
                <a:solidFill>
                  <a:schemeClr val="bg1"/>
                </a:solidFill>
              </a:rPr>
              <a:t>ERP</a:t>
            </a:r>
            <a:r>
              <a:rPr lang="zh-CN" altLang="en-US" sz="1000" dirty="0">
                <a:solidFill>
                  <a:schemeClr val="bg1"/>
                </a:solidFill>
              </a:rPr>
              <a:t>系统</a:t>
            </a:r>
            <a:endParaRPr lang="zh-CN" altLang="en-US" sz="1000" dirty="0">
              <a:solidFill>
                <a:schemeClr val="bg1"/>
              </a:solidFill>
            </a:endParaRPr>
          </a:p>
        </p:txBody>
      </p:sp>
      <p:sp>
        <p:nvSpPr>
          <p:cNvPr id="537" name="文本框 536"/>
          <p:cNvSpPr txBox="1"/>
          <p:nvPr/>
        </p:nvSpPr>
        <p:spPr>
          <a:xfrm>
            <a:off x="7908493" y="4106096"/>
            <a:ext cx="824930"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en-US" altLang="zh-CN" sz="1000" dirty="0">
                <a:solidFill>
                  <a:schemeClr val="bg1"/>
                </a:solidFill>
              </a:rPr>
              <a:t>PLM</a:t>
            </a:r>
            <a:r>
              <a:rPr lang="zh-CN" altLang="en-US" sz="1000" dirty="0">
                <a:solidFill>
                  <a:schemeClr val="bg1"/>
                </a:solidFill>
              </a:rPr>
              <a:t>系统</a:t>
            </a:r>
            <a:endParaRPr lang="zh-CN" altLang="en-US" sz="1000" dirty="0">
              <a:solidFill>
                <a:schemeClr val="bg1"/>
              </a:solidFill>
            </a:endParaRPr>
          </a:p>
        </p:txBody>
      </p:sp>
      <p:sp>
        <p:nvSpPr>
          <p:cNvPr id="538" name="文本框 537"/>
          <p:cNvSpPr txBox="1"/>
          <p:nvPr/>
        </p:nvSpPr>
        <p:spPr>
          <a:xfrm>
            <a:off x="6677258" y="4080696"/>
            <a:ext cx="1101104"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zh-CN" altLang="en-US" sz="1000" dirty="0">
                <a:solidFill>
                  <a:schemeClr val="bg1"/>
                </a:solidFill>
              </a:rPr>
              <a:t>精益营销系统</a:t>
            </a:r>
            <a:endParaRPr lang="zh-CN" altLang="en-US" sz="1000" dirty="0">
              <a:solidFill>
                <a:schemeClr val="bg1"/>
              </a:solidFill>
            </a:endParaRPr>
          </a:p>
        </p:txBody>
      </p:sp>
      <p:sp>
        <p:nvSpPr>
          <p:cNvPr id="539" name="文本框 538"/>
          <p:cNvSpPr txBox="1"/>
          <p:nvPr/>
        </p:nvSpPr>
        <p:spPr>
          <a:xfrm>
            <a:off x="2524266" y="5061655"/>
            <a:ext cx="824930"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zh-CN" altLang="en-US" sz="1000" dirty="0">
                <a:solidFill>
                  <a:schemeClr val="bg1"/>
                </a:solidFill>
              </a:rPr>
              <a:t>内部数据</a:t>
            </a:r>
            <a:endParaRPr lang="zh-CN" altLang="en-US" sz="1000" dirty="0">
              <a:solidFill>
                <a:schemeClr val="bg1"/>
              </a:solidFill>
            </a:endParaRPr>
          </a:p>
        </p:txBody>
      </p:sp>
      <p:sp>
        <p:nvSpPr>
          <p:cNvPr id="540" name="文本框 539"/>
          <p:cNvSpPr txBox="1"/>
          <p:nvPr/>
        </p:nvSpPr>
        <p:spPr>
          <a:xfrm>
            <a:off x="8988953" y="5061655"/>
            <a:ext cx="824930"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zh-CN" altLang="en-US" sz="1000" dirty="0">
                <a:solidFill>
                  <a:schemeClr val="bg1"/>
                </a:solidFill>
              </a:rPr>
              <a:t>外部数据</a:t>
            </a:r>
            <a:endParaRPr lang="zh-CN" altLang="en-US" sz="1000" dirty="0">
              <a:solidFill>
                <a:schemeClr val="bg1"/>
              </a:solidFill>
            </a:endParaRPr>
          </a:p>
        </p:txBody>
      </p:sp>
      <p:sp>
        <p:nvSpPr>
          <p:cNvPr id="544" name="任意多边形: 形状 543"/>
          <p:cNvSpPr/>
          <p:nvPr/>
        </p:nvSpPr>
        <p:spPr>
          <a:xfrm>
            <a:off x="2816040" y="4616611"/>
            <a:ext cx="310158" cy="366010"/>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21000">
                <a:schemeClr val="accent1"/>
              </a:gs>
              <a:gs pos="0">
                <a:schemeClr val="accent1">
                  <a:alpha val="0"/>
                </a:schemeClr>
              </a:gs>
              <a:gs pos="100000">
                <a:schemeClr val="accent1">
                  <a:lumMod val="80000"/>
                  <a:lumOff val="20000"/>
                </a:schemeClr>
              </a:gs>
            </a:gsLst>
            <a:lin ang="16200000" scaled="1"/>
            <a:tileRect/>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45" name="任意多边形: 形状 544"/>
          <p:cNvSpPr/>
          <p:nvPr/>
        </p:nvSpPr>
        <p:spPr>
          <a:xfrm>
            <a:off x="9236469" y="4616611"/>
            <a:ext cx="310158" cy="366010"/>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21000">
                <a:schemeClr val="accent1"/>
              </a:gs>
              <a:gs pos="0">
                <a:schemeClr val="accent1">
                  <a:alpha val="0"/>
                </a:schemeClr>
              </a:gs>
              <a:gs pos="100000">
                <a:schemeClr val="accent1">
                  <a:lumMod val="80000"/>
                  <a:lumOff val="20000"/>
                </a:schemeClr>
              </a:gs>
            </a:gsLst>
            <a:lin ang="16200000" scaled="1"/>
            <a:tileRect/>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46" name="文本框 545"/>
          <p:cNvSpPr txBox="1"/>
          <p:nvPr/>
        </p:nvSpPr>
        <p:spPr>
          <a:xfrm>
            <a:off x="2551254" y="3209396"/>
            <a:ext cx="1200142"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zh-CN" altLang="en-US" sz="1000" dirty="0">
                <a:solidFill>
                  <a:schemeClr val="bg1"/>
                </a:solidFill>
              </a:rPr>
              <a:t>数据标准定义</a:t>
            </a:r>
            <a:endParaRPr lang="zh-CN" altLang="en-US" sz="1000" dirty="0">
              <a:solidFill>
                <a:schemeClr val="bg1"/>
              </a:solidFill>
            </a:endParaRPr>
          </a:p>
        </p:txBody>
      </p:sp>
      <p:sp>
        <p:nvSpPr>
          <p:cNvPr id="547" name="文本框 546"/>
          <p:cNvSpPr txBox="1"/>
          <p:nvPr/>
        </p:nvSpPr>
        <p:spPr>
          <a:xfrm>
            <a:off x="4362051" y="3209396"/>
            <a:ext cx="1082276"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zh-CN" altLang="en-US" sz="1000" dirty="0">
                <a:solidFill>
                  <a:schemeClr val="bg1"/>
                </a:solidFill>
              </a:rPr>
              <a:t>数据标准落地</a:t>
            </a:r>
            <a:endParaRPr lang="zh-CN" altLang="en-US" sz="1000" dirty="0">
              <a:solidFill>
                <a:schemeClr val="bg1"/>
              </a:solidFill>
            </a:endParaRPr>
          </a:p>
        </p:txBody>
      </p:sp>
      <p:sp>
        <p:nvSpPr>
          <p:cNvPr id="548" name="文本框 547"/>
          <p:cNvSpPr txBox="1"/>
          <p:nvPr/>
        </p:nvSpPr>
        <p:spPr>
          <a:xfrm>
            <a:off x="2610187" y="3629481"/>
            <a:ext cx="1082276"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zh-CN" altLang="en-US" sz="1000" dirty="0">
                <a:solidFill>
                  <a:schemeClr val="bg1"/>
                </a:solidFill>
              </a:rPr>
              <a:t>数据评估检测</a:t>
            </a:r>
            <a:endParaRPr lang="zh-CN" altLang="en-US" sz="1000" dirty="0">
              <a:solidFill>
                <a:schemeClr val="bg1"/>
              </a:solidFill>
            </a:endParaRPr>
          </a:p>
        </p:txBody>
      </p:sp>
      <p:sp>
        <p:nvSpPr>
          <p:cNvPr id="549" name="文本框 548"/>
          <p:cNvSpPr txBox="1"/>
          <p:nvPr/>
        </p:nvSpPr>
        <p:spPr>
          <a:xfrm>
            <a:off x="4362051" y="3629481"/>
            <a:ext cx="1082276"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zh-CN" altLang="en-US" sz="1000" dirty="0">
                <a:solidFill>
                  <a:schemeClr val="bg1"/>
                </a:solidFill>
              </a:rPr>
              <a:t>标准管理</a:t>
            </a:r>
            <a:endParaRPr lang="zh-CN" altLang="en-US" sz="1000" dirty="0">
              <a:solidFill>
                <a:schemeClr val="bg1"/>
              </a:solidFill>
            </a:endParaRPr>
          </a:p>
        </p:txBody>
      </p:sp>
      <p:sp>
        <p:nvSpPr>
          <p:cNvPr id="550" name="文本框 549"/>
          <p:cNvSpPr txBox="1"/>
          <p:nvPr/>
        </p:nvSpPr>
        <p:spPr>
          <a:xfrm>
            <a:off x="6659107" y="3209396"/>
            <a:ext cx="1082276"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zh-CN" altLang="en-US" sz="1000" dirty="0">
                <a:solidFill>
                  <a:schemeClr val="bg1"/>
                </a:solidFill>
              </a:rPr>
              <a:t>数据同步分发</a:t>
            </a:r>
            <a:endParaRPr lang="zh-CN" altLang="en-US" sz="1000" dirty="0">
              <a:solidFill>
                <a:schemeClr val="bg1"/>
              </a:solidFill>
            </a:endParaRPr>
          </a:p>
        </p:txBody>
      </p:sp>
      <p:sp>
        <p:nvSpPr>
          <p:cNvPr id="551" name="文本框 550"/>
          <p:cNvSpPr txBox="1"/>
          <p:nvPr/>
        </p:nvSpPr>
        <p:spPr>
          <a:xfrm>
            <a:off x="8410971" y="3209396"/>
            <a:ext cx="1082276"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zh-CN" altLang="en-US" sz="1000" dirty="0">
                <a:solidFill>
                  <a:schemeClr val="bg1"/>
                </a:solidFill>
              </a:rPr>
              <a:t>数据资产大屏</a:t>
            </a:r>
            <a:endParaRPr lang="zh-CN" altLang="en-US" sz="1000" dirty="0">
              <a:solidFill>
                <a:schemeClr val="bg1"/>
              </a:solidFill>
            </a:endParaRPr>
          </a:p>
        </p:txBody>
      </p:sp>
      <p:sp>
        <p:nvSpPr>
          <p:cNvPr id="552" name="文本框 551"/>
          <p:cNvSpPr txBox="1"/>
          <p:nvPr/>
        </p:nvSpPr>
        <p:spPr>
          <a:xfrm>
            <a:off x="6659107" y="3629481"/>
            <a:ext cx="1082276"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zh-CN" altLang="en-US" sz="1000" dirty="0">
                <a:solidFill>
                  <a:schemeClr val="bg1"/>
                </a:solidFill>
              </a:rPr>
              <a:t>全数据管理</a:t>
            </a:r>
            <a:endParaRPr lang="zh-CN" altLang="en-US" sz="1000" dirty="0">
              <a:solidFill>
                <a:schemeClr val="bg1"/>
              </a:solidFill>
            </a:endParaRPr>
          </a:p>
        </p:txBody>
      </p:sp>
      <p:sp>
        <p:nvSpPr>
          <p:cNvPr id="553" name="文本框 552"/>
          <p:cNvSpPr txBox="1"/>
          <p:nvPr/>
        </p:nvSpPr>
        <p:spPr>
          <a:xfrm>
            <a:off x="8410971" y="3629481"/>
            <a:ext cx="1082276"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zh-CN" altLang="en-US" sz="1000" dirty="0">
                <a:solidFill>
                  <a:schemeClr val="bg1"/>
                </a:solidFill>
              </a:rPr>
              <a:t>主数据建模</a:t>
            </a:r>
            <a:endParaRPr lang="zh-CN" altLang="en-US" sz="1000" dirty="0">
              <a:solidFill>
                <a:schemeClr val="bg1"/>
              </a:solidFill>
            </a:endParaRPr>
          </a:p>
        </p:txBody>
      </p:sp>
      <p:sp>
        <p:nvSpPr>
          <p:cNvPr id="569" name="文本框 568"/>
          <p:cNvSpPr txBox="1"/>
          <p:nvPr/>
        </p:nvSpPr>
        <p:spPr>
          <a:xfrm>
            <a:off x="3088386" y="5645424"/>
            <a:ext cx="1245696"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en-US" altLang="zh-CN" sz="1000" dirty="0">
                <a:solidFill>
                  <a:schemeClr val="bg1"/>
                </a:solidFill>
              </a:rPr>
              <a:t>ESB</a:t>
            </a:r>
            <a:r>
              <a:rPr lang="zh-CN" altLang="en-US" sz="1000" dirty="0">
                <a:solidFill>
                  <a:schemeClr val="bg1"/>
                </a:solidFill>
              </a:rPr>
              <a:t>企业服务总线</a:t>
            </a:r>
            <a:endParaRPr lang="zh-CN" altLang="en-US" sz="1000" dirty="0">
              <a:solidFill>
                <a:schemeClr val="bg1"/>
              </a:solidFill>
            </a:endParaRPr>
          </a:p>
        </p:txBody>
      </p:sp>
      <p:sp>
        <p:nvSpPr>
          <p:cNvPr id="570" name="文本框 569"/>
          <p:cNvSpPr txBox="1"/>
          <p:nvPr/>
        </p:nvSpPr>
        <p:spPr>
          <a:xfrm>
            <a:off x="5498279" y="5616849"/>
            <a:ext cx="1101104"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zh-CN" altLang="en-US" sz="1000" dirty="0">
                <a:solidFill>
                  <a:schemeClr val="bg1"/>
                </a:solidFill>
              </a:rPr>
              <a:t>数据仓库</a:t>
            </a:r>
            <a:endParaRPr lang="zh-CN" altLang="en-US" sz="1000" dirty="0">
              <a:solidFill>
                <a:schemeClr val="bg1"/>
              </a:solidFill>
            </a:endParaRPr>
          </a:p>
        </p:txBody>
      </p:sp>
      <p:sp>
        <p:nvSpPr>
          <p:cNvPr id="573" name="文本框 572"/>
          <p:cNvSpPr txBox="1"/>
          <p:nvPr/>
        </p:nvSpPr>
        <p:spPr>
          <a:xfrm>
            <a:off x="7527337" y="5645424"/>
            <a:ext cx="1101104" cy="246221"/>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lnSpc>
                <a:spcPct val="100000"/>
              </a:lnSpc>
            </a:pPr>
            <a:r>
              <a:rPr lang="zh-CN" altLang="en-US" sz="1000" dirty="0">
                <a:solidFill>
                  <a:schemeClr val="bg1"/>
                </a:solidFill>
              </a:rPr>
              <a:t>数据集市</a:t>
            </a:r>
            <a:endParaRPr lang="zh-CN" altLang="en-US" sz="1000" dirty="0">
              <a:solidFill>
                <a:schemeClr val="bg1"/>
              </a:solidFill>
            </a:endParaRPr>
          </a:p>
        </p:txBody>
      </p:sp>
      <p:grpSp>
        <p:nvGrpSpPr>
          <p:cNvPr id="580" name="组合 579"/>
          <p:cNvGrpSpPr/>
          <p:nvPr/>
        </p:nvGrpSpPr>
        <p:grpSpPr>
          <a:xfrm>
            <a:off x="3101442" y="2102151"/>
            <a:ext cx="144000" cy="144000"/>
            <a:chOff x="7455208" y="2172067"/>
            <a:chExt cx="85936" cy="85936"/>
          </a:xfrm>
        </p:grpSpPr>
        <p:sp>
          <p:nvSpPr>
            <p:cNvPr id="581" name="椭圆 580"/>
            <p:cNvSpPr/>
            <p:nvPr>
              <p:custDataLst>
                <p:tags r:id="rId7"/>
              </p:custDataLst>
            </p:nvPr>
          </p:nvSpPr>
          <p:spPr>
            <a:xfrm flipH="1">
              <a:off x="7455208" y="2172067"/>
              <a:ext cx="85936" cy="85936"/>
            </a:xfrm>
            <a:prstGeom prst="ellipse">
              <a:avLst/>
            </a:prstGeom>
            <a:solidFill>
              <a:schemeClr val="bg1"/>
            </a:solidFill>
            <a:ln>
              <a:noFill/>
            </a:ln>
            <a:effectLst>
              <a:outerShdw blurRad="13716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582" name="椭圆 581"/>
            <p:cNvSpPr/>
            <p:nvPr/>
          </p:nvSpPr>
          <p:spPr>
            <a:xfrm flipH="1">
              <a:off x="7478736" y="2195595"/>
              <a:ext cx="38880" cy="3888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grpSp>
        <p:nvGrpSpPr>
          <p:cNvPr id="583" name="组合 582"/>
          <p:cNvGrpSpPr/>
          <p:nvPr/>
        </p:nvGrpSpPr>
        <p:grpSpPr>
          <a:xfrm>
            <a:off x="4548504" y="2045516"/>
            <a:ext cx="144000" cy="144000"/>
            <a:chOff x="7455208" y="2172067"/>
            <a:chExt cx="85936" cy="85936"/>
          </a:xfrm>
        </p:grpSpPr>
        <p:sp>
          <p:nvSpPr>
            <p:cNvPr id="584" name="椭圆 583"/>
            <p:cNvSpPr/>
            <p:nvPr>
              <p:custDataLst>
                <p:tags r:id="rId8"/>
              </p:custDataLst>
            </p:nvPr>
          </p:nvSpPr>
          <p:spPr>
            <a:xfrm flipH="1">
              <a:off x="7455208" y="2172067"/>
              <a:ext cx="85936" cy="85936"/>
            </a:xfrm>
            <a:prstGeom prst="ellipse">
              <a:avLst/>
            </a:prstGeom>
            <a:solidFill>
              <a:schemeClr val="bg1"/>
            </a:solidFill>
            <a:ln>
              <a:noFill/>
            </a:ln>
            <a:effectLst>
              <a:outerShdw blurRad="13716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585" name="椭圆 584"/>
            <p:cNvSpPr/>
            <p:nvPr/>
          </p:nvSpPr>
          <p:spPr>
            <a:xfrm flipH="1">
              <a:off x="7478736" y="2195595"/>
              <a:ext cx="38880" cy="3888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grpSp>
        <p:nvGrpSpPr>
          <p:cNvPr id="589" name="组合 588"/>
          <p:cNvGrpSpPr/>
          <p:nvPr/>
        </p:nvGrpSpPr>
        <p:grpSpPr>
          <a:xfrm>
            <a:off x="7358865" y="2045516"/>
            <a:ext cx="144000" cy="144000"/>
            <a:chOff x="7455208" y="2172067"/>
            <a:chExt cx="85936" cy="85936"/>
          </a:xfrm>
        </p:grpSpPr>
        <p:sp>
          <p:nvSpPr>
            <p:cNvPr id="590" name="椭圆 589"/>
            <p:cNvSpPr/>
            <p:nvPr>
              <p:custDataLst>
                <p:tags r:id="rId9"/>
              </p:custDataLst>
            </p:nvPr>
          </p:nvSpPr>
          <p:spPr>
            <a:xfrm flipH="1">
              <a:off x="7455208" y="2172067"/>
              <a:ext cx="85936" cy="85936"/>
            </a:xfrm>
            <a:prstGeom prst="ellipse">
              <a:avLst/>
            </a:prstGeom>
            <a:solidFill>
              <a:schemeClr val="bg1"/>
            </a:solidFill>
            <a:ln>
              <a:noFill/>
            </a:ln>
            <a:effectLst>
              <a:outerShdw blurRad="13716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591" name="椭圆 590"/>
            <p:cNvSpPr/>
            <p:nvPr/>
          </p:nvSpPr>
          <p:spPr>
            <a:xfrm flipH="1">
              <a:off x="7478736" y="2195595"/>
              <a:ext cx="38880" cy="3888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grpSp>
        <p:nvGrpSpPr>
          <p:cNvPr id="592" name="组合 591"/>
          <p:cNvGrpSpPr/>
          <p:nvPr/>
        </p:nvGrpSpPr>
        <p:grpSpPr>
          <a:xfrm>
            <a:off x="8767150" y="2102151"/>
            <a:ext cx="144000" cy="144000"/>
            <a:chOff x="7455208" y="2172067"/>
            <a:chExt cx="85936" cy="85936"/>
          </a:xfrm>
        </p:grpSpPr>
        <p:sp>
          <p:nvSpPr>
            <p:cNvPr id="593" name="椭圆 592"/>
            <p:cNvSpPr/>
            <p:nvPr>
              <p:custDataLst>
                <p:tags r:id="rId10"/>
              </p:custDataLst>
            </p:nvPr>
          </p:nvSpPr>
          <p:spPr>
            <a:xfrm flipH="1">
              <a:off x="7455208" y="2172067"/>
              <a:ext cx="85936" cy="85936"/>
            </a:xfrm>
            <a:prstGeom prst="ellipse">
              <a:avLst/>
            </a:prstGeom>
            <a:solidFill>
              <a:schemeClr val="bg1"/>
            </a:solidFill>
            <a:ln>
              <a:noFill/>
            </a:ln>
            <a:effectLst>
              <a:outerShdw blurRad="13716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594" name="椭圆 593"/>
            <p:cNvSpPr/>
            <p:nvPr/>
          </p:nvSpPr>
          <p:spPr>
            <a:xfrm flipH="1">
              <a:off x="7478736" y="2195595"/>
              <a:ext cx="38880" cy="3888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grpSp>
        <p:nvGrpSpPr>
          <p:cNvPr id="595" name="组合 594"/>
          <p:cNvGrpSpPr/>
          <p:nvPr/>
        </p:nvGrpSpPr>
        <p:grpSpPr>
          <a:xfrm>
            <a:off x="5964688" y="2046219"/>
            <a:ext cx="144000" cy="144000"/>
            <a:chOff x="7455208" y="2172067"/>
            <a:chExt cx="85936" cy="85936"/>
          </a:xfrm>
        </p:grpSpPr>
        <p:sp>
          <p:nvSpPr>
            <p:cNvPr id="596" name="椭圆 595"/>
            <p:cNvSpPr/>
            <p:nvPr>
              <p:custDataLst>
                <p:tags r:id="rId11"/>
              </p:custDataLst>
            </p:nvPr>
          </p:nvSpPr>
          <p:spPr>
            <a:xfrm flipH="1">
              <a:off x="7455208" y="2172067"/>
              <a:ext cx="85936" cy="85936"/>
            </a:xfrm>
            <a:prstGeom prst="ellipse">
              <a:avLst/>
            </a:prstGeom>
            <a:solidFill>
              <a:schemeClr val="bg1"/>
            </a:solidFill>
            <a:ln>
              <a:noFill/>
            </a:ln>
            <a:effectLst>
              <a:outerShdw blurRad="13716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597" name="椭圆 596"/>
            <p:cNvSpPr/>
            <p:nvPr/>
          </p:nvSpPr>
          <p:spPr>
            <a:xfrm flipH="1">
              <a:off x="7478736" y="2195595"/>
              <a:ext cx="38880" cy="3888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椭圆 59"/>
          <p:cNvSpPr/>
          <p:nvPr/>
        </p:nvSpPr>
        <p:spPr>
          <a:xfrm>
            <a:off x="3117758" y="3010054"/>
            <a:ext cx="3024834" cy="3069386"/>
          </a:xfrm>
          <a:prstGeom prst="ellipse">
            <a:avLst/>
          </a:prstGeom>
          <a:gradFill flip="none" rotWithShape="1">
            <a:gsLst>
              <a:gs pos="100000">
                <a:schemeClr val="bg1">
                  <a:alpha val="0"/>
                </a:schemeClr>
              </a:gs>
              <a:gs pos="0">
                <a:schemeClr val="bg1">
                  <a:alpha val="29000"/>
                </a:schemeClr>
              </a:gs>
            </a:gsLst>
            <a:path path="circle">
              <a:fillToRect l="50000" t="50000" r="50000" b="50000"/>
            </a:path>
            <a:tileRect/>
          </a:gradFill>
          <a:ln>
            <a:noFill/>
          </a:ln>
          <a:effectLst>
            <a:softEdge rad="419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0" name="矩形 549"/>
          <p:cNvSpPr/>
          <p:nvPr/>
        </p:nvSpPr>
        <p:spPr>
          <a:xfrm>
            <a:off x="9008857" y="2829021"/>
            <a:ext cx="2656800" cy="1284413"/>
          </a:xfrm>
          <a:prstGeom prst="rect">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1" name="矩形 550"/>
          <p:cNvSpPr/>
          <p:nvPr/>
        </p:nvSpPr>
        <p:spPr>
          <a:xfrm>
            <a:off x="9123956" y="4796112"/>
            <a:ext cx="2657120" cy="1147084"/>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9" name="矩形 548"/>
          <p:cNvSpPr/>
          <p:nvPr/>
        </p:nvSpPr>
        <p:spPr>
          <a:xfrm>
            <a:off x="8776221" y="1104523"/>
            <a:ext cx="2656800" cy="1147084"/>
          </a:xfrm>
          <a:prstGeom prst="rect">
            <a:avLst/>
          </a:prstGeom>
          <a:gradFill flip="none" rotWithShape="1">
            <a:gsLst>
              <a:gs pos="0">
                <a:schemeClr val="bg1"/>
              </a:gs>
              <a:gs pos="100000">
                <a:schemeClr val="bg1"/>
              </a:gs>
              <a:gs pos="46000">
                <a:schemeClr val="accent3">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615819" y="1138335"/>
            <a:ext cx="8080787" cy="4394718"/>
            <a:chOff x="2099388" y="1138335"/>
            <a:chExt cx="8080787" cy="4394718"/>
          </a:xfrm>
        </p:grpSpPr>
        <p:sp>
          <p:nvSpPr>
            <p:cNvPr id="45" name="任意多边形: 形状 44"/>
            <p:cNvSpPr/>
            <p:nvPr/>
          </p:nvSpPr>
          <p:spPr>
            <a:xfrm>
              <a:off x="2099388" y="1138335"/>
              <a:ext cx="1922106" cy="4394718"/>
            </a:xfrm>
            <a:custGeom>
              <a:avLst/>
              <a:gdLst>
                <a:gd name="connsiteX0" fmla="*/ 0 w 1922106"/>
                <a:gd name="connsiteY0" fmla="*/ 4394718 h 4394718"/>
                <a:gd name="connsiteX1" fmla="*/ 1455575 w 1922106"/>
                <a:gd name="connsiteY1" fmla="*/ 2127379 h 4394718"/>
                <a:gd name="connsiteX2" fmla="*/ 1922106 w 1922106"/>
                <a:gd name="connsiteY2" fmla="*/ 0 h 4394718"/>
              </a:gdLst>
              <a:ahLst/>
              <a:cxnLst>
                <a:cxn ang="0">
                  <a:pos x="connsiteX0" y="connsiteY0"/>
                </a:cxn>
                <a:cxn ang="0">
                  <a:pos x="connsiteX1" y="connsiteY1"/>
                </a:cxn>
                <a:cxn ang="0">
                  <a:pos x="connsiteX2" y="connsiteY2"/>
                </a:cxn>
              </a:cxnLst>
              <a:rect l="l" t="t" r="r" b="b"/>
              <a:pathLst>
                <a:path w="1922106" h="4394718">
                  <a:moveTo>
                    <a:pt x="0" y="4394718"/>
                  </a:moveTo>
                  <a:cubicBezTo>
                    <a:pt x="567612" y="3627275"/>
                    <a:pt x="1135224" y="2859832"/>
                    <a:pt x="1455575" y="2127379"/>
                  </a:cubicBezTo>
                  <a:cubicBezTo>
                    <a:pt x="1775926" y="1394926"/>
                    <a:pt x="1849016" y="697463"/>
                    <a:pt x="1922106" y="0"/>
                  </a:cubicBezTo>
                </a:path>
              </a:pathLst>
            </a:custGeom>
            <a:noFill/>
            <a:ln w="63500">
              <a:gradFill>
                <a:gsLst>
                  <a:gs pos="0">
                    <a:schemeClr val="accent1"/>
                  </a:gs>
                  <a:gs pos="100000">
                    <a:schemeClr val="accent1">
                      <a:alpha val="0"/>
                    </a:schemeClr>
                  </a:gs>
                </a:gsLst>
                <a:lin ang="5400000" scaled="1"/>
              </a:gra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flipH="1">
              <a:off x="8258069" y="1138335"/>
              <a:ext cx="1922106" cy="4394718"/>
            </a:xfrm>
            <a:custGeom>
              <a:avLst/>
              <a:gdLst>
                <a:gd name="connsiteX0" fmla="*/ 0 w 1922106"/>
                <a:gd name="connsiteY0" fmla="*/ 4394718 h 4394718"/>
                <a:gd name="connsiteX1" fmla="*/ 1455575 w 1922106"/>
                <a:gd name="connsiteY1" fmla="*/ 2127379 h 4394718"/>
                <a:gd name="connsiteX2" fmla="*/ 1922106 w 1922106"/>
                <a:gd name="connsiteY2" fmla="*/ 0 h 4394718"/>
              </a:gdLst>
              <a:ahLst/>
              <a:cxnLst>
                <a:cxn ang="0">
                  <a:pos x="connsiteX0" y="connsiteY0"/>
                </a:cxn>
                <a:cxn ang="0">
                  <a:pos x="connsiteX1" y="connsiteY1"/>
                </a:cxn>
                <a:cxn ang="0">
                  <a:pos x="connsiteX2" y="connsiteY2"/>
                </a:cxn>
              </a:cxnLst>
              <a:rect l="l" t="t" r="r" b="b"/>
              <a:pathLst>
                <a:path w="1922106" h="4394718">
                  <a:moveTo>
                    <a:pt x="0" y="4394718"/>
                  </a:moveTo>
                  <a:cubicBezTo>
                    <a:pt x="567612" y="3627275"/>
                    <a:pt x="1135224" y="2859832"/>
                    <a:pt x="1455575" y="2127379"/>
                  </a:cubicBezTo>
                  <a:cubicBezTo>
                    <a:pt x="1775926" y="1394926"/>
                    <a:pt x="1849016" y="697463"/>
                    <a:pt x="1922106" y="0"/>
                  </a:cubicBezTo>
                </a:path>
              </a:pathLst>
            </a:custGeom>
            <a:noFill/>
            <a:ln w="63500">
              <a:gradFill>
                <a:gsLst>
                  <a:gs pos="0">
                    <a:schemeClr val="accent1"/>
                  </a:gs>
                  <a:gs pos="100000">
                    <a:schemeClr val="accent1">
                      <a:alpha val="0"/>
                    </a:schemeClr>
                  </a:gs>
                </a:gsLst>
                <a:lin ang="5400000" scaled="1"/>
              </a:gra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220436" y="475734"/>
            <a:ext cx="2915981"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22 </a:t>
            </a:r>
            <a:r>
              <a:rPr lang="zh-CN" altLang="en-US" dirty="0"/>
              <a:t>架构图</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9" name="椭圆 18"/>
          <p:cNvSpPr/>
          <p:nvPr/>
        </p:nvSpPr>
        <p:spPr>
          <a:xfrm>
            <a:off x="3465127" y="5427049"/>
            <a:ext cx="2381428" cy="245197"/>
          </a:xfrm>
          <a:prstGeom prst="ellipse">
            <a:avLst/>
          </a:prstGeom>
          <a:solidFill>
            <a:schemeClr val="bg1"/>
          </a:solidFill>
          <a:ln w="25400">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梯形 16"/>
          <p:cNvSpPr/>
          <p:nvPr/>
        </p:nvSpPr>
        <p:spPr>
          <a:xfrm rot="10800000">
            <a:off x="2875109" y="4006808"/>
            <a:ext cx="3542516" cy="1663919"/>
          </a:xfrm>
          <a:custGeom>
            <a:avLst/>
            <a:gdLst>
              <a:gd name="connsiteX0" fmla="*/ 0 w 2465407"/>
              <a:gd name="connsiteY0" fmla="*/ 1632031 h 1632031"/>
              <a:gd name="connsiteX1" fmla="*/ 408008 w 2465407"/>
              <a:gd name="connsiteY1" fmla="*/ 0 h 1632031"/>
              <a:gd name="connsiteX2" fmla="*/ 2057399 w 2465407"/>
              <a:gd name="connsiteY2" fmla="*/ 0 h 1632031"/>
              <a:gd name="connsiteX3" fmla="*/ 2465407 w 2465407"/>
              <a:gd name="connsiteY3" fmla="*/ 1632031 h 1632031"/>
              <a:gd name="connsiteX4" fmla="*/ 0 w 2465407"/>
              <a:gd name="connsiteY4" fmla="*/ 1632031 h 1632031"/>
              <a:gd name="connsiteX0-1" fmla="*/ 0 w 2465407"/>
              <a:gd name="connsiteY0-2" fmla="*/ 1689604 h 1689604"/>
              <a:gd name="connsiteX1-3" fmla="*/ 408008 w 2465407"/>
              <a:gd name="connsiteY1-4" fmla="*/ 57573 h 1689604"/>
              <a:gd name="connsiteX2-5" fmla="*/ 2057399 w 2465407"/>
              <a:gd name="connsiteY2-6" fmla="*/ 57573 h 1689604"/>
              <a:gd name="connsiteX3-7" fmla="*/ 2465407 w 2465407"/>
              <a:gd name="connsiteY3-8" fmla="*/ 1689604 h 1689604"/>
              <a:gd name="connsiteX4-9" fmla="*/ 0 w 2465407"/>
              <a:gd name="connsiteY4-10" fmla="*/ 1689604 h 1689604"/>
              <a:gd name="connsiteX0-11" fmla="*/ 0 w 2465407"/>
              <a:gd name="connsiteY0-12" fmla="*/ 1718133 h 1718133"/>
              <a:gd name="connsiteX1-13" fmla="*/ 408008 w 2465407"/>
              <a:gd name="connsiteY1-14" fmla="*/ 86102 h 1718133"/>
              <a:gd name="connsiteX2-15" fmla="*/ 2057399 w 2465407"/>
              <a:gd name="connsiteY2-16" fmla="*/ 86102 h 1718133"/>
              <a:gd name="connsiteX3-17" fmla="*/ 2465407 w 2465407"/>
              <a:gd name="connsiteY3-18" fmla="*/ 1718133 h 1718133"/>
              <a:gd name="connsiteX4-19" fmla="*/ 0 w 2465407"/>
              <a:gd name="connsiteY4-20" fmla="*/ 1718133 h 1718133"/>
              <a:gd name="connsiteX0-21" fmla="*/ 0 w 2465407"/>
              <a:gd name="connsiteY0-22" fmla="*/ 1718133 h 1809573"/>
              <a:gd name="connsiteX1-23" fmla="*/ 408008 w 2465407"/>
              <a:gd name="connsiteY1-24" fmla="*/ 86102 h 1809573"/>
              <a:gd name="connsiteX2-25" fmla="*/ 2057399 w 2465407"/>
              <a:gd name="connsiteY2-26" fmla="*/ 86102 h 1809573"/>
              <a:gd name="connsiteX3-27" fmla="*/ 2465407 w 2465407"/>
              <a:gd name="connsiteY3-28" fmla="*/ 1718133 h 1809573"/>
              <a:gd name="connsiteX4-29" fmla="*/ 91440 w 2465407"/>
              <a:gd name="connsiteY4-30" fmla="*/ 1809573 h 1809573"/>
              <a:gd name="connsiteX0-31" fmla="*/ 0 w 2465407"/>
              <a:gd name="connsiteY0-32" fmla="*/ 1718133 h 1718133"/>
              <a:gd name="connsiteX1-33" fmla="*/ 408008 w 2465407"/>
              <a:gd name="connsiteY1-34" fmla="*/ 86102 h 1718133"/>
              <a:gd name="connsiteX2-35" fmla="*/ 2057399 w 2465407"/>
              <a:gd name="connsiteY2-36" fmla="*/ 86102 h 1718133"/>
              <a:gd name="connsiteX3-37" fmla="*/ 2465407 w 2465407"/>
              <a:gd name="connsiteY3-38" fmla="*/ 1718133 h 1718133"/>
              <a:gd name="connsiteX0-39" fmla="*/ 0 w 2465407"/>
              <a:gd name="connsiteY0-40" fmla="*/ 1714791 h 1714791"/>
              <a:gd name="connsiteX1-41" fmla="*/ 408008 w 2465407"/>
              <a:gd name="connsiteY1-42" fmla="*/ 82760 h 1714791"/>
              <a:gd name="connsiteX2-43" fmla="*/ 2038349 w 2465407"/>
              <a:gd name="connsiteY2-44" fmla="*/ 90380 h 1714791"/>
              <a:gd name="connsiteX3-45" fmla="*/ 2465407 w 2465407"/>
              <a:gd name="connsiteY3-46" fmla="*/ 1714791 h 1714791"/>
              <a:gd name="connsiteX0-47" fmla="*/ 0 w 2465407"/>
              <a:gd name="connsiteY0-48" fmla="*/ 1706421 h 1706421"/>
              <a:gd name="connsiteX1-49" fmla="*/ 408008 w 2465407"/>
              <a:gd name="connsiteY1-50" fmla="*/ 89630 h 1706421"/>
              <a:gd name="connsiteX2-51" fmla="*/ 2038349 w 2465407"/>
              <a:gd name="connsiteY2-52" fmla="*/ 82010 h 1706421"/>
              <a:gd name="connsiteX3-53" fmla="*/ 2465407 w 2465407"/>
              <a:gd name="connsiteY3-54" fmla="*/ 1706421 h 1706421"/>
            </a:gdLst>
            <a:ahLst/>
            <a:cxnLst>
              <a:cxn ang="0">
                <a:pos x="connsiteX0-1" y="connsiteY0-2"/>
              </a:cxn>
              <a:cxn ang="0">
                <a:pos x="connsiteX1-3" y="connsiteY1-4"/>
              </a:cxn>
              <a:cxn ang="0">
                <a:pos x="connsiteX2-5" y="connsiteY2-6"/>
              </a:cxn>
              <a:cxn ang="0">
                <a:pos x="connsiteX3-7" y="connsiteY3-8"/>
              </a:cxn>
            </a:cxnLst>
            <a:rect l="l" t="t" r="r" b="b"/>
            <a:pathLst>
              <a:path w="2465407" h="1706421">
                <a:moveTo>
                  <a:pt x="0" y="1706421"/>
                </a:moveTo>
                <a:lnTo>
                  <a:pt x="408008" y="89630"/>
                </a:lnTo>
                <a:cubicBezTo>
                  <a:pt x="978125" y="-39910"/>
                  <a:pt x="1486012" y="-17050"/>
                  <a:pt x="2038349" y="82010"/>
                </a:cubicBezTo>
                <a:lnTo>
                  <a:pt x="2465407" y="1706421"/>
                </a:lnTo>
              </a:path>
            </a:pathLst>
          </a:custGeom>
          <a:gradFill flip="none" rotWithShape="1">
            <a:gsLst>
              <a:gs pos="100000">
                <a:schemeClr val="accent1">
                  <a:lumMod val="90000"/>
                  <a:lumOff val="10000"/>
                  <a:alpha val="0"/>
                </a:schemeClr>
              </a:gs>
              <a:gs pos="0">
                <a:schemeClr val="accent1">
                  <a:alpha val="48000"/>
                </a:schemeClr>
              </a:gs>
            </a:gsLst>
            <a:lin ang="5400000" scaled="1"/>
            <a:tileRect/>
          </a:gradFill>
          <a:ln>
            <a:gradFill>
              <a:gsLst>
                <a:gs pos="83000">
                  <a:schemeClr val="accent1">
                    <a:alpha val="0"/>
                  </a:schemeClr>
                </a:gs>
                <a:gs pos="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不完整圆 235"/>
          <p:cNvSpPr/>
          <p:nvPr/>
        </p:nvSpPr>
        <p:spPr>
          <a:xfrm>
            <a:off x="1397726" y="5243575"/>
            <a:ext cx="6522720" cy="818024"/>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76200">
            <a:gradFill flip="none" rotWithShape="1">
              <a:gsLst>
                <a:gs pos="0">
                  <a:schemeClr val="accent1">
                    <a:alpha val="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椭圆 58"/>
          <p:cNvSpPr/>
          <p:nvPr/>
        </p:nvSpPr>
        <p:spPr>
          <a:xfrm>
            <a:off x="3277474" y="3008224"/>
            <a:ext cx="2777362" cy="2458058"/>
          </a:xfrm>
          <a:prstGeom prst="ellipse">
            <a:avLst/>
          </a:prstGeom>
          <a:gradFill flip="none" rotWithShape="1">
            <a:gsLst>
              <a:gs pos="100000">
                <a:schemeClr val="bg1">
                  <a:alpha val="0"/>
                </a:schemeClr>
              </a:gs>
              <a:gs pos="0">
                <a:schemeClr val="bg1"/>
              </a:gs>
            </a:gsLst>
            <a:path path="circle">
              <a:fillToRect l="50000" t="50000" r="50000" b="50000"/>
            </a:path>
            <a:tileRect/>
          </a:gradFill>
          <a:ln>
            <a:noFill/>
          </a:ln>
          <a:effectLst>
            <a:softEdge rad="419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3596946" y="4598873"/>
            <a:ext cx="332137" cy="980033"/>
          </a:xfrm>
          <a:prstGeom prst="line">
            <a:avLst/>
          </a:prstGeom>
          <a:ln>
            <a:gradFill>
              <a:gsLst>
                <a:gs pos="0">
                  <a:schemeClr val="accent1">
                    <a:alpha val="0"/>
                  </a:schemeClr>
                </a:gs>
                <a:gs pos="50000">
                  <a:schemeClr val="accent1">
                    <a:alpha val="50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49" name="直接连接符 448"/>
          <p:cNvCxnSpPr/>
          <p:nvPr/>
        </p:nvCxnSpPr>
        <p:spPr>
          <a:xfrm flipH="1">
            <a:off x="5569221" y="4763437"/>
            <a:ext cx="269105" cy="874616"/>
          </a:xfrm>
          <a:prstGeom prst="line">
            <a:avLst/>
          </a:prstGeom>
          <a:ln>
            <a:gradFill>
              <a:gsLst>
                <a:gs pos="0">
                  <a:schemeClr val="accent1">
                    <a:alpha val="0"/>
                  </a:schemeClr>
                </a:gs>
                <a:gs pos="50000">
                  <a:schemeClr val="accent1">
                    <a:alpha val="50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4655841" y="4443544"/>
            <a:ext cx="7187" cy="790448"/>
          </a:xfrm>
          <a:prstGeom prst="straightConnector1">
            <a:avLst/>
          </a:prstGeom>
          <a:ln w="25400">
            <a:gradFill>
              <a:gsLst>
                <a:gs pos="0">
                  <a:schemeClr val="accent1">
                    <a:alpha val="0"/>
                  </a:schemeClr>
                </a:gs>
                <a:gs pos="66000">
                  <a:schemeClr val="accent1"/>
                </a:gs>
              </a:gsLst>
              <a:lin ang="5400000" scaled="1"/>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4366380" y="4518190"/>
            <a:ext cx="7187" cy="790448"/>
          </a:xfrm>
          <a:prstGeom prst="straightConnector1">
            <a:avLst/>
          </a:prstGeom>
          <a:ln w="25400">
            <a:gradFill>
              <a:gsLst>
                <a:gs pos="0">
                  <a:schemeClr val="accent1">
                    <a:alpha val="0"/>
                  </a:schemeClr>
                </a:gs>
                <a:gs pos="66000">
                  <a:schemeClr val="accent1"/>
                </a:gs>
              </a:gsLst>
              <a:lin ang="5400000" scaled="1"/>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4949031" y="4518190"/>
            <a:ext cx="7187" cy="790448"/>
          </a:xfrm>
          <a:prstGeom prst="straightConnector1">
            <a:avLst/>
          </a:prstGeom>
          <a:ln w="25400">
            <a:gradFill>
              <a:gsLst>
                <a:gs pos="0">
                  <a:schemeClr val="accent1">
                    <a:alpha val="0"/>
                  </a:schemeClr>
                </a:gs>
                <a:gs pos="66000">
                  <a:schemeClr val="accent1"/>
                </a:gs>
              </a:gsLst>
              <a:lin ang="5400000" scaled="1"/>
            </a:gradFill>
            <a:tailEnd type="triangle" w="lg" len="lg"/>
          </a:ln>
        </p:spPr>
        <p:style>
          <a:lnRef idx="1">
            <a:schemeClr val="accent1"/>
          </a:lnRef>
          <a:fillRef idx="0">
            <a:schemeClr val="accent1"/>
          </a:fillRef>
          <a:effectRef idx="0">
            <a:schemeClr val="accent1"/>
          </a:effectRef>
          <a:fontRef idx="minor">
            <a:schemeClr val="tx1"/>
          </a:fontRef>
        </p:style>
      </p:cxnSp>
      <p:sp>
        <p:nvSpPr>
          <p:cNvPr id="457" name="矩形 456"/>
          <p:cNvSpPr/>
          <p:nvPr/>
        </p:nvSpPr>
        <p:spPr>
          <a:xfrm>
            <a:off x="3978776" y="4935481"/>
            <a:ext cx="1325244" cy="41292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6" name="文本框 455"/>
          <p:cNvSpPr txBox="1"/>
          <p:nvPr/>
        </p:nvSpPr>
        <p:spPr>
          <a:xfrm>
            <a:off x="3966679" y="4936998"/>
            <a:ext cx="1384578" cy="376642"/>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r>
              <a:rPr lang="zh-CN" altLang="en-US" sz="1600" dirty="0">
                <a:solidFill>
                  <a:schemeClr val="bg1"/>
                </a:solidFill>
                <a:latin typeface="+mj-ea"/>
                <a:ea typeface="+mj-ea"/>
              </a:rPr>
              <a:t>数据源头</a:t>
            </a:r>
            <a:endParaRPr lang="zh-CN" altLang="en-US" sz="1600" dirty="0">
              <a:solidFill>
                <a:schemeClr val="bg1"/>
              </a:solidFill>
              <a:latin typeface="+mj-ea"/>
              <a:ea typeface="+mj-ea"/>
            </a:endParaRPr>
          </a:p>
        </p:txBody>
      </p:sp>
      <p:grpSp>
        <p:nvGrpSpPr>
          <p:cNvPr id="37" name="组合 36"/>
          <p:cNvGrpSpPr/>
          <p:nvPr/>
        </p:nvGrpSpPr>
        <p:grpSpPr>
          <a:xfrm>
            <a:off x="1178426" y="4796112"/>
            <a:ext cx="952481" cy="810727"/>
            <a:chOff x="1879619" y="4432848"/>
            <a:chExt cx="952481" cy="810727"/>
          </a:xfrm>
        </p:grpSpPr>
        <p:sp>
          <p:nvSpPr>
            <p:cNvPr id="23" name="不完整圆 235"/>
            <p:cNvSpPr/>
            <p:nvPr/>
          </p:nvSpPr>
          <p:spPr>
            <a:xfrm>
              <a:off x="1879619" y="5124123"/>
              <a:ext cx="952481" cy="119452"/>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38100">
              <a:gradFill flip="none" rotWithShape="1">
                <a:gsLst>
                  <a:gs pos="0">
                    <a:schemeClr val="accent1">
                      <a:lumMod val="0"/>
                      <a:lumOff val="10000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不完整圆 235"/>
            <p:cNvSpPr/>
            <p:nvPr/>
          </p:nvSpPr>
          <p:spPr>
            <a:xfrm>
              <a:off x="1879619" y="5064397"/>
              <a:ext cx="952481" cy="119452"/>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38100">
              <a:gradFill flip="none" rotWithShape="1">
                <a:gsLst>
                  <a:gs pos="0">
                    <a:schemeClr val="accent1">
                      <a:lumMod val="0"/>
                      <a:lumOff val="10000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椭圆 35"/>
            <p:cNvSpPr/>
            <p:nvPr>
              <p:custDataLst>
                <p:tags r:id="rId1"/>
              </p:custDataLst>
            </p:nvPr>
          </p:nvSpPr>
          <p:spPr>
            <a:xfrm flipH="1">
              <a:off x="2020774" y="4432848"/>
              <a:ext cx="670170" cy="670170"/>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pic>
        <p:nvPicPr>
          <p:cNvPr id="13" name="图形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7939" y="4853356"/>
            <a:ext cx="497167" cy="497165"/>
          </a:xfrm>
          <a:prstGeom prst="rect">
            <a:avLst/>
          </a:prstGeom>
        </p:spPr>
      </p:pic>
      <p:sp>
        <p:nvSpPr>
          <p:cNvPr id="15" name="文本框 14"/>
          <p:cNvSpPr txBox="1"/>
          <p:nvPr/>
        </p:nvSpPr>
        <p:spPr>
          <a:xfrm>
            <a:off x="735813" y="5651040"/>
            <a:ext cx="850732" cy="264624"/>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en-US" altLang="zh-CN" sz="1000" dirty="0">
                <a:solidFill>
                  <a:schemeClr val="accent1"/>
                </a:solidFill>
                <a:latin typeface="思源黑体 CN Bold" panose="020B0800000000000000" pitchFamily="34" charset="-122"/>
                <a:ea typeface="思源黑体 CN Bold" panose="020B0800000000000000" pitchFamily="34" charset="-122"/>
              </a:rPr>
              <a:t>OA</a:t>
            </a:r>
            <a:r>
              <a:rPr lang="zh-CN" altLang="en-US" sz="1000" dirty="0">
                <a:solidFill>
                  <a:schemeClr val="accent1"/>
                </a:solidFill>
                <a:latin typeface="思源黑体 CN Bold" panose="020B0800000000000000" pitchFamily="34" charset="-122"/>
                <a:ea typeface="思源黑体 CN Bold" panose="020B0800000000000000" pitchFamily="34" charset="-122"/>
              </a:rPr>
              <a:t>系统</a:t>
            </a:r>
            <a:endParaRPr lang="zh-CN" altLang="en-US" sz="1000" dirty="0">
              <a:solidFill>
                <a:schemeClr val="accent1"/>
              </a:solidFill>
              <a:latin typeface="思源黑体 CN Bold" panose="020B0800000000000000" pitchFamily="34" charset="-122"/>
              <a:ea typeface="思源黑体 CN Bold" panose="020B0800000000000000" pitchFamily="34" charset="-122"/>
            </a:endParaRPr>
          </a:p>
        </p:txBody>
      </p:sp>
      <p:grpSp>
        <p:nvGrpSpPr>
          <p:cNvPr id="38" name="组合 37"/>
          <p:cNvGrpSpPr/>
          <p:nvPr/>
        </p:nvGrpSpPr>
        <p:grpSpPr>
          <a:xfrm>
            <a:off x="2261983" y="5264428"/>
            <a:ext cx="952481" cy="810727"/>
            <a:chOff x="1879619" y="4432848"/>
            <a:chExt cx="952481" cy="810727"/>
          </a:xfrm>
        </p:grpSpPr>
        <p:sp>
          <p:nvSpPr>
            <p:cNvPr id="39" name="不完整圆 235"/>
            <p:cNvSpPr/>
            <p:nvPr/>
          </p:nvSpPr>
          <p:spPr>
            <a:xfrm>
              <a:off x="1879619" y="5124123"/>
              <a:ext cx="952481" cy="119452"/>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38100">
              <a:gradFill flip="none" rotWithShape="1">
                <a:gsLst>
                  <a:gs pos="0">
                    <a:schemeClr val="accent1">
                      <a:lumMod val="0"/>
                      <a:lumOff val="10000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不完整圆 235"/>
            <p:cNvSpPr/>
            <p:nvPr/>
          </p:nvSpPr>
          <p:spPr>
            <a:xfrm>
              <a:off x="1879619" y="5064397"/>
              <a:ext cx="952481" cy="119452"/>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38100">
              <a:gradFill flip="none" rotWithShape="1">
                <a:gsLst>
                  <a:gs pos="0">
                    <a:schemeClr val="accent1">
                      <a:lumMod val="0"/>
                      <a:lumOff val="10000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椭圆 40"/>
            <p:cNvSpPr/>
            <p:nvPr>
              <p:custDataLst>
                <p:tags r:id="rId4"/>
              </p:custDataLst>
            </p:nvPr>
          </p:nvSpPr>
          <p:spPr>
            <a:xfrm flipH="1">
              <a:off x="2020774" y="4432848"/>
              <a:ext cx="670170" cy="670170"/>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pic>
        <p:nvPicPr>
          <p:cNvPr id="14" name="图形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58457" y="5411287"/>
            <a:ext cx="372065" cy="372065"/>
          </a:xfrm>
          <a:prstGeom prst="rect">
            <a:avLst/>
          </a:prstGeom>
        </p:spPr>
      </p:pic>
      <p:sp>
        <p:nvSpPr>
          <p:cNvPr id="16" name="文本框 15"/>
          <p:cNvSpPr txBox="1"/>
          <p:nvPr/>
        </p:nvSpPr>
        <p:spPr>
          <a:xfrm>
            <a:off x="2312857" y="6089023"/>
            <a:ext cx="850732" cy="264624"/>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en-US" altLang="zh-CN" sz="1000" dirty="0">
                <a:solidFill>
                  <a:schemeClr val="accent1"/>
                </a:solidFill>
                <a:latin typeface="思源黑体 CN Bold" panose="020B0800000000000000" pitchFamily="34" charset="-122"/>
                <a:ea typeface="思源黑体 CN Bold" panose="020B0800000000000000" pitchFamily="34" charset="-122"/>
              </a:rPr>
              <a:t>ERP</a:t>
            </a:r>
            <a:r>
              <a:rPr lang="zh-CN" altLang="en-US" sz="1000" dirty="0">
                <a:solidFill>
                  <a:schemeClr val="accent1"/>
                </a:solidFill>
                <a:latin typeface="思源黑体 CN Bold" panose="020B0800000000000000" pitchFamily="34" charset="-122"/>
                <a:ea typeface="思源黑体 CN Bold" panose="020B0800000000000000" pitchFamily="34" charset="-122"/>
              </a:rPr>
              <a:t>系统</a:t>
            </a:r>
            <a:endParaRPr lang="zh-CN" altLang="en-US" sz="1000" dirty="0">
              <a:solidFill>
                <a:schemeClr val="accent1"/>
              </a:solidFill>
              <a:latin typeface="思源黑体 CN Bold" panose="020B0800000000000000" pitchFamily="34" charset="-122"/>
              <a:ea typeface="思源黑体 CN Bold" panose="020B0800000000000000" pitchFamily="34" charset="-122"/>
            </a:endParaRPr>
          </a:p>
        </p:txBody>
      </p:sp>
      <p:grpSp>
        <p:nvGrpSpPr>
          <p:cNvPr id="50" name="组合 49"/>
          <p:cNvGrpSpPr/>
          <p:nvPr/>
        </p:nvGrpSpPr>
        <p:grpSpPr>
          <a:xfrm>
            <a:off x="6054836" y="5264428"/>
            <a:ext cx="952481" cy="810727"/>
            <a:chOff x="1879619" y="4432848"/>
            <a:chExt cx="952481" cy="810727"/>
          </a:xfrm>
        </p:grpSpPr>
        <p:sp>
          <p:nvSpPr>
            <p:cNvPr id="51" name="不完整圆 235"/>
            <p:cNvSpPr/>
            <p:nvPr/>
          </p:nvSpPr>
          <p:spPr>
            <a:xfrm>
              <a:off x="1879619" y="5124123"/>
              <a:ext cx="952481" cy="119452"/>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38100">
              <a:gradFill flip="none" rotWithShape="1">
                <a:gsLst>
                  <a:gs pos="0">
                    <a:schemeClr val="accent1">
                      <a:lumMod val="0"/>
                      <a:lumOff val="10000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不完整圆 235"/>
            <p:cNvSpPr/>
            <p:nvPr/>
          </p:nvSpPr>
          <p:spPr>
            <a:xfrm>
              <a:off x="1879619" y="5064397"/>
              <a:ext cx="952481" cy="119452"/>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38100">
              <a:gradFill flip="none" rotWithShape="1">
                <a:gsLst>
                  <a:gs pos="0">
                    <a:schemeClr val="accent1">
                      <a:lumMod val="0"/>
                      <a:lumOff val="10000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custDataLst>
                <p:tags r:id="rId7"/>
              </p:custDataLst>
            </p:nvPr>
          </p:nvSpPr>
          <p:spPr>
            <a:xfrm flipH="1">
              <a:off x="2020774" y="4432848"/>
              <a:ext cx="670170" cy="670170"/>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pic>
        <p:nvPicPr>
          <p:cNvPr id="12" name="图形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53307" y="5422067"/>
            <a:ext cx="372065" cy="372065"/>
          </a:xfrm>
          <a:prstGeom prst="rect">
            <a:avLst/>
          </a:prstGeom>
        </p:spPr>
      </p:pic>
      <p:sp>
        <p:nvSpPr>
          <p:cNvPr id="18" name="文本框 17"/>
          <p:cNvSpPr txBox="1"/>
          <p:nvPr/>
        </p:nvSpPr>
        <p:spPr>
          <a:xfrm>
            <a:off x="6113973" y="6089023"/>
            <a:ext cx="850732" cy="264624"/>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en-US" altLang="zh-CN" sz="1000" dirty="0">
                <a:solidFill>
                  <a:schemeClr val="accent1"/>
                </a:solidFill>
                <a:latin typeface="思源黑体 CN Bold" panose="020B0800000000000000" pitchFamily="34" charset="-122"/>
                <a:ea typeface="思源黑体 CN Bold" panose="020B0800000000000000" pitchFamily="34" charset="-122"/>
              </a:rPr>
              <a:t>OLM</a:t>
            </a:r>
            <a:r>
              <a:rPr lang="zh-CN" altLang="en-US" sz="1000" dirty="0">
                <a:solidFill>
                  <a:schemeClr val="accent1"/>
                </a:solidFill>
                <a:latin typeface="思源黑体 CN Bold" panose="020B0800000000000000" pitchFamily="34" charset="-122"/>
                <a:ea typeface="思源黑体 CN Bold" panose="020B0800000000000000" pitchFamily="34" charset="-122"/>
              </a:rPr>
              <a:t>系统</a:t>
            </a:r>
            <a:endParaRPr lang="zh-CN" altLang="en-US" sz="1000" dirty="0">
              <a:solidFill>
                <a:schemeClr val="accent1"/>
              </a:solidFill>
              <a:latin typeface="思源黑体 CN Bold" panose="020B0800000000000000" pitchFamily="34" charset="-122"/>
              <a:ea typeface="思源黑体 CN Bold" panose="020B0800000000000000" pitchFamily="34" charset="-122"/>
            </a:endParaRPr>
          </a:p>
        </p:txBody>
      </p:sp>
      <p:grpSp>
        <p:nvGrpSpPr>
          <p:cNvPr id="54" name="组合 53"/>
          <p:cNvGrpSpPr/>
          <p:nvPr/>
        </p:nvGrpSpPr>
        <p:grpSpPr>
          <a:xfrm>
            <a:off x="7248644" y="4796112"/>
            <a:ext cx="952481" cy="810727"/>
            <a:chOff x="1879619" y="4432848"/>
            <a:chExt cx="952481" cy="810727"/>
          </a:xfrm>
        </p:grpSpPr>
        <p:sp>
          <p:nvSpPr>
            <p:cNvPr id="55" name="不完整圆 235"/>
            <p:cNvSpPr/>
            <p:nvPr/>
          </p:nvSpPr>
          <p:spPr>
            <a:xfrm>
              <a:off x="1879619" y="5124123"/>
              <a:ext cx="952481" cy="119452"/>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38100">
              <a:gradFill flip="none" rotWithShape="1">
                <a:gsLst>
                  <a:gs pos="0">
                    <a:schemeClr val="accent1">
                      <a:lumMod val="0"/>
                      <a:lumOff val="10000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不完整圆 235"/>
            <p:cNvSpPr/>
            <p:nvPr/>
          </p:nvSpPr>
          <p:spPr>
            <a:xfrm>
              <a:off x="1879619" y="5064397"/>
              <a:ext cx="952481" cy="119452"/>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38100">
              <a:gradFill flip="none" rotWithShape="1">
                <a:gsLst>
                  <a:gs pos="0">
                    <a:schemeClr val="accent1">
                      <a:lumMod val="0"/>
                      <a:lumOff val="10000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椭圆 56"/>
            <p:cNvSpPr/>
            <p:nvPr>
              <p:custDataLst>
                <p:tags r:id="rId10"/>
              </p:custDataLst>
            </p:nvPr>
          </p:nvSpPr>
          <p:spPr>
            <a:xfrm flipH="1">
              <a:off x="2020774" y="4432848"/>
              <a:ext cx="670170" cy="670170"/>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pic>
        <p:nvPicPr>
          <p:cNvPr id="11" name="图形 10"/>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06445" y="4925941"/>
            <a:ext cx="432002" cy="432000"/>
          </a:xfrm>
          <a:prstGeom prst="rect">
            <a:avLst/>
          </a:prstGeom>
        </p:spPr>
      </p:pic>
      <p:sp>
        <p:nvSpPr>
          <p:cNvPr id="20" name="文本框 19"/>
          <p:cNvSpPr txBox="1"/>
          <p:nvPr/>
        </p:nvSpPr>
        <p:spPr>
          <a:xfrm>
            <a:off x="7785461" y="5651040"/>
            <a:ext cx="850732" cy="264624"/>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en-US" altLang="zh-CN" sz="1000" dirty="0">
                <a:solidFill>
                  <a:schemeClr val="accent1"/>
                </a:solidFill>
                <a:latin typeface="思源黑体 CN Bold" panose="020B0800000000000000" pitchFamily="34" charset="-122"/>
                <a:ea typeface="思源黑体 CN Bold" panose="020B0800000000000000" pitchFamily="34" charset="-122"/>
              </a:rPr>
              <a:t>ITO</a:t>
            </a:r>
            <a:r>
              <a:rPr lang="zh-CN" altLang="en-US" sz="1000" dirty="0">
                <a:solidFill>
                  <a:schemeClr val="accent1"/>
                </a:solidFill>
                <a:latin typeface="思源黑体 CN Bold" panose="020B0800000000000000" pitchFamily="34" charset="-122"/>
                <a:ea typeface="思源黑体 CN Bold" panose="020B0800000000000000" pitchFamily="34" charset="-122"/>
              </a:rPr>
              <a:t>系统</a:t>
            </a:r>
            <a:endParaRPr lang="zh-CN" altLang="en-US" sz="1000" dirty="0">
              <a:solidFill>
                <a:schemeClr val="accent1"/>
              </a:solidFill>
              <a:latin typeface="思源黑体 CN Bold" panose="020B0800000000000000" pitchFamily="34" charset="-122"/>
              <a:ea typeface="思源黑体 CN Bold" panose="020B0800000000000000" pitchFamily="34" charset="-122"/>
            </a:endParaRPr>
          </a:p>
        </p:txBody>
      </p:sp>
      <p:sp>
        <p:nvSpPr>
          <p:cNvPr id="21" name="不完整圆 235"/>
          <p:cNvSpPr/>
          <p:nvPr/>
        </p:nvSpPr>
        <p:spPr>
          <a:xfrm>
            <a:off x="711027" y="3222085"/>
            <a:ext cx="7896118" cy="990264"/>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79375">
            <a:gradFill flip="none" rotWithShape="1">
              <a:gsLst>
                <a:gs pos="0">
                  <a:schemeClr val="accent2">
                    <a:alpha val="0"/>
                  </a:schemeClr>
                </a:gs>
                <a:gs pos="100000">
                  <a:schemeClr val="accent2"/>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不完整圆 235"/>
          <p:cNvSpPr/>
          <p:nvPr/>
        </p:nvSpPr>
        <p:spPr>
          <a:xfrm>
            <a:off x="2077412" y="3354851"/>
            <a:ext cx="5171232" cy="648532"/>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12700">
            <a:gradFill flip="none" rotWithShape="1">
              <a:gsLst>
                <a:gs pos="0">
                  <a:schemeClr val="accent2">
                    <a:alpha val="0"/>
                  </a:schemeClr>
                </a:gs>
                <a:gs pos="100000">
                  <a:schemeClr val="accent2"/>
                </a:gs>
              </a:gsLst>
              <a:lin ang="540000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任意多边形: 形状 27"/>
          <p:cNvSpPr/>
          <p:nvPr/>
        </p:nvSpPr>
        <p:spPr>
          <a:xfrm rot="10800000">
            <a:off x="931770" y="3153939"/>
            <a:ext cx="625469" cy="437501"/>
          </a:xfrm>
          <a:custGeom>
            <a:avLst/>
            <a:gdLst>
              <a:gd name="connsiteX0" fmla="*/ 3155148 w 3316934"/>
              <a:gd name="connsiteY0" fmla="*/ 3611012 h 3611012"/>
              <a:gd name="connsiteX1" fmla="*/ 161786 w 3316934"/>
              <a:gd name="connsiteY1" fmla="*/ 3611012 h 3611012"/>
              <a:gd name="connsiteX2" fmla="*/ 0 w 3316934"/>
              <a:gd name="connsiteY2" fmla="*/ 3449226 h 3611012"/>
              <a:gd name="connsiteX3" fmla="*/ 0 w 3316934"/>
              <a:gd name="connsiteY3" fmla="*/ 470367 h 3611012"/>
              <a:gd name="connsiteX4" fmla="*/ 161786 w 3316934"/>
              <a:gd name="connsiteY4" fmla="*/ 308581 h 3611012"/>
              <a:gd name="connsiteX5" fmla="*/ 1568591 w 3316934"/>
              <a:gd name="connsiteY5" fmla="*/ 308581 h 3611012"/>
              <a:gd name="connsiteX6" fmla="*/ 1747569 w 3316934"/>
              <a:gd name="connsiteY6" fmla="*/ 0 h 3611012"/>
              <a:gd name="connsiteX7" fmla="*/ 1926547 w 3316934"/>
              <a:gd name="connsiteY7" fmla="*/ 308581 h 3611012"/>
              <a:gd name="connsiteX8" fmla="*/ 3155148 w 3316934"/>
              <a:gd name="connsiteY8" fmla="*/ 308581 h 3611012"/>
              <a:gd name="connsiteX9" fmla="*/ 3316934 w 3316934"/>
              <a:gd name="connsiteY9" fmla="*/ 470367 h 3611012"/>
              <a:gd name="connsiteX10" fmla="*/ 3316934 w 3316934"/>
              <a:gd name="connsiteY10" fmla="*/ 3449226 h 3611012"/>
              <a:gd name="connsiteX11" fmla="*/ 3155148 w 3316934"/>
              <a:gd name="connsiteY11" fmla="*/ 3611012 h 361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16934" h="3611012">
                <a:moveTo>
                  <a:pt x="3155148" y="3611012"/>
                </a:moveTo>
                <a:lnTo>
                  <a:pt x="161786" y="3611012"/>
                </a:lnTo>
                <a:cubicBezTo>
                  <a:pt x="72434" y="3611012"/>
                  <a:pt x="0" y="3538578"/>
                  <a:pt x="0" y="3449226"/>
                </a:cubicBezTo>
                <a:lnTo>
                  <a:pt x="0" y="470367"/>
                </a:lnTo>
                <a:cubicBezTo>
                  <a:pt x="0" y="381015"/>
                  <a:pt x="72434" y="308581"/>
                  <a:pt x="161786" y="308581"/>
                </a:cubicBezTo>
                <a:lnTo>
                  <a:pt x="1568591" y="308581"/>
                </a:lnTo>
                <a:lnTo>
                  <a:pt x="1747569" y="0"/>
                </a:lnTo>
                <a:lnTo>
                  <a:pt x="1926547" y="308581"/>
                </a:lnTo>
                <a:lnTo>
                  <a:pt x="3155148" y="308581"/>
                </a:lnTo>
                <a:cubicBezTo>
                  <a:pt x="3244500" y="308581"/>
                  <a:pt x="3316934" y="381015"/>
                  <a:pt x="3316934" y="470367"/>
                </a:cubicBezTo>
                <a:lnTo>
                  <a:pt x="3316934" y="3449226"/>
                </a:lnTo>
                <a:cubicBezTo>
                  <a:pt x="3316934" y="3538578"/>
                  <a:pt x="3244500" y="3611012"/>
                  <a:pt x="3155148" y="3611012"/>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9" name="任意多边形: 形状 28"/>
          <p:cNvSpPr/>
          <p:nvPr/>
        </p:nvSpPr>
        <p:spPr>
          <a:xfrm rot="10800000">
            <a:off x="7575656" y="3153939"/>
            <a:ext cx="625469" cy="437501"/>
          </a:xfrm>
          <a:custGeom>
            <a:avLst/>
            <a:gdLst>
              <a:gd name="connsiteX0" fmla="*/ 3155148 w 3316934"/>
              <a:gd name="connsiteY0" fmla="*/ 3611012 h 3611012"/>
              <a:gd name="connsiteX1" fmla="*/ 161786 w 3316934"/>
              <a:gd name="connsiteY1" fmla="*/ 3611012 h 3611012"/>
              <a:gd name="connsiteX2" fmla="*/ 0 w 3316934"/>
              <a:gd name="connsiteY2" fmla="*/ 3449226 h 3611012"/>
              <a:gd name="connsiteX3" fmla="*/ 0 w 3316934"/>
              <a:gd name="connsiteY3" fmla="*/ 470367 h 3611012"/>
              <a:gd name="connsiteX4" fmla="*/ 161786 w 3316934"/>
              <a:gd name="connsiteY4" fmla="*/ 308581 h 3611012"/>
              <a:gd name="connsiteX5" fmla="*/ 1568591 w 3316934"/>
              <a:gd name="connsiteY5" fmla="*/ 308581 h 3611012"/>
              <a:gd name="connsiteX6" fmla="*/ 1747569 w 3316934"/>
              <a:gd name="connsiteY6" fmla="*/ 0 h 3611012"/>
              <a:gd name="connsiteX7" fmla="*/ 1926547 w 3316934"/>
              <a:gd name="connsiteY7" fmla="*/ 308581 h 3611012"/>
              <a:gd name="connsiteX8" fmla="*/ 3155148 w 3316934"/>
              <a:gd name="connsiteY8" fmla="*/ 308581 h 3611012"/>
              <a:gd name="connsiteX9" fmla="*/ 3316934 w 3316934"/>
              <a:gd name="connsiteY9" fmla="*/ 470367 h 3611012"/>
              <a:gd name="connsiteX10" fmla="*/ 3316934 w 3316934"/>
              <a:gd name="connsiteY10" fmla="*/ 3449226 h 3611012"/>
              <a:gd name="connsiteX11" fmla="*/ 3155148 w 3316934"/>
              <a:gd name="connsiteY11" fmla="*/ 3611012 h 361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16934" h="3611012">
                <a:moveTo>
                  <a:pt x="3155148" y="3611012"/>
                </a:moveTo>
                <a:lnTo>
                  <a:pt x="161786" y="3611012"/>
                </a:lnTo>
                <a:cubicBezTo>
                  <a:pt x="72434" y="3611012"/>
                  <a:pt x="0" y="3538578"/>
                  <a:pt x="0" y="3449226"/>
                </a:cubicBezTo>
                <a:lnTo>
                  <a:pt x="0" y="470367"/>
                </a:lnTo>
                <a:cubicBezTo>
                  <a:pt x="0" y="381015"/>
                  <a:pt x="72434" y="308581"/>
                  <a:pt x="161786" y="308581"/>
                </a:cubicBezTo>
                <a:lnTo>
                  <a:pt x="1568591" y="308581"/>
                </a:lnTo>
                <a:lnTo>
                  <a:pt x="1747569" y="0"/>
                </a:lnTo>
                <a:lnTo>
                  <a:pt x="1926547" y="308581"/>
                </a:lnTo>
                <a:lnTo>
                  <a:pt x="3155148" y="308581"/>
                </a:lnTo>
                <a:cubicBezTo>
                  <a:pt x="3244500" y="308581"/>
                  <a:pt x="3316934" y="381015"/>
                  <a:pt x="3316934" y="470367"/>
                </a:cubicBezTo>
                <a:lnTo>
                  <a:pt x="3316934" y="3449226"/>
                </a:lnTo>
                <a:cubicBezTo>
                  <a:pt x="3316934" y="3538578"/>
                  <a:pt x="3244500" y="3611012"/>
                  <a:pt x="3155148" y="3611012"/>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1" name="任意多边形: 形状 30"/>
          <p:cNvSpPr/>
          <p:nvPr/>
        </p:nvSpPr>
        <p:spPr>
          <a:xfrm rot="10800000">
            <a:off x="6495737" y="3574802"/>
            <a:ext cx="625469" cy="437501"/>
          </a:xfrm>
          <a:custGeom>
            <a:avLst/>
            <a:gdLst>
              <a:gd name="connsiteX0" fmla="*/ 3155148 w 3316934"/>
              <a:gd name="connsiteY0" fmla="*/ 3611012 h 3611012"/>
              <a:gd name="connsiteX1" fmla="*/ 161786 w 3316934"/>
              <a:gd name="connsiteY1" fmla="*/ 3611012 h 3611012"/>
              <a:gd name="connsiteX2" fmla="*/ 0 w 3316934"/>
              <a:gd name="connsiteY2" fmla="*/ 3449226 h 3611012"/>
              <a:gd name="connsiteX3" fmla="*/ 0 w 3316934"/>
              <a:gd name="connsiteY3" fmla="*/ 470367 h 3611012"/>
              <a:gd name="connsiteX4" fmla="*/ 161786 w 3316934"/>
              <a:gd name="connsiteY4" fmla="*/ 308581 h 3611012"/>
              <a:gd name="connsiteX5" fmla="*/ 1568591 w 3316934"/>
              <a:gd name="connsiteY5" fmla="*/ 308581 h 3611012"/>
              <a:gd name="connsiteX6" fmla="*/ 1747569 w 3316934"/>
              <a:gd name="connsiteY6" fmla="*/ 0 h 3611012"/>
              <a:gd name="connsiteX7" fmla="*/ 1926547 w 3316934"/>
              <a:gd name="connsiteY7" fmla="*/ 308581 h 3611012"/>
              <a:gd name="connsiteX8" fmla="*/ 3155148 w 3316934"/>
              <a:gd name="connsiteY8" fmla="*/ 308581 h 3611012"/>
              <a:gd name="connsiteX9" fmla="*/ 3316934 w 3316934"/>
              <a:gd name="connsiteY9" fmla="*/ 470367 h 3611012"/>
              <a:gd name="connsiteX10" fmla="*/ 3316934 w 3316934"/>
              <a:gd name="connsiteY10" fmla="*/ 3449226 h 3611012"/>
              <a:gd name="connsiteX11" fmla="*/ 3155148 w 3316934"/>
              <a:gd name="connsiteY11" fmla="*/ 3611012 h 361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16934" h="3611012">
                <a:moveTo>
                  <a:pt x="3155148" y="3611012"/>
                </a:moveTo>
                <a:lnTo>
                  <a:pt x="161786" y="3611012"/>
                </a:lnTo>
                <a:cubicBezTo>
                  <a:pt x="72434" y="3611012"/>
                  <a:pt x="0" y="3538578"/>
                  <a:pt x="0" y="3449226"/>
                </a:cubicBezTo>
                <a:lnTo>
                  <a:pt x="0" y="470367"/>
                </a:lnTo>
                <a:cubicBezTo>
                  <a:pt x="0" y="381015"/>
                  <a:pt x="72434" y="308581"/>
                  <a:pt x="161786" y="308581"/>
                </a:cubicBezTo>
                <a:lnTo>
                  <a:pt x="1568591" y="308581"/>
                </a:lnTo>
                <a:lnTo>
                  <a:pt x="1747569" y="0"/>
                </a:lnTo>
                <a:lnTo>
                  <a:pt x="1926547" y="308581"/>
                </a:lnTo>
                <a:lnTo>
                  <a:pt x="3155148" y="308581"/>
                </a:lnTo>
                <a:cubicBezTo>
                  <a:pt x="3244500" y="308581"/>
                  <a:pt x="3316934" y="381015"/>
                  <a:pt x="3316934" y="470367"/>
                </a:cubicBezTo>
                <a:lnTo>
                  <a:pt x="3316934" y="3449226"/>
                </a:lnTo>
                <a:cubicBezTo>
                  <a:pt x="3316934" y="3538578"/>
                  <a:pt x="3244500" y="3611012"/>
                  <a:pt x="3155148" y="3611012"/>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0" name="任意多边形: 形状 449"/>
          <p:cNvSpPr/>
          <p:nvPr/>
        </p:nvSpPr>
        <p:spPr>
          <a:xfrm rot="10800000">
            <a:off x="2329816" y="3574802"/>
            <a:ext cx="625469" cy="437501"/>
          </a:xfrm>
          <a:custGeom>
            <a:avLst/>
            <a:gdLst>
              <a:gd name="connsiteX0" fmla="*/ 3155148 w 3316934"/>
              <a:gd name="connsiteY0" fmla="*/ 3611012 h 3611012"/>
              <a:gd name="connsiteX1" fmla="*/ 161786 w 3316934"/>
              <a:gd name="connsiteY1" fmla="*/ 3611012 h 3611012"/>
              <a:gd name="connsiteX2" fmla="*/ 0 w 3316934"/>
              <a:gd name="connsiteY2" fmla="*/ 3449226 h 3611012"/>
              <a:gd name="connsiteX3" fmla="*/ 0 w 3316934"/>
              <a:gd name="connsiteY3" fmla="*/ 470367 h 3611012"/>
              <a:gd name="connsiteX4" fmla="*/ 161786 w 3316934"/>
              <a:gd name="connsiteY4" fmla="*/ 308581 h 3611012"/>
              <a:gd name="connsiteX5" fmla="*/ 1568591 w 3316934"/>
              <a:gd name="connsiteY5" fmla="*/ 308581 h 3611012"/>
              <a:gd name="connsiteX6" fmla="*/ 1747569 w 3316934"/>
              <a:gd name="connsiteY6" fmla="*/ 0 h 3611012"/>
              <a:gd name="connsiteX7" fmla="*/ 1926547 w 3316934"/>
              <a:gd name="connsiteY7" fmla="*/ 308581 h 3611012"/>
              <a:gd name="connsiteX8" fmla="*/ 3155148 w 3316934"/>
              <a:gd name="connsiteY8" fmla="*/ 308581 h 3611012"/>
              <a:gd name="connsiteX9" fmla="*/ 3316934 w 3316934"/>
              <a:gd name="connsiteY9" fmla="*/ 470367 h 3611012"/>
              <a:gd name="connsiteX10" fmla="*/ 3316934 w 3316934"/>
              <a:gd name="connsiteY10" fmla="*/ 3449226 h 3611012"/>
              <a:gd name="connsiteX11" fmla="*/ 3155148 w 3316934"/>
              <a:gd name="connsiteY11" fmla="*/ 3611012 h 361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16934" h="3611012">
                <a:moveTo>
                  <a:pt x="3155148" y="3611012"/>
                </a:moveTo>
                <a:lnTo>
                  <a:pt x="161786" y="3611012"/>
                </a:lnTo>
                <a:cubicBezTo>
                  <a:pt x="72434" y="3611012"/>
                  <a:pt x="0" y="3538578"/>
                  <a:pt x="0" y="3449226"/>
                </a:cubicBezTo>
                <a:lnTo>
                  <a:pt x="0" y="470367"/>
                </a:lnTo>
                <a:cubicBezTo>
                  <a:pt x="0" y="381015"/>
                  <a:pt x="72434" y="308581"/>
                  <a:pt x="161786" y="308581"/>
                </a:cubicBezTo>
                <a:lnTo>
                  <a:pt x="1568591" y="308581"/>
                </a:lnTo>
                <a:lnTo>
                  <a:pt x="1747569" y="0"/>
                </a:lnTo>
                <a:lnTo>
                  <a:pt x="1926547" y="308581"/>
                </a:lnTo>
                <a:lnTo>
                  <a:pt x="3155148" y="308581"/>
                </a:lnTo>
                <a:cubicBezTo>
                  <a:pt x="3244500" y="308581"/>
                  <a:pt x="3316934" y="381015"/>
                  <a:pt x="3316934" y="470367"/>
                </a:cubicBezTo>
                <a:lnTo>
                  <a:pt x="3316934" y="3449226"/>
                </a:lnTo>
                <a:cubicBezTo>
                  <a:pt x="3316934" y="3538578"/>
                  <a:pt x="3244500" y="3611012"/>
                  <a:pt x="3155148" y="3611012"/>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2" name="不完整圆 235"/>
          <p:cNvSpPr/>
          <p:nvPr/>
        </p:nvSpPr>
        <p:spPr>
          <a:xfrm>
            <a:off x="3207795" y="3446463"/>
            <a:ext cx="2910466" cy="365006"/>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12700">
            <a:gradFill flip="none" rotWithShape="1">
              <a:gsLst>
                <a:gs pos="0">
                  <a:schemeClr val="accent2">
                    <a:alpha val="0"/>
                  </a:schemeClr>
                </a:gs>
                <a:gs pos="100000">
                  <a:schemeClr val="accent2"/>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8" name="文本框 457"/>
          <p:cNvSpPr txBox="1"/>
          <p:nvPr/>
        </p:nvSpPr>
        <p:spPr>
          <a:xfrm>
            <a:off x="815790" y="3200867"/>
            <a:ext cx="850732" cy="264624"/>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bg1"/>
                </a:solidFill>
              </a:rPr>
              <a:t>标准定义</a:t>
            </a:r>
            <a:endParaRPr lang="zh-CN" altLang="en-US" sz="1000" dirty="0">
              <a:solidFill>
                <a:schemeClr val="bg1"/>
              </a:solidFill>
            </a:endParaRPr>
          </a:p>
        </p:txBody>
      </p:sp>
      <p:sp>
        <p:nvSpPr>
          <p:cNvPr id="459" name="文本框 458"/>
          <p:cNvSpPr txBox="1"/>
          <p:nvPr/>
        </p:nvSpPr>
        <p:spPr>
          <a:xfrm>
            <a:off x="7457648" y="3200867"/>
            <a:ext cx="850732" cy="264624"/>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bg1"/>
                </a:solidFill>
              </a:rPr>
              <a:t>数据建模</a:t>
            </a:r>
            <a:endParaRPr lang="zh-CN" altLang="en-US" sz="1000" dirty="0">
              <a:solidFill>
                <a:schemeClr val="bg1"/>
              </a:solidFill>
            </a:endParaRPr>
          </a:p>
        </p:txBody>
      </p:sp>
      <p:sp>
        <p:nvSpPr>
          <p:cNvPr id="460" name="文本框 459"/>
          <p:cNvSpPr txBox="1"/>
          <p:nvPr/>
        </p:nvSpPr>
        <p:spPr>
          <a:xfrm>
            <a:off x="6388478" y="3631614"/>
            <a:ext cx="850732" cy="264624"/>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bg1"/>
                </a:solidFill>
              </a:rPr>
              <a:t>资产统一</a:t>
            </a:r>
            <a:endParaRPr lang="zh-CN" altLang="en-US" sz="1000" dirty="0">
              <a:solidFill>
                <a:schemeClr val="bg1"/>
              </a:solidFill>
            </a:endParaRPr>
          </a:p>
        </p:txBody>
      </p:sp>
      <p:sp>
        <p:nvSpPr>
          <p:cNvPr id="461" name="文本框 460"/>
          <p:cNvSpPr txBox="1"/>
          <p:nvPr/>
        </p:nvSpPr>
        <p:spPr>
          <a:xfrm>
            <a:off x="2195907" y="3631614"/>
            <a:ext cx="850732" cy="264624"/>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bg1"/>
                </a:solidFill>
              </a:rPr>
              <a:t>规则定义</a:t>
            </a:r>
            <a:endParaRPr lang="zh-CN" altLang="en-US" sz="1000" dirty="0">
              <a:solidFill>
                <a:schemeClr val="bg1"/>
              </a:solidFill>
            </a:endParaRPr>
          </a:p>
        </p:txBody>
      </p:sp>
      <p:grpSp>
        <p:nvGrpSpPr>
          <p:cNvPr id="32" name="组合 31"/>
          <p:cNvGrpSpPr/>
          <p:nvPr/>
        </p:nvGrpSpPr>
        <p:grpSpPr>
          <a:xfrm>
            <a:off x="1742516" y="1724258"/>
            <a:ext cx="5833140" cy="1003289"/>
            <a:chOff x="3179430" y="1724258"/>
            <a:chExt cx="5833140" cy="1003289"/>
          </a:xfrm>
        </p:grpSpPr>
        <p:sp>
          <p:nvSpPr>
            <p:cNvPr id="462" name="不完整圆 235"/>
            <p:cNvSpPr/>
            <p:nvPr/>
          </p:nvSpPr>
          <p:spPr>
            <a:xfrm>
              <a:off x="3179430" y="1828710"/>
              <a:ext cx="5833140" cy="731542"/>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12700">
              <a:gradFill flip="none" rotWithShape="1">
                <a:gsLst>
                  <a:gs pos="0">
                    <a:schemeClr val="accent3">
                      <a:alpha val="0"/>
                    </a:schemeClr>
                  </a:gs>
                  <a:gs pos="100000">
                    <a:schemeClr val="accent3"/>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3" name="不完整圆 235"/>
            <p:cNvSpPr/>
            <p:nvPr/>
          </p:nvSpPr>
          <p:spPr>
            <a:xfrm>
              <a:off x="3179430" y="1724258"/>
              <a:ext cx="5833140" cy="731542"/>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12700">
              <a:gradFill flip="none" rotWithShape="1">
                <a:gsLst>
                  <a:gs pos="0">
                    <a:schemeClr val="accent3">
                      <a:alpha val="0"/>
                    </a:schemeClr>
                  </a:gs>
                  <a:gs pos="100000">
                    <a:schemeClr val="accent3"/>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67" name="组合 466"/>
            <p:cNvGrpSpPr/>
            <p:nvPr/>
          </p:nvGrpSpPr>
          <p:grpSpPr>
            <a:xfrm>
              <a:off x="3332129" y="2105211"/>
              <a:ext cx="445600" cy="384136"/>
              <a:chOff x="3245883" y="2116509"/>
              <a:chExt cx="618092" cy="532836"/>
            </a:xfrm>
          </p:grpSpPr>
          <p:sp>
            <p:nvSpPr>
              <p:cNvPr id="465" name="六边形 464"/>
              <p:cNvSpPr/>
              <p:nvPr/>
            </p:nvSpPr>
            <p:spPr>
              <a:xfrm>
                <a:off x="3286080" y="2143601"/>
                <a:ext cx="537698" cy="463532"/>
              </a:xfrm>
              <a:prstGeom prst="hexagon">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66" name="六边形 465"/>
              <p:cNvSpPr/>
              <p:nvPr/>
            </p:nvSpPr>
            <p:spPr>
              <a:xfrm>
                <a:off x="3245883" y="2116509"/>
                <a:ext cx="618092" cy="532836"/>
              </a:xfrm>
              <a:prstGeom prst="hexagon">
                <a:avLst/>
              </a:prstGeom>
              <a:noFill/>
              <a:ln w="6350">
                <a:solidFill>
                  <a:schemeClr val="accent3"/>
                </a:solidFill>
                <a:prstDash val="dash"/>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grpSp>
          <p:nvGrpSpPr>
            <p:cNvPr id="468" name="组合 467"/>
            <p:cNvGrpSpPr/>
            <p:nvPr/>
          </p:nvGrpSpPr>
          <p:grpSpPr>
            <a:xfrm>
              <a:off x="8462758" y="2105211"/>
              <a:ext cx="445600" cy="384136"/>
              <a:chOff x="3245883" y="2116509"/>
              <a:chExt cx="618092" cy="532836"/>
            </a:xfrm>
          </p:grpSpPr>
          <p:sp>
            <p:nvSpPr>
              <p:cNvPr id="469" name="六边形 468"/>
              <p:cNvSpPr/>
              <p:nvPr/>
            </p:nvSpPr>
            <p:spPr>
              <a:xfrm>
                <a:off x="3286080" y="2143601"/>
                <a:ext cx="537698" cy="463532"/>
              </a:xfrm>
              <a:prstGeom prst="hexagon">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0" name="六边形 469"/>
              <p:cNvSpPr/>
              <p:nvPr/>
            </p:nvSpPr>
            <p:spPr>
              <a:xfrm>
                <a:off x="3245883" y="2116509"/>
                <a:ext cx="618092" cy="532836"/>
              </a:xfrm>
              <a:prstGeom prst="hexagon">
                <a:avLst/>
              </a:prstGeom>
              <a:noFill/>
              <a:ln w="6350">
                <a:solidFill>
                  <a:schemeClr val="accent3"/>
                </a:solidFill>
                <a:prstDash val="dash"/>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grpSp>
          <p:nvGrpSpPr>
            <p:cNvPr id="471" name="组合 470"/>
            <p:cNvGrpSpPr/>
            <p:nvPr/>
          </p:nvGrpSpPr>
          <p:grpSpPr>
            <a:xfrm>
              <a:off x="7356706" y="2295569"/>
              <a:ext cx="445600" cy="384136"/>
              <a:chOff x="3245883" y="2116509"/>
              <a:chExt cx="618092" cy="532836"/>
            </a:xfrm>
          </p:grpSpPr>
          <p:sp>
            <p:nvSpPr>
              <p:cNvPr id="472" name="六边形 471"/>
              <p:cNvSpPr/>
              <p:nvPr/>
            </p:nvSpPr>
            <p:spPr>
              <a:xfrm>
                <a:off x="3286080" y="2143601"/>
                <a:ext cx="537698" cy="463532"/>
              </a:xfrm>
              <a:prstGeom prst="hexagon">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3" name="六边形 472"/>
              <p:cNvSpPr/>
              <p:nvPr/>
            </p:nvSpPr>
            <p:spPr>
              <a:xfrm>
                <a:off x="3245883" y="2116509"/>
                <a:ext cx="618092" cy="532836"/>
              </a:xfrm>
              <a:prstGeom prst="hexagon">
                <a:avLst/>
              </a:prstGeom>
              <a:noFill/>
              <a:ln w="6350">
                <a:solidFill>
                  <a:schemeClr val="accent3"/>
                </a:solidFill>
                <a:prstDash val="dash"/>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grpSp>
          <p:nvGrpSpPr>
            <p:cNvPr id="474" name="组合 473"/>
            <p:cNvGrpSpPr/>
            <p:nvPr/>
          </p:nvGrpSpPr>
          <p:grpSpPr>
            <a:xfrm>
              <a:off x="5869955" y="2343411"/>
              <a:ext cx="445600" cy="384136"/>
              <a:chOff x="3245883" y="2116509"/>
              <a:chExt cx="618092" cy="532836"/>
            </a:xfrm>
          </p:grpSpPr>
          <p:sp>
            <p:nvSpPr>
              <p:cNvPr id="475" name="六边形 474"/>
              <p:cNvSpPr/>
              <p:nvPr/>
            </p:nvSpPr>
            <p:spPr>
              <a:xfrm>
                <a:off x="3286080" y="2143601"/>
                <a:ext cx="537698" cy="463532"/>
              </a:xfrm>
              <a:prstGeom prst="hexagon">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6" name="六边形 475"/>
              <p:cNvSpPr/>
              <p:nvPr/>
            </p:nvSpPr>
            <p:spPr>
              <a:xfrm>
                <a:off x="3245883" y="2116509"/>
                <a:ext cx="618092" cy="532836"/>
              </a:xfrm>
              <a:prstGeom prst="hexagon">
                <a:avLst/>
              </a:prstGeom>
              <a:noFill/>
              <a:ln w="6350">
                <a:solidFill>
                  <a:schemeClr val="accent3"/>
                </a:solidFill>
                <a:prstDash val="dash"/>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grpSp>
          <p:nvGrpSpPr>
            <p:cNvPr id="477" name="组合 476"/>
            <p:cNvGrpSpPr/>
            <p:nvPr/>
          </p:nvGrpSpPr>
          <p:grpSpPr>
            <a:xfrm>
              <a:off x="4491588" y="2295569"/>
              <a:ext cx="445600" cy="384136"/>
              <a:chOff x="3245883" y="2116509"/>
              <a:chExt cx="618092" cy="532836"/>
            </a:xfrm>
          </p:grpSpPr>
          <p:sp>
            <p:nvSpPr>
              <p:cNvPr id="478" name="六边形 477"/>
              <p:cNvSpPr/>
              <p:nvPr/>
            </p:nvSpPr>
            <p:spPr>
              <a:xfrm>
                <a:off x="3286080" y="2143601"/>
                <a:ext cx="537698" cy="463532"/>
              </a:xfrm>
              <a:prstGeom prst="hexagon">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9" name="六边形 478"/>
              <p:cNvSpPr/>
              <p:nvPr/>
            </p:nvSpPr>
            <p:spPr>
              <a:xfrm>
                <a:off x="3245883" y="2116509"/>
                <a:ext cx="618092" cy="532836"/>
              </a:xfrm>
              <a:prstGeom prst="hexagon">
                <a:avLst/>
              </a:prstGeom>
              <a:noFill/>
              <a:ln w="6350">
                <a:solidFill>
                  <a:schemeClr val="accent3"/>
                </a:solidFill>
                <a:prstDash val="dash"/>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grpSp>
      <p:sp>
        <p:nvSpPr>
          <p:cNvPr id="33" name="文本框 32"/>
          <p:cNvSpPr txBox="1"/>
          <p:nvPr/>
        </p:nvSpPr>
        <p:spPr>
          <a:xfrm>
            <a:off x="1690172" y="2156965"/>
            <a:ext cx="850732" cy="264624"/>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bg1"/>
                </a:solidFill>
              </a:rPr>
              <a:t>提效</a:t>
            </a:r>
            <a:endParaRPr lang="zh-CN" altLang="en-US" sz="1000" dirty="0">
              <a:solidFill>
                <a:schemeClr val="bg1"/>
              </a:solidFill>
            </a:endParaRPr>
          </a:p>
        </p:txBody>
      </p:sp>
      <p:sp>
        <p:nvSpPr>
          <p:cNvPr id="35" name="文本框 34"/>
          <p:cNvSpPr txBox="1"/>
          <p:nvPr/>
        </p:nvSpPr>
        <p:spPr>
          <a:xfrm>
            <a:off x="6823278" y="2156965"/>
            <a:ext cx="850732" cy="264624"/>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bg1"/>
                </a:solidFill>
              </a:rPr>
              <a:t>舒适</a:t>
            </a:r>
            <a:endParaRPr lang="zh-CN" altLang="en-US" sz="1000" dirty="0">
              <a:solidFill>
                <a:schemeClr val="bg1"/>
              </a:solidFill>
            </a:endParaRPr>
          </a:p>
        </p:txBody>
      </p:sp>
      <p:sp>
        <p:nvSpPr>
          <p:cNvPr id="42" name="文本框 41"/>
          <p:cNvSpPr txBox="1"/>
          <p:nvPr/>
        </p:nvSpPr>
        <p:spPr>
          <a:xfrm>
            <a:off x="5713104" y="2343332"/>
            <a:ext cx="850732" cy="264624"/>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bg1"/>
                </a:solidFill>
              </a:rPr>
              <a:t>升级</a:t>
            </a:r>
            <a:endParaRPr lang="zh-CN" altLang="en-US" sz="1000" dirty="0">
              <a:solidFill>
                <a:schemeClr val="bg1"/>
              </a:solidFill>
            </a:endParaRPr>
          </a:p>
        </p:txBody>
      </p:sp>
      <p:sp>
        <p:nvSpPr>
          <p:cNvPr id="43" name="文本框 42"/>
          <p:cNvSpPr txBox="1"/>
          <p:nvPr/>
        </p:nvSpPr>
        <p:spPr>
          <a:xfrm>
            <a:off x="2855569" y="2343332"/>
            <a:ext cx="850732" cy="264624"/>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bg1"/>
                </a:solidFill>
              </a:rPr>
              <a:t>降本</a:t>
            </a:r>
            <a:endParaRPr lang="zh-CN" altLang="en-US" sz="1000" dirty="0">
              <a:solidFill>
                <a:schemeClr val="bg1"/>
              </a:solidFill>
            </a:endParaRPr>
          </a:p>
        </p:txBody>
      </p:sp>
      <p:sp>
        <p:nvSpPr>
          <p:cNvPr id="44" name="文本框 43"/>
          <p:cNvSpPr txBox="1"/>
          <p:nvPr/>
        </p:nvSpPr>
        <p:spPr>
          <a:xfrm>
            <a:off x="4230431" y="2408063"/>
            <a:ext cx="850732" cy="264624"/>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bg1"/>
                </a:solidFill>
              </a:rPr>
              <a:t>提质</a:t>
            </a:r>
            <a:endParaRPr lang="zh-CN" altLang="en-US" sz="1000" dirty="0">
              <a:solidFill>
                <a:schemeClr val="bg1"/>
              </a:solidFill>
            </a:endParaRPr>
          </a:p>
        </p:txBody>
      </p:sp>
      <p:sp>
        <p:nvSpPr>
          <p:cNvPr id="535" name="矩形: 圆角 534"/>
          <p:cNvSpPr/>
          <p:nvPr>
            <p:custDataLst>
              <p:tags r:id="rId13"/>
            </p:custDataLst>
          </p:nvPr>
        </p:nvSpPr>
        <p:spPr>
          <a:xfrm>
            <a:off x="9077895" y="1245374"/>
            <a:ext cx="1090268" cy="326135"/>
          </a:xfrm>
          <a:prstGeom prst="roundRect">
            <a:avLst>
              <a:gd name="adj" fmla="val 13302"/>
            </a:avLst>
          </a:prstGeom>
          <a:gradFill flip="none" rotWithShape="1">
            <a:gsLst>
              <a:gs pos="0">
                <a:schemeClr val="accent3">
                  <a:lumMod val="80000"/>
                  <a:lumOff val="20000"/>
                </a:schemeClr>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36" name="文本框 535"/>
          <p:cNvSpPr txBox="1"/>
          <p:nvPr/>
        </p:nvSpPr>
        <p:spPr>
          <a:xfrm>
            <a:off x="9277158" y="1293506"/>
            <a:ext cx="691748" cy="239371"/>
          </a:xfrm>
          <a:prstGeom prst="rect">
            <a:avLst/>
          </a:prstGeom>
          <a:noFill/>
          <a:effectLst/>
        </p:spPr>
        <p:txBody>
          <a:bodyPr wrap="none" lIns="79004" tIns="39502" rIns="79004" bIns="39502" rtlCol="0">
            <a:spAutoFit/>
          </a:bodyPr>
          <a:lstStyle/>
          <a:p>
            <a:pPr algn="ctr"/>
            <a:r>
              <a:rPr lang="zh-CN" altLang="en-US" sz="1035" dirty="0">
                <a:solidFill>
                  <a:schemeClr val="bg1"/>
                </a:solidFill>
                <a:latin typeface="思源黑体 CN Bold" panose="020B0800000000000000" pitchFamily="34" charset="-122"/>
                <a:ea typeface="思源黑体 CN Bold" panose="020B0800000000000000" pitchFamily="34" charset="-122"/>
              </a:rPr>
              <a:t>应用搭建</a:t>
            </a:r>
            <a:endParaRPr lang="en-US" altLang="zh-CN" sz="1035" dirty="0">
              <a:solidFill>
                <a:schemeClr val="bg1"/>
              </a:solidFill>
              <a:latin typeface="思源黑体 CN Bold" panose="020B0800000000000000" pitchFamily="34" charset="-122"/>
              <a:ea typeface="思源黑体 CN Bold" panose="020B0800000000000000" pitchFamily="34" charset="-122"/>
            </a:endParaRPr>
          </a:p>
        </p:txBody>
      </p:sp>
      <p:cxnSp>
        <p:nvCxnSpPr>
          <p:cNvPr id="537" name="直接连接符 536"/>
          <p:cNvCxnSpPr/>
          <p:nvPr/>
        </p:nvCxnSpPr>
        <p:spPr>
          <a:xfrm>
            <a:off x="7209008" y="1408442"/>
            <a:ext cx="1351973" cy="0"/>
          </a:xfrm>
          <a:prstGeom prst="line">
            <a:avLst/>
          </a:prstGeom>
          <a:ln w="6858">
            <a:gradFill flip="none" rotWithShape="1">
              <a:gsLst>
                <a:gs pos="0">
                  <a:schemeClr val="accent3">
                    <a:lumMod val="20000"/>
                    <a:lumOff val="80000"/>
                    <a:alpha val="0"/>
                  </a:schemeClr>
                </a:gs>
                <a:gs pos="100000">
                  <a:schemeClr val="accent3">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sp>
        <p:nvSpPr>
          <p:cNvPr id="540" name="文本框 539"/>
          <p:cNvSpPr txBox="1"/>
          <p:nvPr/>
        </p:nvSpPr>
        <p:spPr>
          <a:xfrm>
            <a:off x="9063397" y="1666202"/>
            <a:ext cx="2148421" cy="462755"/>
          </a:xfrm>
          <a:prstGeom prst="rect">
            <a:avLst/>
          </a:prstGeom>
          <a:noFill/>
        </p:spPr>
        <p:txBody>
          <a:bodyPr wrap="square">
            <a:spAutoFit/>
          </a:bodyPr>
          <a:lstStyle/>
          <a:p>
            <a:pPr algn="just">
              <a:lnSpc>
                <a:spcPct val="125000"/>
              </a:lnSpc>
            </a:pPr>
            <a:r>
              <a:rPr lang="zh-CN" altLang="en-US" sz="1000" dirty="0">
                <a:solidFill>
                  <a:schemeClr val="tx1">
                    <a:lumMod val="65000"/>
                    <a:lumOff val="35000"/>
                  </a:schemeClr>
                </a:solidFill>
                <a:latin typeface="+mn-ea"/>
              </a:rPr>
              <a:t>基于全企业的数据汇总、统一提供的服务能力，赋能应用建设。</a:t>
            </a:r>
            <a:endParaRPr lang="zh-CN" altLang="en-US" sz="1000" dirty="0">
              <a:solidFill>
                <a:schemeClr val="tx1">
                  <a:lumMod val="65000"/>
                  <a:lumOff val="35000"/>
                </a:schemeClr>
              </a:solidFill>
              <a:latin typeface="+mn-ea"/>
            </a:endParaRPr>
          </a:p>
        </p:txBody>
      </p:sp>
      <p:sp>
        <p:nvSpPr>
          <p:cNvPr id="204" name="矩形: 圆角 203"/>
          <p:cNvSpPr/>
          <p:nvPr>
            <p:custDataLst>
              <p:tags r:id="rId14"/>
            </p:custDataLst>
          </p:nvPr>
        </p:nvSpPr>
        <p:spPr>
          <a:xfrm>
            <a:off x="9224399" y="2998181"/>
            <a:ext cx="1090268" cy="326135"/>
          </a:xfrm>
          <a:prstGeom prst="roundRect">
            <a:avLst>
              <a:gd name="adj" fmla="val 13302"/>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05" name="文本框 204"/>
          <p:cNvSpPr txBox="1"/>
          <p:nvPr/>
        </p:nvSpPr>
        <p:spPr>
          <a:xfrm>
            <a:off x="9423662" y="3046313"/>
            <a:ext cx="691748" cy="239371"/>
          </a:xfrm>
          <a:prstGeom prst="rect">
            <a:avLst/>
          </a:prstGeom>
          <a:noFill/>
          <a:effectLst/>
        </p:spPr>
        <p:txBody>
          <a:bodyPr wrap="none" lIns="79004" tIns="39502" rIns="79004" bIns="39502" rtlCol="0">
            <a:spAutoFit/>
          </a:bodyPr>
          <a:lstStyle/>
          <a:p>
            <a:pPr algn="ctr"/>
            <a:r>
              <a:rPr kumimoji="0" lang="zh-CN" altLang="en-US" sz="1035" b="0" i="0" u="none" strike="noStrike" kern="1200" cap="none" spc="0" normalizeH="0" baseline="0" noProof="0" dirty="0">
                <a:ln>
                  <a:noFill/>
                </a:ln>
                <a:solidFill>
                  <a:schemeClr val="bg1"/>
                </a:solidFill>
                <a:effectLst/>
                <a:uLnTx/>
                <a:uFillTx/>
                <a:latin typeface="思源黑体 CN Bold" panose="020B0800000000000000" pitchFamily="34" charset="-122"/>
                <a:ea typeface="思源黑体 CN Bold" panose="020B0800000000000000" pitchFamily="34" charset="-122"/>
              </a:rPr>
              <a:t>数据治理</a:t>
            </a:r>
            <a:endParaRPr lang="en-US" altLang="zh-CN" sz="1035" dirty="0">
              <a:solidFill>
                <a:schemeClr val="bg1"/>
              </a:solidFill>
              <a:latin typeface="思源黑体 CN Bold" panose="020B0800000000000000" pitchFamily="34" charset="-122"/>
              <a:ea typeface="思源黑体 CN Bold" panose="020B0800000000000000" pitchFamily="34" charset="-122"/>
            </a:endParaRPr>
          </a:p>
        </p:txBody>
      </p:sp>
      <p:cxnSp>
        <p:nvCxnSpPr>
          <p:cNvPr id="209" name="直接连接符 208"/>
          <p:cNvCxnSpPr/>
          <p:nvPr/>
        </p:nvCxnSpPr>
        <p:spPr>
          <a:xfrm>
            <a:off x="8059969" y="3161249"/>
            <a:ext cx="647516" cy="0"/>
          </a:xfrm>
          <a:prstGeom prst="line">
            <a:avLst/>
          </a:prstGeom>
          <a:ln w="6858">
            <a:gradFill flip="none" rotWithShape="1">
              <a:gsLst>
                <a:gs pos="0">
                  <a:schemeClr val="accent2">
                    <a:lumMod val="20000"/>
                    <a:lumOff val="80000"/>
                    <a:alpha val="0"/>
                  </a:schemeClr>
                </a:gs>
                <a:gs pos="100000">
                  <a:schemeClr val="accent2">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sp>
        <p:nvSpPr>
          <p:cNvPr id="212" name="矩形: 圆角 211"/>
          <p:cNvSpPr/>
          <p:nvPr>
            <p:custDataLst>
              <p:tags r:id="rId15"/>
            </p:custDataLst>
          </p:nvPr>
        </p:nvSpPr>
        <p:spPr>
          <a:xfrm>
            <a:off x="9414516" y="4970308"/>
            <a:ext cx="1090268" cy="326135"/>
          </a:xfrm>
          <a:prstGeom prst="roundRect">
            <a:avLst>
              <a:gd name="adj" fmla="val 13302"/>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213" name="文本框 212"/>
          <p:cNvSpPr txBox="1"/>
          <p:nvPr/>
        </p:nvSpPr>
        <p:spPr>
          <a:xfrm>
            <a:off x="9613776" y="5022277"/>
            <a:ext cx="691748" cy="239371"/>
          </a:xfrm>
          <a:prstGeom prst="rect">
            <a:avLst/>
          </a:prstGeom>
          <a:noFill/>
          <a:effectLst/>
        </p:spPr>
        <p:txBody>
          <a:bodyPr wrap="none" lIns="79004" tIns="39502" rIns="79004" bIns="39502" rtlCol="0">
            <a:spAutoFit/>
          </a:bodyPr>
          <a:lstStyle/>
          <a:p>
            <a:pPr algn="ctr"/>
            <a:r>
              <a:rPr lang="zh-CN" altLang="en-US" sz="1035" dirty="0">
                <a:solidFill>
                  <a:schemeClr val="bg1"/>
                </a:solidFill>
                <a:latin typeface="思源黑体 CN Bold" panose="020B0800000000000000" pitchFamily="34" charset="-122"/>
                <a:ea typeface="思源黑体 CN Bold" panose="020B0800000000000000" pitchFamily="34" charset="-122"/>
              </a:rPr>
              <a:t>数据来源</a:t>
            </a:r>
            <a:endParaRPr lang="en-US" altLang="zh-CN" sz="1035" dirty="0">
              <a:solidFill>
                <a:schemeClr val="bg1"/>
              </a:solidFill>
              <a:latin typeface="思源黑体 CN Bold" panose="020B0800000000000000" pitchFamily="34" charset="-122"/>
              <a:ea typeface="思源黑体 CN Bold" panose="020B0800000000000000" pitchFamily="34" charset="-122"/>
            </a:endParaRPr>
          </a:p>
        </p:txBody>
      </p:sp>
      <p:cxnSp>
        <p:nvCxnSpPr>
          <p:cNvPr id="214" name="直接连接符 213"/>
          <p:cNvCxnSpPr/>
          <p:nvPr/>
        </p:nvCxnSpPr>
        <p:spPr>
          <a:xfrm>
            <a:off x="8560981" y="5133376"/>
            <a:ext cx="359856" cy="0"/>
          </a:xfrm>
          <a:prstGeom prst="line">
            <a:avLst/>
          </a:prstGeom>
          <a:ln w="6858">
            <a:gradFill flip="none" rotWithShape="1">
              <a:gsLst>
                <a:gs pos="0">
                  <a:schemeClr val="accent1">
                    <a:lumMod val="20000"/>
                    <a:lumOff val="80000"/>
                    <a:alpha val="0"/>
                  </a:schemeClr>
                </a:gs>
                <a:gs pos="100000">
                  <a:schemeClr val="accent1">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sp>
        <p:nvSpPr>
          <p:cNvPr id="218" name="文本框 217"/>
          <p:cNvSpPr txBox="1"/>
          <p:nvPr/>
        </p:nvSpPr>
        <p:spPr>
          <a:xfrm>
            <a:off x="9209901" y="3406350"/>
            <a:ext cx="2364052" cy="655116"/>
          </a:xfrm>
          <a:prstGeom prst="rect">
            <a:avLst/>
          </a:prstGeom>
          <a:noFill/>
        </p:spPr>
        <p:txBody>
          <a:bodyPr wrap="square">
            <a:spAutoFit/>
          </a:bodyPr>
          <a:lstStyle/>
          <a:p>
            <a:pPr algn="just">
              <a:lnSpc>
                <a:spcPct val="125000"/>
              </a:lnSpc>
            </a:pPr>
            <a:r>
              <a:rPr lang="zh-CN" altLang="en-US" sz="1000" dirty="0">
                <a:solidFill>
                  <a:schemeClr val="tx1">
                    <a:lumMod val="65000"/>
                    <a:lumOff val="35000"/>
                  </a:schemeClr>
                </a:solidFill>
                <a:latin typeface="+mn-ea"/>
              </a:rPr>
              <a:t>数据治理是数据治理系统核心的一环，高质量的数据管理，能够更好的支持应用建设。</a:t>
            </a:r>
            <a:endParaRPr lang="zh-CN" altLang="en-US" sz="1000" dirty="0">
              <a:solidFill>
                <a:schemeClr val="tx1">
                  <a:lumMod val="65000"/>
                  <a:lumOff val="35000"/>
                </a:schemeClr>
              </a:solidFill>
              <a:latin typeface="+mn-ea"/>
            </a:endParaRPr>
          </a:p>
        </p:txBody>
      </p:sp>
      <p:sp>
        <p:nvSpPr>
          <p:cNvPr id="219" name="文本框 218"/>
          <p:cNvSpPr txBox="1"/>
          <p:nvPr/>
        </p:nvSpPr>
        <p:spPr>
          <a:xfrm>
            <a:off x="9400018" y="5399436"/>
            <a:ext cx="2148421" cy="462755"/>
          </a:xfrm>
          <a:prstGeom prst="rect">
            <a:avLst/>
          </a:prstGeom>
          <a:noFill/>
        </p:spPr>
        <p:txBody>
          <a:bodyPr wrap="square">
            <a:spAutoFit/>
          </a:bodyPr>
          <a:lstStyle/>
          <a:p>
            <a:pPr algn="just">
              <a:lnSpc>
                <a:spcPct val="125000"/>
              </a:lnSpc>
            </a:pPr>
            <a:r>
              <a:rPr lang="zh-CN" altLang="en-US" sz="1000" dirty="0">
                <a:solidFill>
                  <a:schemeClr val="tx1">
                    <a:lumMod val="65000"/>
                    <a:lumOff val="35000"/>
                  </a:schemeClr>
                </a:solidFill>
                <a:latin typeface="+mn-ea"/>
              </a:rPr>
              <a:t>数据来源是关键的一层，需要在前期花费足够的精力打好地基。</a:t>
            </a:r>
            <a:endParaRPr lang="zh-CN" altLang="en-US" sz="1000" dirty="0">
              <a:solidFill>
                <a:schemeClr val="tx1">
                  <a:lumMod val="65000"/>
                  <a:lumOff val="35000"/>
                </a:schemeClr>
              </a:solidFill>
              <a:latin typeface="+mn-ea"/>
            </a:endParaRPr>
          </a:p>
        </p:txBody>
      </p:sp>
      <p:sp>
        <p:nvSpPr>
          <p:cNvPr id="552" name="文本框 551"/>
          <p:cNvSpPr txBox="1"/>
          <p:nvPr/>
        </p:nvSpPr>
        <p:spPr>
          <a:xfrm>
            <a:off x="2086905" y="6286848"/>
            <a:ext cx="1310954" cy="234808"/>
          </a:xfrm>
          <a:prstGeom prst="rect">
            <a:avLst/>
          </a:prstGeom>
          <a:noFill/>
        </p:spPr>
        <p:txBody>
          <a:bodyPr wrap="square">
            <a:spAutoFit/>
          </a:bodyPr>
          <a:lstStyle/>
          <a:p>
            <a:pPr algn="ctr">
              <a:lnSpc>
                <a:spcPct val="125000"/>
              </a:lnSpc>
            </a:pPr>
            <a:r>
              <a:rPr lang="zh-CN" altLang="en-US" sz="800" dirty="0">
                <a:solidFill>
                  <a:schemeClr val="tx1">
                    <a:lumMod val="65000"/>
                    <a:lumOff val="35000"/>
                  </a:schemeClr>
                </a:solidFill>
                <a:latin typeface="+mn-ea"/>
              </a:rPr>
              <a:t>商品、订单数据</a:t>
            </a:r>
            <a:endParaRPr lang="zh-CN" altLang="en-US" sz="800" dirty="0">
              <a:solidFill>
                <a:schemeClr val="tx1">
                  <a:lumMod val="65000"/>
                  <a:lumOff val="35000"/>
                </a:schemeClr>
              </a:solidFill>
              <a:latin typeface="+mn-ea"/>
            </a:endParaRPr>
          </a:p>
        </p:txBody>
      </p:sp>
      <p:sp>
        <p:nvSpPr>
          <p:cNvPr id="553" name="文本框 552"/>
          <p:cNvSpPr txBox="1"/>
          <p:nvPr/>
        </p:nvSpPr>
        <p:spPr>
          <a:xfrm>
            <a:off x="5875599" y="6286848"/>
            <a:ext cx="1310954" cy="234808"/>
          </a:xfrm>
          <a:prstGeom prst="rect">
            <a:avLst/>
          </a:prstGeom>
          <a:noFill/>
        </p:spPr>
        <p:txBody>
          <a:bodyPr wrap="square">
            <a:spAutoFit/>
          </a:bodyPr>
          <a:lstStyle/>
          <a:p>
            <a:pPr algn="ctr">
              <a:lnSpc>
                <a:spcPct val="125000"/>
              </a:lnSpc>
            </a:pPr>
            <a:r>
              <a:rPr lang="zh-CN" altLang="en-US" sz="800" dirty="0">
                <a:solidFill>
                  <a:schemeClr val="tx1">
                    <a:lumMod val="65000"/>
                    <a:lumOff val="35000"/>
                  </a:schemeClr>
                </a:solidFill>
                <a:latin typeface="+mn-ea"/>
              </a:rPr>
              <a:t>配方数据、</a:t>
            </a:r>
            <a:r>
              <a:rPr lang="en-US" altLang="zh-CN" sz="800" dirty="0">
                <a:solidFill>
                  <a:schemeClr val="tx1">
                    <a:lumMod val="65000"/>
                    <a:lumOff val="35000"/>
                  </a:schemeClr>
                </a:solidFill>
                <a:latin typeface="+mn-ea"/>
              </a:rPr>
              <a:t>BOM</a:t>
            </a:r>
            <a:r>
              <a:rPr lang="zh-CN" altLang="en-US" sz="800" dirty="0">
                <a:solidFill>
                  <a:schemeClr val="tx1">
                    <a:lumMod val="65000"/>
                    <a:lumOff val="35000"/>
                  </a:schemeClr>
                </a:solidFill>
                <a:latin typeface="+mn-ea"/>
              </a:rPr>
              <a:t>数据</a:t>
            </a:r>
            <a:endParaRPr lang="zh-CN" altLang="en-US" sz="800" dirty="0">
              <a:solidFill>
                <a:schemeClr val="tx1">
                  <a:lumMod val="65000"/>
                  <a:lumOff val="35000"/>
                </a:schemeClr>
              </a:solidFill>
              <a:latin typeface="+mn-ea"/>
            </a:endParaRPr>
          </a:p>
        </p:txBody>
      </p:sp>
      <p:sp>
        <p:nvSpPr>
          <p:cNvPr id="554" name="文本框 553"/>
          <p:cNvSpPr txBox="1"/>
          <p:nvPr/>
        </p:nvSpPr>
        <p:spPr>
          <a:xfrm>
            <a:off x="7082714" y="5878040"/>
            <a:ext cx="1310954" cy="234808"/>
          </a:xfrm>
          <a:prstGeom prst="rect">
            <a:avLst/>
          </a:prstGeom>
          <a:noFill/>
        </p:spPr>
        <p:txBody>
          <a:bodyPr wrap="square">
            <a:spAutoFit/>
          </a:bodyPr>
          <a:lstStyle/>
          <a:p>
            <a:pPr algn="ctr">
              <a:lnSpc>
                <a:spcPct val="125000"/>
              </a:lnSpc>
            </a:pPr>
            <a:r>
              <a:rPr lang="zh-CN" altLang="en-US" sz="800" dirty="0">
                <a:solidFill>
                  <a:schemeClr val="tx1">
                    <a:lumMod val="65000"/>
                    <a:lumOff val="35000"/>
                  </a:schemeClr>
                </a:solidFill>
                <a:latin typeface="+mn-ea"/>
              </a:rPr>
              <a:t>物料数据、设备数据</a:t>
            </a:r>
            <a:endParaRPr lang="zh-CN" altLang="en-US" sz="800" dirty="0">
              <a:solidFill>
                <a:schemeClr val="tx1">
                  <a:lumMod val="65000"/>
                  <a:lumOff val="35000"/>
                </a:schemeClr>
              </a:solidFill>
              <a:latin typeface="+mn-ea"/>
            </a:endParaRPr>
          </a:p>
        </p:txBody>
      </p:sp>
      <p:sp>
        <p:nvSpPr>
          <p:cNvPr id="555" name="文本框 554"/>
          <p:cNvSpPr txBox="1"/>
          <p:nvPr/>
        </p:nvSpPr>
        <p:spPr>
          <a:xfrm>
            <a:off x="962831" y="5868636"/>
            <a:ext cx="1310954" cy="234808"/>
          </a:xfrm>
          <a:prstGeom prst="rect">
            <a:avLst/>
          </a:prstGeom>
          <a:noFill/>
        </p:spPr>
        <p:txBody>
          <a:bodyPr wrap="square">
            <a:spAutoFit/>
          </a:bodyPr>
          <a:lstStyle/>
          <a:p>
            <a:pPr algn="ctr">
              <a:lnSpc>
                <a:spcPct val="125000"/>
              </a:lnSpc>
            </a:pPr>
            <a:r>
              <a:rPr lang="zh-CN" altLang="en-US" sz="800" dirty="0">
                <a:solidFill>
                  <a:schemeClr val="tx1">
                    <a:lumMod val="65000"/>
                    <a:lumOff val="35000"/>
                  </a:schemeClr>
                </a:solidFill>
                <a:latin typeface="+mn-ea"/>
              </a:rPr>
              <a:t>组织数据、流程数据</a:t>
            </a:r>
            <a:endParaRPr lang="zh-CN" altLang="en-US" sz="800" dirty="0">
              <a:solidFill>
                <a:schemeClr val="tx1">
                  <a:lumMod val="65000"/>
                  <a:lumOff val="35000"/>
                </a:schemeClr>
              </a:solidFill>
              <a:latin typeface="+mn-ea"/>
            </a:endParaRPr>
          </a:p>
        </p:txBody>
      </p:sp>
      <p:grpSp>
        <p:nvGrpSpPr>
          <p:cNvPr id="600" name="组合 599"/>
          <p:cNvGrpSpPr/>
          <p:nvPr/>
        </p:nvGrpSpPr>
        <p:grpSpPr>
          <a:xfrm>
            <a:off x="5180997" y="872402"/>
            <a:ext cx="1642281" cy="1107159"/>
            <a:chOff x="5180997" y="1010924"/>
            <a:chExt cx="1642281" cy="1107159"/>
          </a:xfrm>
        </p:grpSpPr>
        <p:sp>
          <p:nvSpPr>
            <p:cNvPr id="561" name="椭圆 560"/>
            <p:cNvSpPr/>
            <p:nvPr/>
          </p:nvSpPr>
          <p:spPr>
            <a:xfrm>
              <a:off x="5611068" y="1319737"/>
              <a:ext cx="798348" cy="798346"/>
            </a:xfrm>
            <a:prstGeom prst="ellipse">
              <a:avLst/>
            </a:prstGeom>
            <a:gradFill flip="none" rotWithShape="1">
              <a:gsLst>
                <a:gs pos="40000">
                  <a:schemeClr val="accent3">
                    <a:lumMod val="20000"/>
                    <a:lumOff val="80000"/>
                    <a:alpha val="0"/>
                  </a:schemeClr>
                </a:gs>
                <a:gs pos="100000">
                  <a:schemeClr val="accent3">
                    <a:lumMod val="20000"/>
                    <a:lumOff val="80000"/>
                  </a:schemeClr>
                </a:gs>
              </a:gsLst>
              <a:path path="circle">
                <a:fillToRect l="50000" t="50000" r="50000" b="50000"/>
              </a:path>
              <a:tileRect/>
            </a:gradFill>
            <a:ln w="6350">
              <a:solidFill>
                <a:schemeClr val="accent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nvGrpSpPr>
            <p:cNvPr id="558" name="组合 557"/>
            <p:cNvGrpSpPr/>
            <p:nvPr/>
          </p:nvGrpSpPr>
          <p:grpSpPr>
            <a:xfrm>
              <a:off x="5704803" y="1430989"/>
              <a:ext cx="593582" cy="594765"/>
              <a:chOff x="5570163" y="1297026"/>
              <a:chExt cx="862861" cy="864580"/>
            </a:xfrm>
          </p:grpSpPr>
          <p:sp>
            <p:nvSpPr>
              <p:cNvPr id="515" name="椭圆 514"/>
              <p:cNvSpPr/>
              <p:nvPr/>
            </p:nvSpPr>
            <p:spPr>
              <a:xfrm>
                <a:off x="5574498" y="1297026"/>
                <a:ext cx="858526" cy="858526"/>
              </a:xfrm>
              <a:prstGeom prst="ellipse">
                <a:avLst/>
              </a:prstGeom>
              <a:gradFill flip="none" rotWithShape="1">
                <a:gsLst>
                  <a:gs pos="0">
                    <a:schemeClr val="accent3">
                      <a:lumMod val="80000"/>
                      <a:lumOff val="20000"/>
                    </a:schemeClr>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a:solidFill>
                    <a:schemeClr val="bg1"/>
                  </a:solidFill>
                  <a:effectLst>
                    <a:outerShdw blurRad="137160" dist="41148" dir="2699997" algn="tl">
                      <a:srgbClr val="000000">
                        <a:alpha val="40000"/>
                      </a:srgbClr>
                    </a:outerShdw>
                  </a:effectLst>
                  <a:latin typeface="+mj-ea"/>
                  <a:ea typeface="+mj-ea"/>
                </a:endParaRPr>
              </a:p>
            </p:txBody>
          </p:sp>
          <p:pic>
            <p:nvPicPr>
              <p:cNvPr id="519" name="图形 51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18313" y="1408442"/>
                <a:ext cx="372065" cy="372065"/>
              </a:xfrm>
              <a:prstGeom prst="rect">
                <a:avLst/>
              </a:prstGeom>
            </p:spPr>
          </p:pic>
          <p:sp>
            <p:nvSpPr>
              <p:cNvPr id="522" name="文本框 521"/>
              <p:cNvSpPr txBox="1"/>
              <p:nvPr/>
            </p:nvSpPr>
            <p:spPr>
              <a:xfrm>
                <a:off x="5570163" y="1801915"/>
                <a:ext cx="850732" cy="359691"/>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bg1"/>
                    </a:solidFill>
                  </a:rPr>
                  <a:t>社交</a:t>
                </a:r>
                <a:endParaRPr lang="zh-CN" altLang="en-US" sz="900" dirty="0">
                  <a:solidFill>
                    <a:schemeClr val="bg1"/>
                  </a:solidFill>
                </a:endParaRPr>
              </a:p>
            </p:txBody>
          </p:sp>
        </p:grpSp>
        <p:grpSp>
          <p:nvGrpSpPr>
            <p:cNvPr id="562" name="组合 561"/>
            <p:cNvGrpSpPr/>
            <p:nvPr/>
          </p:nvGrpSpPr>
          <p:grpSpPr>
            <a:xfrm>
              <a:off x="6224996" y="1360404"/>
              <a:ext cx="85936" cy="85936"/>
              <a:chOff x="7455208" y="2172067"/>
              <a:chExt cx="85936" cy="85936"/>
            </a:xfrm>
          </p:grpSpPr>
          <p:sp>
            <p:nvSpPr>
              <p:cNvPr id="563" name="椭圆 562"/>
              <p:cNvSpPr/>
              <p:nvPr>
                <p:custDataLst>
                  <p:tags r:id="rId16"/>
                </p:custDataLst>
              </p:nvPr>
            </p:nvSpPr>
            <p:spPr>
              <a:xfrm flipH="1">
                <a:off x="7455208" y="2172067"/>
                <a:ext cx="85936" cy="85936"/>
              </a:xfrm>
              <a:prstGeom prst="ellipse">
                <a:avLst/>
              </a:prstGeom>
              <a:solidFill>
                <a:schemeClr val="bg1"/>
              </a:solidFill>
              <a:ln>
                <a:noFill/>
              </a:ln>
              <a:effectLst>
                <a:outerShdw blurRad="137160" algn="ctr"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564" name="椭圆 563"/>
              <p:cNvSpPr/>
              <p:nvPr/>
            </p:nvSpPr>
            <p:spPr>
              <a:xfrm flipH="1">
                <a:off x="7478736" y="2195595"/>
                <a:ext cx="38880" cy="3888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sp>
          <p:nvSpPr>
            <p:cNvPr id="566" name="文本框 565"/>
            <p:cNvSpPr txBox="1"/>
            <p:nvPr/>
          </p:nvSpPr>
          <p:spPr>
            <a:xfrm>
              <a:off x="6149490" y="1147875"/>
              <a:ext cx="673788" cy="230191"/>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800" dirty="0">
                  <a:solidFill>
                    <a:schemeClr val="tx1">
                      <a:lumMod val="50000"/>
                      <a:lumOff val="50000"/>
                    </a:schemeClr>
                  </a:solidFill>
                </a:rPr>
                <a:t>即时通讯</a:t>
              </a:r>
              <a:endParaRPr lang="zh-CN" altLang="en-US" sz="800" dirty="0">
                <a:solidFill>
                  <a:schemeClr val="tx1">
                    <a:lumMod val="50000"/>
                    <a:lumOff val="50000"/>
                  </a:schemeClr>
                </a:solidFill>
              </a:endParaRPr>
            </a:p>
          </p:txBody>
        </p:sp>
        <p:grpSp>
          <p:nvGrpSpPr>
            <p:cNvPr id="567" name="组合 566"/>
            <p:cNvGrpSpPr/>
            <p:nvPr/>
          </p:nvGrpSpPr>
          <p:grpSpPr>
            <a:xfrm>
              <a:off x="5960117" y="1270100"/>
              <a:ext cx="85936" cy="85936"/>
              <a:chOff x="7455208" y="2172067"/>
              <a:chExt cx="85936" cy="85936"/>
            </a:xfrm>
          </p:grpSpPr>
          <p:sp>
            <p:nvSpPr>
              <p:cNvPr id="568" name="椭圆 567"/>
              <p:cNvSpPr/>
              <p:nvPr>
                <p:custDataLst>
                  <p:tags r:id="rId17"/>
                </p:custDataLst>
              </p:nvPr>
            </p:nvSpPr>
            <p:spPr>
              <a:xfrm flipH="1">
                <a:off x="7455208" y="2172067"/>
                <a:ext cx="85936" cy="85936"/>
              </a:xfrm>
              <a:prstGeom prst="ellipse">
                <a:avLst/>
              </a:prstGeom>
              <a:solidFill>
                <a:schemeClr val="bg1"/>
              </a:solidFill>
              <a:ln>
                <a:noFill/>
              </a:ln>
              <a:effectLst>
                <a:outerShdw blurRad="137160" algn="ctr"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569" name="椭圆 568"/>
              <p:cNvSpPr/>
              <p:nvPr/>
            </p:nvSpPr>
            <p:spPr>
              <a:xfrm flipH="1">
                <a:off x="7478736" y="2195595"/>
                <a:ext cx="38880" cy="3888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grpSp>
          <p:nvGrpSpPr>
            <p:cNvPr id="570" name="组合 569"/>
            <p:cNvGrpSpPr/>
            <p:nvPr/>
          </p:nvGrpSpPr>
          <p:grpSpPr>
            <a:xfrm>
              <a:off x="5707785" y="1360404"/>
              <a:ext cx="85936" cy="85936"/>
              <a:chOff x="7455208" y="2172067"/>
              <a:chExt cx="85936" cy="85936"/>
            </a:xfrm>
          </p:grpSpPr>
          <p:sp>
            <p:nvSpPr>
              <p:cNvPr id="571" name="椭圆 570"/>
              <p:cNvSpPr/>
              <p:nvPr>
                <p:custDataLst>
                  <p:tags r:id="rId18"/>
                </p:custDataLst>
              </p:nvPr>
            </p:nvSpPr>
            <p:spPr>
              <a:xfrm flipH="1">
                <a:off x="7455208" y="2172067"/>
                <a:ext cx="85936" cy="85936"/>
              </a:xfrm>
              <a:prstGeom prst="ellipse">
                <a:avLst/>
              </a:prstGeom>
              <a:solidFill>
                <a:schemeClr val="bg1"/>
              </a:solidFill>
              <a:ln>
                <a:noFill/>
              </a:ln>
              <a:effectLst>
                <a:outerShdw blurRad="137160" algn="ctr"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572" name="椭圆 571"/>
              <p:cNvSpPr/>
              <p:nvPr/>
            </p:nvSpPr>
            <p:spPr>
              <a:xfrm flipH="1">
                <a:off x="7478736" y="2195595"/>
                <a:ext cx="38880" cy="3888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sp>
          <p:nvSpPr>
            <p:cNvPr id="573" name="文本框 572"/>
            <p:cNvSpPr txBox="1"/>
            <p:nvPr/>
          </p:nvSpPr>
          <p:spPr>
            <a:xfrm>
              <a:off x="5685631" y="1010924"/>
              <a:ext cx="673788" cy="230191"/>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800" dirty="0">
                  <a:solidFill>
                    <a:schemeClr val="tx1">
                      <a:lumMod val="50000"/>
                      <a:lumOff val="50000"/>
                    </a:schemeClr>
                  </a:solidFill>
                </a:rPr>
                <a:t>即时通讯</a:t>
              </a:r>
              <a:endParaRPr lang="zh-CN" altLang="en-US" sz="800" dirty="0">
                <a:solidFill>
                  <a:schemeClr val="tx1">
                    <a:lumMod val="50000"/>
                    <a:lumOff val="50000"/>
                  </a:schemeClr>
                </a:solidFill>
              </a:endParaRPr>
            </a:p>
          </p:txBody>
        </p:sp>
        <p:sp>
          <p:nvSpPr>
            <p:cNvPr id="574" name="文本框 573"/>
            <p:cNvSpPr txBox="1"/>
            <p:nvPr/>
          </p:nvSpPr>
          <p:spPr>
            <a:xfrm>
              <a:off x="5180997" y="1163967"/>
              <a:ext cx="673788" cy="230191"/>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800" dirty="0">
                  <a:solidFill>
                    <a:schemeClr val="tx1">
                      <a:lumMod val="50000"/>
                      <a:lumOff val="50000"/>
                    </a:schemeClr>
                  </a:solidFill>
                </a:rPr>
                <a:t>即时通讯</a:t>
              </a:r>
              <a:endParaRPr lang="zh-CN" altLang="en-US" sz="800" dirty="0">
                <a:solidFill>
                  <a:schemeClr val="tx1">
                    <a:lumMod val="50000"/>
                    <a:lumOff val="50000"/>
                  </a:schemeClr>
                </a:solidFill>
              </a:endParaRPr>
            </a:p>
          </p:txBody>
        </p:sp>
      </p:grpSp>
      <p:grpSp>
        <p:nvGrpSpPr>
          <p:cNvPr id="601" name="组合 600"/>
          <p:cNvGrpSpPr/>
          <p:nvPr/>
        </p:nvGrpSpPr>
        <p:grpSpPr>
          <a:xfrm>
            <a:off x="2539688" y="872402"/>
            <a:ext cx="1642281" cy="1107159"/>
            <a:chOff x="2539688" y="1010924"/>
            <a:chExt cx="1642281" cy="1107159"/>
          </a:xfrm>
        </p:grpSpPr>
        <p:sp>
          <p:nvSpPr>
            <p:cNvPr id="560" name="椭圆 559"/>
            <p:cNvSpPr/>
            <p:nvPr/>
          </p:nvSpPr>
          <p:spPr>
            <a:xfrm>
              <a:off x="2980273" y="1319737"/>
              <a:ext cx="798348" cy="798346"/>
            </a:xfrm>
            <a:prstGeom prst="ellipse">
              <a:avLst/>
            </a:prstGeom>
            <a:gradFill flip="none" rotWithShape="1">
              <a:gsLst>
                <a:gs pos="40000">
                  <a:schemeClr val="accent3">
                    <a:lumMod val="20000"/>
                    <a:lumOff val="80000"/>
                    <a:alpha val="0"/>
                  </a:schemeClr>
                </a:gs>
                <a:gs pos="100000">
                  <a:schemeClr val="accent3">
                    <a:lumMod val="20000"/>
                    <a:lumOff val="80000"/>
                  </a:schemeClr>
                </a:gs>
              </a:gsLst>
              <a:path path="circle">
                <a:fillToRect l="50000" t="50000" r="50000" b="50000"/>
              </a:path>
              <a:tileRect/>
            </a:gradFill>
            <a:ln w="6350">
              <a:solidFill>
                <a:schemeClr val="accent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nvGrpSpPr>
            <p:cNvPr id="556" name="组合 555"/>
            <p:cNvGrpSpPr/>
            <p:nvPr/>
          </p:nvGrpSpPr>
          <p:grpSpPr>
            <a:xfrm>
              <a:off x="3075091" y="1430989"/>
              <a:ext cx="597152" cy="594765"/>
              <a:chOff x="2939642" y="1297026"/>
              <a:chExt cx="868050" cy="864580"/>
            </a:xfrm>
          </p:grpSpPr>
          <p:sp>
            <p:nvSpPr>
              <p:cNvPr id="513" name="椭圆 512"/>
              <p:cNvSpPr/>
              <p:nvPr/>
            </p:nvSpPr>
            <p:spPr>
              <a:xfrm>
                <a:off x="2949166" y="1297026"/>
                <a:ext cx="858526" cy="858526"/>
              </a:xfrm>
              <a:prstGeom prst="ellipse">
                <a:avLst/>
              </a:prstGeom>
              <a:gradFill flip="none" rotWithShape="1">
                <a:gsLst>
                  <a:gs pos="0">
                    <a:schemeClr val="accent3">
                      <a:lumMod val="80000"/>
                      <a:lumOff val="20000"/>
                    </a:schemeClr>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a:solidFill>
                    <a:schemeClr val="bg1"/>
                  </a:solidFill>
                  <a:effectLst>
                    <a:outerShdw blurRad="137160" dist="41148" dir="2699997" algn="tl">
                      <a:srgbClr val="000000">
                        <a:alpha val="40000"/>
                      </a:srgbClr>
                    </a:outerShdw>
                  </a:effectLst>
                  <a:latin typeface="+mj-ea"/>
                  <a:ea typeface="+mj-ea"/>
                </a:endParaRPr>
              </a:p>
            </p:txBody>
          </p:sp>
          <p:pic>
            <p:nvPicPr>
              <p:cNvPr id="520" name="图形 51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92396" y="1408941"/>
                <a:ext cx="372065" cy="372065"/>
              </a:xfrm>
              <a:prstGeom prst="rect">
                <a:avLst/>
              </a:prstGeom>
            </p:spPr>
          </p:pic>
          <p:sp>
            <p:nvSpPr>
              <p:cNvPr id="525" name="文本框 524"/>
              <p:cNvSpPr txBox="1"/>
              <p:nvPr/>
            </p:nvSpPr>
            <p:spPr>
              <a:xfrm>
                <a:off x="2939642" y="1801915"/>
                <a:ext cx="850733" cy="359691"/>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bg1"/>
                    </a:solidFill>
                  </a:rPr>
                  <a:t>商城</a:t>
                </a:r>
                <a:endParaRPr lang="zh-CN" altLang="en-US" sz="900" dirty="0">
                  <a:solidFill>
                    <a:schemeClr val="bg1"/>
                  </a:solidFill>
                </a:endParaRPr>
              </a:p>
            </p:txBody>
          </p:sp>
        </p:grpSp>
        <p:grpSp>
          <p:nvGrpSpPr>
            <p:cNvPr id="575" name="组合 574"/>
            <p:cNvGrpSpPr/>
            <p:nvPr/>
          </p:nvGrpSpPr>
          <p:grpSpPr>
            <a:xfrm>
              <a:off x="3583687" y="1360404"/>
              <a:ext cx="85936" cy="85936"/>
              <a:chOff x="7455208" y="2172067"/>
              <a:chExt cx="85936" cy="85936"/>
            </a:xfrm>
          </p:grpSpPr>
          <p:sp>
            <p:nvSpPr>
              <p:cNvPr id="576" name="椭圆 575"/>
              <p:cNvSpPr/>
              <p:nvPr>
                <p:custDataLst>
                  <p:tags r:id="rId19"/>
                </p:custDataLst>
              </p:nvPr>
            </p:nvSpPr>
            <p:spPr>
              <a:xfrm flipH="1">
                <a:off x="7455208" y="2172067"/>
                <a:ext cx="85936" cy="85936"/>
              </a:xfrm>
              <a:prstGeom prst="ellipse">
                <a:avLst/>
              </a:prstGeom>
              <a:solidFill>
                <a:schemeClr val="bg1"/>
              </a:solidFill>
              <a:ln>
                <a:noFill/>
              </a:ln>
              <a:effectLst>
                <a:outerShdw blurRad="137160" algn="ctr"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577" name="椭圆 576"/>
              <p:cNvSpPr/>
              <p:nvPr/>
            </p:nvSpPr>
            <p:spPr>
              <a:xfrm flipH="1">
                <a:off x="7478736" y="2195595"/>
                <a:ext cx="38880" cy="3888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sp>
          <p:nvSpPr>
            <p:cNvPr id="578" name="文本框 577"/>
            <p:cNvSpPr txBox="1"/>
            <p:nvPr/>
          </p:nvSpPr>
          <p:spPr>
            <a:xfrm>
              <a:off x="3508181" y="1147875"/>
              <a:ext cx="673788" cy="230191"/>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800" dirty="0">
                  <a:solidFill>
                    <a:schemeClr val="tx1">
                      <a:lumMod val="50000"/>
                      <a:lumOff val="50000"/>
                    </a:schemeClr>
                  </a:solidFill>
                </a:rPr>
                <a:t>即时通讯</a:t>
              </a:r>
              <a:endParaRPr lang="zh-CN" altLang="en-US" sz="800" dirty="0">
                <a:solidFill>
                  <a:schemeClr val="tx1">
                    <a:lumMod val="50000"/>
                    <a:lumOff val="50000"/>
                  </a:schemeClr>
                </a:solidFill>
              </a:endParaRPr>
            </a:p>
          </p:txBody>
        </p:sp>
        <p:grpSp>
          <p:nvGrpSpPr>
            <p:cNvPr id="579" name="组合 578"/>
            <p:cNvGrpSpPr/>
            <p:nvPr/>
          </p:nvGrpSpPr>
          <p:grpSpPr>
            <a:xfrm>
              <a:off x="3318808" y="1270100"/>
              <a:ext cx="85936" cy="85936"/>
              <a:chOff x="7455208" y="2172067"/>
              <a:chExt cx="85936" cy="85936"/>
            </a:xfrm>
          </p:grpSpPr>
          <p:sp>
            <p:nvSpPr>
              <p:cNvPr id="580" name="椭圆 579"/>
              <p:cNvSpPr/>
              <p:nvPr>
                <p:custDataLst>
                  <p:tags r:id="rId20"/>
                </p:custDataLst>
              </p:nvPr>
            </p:nvSpPr>
            <p:spPr>
              <a:xfrm flipH="1">
                <a:off x="7455208" y="2172067"/>
                <a:ext cx="85936" cy="85936"/>
              </a:xfrm>
              <a:prstGeom prst="ellipse">
                <a:avLst/>
              </a:prstGeom>
              <a:solidFill>
                <a:schemeClr val="bg1"/>
              </a:solidFill>
              <a:ln>
                <a:noFill/>
              </a:ln>
              <a:effectLst>
                <a:outerShdw blurRad="137160" algn="ctr"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581" name="椭圆 580"/>
              <p:cNvSpPr/>
              <p:nvPr/>
            </p:nvSpPr>
            <p:spPr>
              <a:xfrm flipH="1">
                <a:off x="7478736" y="2195595"/>
                <a:ext cx="38880" cy="3888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grpSp>
          <p:nvGrpSpPr>
            <p:cNvPr id="582" name="组合 581"/>
            <p:cNvGrpSpPr/>
            <p:nvPr/>
          </p:nvGrpSpPr>
          <p:grpSpPr>
            <a:xfrm>
              <a:off x="3066476" y="1360404"/>
              <a:ext cx="85936" cy="85936"/>
              <a:chOff x="7455208" y="2172067"/>
              <a:chExt cx="85936" cy="85936"/>
            </a:xfrm>
          </p:grpSpPr>
          <p:sp>
            <p:nvSpPr>
              <p:cNvPr id="583" name="椭圆 582"/>
              <p:cNvSpPr/>
              <p:nvPr>
                <p:custDataLst>
                  <p:tags r:id="rId21"/>
                </p:custDataLst>
              </p:nvPr>
            </p:nvSpPr>
            <p:spPr>
              <a:xfrm flipH="1">
                <a:off x="7455208" y="2172067"/>
                <a:ext cx="85936" cy="85936"/>
              </a:xfrm>
              <a:prstGeom prst="ellipse">
                <a:avLst/>
              </a:prstGeom>
              <a:solidFill>
                <a:schemeClr val="bg1"/>
              </a:solidFill>
              <a:ln>
                <a:noFill/>
              </a:ln>
              <a:effectLst>
                <a:outerShdw blurRad="137160" algn="ctr"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584" name="椭圆 583"/>
              <p:cNvSpPr/>
              <p:nvPr/>
            </p:nvSpPr>
            <p:spPr>
              <a:xfrm flipH="1">
                <a:off x="7478736" y="2195595"/>
                <a:ext cx="38880" cy="3888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sp>
          <p:nvSpPr>
            <p:cNvPr id="585" name="文本框 584"/>
            <p:cNvSpPr txBox="1"/>
            <p:nvPr/>
          </p:nvSpPr>
          <p:spPr>
            <a:xfrm>
              <a:off x="3044322" y="1010924"/>
              <a:ext cx="673788" cy="230191"/>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800" dirty="0">
                  <a:solidFill>
                    <a:schemeClr val="tx1">
                      <a:lumMod val="50000"/>
                      <a:lumOff val="50000"/>
                    </a:schemeClr>
                  </a:solidFill>
                </a:rPr>
                <a:t>即时通讯</a:t>
              </a:r>
              <a:endParaRPr lang="zh-CN" altLang="en-US" sz="800" dirty="0">
                <a:solidFill>
                  <a:schemeClr val="tx1">
                    <a:lumMod val="50000"/>
                    <a:lumOff val="50000"/>
                  </a:schemeClr>
                </a:solidFill>
              </a:endParaRPr>
            </a:p>
          </p:txBody>
        </p:sp>
        <p:sp>
          <p:nvSpPr>
            <p:cNvPr id="586" name="文本框 585"/>
            <p:cNvSpPr txBox="1"/>
            <p:nvPr/>
          </p:nvSpPr>
          <p:spPr>
            <a:xfrm>
              <a:off x="2539688" y="1163967"/>
              <a:ext cx="673788" cy="230191"/>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800" dirty="0">
                  <a:solidFill>
                    <a:schemeClr val="tx1">
                      <a:lumMod val="50000"/>
                      <a:lumOff val="50000"/>
                    </a:schemeClr>
                  </a:solidFill>
                </a:rPr>
                <a:t>即时通讯</a:t>
              </a:r>
              <a:endParaRPr lang="zh-CN" altLang="en-US" sz="800" dirty="0">
                <a:solidFill>
                  <a:schemeClr val="tx1">
                    <a:lumMod val="50000"/>
                    <a:lumOff val="50000"/>
                  </a:schemeClr>
                </a:solidFill>
              </a:endParaRPr>
            </a:p>
          </p:txBody>
        </p:sp>
      </p:grpSp>
      <p:grpSp>
        <p:nvGrpSpPr>
          <p:cNvPr id="599" name="组合 598"/>
          <p:cNvGrpSpPr/>
          <p:nvPr/>
        </p:nvGrpSpPr>
        <p:grpSpPr>
          <a:xfrm>
            <a:off x="3824167" y="1174672"/>
            <a:ext cx="1642281" cy="1101247"/>
            <a:chOff x="3823230" y="1073936"/>
            <a:chExt cx="1642281" cy="1101247"/>
          </a:xfrm>
        </p:grpSpPr>
        <p:grpSp>
          <p:nvGrpSpPr>
            <p:cNvPr id="557" name="组合 556"/>
            <p:cNvGrpSpPr/>
            <p:nvPr/>
          </p:nvGrpSpPr>
          <p:grpSpPr>
            <a:xfrm>
              <a:off x="4366954" y="1481386"/>
              <a:ext cx="593574" cy="590600"/>
              <a:chOff x="4232317" y="1347423"/>
              <a:chExt cx="862847" cy="858526"/>
            </a:xfrm>
          </p:grpSpPr>
          <p:sp>
            <p:nvSpPr>
              <p:cNvPr id="514" name="椭圆 513"/>
              <p:cNvSpPr/>
              <p:nvPr/>
            </p:nvSpPr>
            <p:spPr>
              <a:xfrm>
                <a:off x="4232317" y="1347423"/>
                <a:ext cx="858526" cy="858526"/>
              </a:xfrm>
              <a:prstGeom prst="ellipse">
                <a:avLst/>
              </a:prstGeom>
              <a:gradFill flip="none" rotWithShape="1">
                <a:gsLst>
                  <a:gs pos="0">
                    <a:schemeClr val="accent3">
                      <a:lumMod val="80000"/>
                      <a:lumOff val="20000"/>
                    </a:schemeClr>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a:solidFill>
                    <a:schemeClr val="bg1"/>
                  </a:solidFill>
                  <a:effectLst>
                    <a:outerShdw blurRad="137160" dist="41148" dir="2699997" algn="tl">
                      <a:srgbClr val="000000">
                        <a:alpha val="40000"/>
                      </a:srgbClr>
                    </a:outerShdw>
                  </a:effectLst>
                  <a:latin typeface="+mj-ea"/>
                  <a:ea typeface="+mj-ea"/>
                </a:endParaRPr>
              </a:p>
            </p:txBody>
          </p:sp>
          <p:pic>
            <p:nvPicPr>
              <p:cNvPr id="521" name="图形 520"/>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47027" y="1478204"/>
                <a:ext cx="432002" cy="432000"/>
              </a:xfrm>
              <a:prstGeom prst="rect">
                <a:avLst/>
              </a:prstGeom>
            </p:spPr>
          </p:pic>
          <p:sp>
            <p:nvSpPr>
              <p:cNvPr id="524" name="文本框 523"/>
              <p:cNvSpPr txBox="1"/>
              <p:nvPr/>
            </p:nvSpPr>
            <p:spPr>
              <a:xfrm>
                <a:off x="4244432" y="1825221"/>
                <a:ext cx="850732" cy="359691"/>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bg1"/>
                    </a:solidFill>
                  </a:rPr>
                  <a:t>物流</a:t>
                </a:r>
                <a:endParaRPr lang="zh-CN" altLang="en-US" sz="900" dirty="0">
                  <a:solidFill>
                    <a:schemeClr val="bg1"/>
                  </a:solidFill>
                </a:endParaRPr>
              </a:p>
            </p:txBody>
          </p:sp>
        </p:grpSp>
        <p:sp>
          <p:nvSpPr>
            <p:cNvPr id="559" name="椭圆 558"/>
            <p:cNvSpPr/>
            <p:nvPr/>
          </p:nvSpPr>
          <p:spPr>
            <a:xfrm>
              <a:off x="4263080" y="1376837"/>
              <a:ext cx="798348" cy="798346"/>
            </a:xfrm>
            <a:prstGeom prst="ellipse">
              <a:avLst/>
            </a:prstGeom>
            <a:gradFill flip="none" rotWithShape="1">
              <a:gsLst>
                <a:gs pos="40000">
                  <a:schemeClr val="accent3">
                    <a:lumMod val="20000"/>
                    <a:lumOff val="80000"/>
                    <a:alpha val="0"/>
                  </a:schemeClr>
                </a:gs>
                <a:gs pos="100000">
                  <a:schemeClr val="accent3">
                    <a:lumMod val="20000"/>
                    <a:lumOff val="80000"/>
                  </a:schemeClr>
                </a:gs>
              </a:gsLst>
              <a:path path="circle">
                <a:fillToRect l="50000" t="50000" r="50000" b="50000"/>
              </a:path>
              <a:tileRect/>
            </a:gradFill>
            <a:ln w="6350">
              <a:solidFill>
                <a:schemeClr val="accent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nvGrpSpPr>
            <p:cNvPr id="587" name="组合 586"/>
            <p:cNvGrpSpPr/>
            <p:nvPr/>
          </p:nvGrpSpPr>
          <p:grpSpPr>
            <a:xfrm>
              <a:off x="4867229" y="1423416"/>
              <a:ext cx="85936" cy="85936"/>
              <a:chOff x="7455208" y="2172067"/>
              <a:chExt cx="85936" cy="85936"/>
            </a:xfrm>
          </p:grpSpPr>
          <p:sp>
            <p:nvSpPr>
              <p:cNvPr id="588" name="椭圆 587"/>
              <p:cNvSpPr/>
              <p:nvPr>
                <p:custDataLst>
                  <p:tags r:id="rId22"/>
                </p:custDataLst>
              </p:nvPr>
            </p:nvSpPr>
            <p:spPr>
              <a:xfrm flipH="1">
                <a:off x="7455208" y="2172067"/>
                <a:ext cx="85936" cy="85936"/>
              </a:xfrm>
              <a:prstGeom prst="ellipse">
                <a:avLst/>
              </a:prstGeom>
              <a:solidFill>
                <a:schemeClr val="bg1"/>
              </a:solidFill>
              <a:ln>
                <a:noFill/>
              </a:ln>
              <a:effectLst>
                <a:outerShdw blurRad="137160" algn="ctr"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589" name="椭圆 588"/>
              <p:cNvSpPr/>
              <p:nvPr/>
            </p:nvSpPr>
            <p:spPr>
              <a:xfrm flipH="1">
                <a:off x="7478736" y="2195595"/>
                <a:ext cx="38880" cy="3888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sp>
          <p:nvSpPr>
            <p:cNvPr id="590" name="文本框 589"/>
            <p:cNvSpPr txBox="1"/>
            <p:nvPr/>
          </p:nvSpPr>
          <p:spPr>
            <a:xfrm>
              <a:off x="4791723" y="1210887"/>
              <a:ext cx="673788" cy="230191"/>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800" dirty="0">
                  <a:solidFill>
                    <a:schemeClr val="tx1">
                      <a:lumMod val="50000"/>
                      <a:lumOff val="50000"/>
                    </a:schemeClr>
                  </a:solidFill>
                </a:rPr>
                <a:t>即时通讯</a:t>
              </a:r>
              <a:endParaRPr lang="zh-CN" altLang="en-US" sz="800" dirty="0">
                <a:solidFill>
                  <a:schemeClr val="tx1">
                    <a:lumMod val="50000"/>
                    <a:lumOff val="50000"/>
                  </a:schemeClr>
                </a:solidFill>
              </a:endParaRPr>
            </a:p>
          </p:txBody>
        </p:sp>
        <p:grpSp>
          <p:nvGrpSpPr>
            <p:cNvPr id="591" name="组合 590"/>
            <p:cNvGrpSpPr/>
            <p:nvPr/>
          </p:nvGrpSpPr>
          <p:grpSpPr>
            <a:xfrm>
              <a:off x="4602350" y="1333112"/>
              <a:ext cx="85936" cy="85936"/>
              <a:chOff x="7455208" y="2172067"/>
              <a:chExt cx="85936" cy="85936"/>
            </a:xfrm>
          </p:grpSpPr>
          <p:sp>
            <p:nvSpPr>
              <p:cNvPr id="592" name="椭圆 591"/>
              <p:cNvSpPr/>
              <p:nvPr>
                <p:custDataLst>
                  <p:tags r:id="rId23"/>
                </p:custDataLst>
              </p:nvPr>
            </p:nvSpPr>
            <p:spPr>
              <a:xfrm flipH="1">
                <a:off x="7455208" y="2172067"/>
                <a:ext cx="85936" cy="85936"/>
              </a:xfrm>
              <a:prstGeom prst="ellipse">
                <a:avLst/>
              </a:prstGeom>
              <a:solidFill>
                <a:schemeClr val="bg1"/>
              </a:solidFill>
              <a:ln>
                <a:noFill/>
              </a:ln>
              <a:effectLst>
                <a:outerShdw blurRad="137160" algn="ctr"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593" name="椭圆 592"/>
              <p:cNvSpPr/>
              <p:nvPr/>
            </p:nvSpPr>
            <p:spPr>
              <a:xfrm flipH="1">
                <a:off x="7478736" y="2195595"/>
                <a:ext cx="38880" cy="3888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grpSp>
          <p:nvGrpSpPr>
            <p:cNvPr id="594" name="组合 593"/>
            <p:cNvGrpSpPr/>
            <p:nvPr/>
          </p:nvGrpSpPr>
          <p:grpSpPr>
            <a:xfrm>
              <a:off x="4350018" y="1423416"/>
              <a:ext cx="85936" cy="85936"/>
              <a:chOff x="7455208" y="2172067"/>
              <a:chExt cx="85936" cy="85936"/>
            </a:xfrm>
          </p:grpSpPr>
          <p:sp>
            <p:nvSpPr>
              <p:cNvPr id="595" name="椭圆 594"/>
              <p:cNvSpPr/>
              <p:nvPr>
                <p:custDataLst>
                  <p:tags r:id="rId24"/>
                </p:custDataLst>
              </p:nvPr>
            </p:nvSpPr>
            <p:spPr>
              <a:xfrm flipH="1">
                <a:off x="7455208" y="2172067"/>
                <a:ext cx="85936" cy="85936"/>
              </a:xfrm>
              <a:prstGeom prst="ellipse">
                <a:avLst/>
              </a:prstGeom>
              <a:solidFill>
                <a:schemeClr val="bg1"/>
              </a:solidFill>
              <a:ln>
                <a:noFill/>
              </a:ln>
              <a:effectLst>
                <a:outerShdw blurRad="137160" algn="ctr"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596" name="椭圆 595"/>
              <p:cNvSpPr/>
              <p:nvPr/>
            </p:nvSpPr>
            <p:spPr>
              <a:xfrm flipH="1">
                <a:off x="7478736" y="2195595"/>
                <a:ext cx="38880" cy="3888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sp>
          <p:nvSpPr>
            <p:cNvPr id="597" name="文本框 596"/>
            <p:cNvSpPr txBox="1"/>
            <p:nvPr/>
          </p:nvSpPr>
          <p:spPr>
            <a:xfrm>
              <a:off x="4327864" y="1073936"/>
              <a:ext cx="673788" cy="230191"/>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800" dirty="0">
                  <a:solidFill>
                    <a:schemeClr val="tx1">
                      <a:lumMod val="50000"/>
                      <a:lumOff val="50000"/>
                    </a:schemeClr>
                  </a:solidFill>
                </a:rPr>
                <a:t>即时通讯</a:t>
              </a:r>
              <a:endParaRPr lang="zh-CN" altLang="en-US" sz="800" dirty="0">
                <a:solidFill>
                  <a:schemeClr val="tx1">
                    <a:lumMod val="50000"/>
                    <a:lumOff val="50000"/>
                  </a:schemeClr>
                </a:solidFill>
              </a:endParaRPr>
            </a:p>
          </p:txBody>
        </p:sp>
        <p:sp>
          <p:nvSpPr>
            <p:cNvPr id="598" name="文本框 597"/>
            <p:cNvSpPr txBox="1"/>
            <p:nvPr/>
          </p:nvSpPr>
          <p:spPr>
            <a:xfrm>
              <a:off x="3823230" y="1226979"/>
              <a:ext cx="673788" cy="230191"/>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800" dirty="0">
                  <a:solidFill>
                    <a:schemeClr val="tx1">
                      <a:lumMod val="50000"/>
                      <a:lumOff val="50000"/>
                    </a:schemeClr>
                  </a:solidFill>
                </a:rPr>
                <a:t>即时通讯</a:t>
              </a:r>
              <a:endParaRPr lang="zh-CN" altLang="en-US" sz="800" dirty="0">
                <a:solidFill>
                  <a:schemeClr val="tx1">
                    <a:lumMod val="50000"/>
                    <a:lumOff val="50000"/>
                  </a:schemeClr>
                </a:solidFill>
              </a:endParaRPr>
            </a:p>
          </p:txBody>
        </p:sp>
      </p:grpSp>
      <p:sp>
        <p:nvSpPr>
          <p:cNvPr id="603" name="任意多边形: 形状 602"/>
          <p:cNvSpPr/>
          <p:nvPr/>
        </p:nvSpPr>
        <p:spPr>
          <a:xfrm rot="10800000">
            <a:off x="2355727" y="2909033"/>
            <a:ext cx="625469" cy="437501"/>
          </a:xfrm>
          <a:custGeom>
            <a:avLst/>
            <a:gdLst>
              <a:gd name="connsiteX0" fmla="*/ 3155148 w 3316934"/>
              <a:gd name="connsiteY0" fmla="*/ 3611012 h 3611012"/>
              <a:gd name="connsiteX1" fmla="*/ 161786 w 3316934"/>
              <a:gd name="connsiteY1" fmla="*/ 3611012 h 3611012"/>
              <a:gd name="connsiteX2" fmla="*/ 0 w 3316934"/>
              <a:gd name="connsiteY2" fmla="*/ 3449226 h 3611012"/>
              <a:gd name="connsiteX3" fmla="*/ 0 w 3316934"/>
              <a:gd name="connsiteY3" fmla="*/ 470367 h 3611012"/>
              <a:gd name="connsiteX4" fmla="*/ 161786 w 3316934"/>
              <a:gd name="connsiteY4" fmla="*/ 308581 h 3611012"/>
              <a:gd name="connsiteX5" fmla="*/ 1568591 w 3316934"/>
              <a:gd name="connsiteY5" fmla="*/ 308581 h 3611012"/>
              <a:gd name="connsiteX6" fmla="*/ 1747569 w 3316934"/>
              <a:gd name="connsiteY6" fmla="*/ 0 h 3611012"/>
              <a:gd name="connsiteX7" fmla="*/ 1926547 w 3316934"/>
              <a:gd name="connsiteY7" fmla="*/ 308581 h 3611012"/>
              <a:gd name="connsiteX8" fmla="*/ 3155148 w 3316934"/>
              <a:gd name="connsiteY8" fmla="*/ 308581 h 3611012"/>
              <a:gd name="connsiteX9" fmla="*/ 3316934 w 3316934"/>
              <a:gd name="connsiteY9" fmla="*/ 470367 h 3611012"/>
              <a:gd name="connsiteX10" fmla="*/ 3316934 w 3316934"/>
              <a:gd name="connsiteY10" fmla="*/ 3449226 h 3611012"/>
              <a:gd name="connsiteX11" fmla="*/ 3155148 w 3316934"/>
              <a:gd name="connsiteY11" fmla="*/ 3611012 h 361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16934" h="3611012">
                <a:moveTo>
                  <a:pt x="3155148" y="3611012"/>
                </a:moveTo>
                <a:lnTo>
                  <a:pt x="161786" y="3611012"/>
                </a:lnTo>
                <a:cubicBezTo>
                  <a:pt x="72434" y="3611012"/>
                  <a:pt x="0" y="3538578"/>
                  <a:pt x="0" y="3449226"/>
                </a:cubicBezTo>
                <a:lnTo>
                  <a:pt x="0" y="470367"/>
                </a:lnTo>
                <a:cubicBezTo>
                  <a:pt x="0" y="381015"/>
                  <a:pt x="72434" y="308581"/>
                  <a:pt x="161786" y="308581"/>
                </a:cubicBezTo>
                <a:lnTo>
                  <a:pt x="1568591" y="308581"/>
                </a:lnTo>
                <a:lnTo>
                  <a:pt x="1747569" y="0"/>
                </a:lnTo>
                <a:lnTo>
                  <a:pt x="1926547" y="308581"/>
                </a:lnTo>
                <a:lnTo>
                  <a:pt x="3155148" y="308581"/>
                </a:lnTo>
                <a:cubicBezTo>
                  <a:pt x="3244500" y="308581"/>
                  <a:pt x="3316934" y="381015"/>
                  <a:pt x="3316934" y="470367"/>
                </a:cubicBezTo>
                <a:lnTo>
                  <a:pt x="3316934" y="3449226"/>
                </a:lnTo>
                <a:cubicBezTo>
                  <a:pt x="3316934" y="3538578"/>
                  <a:pt x="3244500" y="3611012"/>
                  <a:pt x="3155148" y="3611012"/>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04" name="文本框 603"/>
          <p:cNvSpPr txBox="1"/>
          <p:nvPr/>
        </p:nvSpPr>
        <p:spPr>
          <a:xfrm>
            <a:off x="2221818" y="2965845"/>
            <a:ext cx="850732" cy="264624"/>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bg1"/>
                </a:solidFill>
              </a:rPr>
              <a:t>规则定义</a:t>
            </a:r>
            <a:endParaRPr lang="zh-CN" altLang="en-US" sz="1000" dirty="0">
              <a:solidFill>
                <a:schemeClr val="bg1"/>
              </a:solidFill>
            </a:endParaRPr>
          </a:p>
        </p:txBody>
      </p:sp>
      <p:sp>
        <p:nvSpPr>
          <p:cNvPr id="605" name="任意多边形: 形状 604"/>
          <p:cNvSpPr/>
          <p:nvPr/>
        </p:nvSpPr>
        <p:spPr>
          <a:xfrm rot="10800000">
            <a:off x="6346384" y="2909033"/>
            <a:ext cx="625469" cy="437501"/>
          </a:xfrm>
          <a:custGeom>
            <a:avLst/>
            <a:gdLst>
              <a:gd name="connsiteX0" fmla="*/ 3155148 w 3316934"/>
              <a:gd name="connsiteY0" fmla="*/ 3611012 h 3611012"/>
              <a:gd name="connsiteX1" fmla="*/ 161786 w 3316934"/>
              <a:gd name="connsiteY1" fmla="*/ 3611012 h 3611012"/>
              <a:gd name="connsiteX2" fmla="*/ 0 w 3316934"/>
              <a:gd name="connsiteY2" fmla="*/ 3449226 h 3611012"/>
              <a:gd name="connsiteX3" fmla="*/ 0 w 3316934"/>
              <a:gd name="connsiteY3" fmla="*/ 470367 h 3611012"/>
              <a:gd name="connsiteX4" fmla="*/ 161786 w 3316934"/>
              <a:gd name="connsiteY4" fmla="*/ 308581 h 3611012"/>
              <a:gd name="connsiteX5" fmla="*/ 1568591 w 3316934"/>
              <a:gd name="connsiteY5" fmla="*/ 308581 h 3611012"/>
              <a:gd name="connsiteX6" fmla="*/ 1747569 w 3316934"/>
              <a:gd name="connsiteY6" fmla="*/ 0 h 3611012"/>
              <a:gd name="connsiteX7" fmla="*/ 1926547 w 3316934"/>
              <a:gd name="connsiteY7" fmla="*/ 308581 h 3611012"/>
              <a:gd name="connsiteX8" fmla="*/ 3155148 w 3316934"/>
              <a:gd name="connsiteY8" fmla="*/ 308581 h 3611012"/>
              <a:gd name="connsiteX9" fmla="*/ 3316934 w 3316934"/>
              <a:gd name="connsiteY9" fmla="*/ 470367 h 3611012"/>
              <a:gd name="connsiteX10" fmla="*/ 3316934 w 3316934"/>
              <a:gd name="connsiteY10" fmla="*/ 3449226 h 3611012"/>
              <a:gd name="connsiteX11" fmla="*/ 3155148 w 3316934"/>
              <a:gd name="connsiteY11" fmla="*/ 3611012 h 361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16934" h="3611012">
                <a:moveTo>
                  <a:pt x="3155148" y="3611012"/>
                </a:moveTo>
                <a:lnTo>
                  <a:pt x="161786" y="3611012"/>
                </a:lnTo>
                <a:cubicBezTo>
                  <a:pt x="72434" y="3611012"/>
                  <a:pt x="0" y="3538578"/>
                  <a:pt x="0" y="3449226"/>
                </a:cubicBezTo>
                <a:lnTo>
                  <a:pt x="0" y="470367"/>
                </a:lnTo>
                <a:cubicBezTo>
                  <a:pt x="0" y="381015"/>
                  <a:pt x="72434" y="308581"/>
                  <a:pt x="161786" y="308581"/>
                </a:cubicBezTo>
                <a:lnTo>
                  <a:pt x="1568591" y="308581"/>
                </a:lnTo>
                <a:lnTo>
                  <a:pt x="1747569" y="0"/>
                </a:lnTo>
                <a:lnTo>
                  <a:pt x="1926547" y="308581"/>
                </a:lnTo>
                <a:lnTo>
                  <a:pt x="3155148" y="308581"/>
                </a:lnTo>
                <a:cubicBezTo>
                  <a:pt x="3244500" y="308581"/>
                  <a:pt x="3316934" y="381015"/>
                  <a:pt x="3316934" y="470367"/>
                </a:cubicBezTo>
                <a:lnTo>
                  <a:pt x="3316934" y="3449226"/>
                </a:lnTo>
                <a:cubicBezTo>
                  <a:pt x="3316934" y="3538578"/>
                  <a:pt x="3244500" y="3611012"/>
                  <a:pt x="3155148" y="3611012"/>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06" name="文本框 605"/>
          <p:cNvSpPr txBox="1"/>
          <p:nvPr/>
        </p:nvSpPr>
        <p:spPr>
          <a:xfrm>
            <a:off x="6212475" y="2965845"/>
            <a:ext cx="850732" cy="264624"/>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bg1"/>
                </a:solidFill>
              </a:rPr>
              <a:t>规则定义</a:t>
            </a:r>
            <a:endParaRPr lang="zh-CN" altLang="en-US" sz="1000" dirty="0">
              <a:solidFill>
                <a:schemeClr val="bg1"/>
              </a:solidFill>
            </a:endParaRPr>
          </a:p>
        </p:txBody>
      </p:sp>
      <p:sp>
        <p:nvSpPr>
          <p:cNvPr id="608" name="矩形 607"/>
          <p:cNvSpPr/>
          <p:nvPr/>
        </p:nvSpPr>
        <p:spPr>
          <a:xfrm>
            <a:off x="3879678" y="2927754"/>
            <a:ext cx="1543832"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8" name="文本框 47"/>
          <p:cNvSpPr txBox="1"/>
          <p:nvPr/>
        </p:nvSpPr>
        <p:spPr>
          <a:xfrm>
            <a:off x="3966679" y="2901815"/>
            <a:ext cx="1384578" cy="376642"/>
          </a:xfrm>
          <a:prstGeom prst="rect">
            <a:avLst/>
          </a:prstGeom>
          <a:noFill/>
        </p:spPr>
        <p:txBody>
          <a:bodyPr wrap="square">
            <a:spAutoFit/>
          </a:bodyPr>
          <a:lstStyle>
            <a:defPPr>
              <a:defRPr lang="zh-CN"/>
            </a:defPPr>
            <a:lvl1pPr>
              <a:lnSpc>
                <a:spcPct val="125000"/>
              </a:lnSpc>
              <a:defRPr sz="1200">
                <a:solidFill>
                  <a:schemeClr val="tx1">
                    <a:lumMod val="75000"/>
                    <a:lumOff val="25000"/>
                  </a:schemeClr>
                </a:solidFill>
                <a:latin typeface="+mn-ea"/>
              </a:defRPr>
            </a:lvl1pPr>
          </a:lstStyle>
          <a:p>
            <a:pPr algn="ctr"/>
            <a:r>
              <a:rPr lang="zh-CN" altLang="en-US" sz="1600" dirty="0">
                <a:solidFill>
                  <a:schemeClr val="bg1"/>
                </a:solidFill>
                <a:latin typeface="+mj-ea"/>
                <a:ea typeface="+mj-ea"/>
              </a:rPr>
              <a:t>数据总线</a:t>
            </a:r>
            <a:endParaRPr lang="zh-CN" altLang="en-US" sz="1600" dirty="0">
              <a:solidFill>
                <a:schemeClr val="bg1"/>
              </a:solidFill>
              <a:latin typeface="+mj-ea"/>
              <a:ea typeface="+mj-ea"/>
            </a:endParaRPr>
          </a:p>
        </p:txBody>
      </p:sp>
      <p:sp>
        <p:nvSpPr>
          <p:cNvPr id="49" name="文本框 48"/>
          <p:cNvSpPr txBox="1"/>
          <p:nvPr/>
        </p:nvSpPr>
        <p:spPr>
          <a:xfrm>
            <a:off x="3318489" y="3194327"/>
            <a:ext cx="2637903" cy="413639"/>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bg1"/>
                </a:solidFill>
              </a:rPr>
              <a:t>搭建</a:t>
            </a:r>
            <a:r>
              <a:rPr lang="en-US" altLang="zh-CN" sz="900" dirty="0">
                <a:solidFill>
                  <a:schemeClr val="bg1"/>
                </a:solidFill>
              </a:rPr>
              <a:t>ESB</a:t>
            </a:r>
            <a:r>
              <a:rPr lang="zh-CN" altLang="en-US" sz="900" dirty="0">
                <a:solidFill>
                  <a:schemeClr val="bg1"/>
                </a:solidFill>
              </a:rPr>
              <a:t>总监，对数</a:t>
            </a:r>
            <a:endParaRPr lang="en-US" altLang="zh-CN" sz="900" dirty="0">
              <a:solidFill>
                <a:schemeClr val="bg1"/>
              </a:solidFill>
            </a:endParaRPr>
          </a:p>
          <a:p>
            <a:pPr algn="ctr">
              <a:lnSpc>
                <a:spcPct val="120000"/>
              </a:lnSpc>
            </a:pPr>
            <a:r>
              <a:rPr lang="zh-CN" altLang="en-US" sz="900" dirty="0">
                <a:solidFill>
                  <a:schemeClr val="bg1"/>
                </a:solidFill>
              </a:rPr>
              <a:t>据进行统一通信、治理</a:t>
            </a:r>
            <a:endParaRPr lang="zh-CN" altLang="en-US" sz="9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椭圆 625"/>
          <p:cNvSpPr/>
          <p:nvPr/>
        </p:nvSpPr>
        <p:spPr>
          <a:xfrm>
            <a:off x="3995414" y="1056045"/>
            <a:ext cx="4154730" cy="4154730"/>
          </a:xfrm>
          <a:prstGeom prst="ellipse">
            <a:avLst/>
          </a:prstGeom>
          <a:gradFill flip="none" rotWithShape="1">
            <a:gsLst>
              <a:gs pos="40000">
                <a:schemeClr val="accent2">
                  <a:lumMod val="20000"/>
                  <a:lumOff val="80000"/>
                  <a:alpha val="0"/>
                </a:schemeClr>
              </a:gs>
              <a:gs pos="100000">
                <a:schemeClr val="accent2">
                  <a:lumMod val="20000"/>
                  <a:lumOff val="80000"/>
                </a:schemeClr>
              </a:gs>
            </a:gsLst>
            <a:path path="circle">
              <a:fillToRect l="50000" t="50000" r="50000" b="50000"/>
            </a:path>
            <a:tileRect/>
          </a:gradFill>
          <a:ln w="13716">
            <a:solidFill>
              <a:schemeClr val="accent2">
                <a:lumMod val="40000"/>
                <a:lumOff val="6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0" name="文本框 29"/>
          <p:cNvSpPr txBox="1"/>
          <p:nvPr/>
        </p:nvSpPr>
        <p:spPr>
          <a:xfrm>
            <a:off x="220436" y="475734"/>
            <a:ext cx="2915981"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23 </a:t>
            </a:r>
            <a:r>
              <a:rPr lang="zh-CN" altLang="en-US" dirty="0"/>
              <a:t>整体规划思路</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 name="文本框 4"/>
          <p:cNvSpPr txBox="1"/>
          <p:nvPr/>
        </p:nvSpPr>
        <p:spPr>
          <a:xfrm>
            <a:off x="3404633" y="2665636"/>
            <a:ext cx="389908" cy="1200329"/>
          </a:xfrm>
          <a:prstGeom prst="rect">
            <a:avLst/>
          </a:prstGeom>
          <a:noFill/>
          <a:ln w="9525">
            <a:noFill/>
          </a:ln>
        </p:spPr>
        <p:txBody>
          <a:bodyPr wrap="square">
            <a:spAutoFit/>
          </a:bodyPr>
          <a:lstStyle>
            <a:defPPr>
              <a:defRPr lang="zh-CN"/>
            </a:defPPr>
            <a:lvl1pPr indent="0">
              <a:defRPr sz="1400" b="0">
                <a:solidFill>
                  <a:schemeClr val="accent1"/>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effectLst/>
                <a:uLnTx/>
                <a:uFillTx/>
                <a:latin typeface="+mj-ea"/>
                <a:ea typeface="+mj-ea"/>
                <a:cs typeface="+mn-cs"/>
              </a:rPr>
              <a:t>转型原则</a:t>
            </a:r>
            <a:endParaRPr kumimoji="0" lang="zh-CN" altLang="en-US" sz="1800" b="0" i="0" u="none" strike="noStrike" kern="1200" cap="none" spc="0" normalizeH="0" baseline="0" noProof="0" dirty="0">
              <a:ln>
                <a:noFill/>
              </a:ln>
              <a:effectLst/>
              <a:uLnTx/>
              <a:uFillTx/>
              <a:latin typeface="+mj-ea"/>
              <a:ea typeface="+mj-ea"/>
              <a:cs typeface="+mn-cs"/>
            </a:endParaRPr>
          </a:p>
        </p:txBody>
      </p:sp>
      <p:sp>
        <p:nvSpPr>
          <p:cNvPr id="8" name="文本框 7"/>
          <p:cNvSpPr txBox="1"/>
          <p:nvPr/>
        </p:nvSpPr>
        <p:spPr>
          <a:xfrm>
            <a:off x="8335621" y="2663042"/>
            <a:ext cx="184300" cy="1200329"/>
          </a:xfrm>
          <a:prstGeom prst="rect">
            <a:avLst/>
          </a:prstGeom>
          <a:noFill/>
          <a:ln w="9525">
            <a:noFill/>
          </a:ln>
        </p:spPr>
        <p:txBody>
          <a:bodyPr wrap="square">
            <a:spAutoFit/>
          </a:bodyPr>
          <a:lstStyle>
            <a:defPPr>
              <a:defRPr lang="zh-CN"/>
            </a:defPPr>
            <a:lvl1pPr indent="0">
              <a:defRPr sz="1400" b="0">
                <a:solidFill>
                  <a:schemeClr val="accent1"/>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accent3"/>
                </a:solidFill>
                <a:effectLst/>
                <a:uLnTx/>
                <a:uFillTx/>
                <a:latin typeface="+mj-ea"/>
                <a:ea typeface="+mj-ea"/>
                <a:cs typeface="+mn-cs"/>
              </a:rPr>
              <a:t>迭代原则</a:t>
            </a:r>
            <a:endParaRPr kumimoji="0" lang="zh-CN" altLang="en-US" sz="1800" b="0" i="0" u="none" strike="noStrike" kern="1200" cap="none" spc="0" normalizeH="0" baseline="0" noProof="0" dirty="0">
              <a:ln>
                <a:noFill/>
              </a:ln>
              <a:solidFill>
                <a:schemeClr val="accent3"/>
              </a:solidFill>
              <a:effectLst/>
              <a:uLnTx/>
              <a:uFillTx/>
              <a:latin typeface="+mj-ea"/>
              <a:ea typeface="+mj-ea"/>
              <a:cs typeface="+mn-cs"/>
            </a:endParaRPr>
          </a:p>
        </p:txBody>
      </p:sp>
      <p:sp>
        <p:nvSpPr>
          <p:cNvPr id="455" name="矩形: 圆角 454"/>
          <p:cNvSpPr/>
          <p:nvPr/>
        </p:nvSpPr>
        <p:spPr>
          <a:xfrm>
            <a:off x="428928" y="4448233"/>
            <a:ext cx="2613884" cy="686704"/>
          </a:xfrm>
          <a:prstGeom prst="roundRect">
            <a:avLst>
              <a:gd name="adj" fmla="val 10774"/>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64" name="椭圆 463"/>
          <p:cNvSpPr/>
          <p:nvPr/>
        </p:nvSpPr>
        <p:spPr>
          <a:xfrm>
            <a:off x="673620" y="4500101"/>
            <a:ext cx="568055" cy="5680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sp>
        <p:nvSpPr>
          <p:cNvPr id="541" name="文本框 540"/>
          <p:cNvSpPr txBox="1"/>
          <p:nvPr/>
        </p:nvSpPr>
        <p:spPr>
          <a:xfrm>
            <a:off x="1337980" y="4504620"/>
            <a:ext cx="1415772" cy="553037"/>
          </a:xfrm>
          <a:prstGeom prst="rect">
            <a:avLst/>
          </a:prstGeom>
          <a:noFill/>
          <a:ln w="9525">
            <a:noFill/>
          </a:ln>
        </p:spPr>
        <p:txBody>
          <a:bodyPr wrap="none">
            <a:spAutoFit/>
          </a:bodyPr>
          <a:lstStyle>
            <a:defPPr>
              <a:defRPr lang="zh-CN"/>
            </a:defPPr>
            <a:lvl1pPr indent="0">
              <a:defRPr sz="1400" b="0">
                <a:solidFill>
                  <a:schemeClr val="accent1"/>
                </a:solidFill>
                <a:latin typeface="+mn-ea"/>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cs typeface="+mn-cs"/>
              </a:rPr>
              <a:t>构建协同体系</a:t>
            </a:r>
            <a:endParaRPr kumimoji="0" lang="en-US" altLang="zh-CN" sz="1200" b="0" i="0" u="none" strike="noStrike" kern="1200" cap="none" spc="0" normalizeH="0" baseline="0" noProof="0" dirty="0">
              <a:ln>
                <a:noFill/>
              </a:ln>
              <a:solidFill>
                <a:schemeClr val="bg1"/>
              </a:solidFill>
              <a:effectLst/>
              <a:uLnTx/>
              <a:uFillTx/>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cs typeface="+mn-cs"/>
              </a:rPr>
              <a:t>支撑高效生态协同</a:t>
            </a:r>
            <a:endParaRPr kumimoji="0" lang="zh-CN" altLang="en-US" sz="1200" b="0" i="0" u="none" strike="noStrike" kern="1200" cap="none" spc="0" normalizeH="0" baseline="0" noProof="0" dirty="0">
              <a:ln>
                <a:noFill/>
              </a:ln>
              <a:solidFill>
                <a:schemeClr val="bg1"/>
              </a:solidFill>
              <a:effectLst/>
              <a:uLnTx/>
              <a:uFillTx/>
              <a:cs typeface="+mn-cs"/>
            </a:endParaRPr>
          </a:p>
        </p:txBody>
      </p:sp>
      <p:pic>
        <p:nvPicPr>
          <p:cNvPr id="202" name="图形 201"/>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88580" y="4600064"/>
            <a:ext cx="360000" cy="360000"/>
          </a:xfrm>
          <a:prstGeom prst="rect">
            <a:avLst/>
          </a:prstGeom>
          <a:effectLst>
            <a:outerShdw blurRad="63500" sx="102000" sy="102000" algn="ctr" rotWithShape="0">
              <a:schemeClr val="accent1">
                <a:alpha val="40000"/>
              </a:schemeClr>
            </a:outerShdw>
          </a:effectLst>
        </p:spPr>
      </p:pic>
      <p:sp>
        <p:nvSpPr>
          <p:cNvPr id="625" name="椭圆 624"/>
          <p:cNvSpPr/>
          <p:nvPr/>
        </p:nvSpPr>
        <p:spPr>
          <a:xfrm>
            <a:off x="4790000" y="1837817"/>
            <a:ext cx="2591186" cy="2591186"/>
          </a:xfrm>
          <a:prstGeom prst="ellipse">
            <a:avLst/>
          </a:prstGeom>
          <a:gradFill flip="none" rotWithShape="1">
            <a:gsLst>
              <a:gs pos="40000">
                <a:schemeClr val="accent2">
                  <a:lumMod val="20000"/>
                  <a:lumOff val="80000"/>
                  <a:alpha val="0"/>
                </a:schemeClr>
              </a:gs>
              <a:gs pos="100000">
                <a:schemeClr val="accent2">
                  <a:lumMod val="20000"/>
                  <a:lumOff val="80000"/>
                </a:schemeClr>
              </a:gs>
            </a:gsLst>
            <a:path path="circle">
              <a:fillToRect l="50000" t="50000" r="50000" b="50000"/>
            </a:path>
            <a:tileRect/>
          </a:gradFill>
          <a:ln w="13716">
            <a:solidFill>
              <a:schemeClr val="accent2">
                <a:lumMod val="40000"/>
                <a:lumOff val="6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83" name="椭圆 582"/>
          <p:cNvSpPr/>
          <p:nvPr/>
        </p:nvSpPr>
        <p:spPr>
          <a:xfrm>
            <a:off x="5383142" y="2440249"/>
            <a:ext cx="1425716" cy="1425716"/>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86" name="文本框 585"/>
          <p:cNvSpPr txBox="1"/>
          <p:nvPr/>
        </p:nvSpPr>
        <p:spPr>
          <a:xfrm>
            <a:off x="5579378" y="2738811"/>
            <a:ext cx="1005403" cy="584775"/>
          </a:xfrm>
          <a:prstGeom prst="rect">
            <a:avLst/>
          </a:prstGeom>
          <a:noFill/>
          <a:ln w="9525">
            <a:noFill/>
          </a:ln>
        </p:spPr>
        <p:txBody>
          <a:bodyPr wrap="none">
            <a:spAutoFit/>
          </a:bodyPr>
          <a:lstStyle>
            <a:defPPr>
              <a:defRPr lang="zh-CN"/>
            </a:defPPr>
            <a:lvl1pPr indent="0">
              <a:defRPr sz="1400" b="0">
                <a:solidFill>
                  <a:schemeClr val="accent1"/>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solidFill>
                <a:effectLst/>
                <a:uLnTx/>
                <a:uFillTx/>
                <a:latin typeface="+mj-ea"/>
                <a:ea typeface="+mj-ea"/>
                <a:cs typeface="+mn-cs"/>
              </a:rPr>
              <a:t>总体架构</a:t>
            </a:r>
            <a:endParaRPr kumimoji="0" lang="en-US" altLang="zh-CN" sz="1600" b="0" i="0" u="none" strike="noStrike" kern="1200" cap="none" spc="0" normalizeH="0" baseline="0" noProof="0" dirty="0">
              <a:ln>
                <a:noFill/>
              </a:ln>
              <a:solidFill>
                <a:schemeClr val="bg1"/>
              </a:solidFill>
              <a:effectLst/>
              <a:uLnTx/>
              <a:uFillTx/>
              <a:latin typeface="+mj-ea"/>
              <a:ea typeface="+mj-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solidFill>
                <a:effectLst/>
                <a:uLnTx/>
                <a:uFillTx/>
                <a:latin typeface="+mj-ea"/>
                <a:ea typeface="+mj-ea"/>
                <a:cs typeface="+mn-cs"/>
              </a:rPr>
              <a:t>设计思路</a:t>
            </a:r>
            <a:endParaRPr kumimoji="0" lang="zh-CN" altLang="en-US" sz="1600" b="0" i="0" u="none" strike="noStrike" kern="1200" cap="none" spc="0" normalizeH="0" baseline="0" noProof="0" dirty="0">
              <a:ln>
                <a:noFill/>
              </a:ln>
              <a:solidFill>
                <a:schemeClr val="bg1"/>
              </a:solidFill>
              <a:effectLst/>
              <a:uLnTx/>
              <a:uFillTx/>
              <a:latin typeface="+mj-ea"/>
              <a:ea typeface="+mj-ea"/>
              <a:cs typeface="+mn-cs"/>
            </a:endParaRPr>
          </a:p>
        </p:txBody>
      </p:sp>
      <p:grpSp>
        <p:nvGrpSpPr>
          <p:cNvPr id="600" name="Group 156"/>
          <p:cNvGrpSpPr/>
          <p:nvPr/>
        </p:nvGrpSpPr>
        <p:grpSpPr>
          <a:xfrm>
            <a:off x="3795739" y="2774447"/>
            <a:ext cx="1060374" cy="625798"/>
            <a:chOff x="640449" y="313260"/>
            <a:chExt cx="2560869" cy="1511345"/>
          </a:xfrm>
        </p:grpSpPr>
        <p:sp>
          <p:nvSpPr>
            <p:cNvPr id="601" name="Rounded Rectangle 5"/>
            <p:cNvSpPr/>
            <p:nvPr/>
          </p:nvSpPr>
          <p:spPr>
            <a:xfrm rot="2700000">
              <a:off x="1874844" y="770460"/>
              <a:ext cx="1325880" cy="411480"/>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602" name="Rounded Rectangle 6"/>
            <p:cNvSpPr/>
            <p:nvPr/>
          </p:nvSpPr>
          <p:spPr>
            <a:xfrm rot="8100000">
              <a:off x="1879512" y="1413125"/>
              <a:ext cx="1321806" cy="411480"/>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603" name="Rounded Rectangle 7"/>
            <p:cNvSpPr/>
            <p:nvPr/>
          </p:nvSpPr>
          <p:spPr>
            <a:xfrm>
              <a:off x="640449" y="1091722"/>
              <a:ext cx="2426902" cy="411480"/>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dirty="0">
                <a:solidFill>
                  <a:schemeClr val="bg1"/>
                </a:solidFill>
                <a:effectLst>
                  <a:outerShdw blurRad="137160" dist="41148" dir="2699997" algn="tl">
                    <a:srgbClr val="000000">
                      <a:alpha val="40000"/>
                    </a:srgbClr>
                  </a:outerShdw>
                </a:effectLst>
                <a:latin typeface="+mj-ea"/>
                <a:ea typeface="+mj-ea"/>
              </a:endParaRPr>
            </a:p>
          </p:txBody>
        </p:sp>
        <p:sp useBgFill="1">
          <p:nvSpPr>
            <p:cNvPr id="604" name="Oval 11"/>
            <p:cNvSpPr/>
            <p:nvPr/>
          </p:nvSpPr>
          <p:spPr>
            <a:xfrm>
              <a:off x="2670368" y="1108698"/>
              <a:ext cx="374532" cy="377529"/>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dirty="0">
                <a:solidFill>
                  <a:schemeClr val="bg1"/>
                </a:solidFill>
                <a:effectLst>
                  <a:outerShdw blurRad="137160" dist="41148" dir="2699997" algn="tl">
                    <a:srgbClr val="000000">
                      <a:alpha val="40000"/>
                    </a:srgbClr>
                  </a:outerShdw>
                </a:effectLst>
                <a:latin typeface="+mj-ea"/>
                <a:ea typeface="+mj-ea"/>
              </a:endParaRPr>
            </a:p>
          </p:txBody>
        </p:sp>
      </p:grpSp>
      <p:sp>
        <p:nvSpPr>
          <p:cNvPr id="628" name="文本框 627"/>
          <p:cNvSpPr txBox="1"/>
          <p:nvPr/>
        </p:nvSpPr>
        <p:spPr>
          <a:xfrm>
            <a:off x="5010719" y="3649820"/>
            <a:ext cx="850732" cy="44890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tx1">
                    <a:lumMod val="75000"/>
                    <a:lumOff val="25000"/>
                  </a:schemeClr>
                </a:solidFill>
                <a:latin typeface="思源黑体 CN Bold" panose="020B0800000000000000" pitchFamily="34" charset="-122"/>
                <a:ea typeface="思源黑体 CN Bold" panose="020B0800000000000000" pitchFamily="34" charset="-122"/>
              </a:rPr>
              <a:t>数据</a:t>
            </a:r>
            <a:endParaRPr lang="en-US" altLang="zh-CN" sz="10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ctr">
              <a:lnSpc>
                <a:spcPct val="120000"/>
              </a:lnSpc>
            </a:pPr>
            <a:r>
              <a:rPr lang="zh-CN" altLang="en-US" sz="1000" dirty="0">
                <a:solidFill>
                  <a:schemeClr val="tx1">
                    <a:lumMod val="75000"/>
                    <a:lumOff val="25000"/>
                  </a:schemeClr>
                </a:solidFill>
                <a:latin typeface="思源黑体 CN Bold" panose="020B0800000000000000" pitchFamily="34" charset="-122"/>
                <a:ea typeface="思源黑体 CN Bold" panose="020B0800000000000000" pitchFamily="34" charset="-122"/>
              </a:rPr>
              <a:t>中台</a:t>
            </a:r>
            <a:endParaRPr lang="zh-CN" altLang="en-US" sz="10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629" name="文本框 628"/>
          <p:cNvSpPr txBox="1"/>
          <p:nvPr/>
        </p:nvSpPr>
        <p:spPr>
          <a:xfrm>
            <a:off x="6315907" y="3666350"/>
            <a:ext cx="850732" cy="44890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tx1">
                    <a:lumMod val="75000"/>
                    <a:lumOff val="25000"/>
                  </a:schemeClr>
                </a:solidFill>
                <a:latin typeface="思源黑体 CN Bold" panose="020B0800000000000000" pitchFamily="34" charset="-122"/>
                <a:ea typeface="思源黑体 CN Bold" panose="020B0800000000000000" pitchFamily="34" charset="-122"/>
              </a:rPr>
              <a:t>业务</a:t>
            </a:r>
            <a:endParaRPr lang="en-US" altLang="zh-CN" sz="10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ctr">
              <a:lnSpc>
                <a:spcPct val="120000"/>
              </a:lnSpc>
            </a:pPr>
            <a:r>
              <a:rPr lang="zh-CN" altLang="en-US" sz="1000" dirty="0">
                <a:solidFill>
                  <a:schemeClr val="tx1">
                    <a:lumMod val="75000"/>
                    <a:lumOff val="25000"/>
                  </a:schemeClr>
                </a:solidFill>
                <a:latin typeface="思源黑体 CN Bold" panose="020B0800000000000000" pitchFamily="34" charset="-122"/>
                <a:ea typeface="思源黑体 CN Bold" panose="020B0800000000000000" pitchFamily="34" charset="-122"/>
              </a:rPr>
              <a:t>中台</a:t>
            </a:r>
            <a:endParaRPr lang="en-US" altLang="zh-CN" sz="10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523" name="对话气泡: 矩形 522"/>
          <p:cNvSpPr/>
          <p:nvPr/>
        </p:nvSpPr>
        <p:spPr>
          <a:xfrm>
            <a:off x="4376786" y="1748002"/>
            <a:ext cx="957564" cy="434875"/>
          </a:xfrm>
          <a:prstGeom prst="wedgeRectCallout">
            <a:avLst>
              <a:gd name="adj1" fmla="val -33209"/>
              <a:gd name="adj2" fmla="val 101797"/>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r>
              <a:rPr lang="zh-CN" altLang="en-US" sz="1200" dirty="0">
                <a:solidFill>
                  <a:schemeClr val="bg1"/>
                </a:solidFill>
                <a:effectLst>
                  <a:outerShdw blurRad="137160" dist="41148" dir="2699997" algn="tl">
                    <a:srgbClr val="000000">
                      <a:alpha val="40000"/>
                    </a:srgbClr>
                  </a:outerShdw>
                </a:effectLst>
                <a:latin typeface="+mj-ea"/>
                <a:ea typeface="+mj-ea"/>
              </a:rPr>
              <a:t>平台化</a:t>
            </a:r>
            <a:endParaRPr lang="zh-CN" altLang="en-US" sz="1200" dirty="0">
              <a:solidFill>
                <a:schemeClr val="bg1"/>
              </a:solidFill>
              <a:effectLst>
                <a:outerShdw blurRad="137160" dist="41148" dir="2699997" algn="tl">
                  <a:srgbClr val="000000">
                    <a:alpha val="40000"/>
                  </a:srgbClr>
                </a:outerShdw>
              </a:effectLst>
              <a:latin typeface="+mj-ea"/>
              <a:ea typeface="+mj-ea"/>
            </a:endParaRPr>
          </a:p>
        </p:txBody>
      </p:sp>
      <p:sp>
        <p:nvSpPr>
          <p:cNvPr id="526" name="对话气泡: 矩形 525"/>
          <p:cNvSpPr/>
          <p:nvPr/>
        </p:nvSpPr>
        <p:spPr>
          <a:xfrm>
            <a:off x="5618010" y="1486691"/>
            <a:ext cx="957564" cy="434875"/>
          </a:xfrm>
          <a:prstGeom prst="wedgeRectCallout">
            <a:avLst>
              <a:gd name="adj1" fmla="val -33209"/>
              <a:gd name="adj2" fmla="val 101797"/>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r>
              <a:rPr lang="zh-CN" altLang="en-US" sz="1200" dirty="0">
                <a:solidFill>
                  <a:schemeClr val="bg1"/>
                </a:solidFill>
                <a:effectLst>
                  <a:outerShdw blurRad="137160" dist="41148" dir="2699997" algn="tl">
                    <a:srgbClr val="000000">
                      <a:alpha val="40000"/>
                    </a:srgbClr>
                  </a:outerShdw>
                </a:effectLst>
                <a:latin typeface="+mj-ea"/>
                <a:ea typeface="+mj-ea"/>
              </a:rPr>
              <a:t>业务化</a:t>
            </a:r>
            <a:endParaRPr lang="zh-CN" altLang="en-US" sz="1200" dirty="0">
              <a:solidFill>
                <a:schemeClr val="bg1"/>
              </a:solidFill>
              <a:effectLst>
                <a:outerShdw blurRad="137160" dist="41148" dir="2699997" algn="tl">
                  <a:srgbClr val="000000">
                    <a:alpha val="40000"/>
                  </a:srgbClr>
                </a:outerShdw>
              </a:effectLst>
              <a:latin typeface="+mj-ea"/>
              <a:ea typeface="+mj-ea"/>
            </a:endParaRPr>
          </a:p>
        </p:txBody>
      </p:sp>
      <p:sp>
        <p:nvSpPr>
          <p:cNvPr id="527" name="对话气泡: 矩形 526"/>
          <p:cNvSpPr/>
          <p:nvPr/>
        </p:nvSpPr>
        <p:spPr>
          <a:xfrm>
            <a:off x="6944057" y="1705299"/>
            <a:ext cx="957564" cy="434875"/>
          </a:xfrm>
          <a:prstGeom prst="wedgeRectCallout">
            <a:avLst>
              <a:gd name="adj1" fmla="val -33209"/>
              <a:gd name="adj2" fmla="val 101797"/>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r>
              <a:rPr lang="zh-CN" altLang="en-US" sz="1200" dirty="0">
                <a:solidFill>
                  <a:schemeClr val="bg1"/>
                </a:solidFill>
                <a:effectLst>
                  <a:outerShdw blurRad="137160" dist="41148" dir="2699997" algn="tl">
                    <a:srgbClr val="000000">
                      <a:alpha val="40000"/>
                    </a:srgbClr>
                  </a:outerShdw>
                </a:effectLst>
                <a:latin typeface="+mj-ea"/>
                <a:ea typeface="+mj-ea"/>
              </a:rPr>
              <a:t>中台化</a:t>
            </a:r>
            <a:endParaRPr lang="zh-CN" altLang="en-US" sz="1200" dirty="0">
              <a:solidFill>
                <a:schemeClr val="bg1"/>
              </a:solidFill>
              <a:effectLst>
                <a:outerShdw blurRad="137160" dist="41148" dir="2699997" algn="tl">
                  <a:srgbClr val="000000">
                    <a:alpha val="40000"/>
                  </a:srgbClr>
                </a:outerShdw>
              </a:effectLst>
              <a:latin typeface="+mj-ea"/>
              <a:ea typeface="+mj-ea"/>
            </a:endParaRPr>
          </a:p>
        </p:txBody>
      </p:sp>
      <p:sp>
        <p:nvSpPr>
          <p:cNvPr id="630" name="文本框 629"/>
          <p:cNvSpPr txBox="1"/>
          <p:nvPr/>
        </p:nvSpPr>
        <p:spPr>
          <a:xfrm>
            <a:off x="4957776" y="4528966"/>
            <a:ext cx="850732" cy="264240"/>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tx1">
                    <a:lumMod val="75000"/>
                    <a:lumOff val="25000"/>
                  </a:schemeClr>
                </a:solidFill>
                <a:latin typeface="思源黑体 CN Bold" panose="020B0800000000000000" pitchFamily="34" charset="-122"/>
                <a:ea typeface="思源黑体 CN Bold" panose="020B0800000000000000" pitchFamily="34" charset="-122"/>
              </a:rPr>
              <a:t>应用</a:t>
            </a:r>
            <a:r>
              <a:rPr lang="en-US" altLang="zh-CN" sz="1000" dirty="0">
                <a:solidFill>
                  <a:schemeClr val="tx1">
                    <a:lumMod val="75000"/>
                    <a:lumOff val="25000"/>
                  </a:schemeClr>
                </a:solidFill>
                <a:latin typeface="思源黑体 CN Bold" panose="020B0800000000000000" pitchFamily="34" charset="-122"/>
                <a:ea typeface="思源黑体 CN Bold" panose="020B0800000000000000" pitchFamily="34" charset="-122"/>
              </a:rPr>
              <a:t>B</a:t>
            </a:r>
            <a:endParaRPr lang="zh-CN" altLang="en-US" sz="10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632" name="文本框 631"/>
          <p:cNvSpPr txBox="1"/>
          <p:nvPr/>
        </p:nvSpPr>
        <p:spPr>
          <a:xfrm>
            <a:off x="4325926" y="3976552"/>
            <a:ext cx="850732" cy="264240"/>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tx1">
                    <a:lumMod val="75000"/>
                    <a:lumOff val="25000"/>
                  </a:schemeClr>
                </a:solidFill>
                <a:latin typeface="思源黑体 CN Bold" panose="020B0800000000000000" pitchFamily="34" charset="-122"/>
                <a:ea typeface="思源黑体 CN Bold" panose="020B0800000000000000" pitchFamily="34" charset="-122"/>
              </a:rPr>
              <a:t>应用</a:t>
            </a:r>
            <a:r>
              <a:rPr lang="en-US" altLang="zh-CN" sz="1000" dirty="0">
                <a:solidFill>
                  <a:schemeClr val="tx1">
                    <a:lumMod val="75000"/>
                    <a:lumOff val="25000"/>
                  </a:schemeClr>
                </a:solidFill>
                <a:latin typeface="思源黑体 CN Bold" panose="020B0800000000000000" pitchFamily="34" charset="-122"/>
                <a:ea typeface="思源黑体 CN Bold" panose="020B0800000000000000" pitchFamily="34" charset="-122"/>
              </a:rPr>
              <a:t>A</a:t>
            </a:r>
            <a:endParaRPr lang="zh-CN" altLang="en-US" sz="10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grpSp>
        <p:nvGrpSpPr>
          <p:cNvPr id="634" name="Group 156"/>
          <p:cNvGrpSpPr/>
          <p:nvPr/>
        </p:nvGrpSpPr>
        <p:grpSpPr>
          <a:xfrm flipH="1">
            <a:off x="7275327" y="2774447"/>
            <a:ext cx="1060374" cy="625798"/>
            <a:chOff x="640449" y="313260"/>
            <a:chExt cx="2560869" cy="1511345"/>
          </a:xfrm>
        </p:grpSpPr>
        <p:sp>
          <p:nvSpPr>
            <p:cNvPr id="635" name="Rounded Rectangle 5"/>
            <p:cNvSpPr/>
            <p:nvPr/>
          </p:nvSpPr>
          <p:spPr>
            <a:xfrm rot="2700000">
              <a:off x="1874844" y="770460"/>
              <a:ext cx="1325880" cy="411480"/>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636" name="Rounded Rectangle 6"/>
            <p:cNvSpPr/>
            <p:nvPr/>
          </p:nvSpPr>
          <p:spPr>
            <a:xfrm rot="8100000">
              <a:off x="1879512" y="1413125"/>
              <a:ext cx="1321806" cy="411480"/>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637" name="Rounded Rectangle 7"/>
            <p:cNvSpPr/>
            <p:nvPr/>
          </p:nvSpPr>
          <p:spPr>
            <a:xfrm>
              <a:off x="640449" y="1091722"/>
              <a:ext cx="2426902" cy="411480"/>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dirty="0">
                <a:solidFill>
                  <a:schemeClr val="bg1"/>
                </a:solidFill>
                <a:effectLst>
                  <a:outerShdw blurRad="137160" dist="41148" dir="2699997" algn="tl">
                    <a:srgbClr val="000000">
                      <a:alpha val="40000"/>
                    </a:srgbClr>
                  </a:outerShdw>
                </a:effectLst>
                <a:latin typeface="+mj-ea"/>
                <a:ea typeface="+mj-ea"/>
              </a:endParaRPr>
            </a:p>
          </p:txBody>
        </p:sp>
        <p:sp useBgFill="1">
          <p:nvSpPr>
            <p:cNvPr id="638" name="Oval 11"/>
            <p:cNvSpPr/>
            <p:nvPr/>
          </p:nvSpPr>
          <p:spPr>
            <a:xfrm>
              <a:off x="2670368" y="1108698"/>
              <a:ext cx="374532" cy="377529"/>
            </a:xfrm>
            <a:prstGeom prst="ellipse">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dirty="0">
                <a:solidFill>
                  <a:schemeClr val="bg1"/>
                </a:solidFill>
                <a:effectLst>
                  <a:outerShdw blurRad="137160" dist="41148" dir="2699997" algn="tl">
                    <a:srgbClr val="000000">
                      <a:alpha val="40000"/>
                    </a:srgbClr>
                  </a:outerShdw>
                </a:effectLst>
                <a:latin typeface="+mj-ea"/>
                <a:ea typeface="+mj-ea"/>
              </a:endParaRPr>
            </a:p>
          </p:txBody>
        </p:sp>
      </p:grpSp>
      <p:sp>
        <p:nvSpPr>
          <p:cNvPr id="639" name="右大括号 638"/>
          <p:cNvSpPr/>
          <p:nvPr/>
        </p:nvSpPr>
        <p:spPr>
          <a:xfrm>
            <a:off x="3083378" y="1816427"/>
            <a:ext cx="338157" cy="2834722"/>
          </a:xfrm>
          <a:prstGeom prst="rightBrace">
            <a:avLst>
              <a:gd name="adj1" fmla="val 53950"/>
              <a:gd name="adj2" fmla="val 50000"/>
            </a:avLst>
          </a:prstGeom>
          <a:noFill/>
          <a:ln w="12700">
            <a:solidFill>
              <a:schemeClr val="bg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lt1"/>
              </a:solidFill>
            </a:endParaRPr>
          </a:p>
        </p:txBody>
      </p:sp>
      <p:sp>
        <p:nvSpPr>
          <p:cNvPr id="640" name="右大括号 639"/>
          <p:cNvSpPr/>
          <p:nvPr/>
        </p:nvSpPr>
        <p:spPr>
          <a:xfrm flipH="1">
            <a:off x="8738304" y="1816427"/>
            <a:ext cx="338157" cy="2834722"/>
          </a:xfrm>
          <a:prstGeom prst="rightBrace">
            <a:avLst>
              <a:gd name="adj1" fmla="val 53950"/>
              <a:gd name="adj2" fmla="val 50000"/>
            </a:avLst>
          </a:prstGeom>
          <a:noFill/>
          <a:ln w="12700">
            <a:solidFill>
              <a:schemeClr val="bg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lt1"/>
              </a:solidFill>
            </a:endParaRPr>
          </a:p>
        </p:txBody>
      </p:sp>
      <p:sp>
        <p:nvSpPr>
          <p:cNvPr id="643" name="文本框 642"/>
          <p:cNvSpPr txBox="1"/>
          <p:nvPr/>
        </p:nvSpPr>
        <p:spPr>
          <a:xfrm>
            <a:off x="6378634" y="4528966"/>
            <a:ext cx="850732" cy="264240"/>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tx1">
                    <a:lumMod val="75000"/>
                    <a:lumOff val="25000"/>
                  </a:schemeClr>
                </a:solidFill>
                <a:latin typeface="思源黑体 CN Bold" panose="020B0800000000000000" pitchFamily="34" charset="-122"/>
                <a:ea typeface="思源黑体 CN Bold" panose="020B0800000000000000" pitchFamily="34" charset="-122"/>
              </a:rPr>
              <a:t>应用</a:t>
            </a:r>
            <a:r>
              <a:rPr lang="en-US" altLang="zh-CN" sz="1000" dirty="0">
                <a:solidFill>
                  <a:schemeClr val="tx1">
                    <a:lumMod val="75000"/>
                    <a:lumOff val="25000"/>
                  </a:schemeClr>
                </a:solidFill>
                <a:latin typeface="思源黑体 CN Bold" panose="020B0800000000000000" pitchFamily="34" charset="-122"/>
                <a:ea typeface="思源黑体 CN Bold" panose="020B0800000000000000" pitchFamily="34" charset="-122"/>
              </a:rPr>
              <a:t>C</a:t>
            </a:r>
            <a:endParaRPr lang="zh-CN" altLang="en-US" sz="10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644" name="文本框 643"/>
          <p:cNvSpPr txBox="1"/>
          <p:nvPr/>
        </p:nvSpPr>
        <p:spPr>
          <a:xfrm>
            <a:off x="7025566" y="3976552"/>
            <a:ext cx="850732" cy="264240"/>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tx1">
                    <a:lumMod val="75000"/>
                    <a:lumOff val="25000"/>
                  </a:schemeClr>
                </a:solidFill>
                <a:latin typeface="思源黑体 CN Bold" panose="020B0800000000000000" pitchFamily="34" charset="-122"/>
                <a:ea typeface="思源黑体 CN Bold" panose="020B0800000000000000" pitchFamily="34" charset="-122"/>
              </a:rPr>
              <a:t>应用</a:t>
            </a:r>
            <a:r>
              <a:rPr lang="en-US" altLang="zh-CN" sz="1000" dirty="0">
                <a:solidFill>
                  <a:schemeClr val="tx1">
                    <a:lumMod val="75000"/>
                    <a:lumOff val="25000"/>
                  </a:schemeClr>
                </a:solidFill>
                <a:latin typeface="思源黑体 CN Bold" panose="020B0800000000000000" pitchFamily="34" charset="-122"/>
                <a:ea typeface="思源黑体 CN Bold" panose="020B0800000000000000" pitchFamily="34" charset="-122"/>
              </a:rPr>
              <a:t>D</a:t>
            </a:r>
            <a:endParaRPr lang="zh-CN" altLang="en-US" sz="10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645" name="文本框 644"/>
          <p:cNvSpPr txBox="1"/>
          <p:nvPr/>
        </p:nvSpPr>
        <p:spPr>
          <a:xfrm>
            <a:off x="7363552" y="3061459"/>
            <a:ext cx="950128" cy="229871"/>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800" dirty="0">
                <a:solidFill>
                  <a:schemeClr val="bg1"/>
                </a:solidFill>
                <a:latin typeface="+mn-ea"/>
                <a:ea typeface="+mn-ea"/>
              </a:rPr>
              <a:t>基于原则设计</a:t>
            </a:r>
            <a:endParaRPr lang="zh-CN" altLang="en-US" sz="800" dirty="0">
              <a:solidFill>
                <a:schemeClr val="bg1"/>
              </a:solidFill>
              <a:latin typeface="+mn-ea"/>
              <a:ea typeface="+mn-ea"/>
            </a:endParaRPr>
          </a:p>
        </p:txBody>
      </p:sp>
      <p:sp>
        <p:nvSpPr>
          <p:cNvPr id="646" name="文本框 645"/>
          <p:cNvSpPr txBox="1"/>
          <p:nvPr/>
        </p:nvSpPr>
        <p:spPr>
          <a:xfrm>
            <a:off x="3828060" y="3061459"/>
            <a:ext cx="950128" cy="229871"/>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800" dirty="0">
                <a:solidFill>
                  <a:schemeClr val="bg1"/>
                </a:solidFill>
                <a:latin typeface="+mn-ea"/>
                <a:ea typeface="+mn-ea"/>
              </a:rPr>
              <a:t>基于原则设计</a:t>
            </a:r>
            <a:endParaRPr lang="zh-CN" altLang="en-US" sz="800" dirty="0">
              <a:solidFill>
                <a:schemeClr val="bg1"/>
              </a:solidFill>
              <a:latin typeface="+mn-ea"/>
              <a:ea typeface="+mn-ea"/>
            </a:endParaRPr>
          </a:p>
        </p:txBody>
      </p:sp>
      <p:cxnSp>
        <p:nvCxnSpPr>
          <p:cNvPr id="649" name="直接连接符 648"/>
          <p:cNvCxnSpPr/>
          <p:nvPr/>
        </p:nvCxnSpPr>
        <p:spPr>
          <a:xfrm flipH="1">
            <a:off x="4805448" y="4224044"/>
            <a:ext cx="290319" cy="390443"/>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0" name="直接连接符 649"/>
          <p:cNvCxnSpPr/>
          <p:nvPr/>
        </p:nvCxnSpPr>
        <p:spPr>
          <a:xfrm>
            <a:off x="6062144" y="4614487"/>
            <a:ext cx="0" cy="405487"/>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3" name="直接连接符 652"/>
          <p:cNvCxnSpPr/>
          <p:nvPr/>
        </p:nvCxnSpPr>
        <p:spPr>
          <a:xfrm>
            <a:off x="7034607" y="4272129"/>
            <a:ext cx="325613" cy="398294"/>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61" name="弧形 660"/>
          <p:cNvSpPr/>
          <p:nvPr/>
        </p:nvSpPr>
        <p:spPr>
          <a:xfrm>
            <a:off x="5115221" y="2182877"/>
            <a:ext cx="1914184" cy="1914184"/>
          </a:xfrm>
          <a:prstGeom prst="arc">
            <a:avLst>
              <a:gd name="adj1" fmla="val 3825434"/>
              <a:gd name="adj2" fmla="val 6939461"/>
            </a:avLst>
          </a:prstGeom>
          <a:ln w="28575">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2" name="文本框 661"/>
          <p:cNvSpPr txBox="1"/>
          <p:nvPr/>
        </p:nvSpPr>
        <p:spPr>
          <a:xfrm>
            <a:off x="5587687" y="4147264"/>
            <a:ext cx="950128" cy="229871"/>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800" dirty="0">
                <a:solidFill>
                  <a:schemeClr val="tx1">
                    <a:lumMod val="65000"/>
                    <a:lumOff val="35000"/>
                  </a:schemeClr>
                </a:solidFill>
                <a:latin typeface="+mn-ea"/>
                <a:ea typeface="+mn-ea"/>
              </a:rPr>
              <a:t>业务数据化</a:t>
            </a:r>
            <a:endParaRPr lang="zh-CN" altLang="en-US" sz="800" dirty="0">
              <a:solidFill>
                <a:schemeClr val="tx1">
                  <a:lumMod val="65000"/>
                  <a:lumOff val="35000"/>
                </a:schemeClr>
              </a:solidFill>
              <a:latin typeface="+mn-ea"/>
              <a:ea typeface="+mn-ea"/>
            </a:endParaRPr>
          </a:p>
        </p:txBody>
      </p:sp>
      <p:sp>
        <p:nvSpPr>
          <p:cNvPr id="663" name="文本框 662"/>
          <p:cNvSpPr txBox="1"/>
          <p:nvPr/>
        </p:nvSpPr>
        <p:spPr>
          <a:xfrm>
            <a:off x="5240877" y="3255982"/>
            <a:ext cx="1721116"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50" b="0" u="none" strike="noStrike" kern="1200" cap="none" spc="0" normalizeH="0" baseline="0" noProof="0" dirty="0">
                <a:ln>
                  <a:noFill/>
                </a:ln>
                <a:solidFill>
                  <a:schemeClr val="bg1"/>
                </a:solidFill>
                <a:effectLst/>
                <a:uLnTx/>
                <a:uFillTx/>
                <a:latin typeface="思源黑体 CN Normal"/>
                <a:ea typeface="思源黑体 CN Normal"/>
                <a:cs typeface="+mn-cs"/>
              </a:rPr>
              <a:t>Intelligent invoicing</a:t>
            </a:r>
            <a:endParaRPr kumimoji="0" lang="en-US" altLang="zh-CN" sz="1050" b="0" u="none" strike="noStrike" kern="1200" cap="none" spc="0" normalizeH="0" baseline="0" noProof="0" dirty="0">
              <a:ln>
                <a:noFill/>
              </a:ln>
              <a:solidFill>
                <a:schemeClr val="bg1"/>
              </a:solidFill>
              <a:effectLst/>
              <a:uLnTx/>
              <a:uFillTx/>
              <a:latin typeface="思源黑体 CN Normal"/>
              <a:ea typeface="思源黑体 CN Normal"/>
              <a:cs typeface="+mn-cs"/>
            </a:endParaRPr>
          </a:p>
        </p:txBody>
      </p:sp>
      <p:sp>
        <p:nvSpPr>
          <p:cNvPr id="668" name="矩形: 圆角 667"/>
          <p:cNvSpPr/>
          <p:nvPr/>
        </p:nvSpPr>
        <p:spPr>
          <a:xfrm>
            <a:off x="428928" y="3401529"/>
            <a:ext cx="2613884" cy="686704"/>
          </a:xfrm>
          <a:prstGeom prst="roundRect">
            <a:avLst>
              <a:gd name="adj" fmla="val 10774"/>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69" name="椭圆 668"/>
          <p:cNvSpPr/>
          <p:nvPr/>
        </p:nvSpPr>
        <p:spPr>
          <a:xfrm>
            <a:off x="673620" y="3453397"/>
            <a:ext cx="568055" cy="5680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sp>
        <p:nvSpPr>
          <p:cNvPr id="670" name="文本框 669"/>
          <p:cNvSpPr txBox="1"/>
          <p:nvPr/>
        </p:nvSpPr>
        <p:spPr>
          <a:xfrm>
            <a:off x="1337980" y="3457916"/>
            <a:ext cx="1415772" cy="553037"/>
          </a:xfrm>
          <a:prstGeom prst="rect">
            <a:avLst/>
          </a:prstGeom>
          <a:noFill/>
          <a:ln w="9525">
            <a:noFill/>
          </a:ln>
        </p:spPr>
        <p:txBody>
          <a:bodyPr wrap="none">
            <a:spAutoFit/>
          </a:bodyPr>
          <a:lstStyle>
            <a:defPPr>
              <a:defRPr lang="zh-CN"/>
            </a:defPPr>
            <a:lvl1pPr indent="0">
              <a:defRPr sz="1400" b="0">
                <a:solidFill>
                  <a:schemeClr val="accent1"/>
                </a:solidFill>
                <a:latin typeface="+mn-ea"/>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cs typeface="+mn-cs"/>
              </a:rPr>
              <a:t>构建协同体系</a:t>
            </a:r>
            <a:endParaRPr kumimoji="0" lang="en-US" altLang="zh-CN" sz="1200" b="0" i="0" u="none" strike="noStrike" kern="1200" cap="none" spc="0" normalizeH="0" baseline="0" noProof="0" dirty="0">
              <a:ln>
                <a:noFill/>
              </a:ln>
              <a:solidFill>
                <a:schemeClr val="bg1"/>
              </a:solidFill>
              <a:effectLst/>
              <a:uLnTx/>
              <a:uFillTx/>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cs typeface="+mn-cs"/>
              </a:rPr>
              <a:t>支撑高效生态协同</a:t>
            </a:r>
            <a:endParaRPr kumimoji="0" lang="zh-CN" altLang="en-US" sz="1200" b="0" i="0" u="none" strike="noStrike" kern="1200" cap="none" spc="0" normalizeH="0" baseline="0" noProof="0" dirty="0">
              <a:ln>
                <a:noFill/>
              </a:ln>
              <a:solidFill>
                <a:schemeClr val="bg1"/>
              </a:solidFill>
              <a:effectLst/>
              <a:uLnTx/>
              <a:uFillTx/>
              <a:cs typeface="+mn-cs"/>
            </a:endParaRPr>
          </a:p>
        </p:txBody>
      </p:sp>
      <p:pic>
        <p:nvPicPr>
          <p:cNvPr id="671" name="图形 670"/>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88580" y="3553360"/>
            <a:ext cx="360000" cy="360000"/>
          </a:xfrm>
          <a:prstGeom prst="rect">
            <a:avLst/>
          </a:prstGeom>
          <a:effectLst>
            <a:outerShdw blurRad="63500" sx="102000" sy="102000" algn="ctr" rotWithShape="0">
              <a:schemeClr val="accent1">
                <a:alpha val="40000"/>
              </a:schemeClr>
            </a:outerShdw>
          </a:effectLst>
        </p:spPr>
      </p:pic>
      <p:sp>
        <p:nvSpPr>
          <p:cNvPr id="673" name="矩形: 圆角 672"/>
          <p:cNvSpPr/>
          <p:nvPr/>
        </p:nvSpPr>
        <p:spPr>
          <a:xfrm>
            <a:off x="428928" y="2354825"/>
            <a:ext cx="2613884" cy="686704"/>
          </a:xfrm>
          <a:prstGeom prst="roundRect">
            <a:avLst>
              <a:gd name="adj" fmla="val 10774"/>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74" name="椭圆 673"/>
          <p:cNvSpPr/>
          <p:nvPr/>
        </p:nvSpPr>
        <p:spPr>
          <a:xfrm>
            <a:off x="673620" y="2406693"/>
            <a:ext cx="568055" cy="5680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sp>
        <p:nvSpPr>
          <p:cNvPr id="675" name="文本框 674"/>
          <p:cNvSpPr txBox="1"/>
          <p:nvPr/>
        </p:nvSpPr>
        <p:spPr>
          <a:xfrm>
            <a:off x="1337980" y="2411212"/>
            <a:ext cx="1415772" cy="553037"/>
          </a:xfrm>
          <a:prstGeom prst="rect">
            <a:avLst/>
          </a:prstGeom>
          <a:noFill/>
          <a:ln w="9525">
            <a:noFill/>
          </a:ln>
        </p:spPr>
        <p:txBody>
          <a:bodyPr wrap="none">
            <a:spAutoFit/>
          </a:bodyPr>
          <a:lstStyle>
            <a:defPPr>
              <a:defRPr lang="zh-CN"/>
            </a:defPPr>
            <a:lvl1pPr indent="0">
              <a:defRPr sz="1400" b="0">
                <a:solidFill>
                  <a:schemeClr val="accent1"/>
                </a:solidFill>
                <a:latin typeface="+mn-ea"/>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cs typeface="+mn-cs"/>
              </a:rPr>
              <a:t>构建协同体系</a:t>
            </a:r>
            <a:endParaRPr kumimoji="0" lang="en-US" altLang="zh-CN" sz="1200" b="0" i="0" u="none" strike="noStrike" kern="1200" cap="none" spc="0" normalizeH="0" baseline="0" noProof="0" dirty="0">
              <a:ln>
                <a:noFill/>
              </a:ln>
              <a:solidFill>
                <a:schemeClr val="bg1"/>
              </a:solidFill>
              <a:effectLst/>
              <a:uLnTx/>
              <a:uFillTx/>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cs typeface="+mn-cs"/>
              </a:rPr>
              <a:t>支撑高效生态协同</a:t>
            </a:r>
            <a:endParaRPr kumimoji="0" lang="zh-CN" altLang="en-US" sz="1200" b="0" i="0" u="none" strike="noStrike" kern="1200" cap="none" spc="0" normalizeH="0" baseline="0" noProof="0" dirty="0">
              <a:ln>
                <a:noFill/>
              </a:ln>
              <a:solidFill>
                <a:schemeClr val="bg1"/>
              </a:solidFill>
              <a:effectLst/>
              <a:uLnTx/>
              <a:uFillTx/>
              <a:cs typeface="+mn-cs"/>
            </a:endParaRPr>
          </a:p>
        </p:txBody>
      </p:sp>
      <p:pic>
        <p:nvPicPr>
          <p:cNvPr id="676" name="图形 675"/>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88580" y="2506656"/>
            <a:ext cx="360000" cy="360000"/>
          </a:xfrm>
          <a:prstGeom prst="rect">
            <a:avLst/>
          </a:prstGeom>
          <a:effectLst>
            <a:outerShdw blurRad="63500" sx="102000" sy="102000" algn="ctr" rotWithShape="0">
              <a:schemeClr val="accent1">
                <a:alpha val="40000"/>
              </a:schemeClr>
            </a:outerShdw>
          </a:effectLst>
        </p:spPr>
      </p:pic>
      <p:sp>
        <p:nvSpPr>
          <p:cNvPr id="678" name="矩形: 圆角 677"/>
          <p:cNvSpPr/>
          <p:nvPr/>
        </p:nvSpPr>
        <p:spPr>
          <a:xfrm>
            <a:off x="428928" y="1308121"/>
            <a:ext cx="2613884" cy="686704"/>
          </a:xfrm>
          <a:prstGeom prst="roundRect">
            <a:avLst>
              <a:gd name="adj" fmla="val 10774"/>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79" name="椭圆 678"/>
          <p:cNvSpPr/>
          <p:nvPr/>
        </p:nvSpPr>
        <p:spPr>
          <a:xfrm>
            <a:off x="673620" y="1359989"/>
            <a:ext cx="568055" cy="5680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sp>
        <p:nvSpPr>
          <p:cNvPr id="680" name="文本框 679"/>
          <p:cNvSpPr txBox="1"/>
          <p:nvPr/>
        </p:nvSpPr>
        <p:spPr>
          <a:xfrm>
            <a:off x="1337980" y="1364508"/>
            <a:ext cx="1415772" cy="553037"/>
          </a:xfrm>
          <a:prstGeom prst="rect">
            <a:avLst/>
          </a:prstGeom>
          <a:noFill/>
          <a:ln w="9525">
            <a:noFill/>
          </a:ln>
        </p:spPr>
        <p:txBody>
          <a:bodyPr wrap="none">
            <a:spAutoFit/>
          </a:bodyPr>
          <a:lstStyle>
            <a:defPPr>
              <a:defRPr lang="zh-CN"/>
            </a:defPPr>
            <a:lvl1pPr indent="0">
              <a:defRPr sz="1400" b="0">
                <a:solidFill>
                  <a:schemeClr val="accent1"/>
                </a:solidFill>
                <a:latin typeface="+mn-ea"/>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cs typeface="+mn-cs"/>
              </a:rPr>
              <a:t>构建协同体系</a:t>
            </a:r>
            <a:endParaRPr kumimoji="0" lang="en-US" altLang="zh-CN" sz="1200" b="0" i="0" u="none" strike="noStrike" kern="1200" cap="none" spc="0" normalizeH="0" baseline="0" noProof="0" dirty="0">
              <a:ln>
                <a:noFill/>
              </a:ln>
              <a:solidFill>
                <a:schemeClr val="bg1"/>
              </a:solidFill>
              <a:effectLst/>
              <a:uLnTx/>
              <a:uFillTx/>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cs typeface="+mn-cs"/>
              </a:rPr>
              <a:t>支撑高效生态协同</a:t>
            </a:r>
            <a:endParaRPr kumimoji="0" lang="zh-CN" altLang="en-US" sz="1200" b="0" i="0" u="none" strike="noStrike" kern="1200" cap="none" spc="0" normalizeH="0" baseline="0" noProof="0" dirty="0">
              <a:ln>
                <a:noFill/>
              </a:ln>
              <a:solidFill>
                <a:schemeClr val="bg1"/>
              </a:solidFill>
              <a:effectLst/>
              <a:uLnTx/>
              <a:uFillTx/>
              <a:cs typeface="+mn-cs"/>
            </a:endParaRPr>
          </a:p>
        </p:txBody>
      </p:sp>
      <p:pic>
        <p:nvPicPr>
          <p:cNvPr id="681" name="图形 680"/>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88580" y="1459952"/>
            <a:ext cx="360000" cy="360000"/>
          </a:xfrm>
          <a:prstGeom prst="rect">
            <a:avLst/>
          </a:prstGeom>
          <a:effectLst>
            <a:outerShdw blurRad="63500" sx="102000" sy="102000" algn="ctr" rotWithShape="0">
              <a:schemeClr val="accent1">
                <a:alpha val="40000"/>
              </a:schemeClr>
            </a:outerShdw>
          </a:effectLst>
        </p:spPr>
      </p:pic>
      <p:sp>
        <p:nvSpPr>
          <p:cNvPr id="688" name="矩形: 圆角 687"/>
          <p:cNvSpPr/>
          <p:nvPr/>
        </p:nvSpPr>
        <p:spPr>
          <a:xfrm>
            <a:off x="9274662" y="4448233"/>
            <a:ext cx="2613884" cy="686704"/>
          </a:xfrm>
          <a:prstGeom prst="roundRect">
            <a:avLst>
              <a:gd name="adj" fmla="val 10774"/>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89" name="椭圆 688"/>
          <p:cNvSpPr/>
          <p:nvPr/>
        </p:nvSpPr>
        <p:spPr>
          <a:xfrm>
            <a:off x="9506654" y="4500101"/>
            <a:ext cx="568055" cy="5680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sp>
        <p:nvSpPr>
          <p:cNvPr id="690" name="文本框 689"/>
          <p:cNvSpPr txBox="1"/>
          <p:nvPr/>
        </p:nvSpPr>
        <p:spPr>
          <a:xfrm>
            <a:off x="10183714" y="4504620"/>
            <a:ext cx="1415772" cy="553037"/>
          </a:xfrm>
          <a:prstGeom prst="rect">
            <a:avLst/>
          </a:prstGeom>
          <a:noFill/>
          <a:ln w="9525">
            <a:noFill/>
          </a:ln>
        </p:spPr>
        <p:txBody>
          <a:bodyPr wrap="none">
            <a:spAutoFit/>
          </a:bodyPr>
          <a:lstStyle>
            <a:defPPr>
              <a:defRPr lang="zh-CN"/>
            </a:defPPr>
            <a:lvl1pPr indent="0">
              <a:defRPr sz="1400" b="0">
                <a:solidFill>
                  <a:schemeClr val="accent1"/>
                </a:solidFill>
                <a:latin typeface="+mn-ea"/>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cs typeface="+mn-cs"/>
              </a:rPr>
              <a:t>构建协同体系</a:t>
            </a:r>
            <a:endParaRPr kumimoji="0" lang="en-US" altLang="zh-CN" sz="1200" b="0" i="0" u="none" strike="noStrike" kern="1200" cap="none" spc="0" normalizeH="0" baseline="0" noProof="0" dirty="0">
              <a:ln>
                <a:noFill/>
              </a:ln>
              <a:solidFill>
                <a:schemeClr val="bg1"/>
              </a:solidFill>
              <a:effectLst/>
              <a:uLnTx/>
              <a:uFillTx/>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cs typeface="+mn-cs"/>
              </a:rPr>
              <a:t>支撑高效生态协同</a:t>
            </a:r>
            <a:endParaRPr kumimoji="0" lang="zh-CN" altLang="en-US" sz="1200" b="0" i="0" u="none" strike="noStrike" kern="1200" cap="none" spc="0" normalizeH="0" baseline="0" noProof="0" dirty="0">
              <a:ln>
                <a:noFill/>
              </a:ln>
              <a:solidFill>
                <a:schemeClr val="bg1"/>
              </a:solidFill>
              <a:effectLst/>
              <a:uLnTx/>
              <a:uFillTx/>
              <a:cs typeface="+mn-cs"/>
            </a:endParaRPr>
          </a:p>
        </p:txBody>
      </p:sp>
      <p:pic>
        <p:nvPicPr>
          <p:cNvPr id="691" name="图形 69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21614" y="4600064"/>
            <a:ext cx="360000" cy="360000"/>
          </a:xfrm>
          <a:prstGeom prst="rect">
            <a:avLst/>
          </a:prstGeom>
          <a:effectLst>
            <a:outerShdw blurRad="254000" dist="50800" dir="5400000" sx="108000" sy="108000" algn="ctr" rotWithShape="0">
              <a:schemeClr val="accent3">
                <a:alpha val="40000"/>
              </a:schemeClr>
            </a:outerShdw>
          </a:effectLst>
        </p:spPr>
      </p:pic>
      <p:sp>
        <p:nvSpPr>
          <p:cNvPr id="698" name="矩形: 圆角 697"/>
          <p:cNvSpPr/>
          <p:nvPr/>
        </p:nvSpPr>
        <p:spPr>
          <a:xfrm>
            <a:off x="9274662" y="3407624"/>
            <a:ext cx="2613884" cy="686704"/>
          </a:xfrm>
          <a:prstGeom prst="roundRect">
            <a:avLst>
              <a:gd name="adj" fmla="val 10774"/>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99" name="椭圆 698"/>
          <p:cNvSpPr/>
          <p:nvPr/>
        </p:nvSpPr>
        <p:spPr>
          <a:xfrm>
            <a:off x="9506654" y="3459492"/>
            <a:ext cx="568055" cy="5680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sp>
        <p:nvSpPr>
          <p:cNvPr id="700" name="文本框 699"/>
          <p:cNvSpPr txBox="1"/>
          <p:nvPr/>
        </p:nvSpPr>
        <p:spPr>
          <a:xfrm>
            <a:off x="10183714" y="3464011"/>
            <a:ext cx="1415772" cy="553037"/>
          </a:xfrm>
          <a:prstGeom prst="rect">
            <a:avLst/>
          </a:prstGeom>
          <a:noFill/>
          <a:ln w="9525">
            <a:noFill/>
          </a:ln>
        </p:spPr>
        <p:txBody>
          <a:bodyPr wrap="none">
            <a:spAutoFit/>
          </a:bodyPr>
          <a:lstStyle>
            <a:defPPr>
              <a:defRPr lang="zh-CN"/>
            </a:defPPr>
            <a:lvl1pPr indent="0">
              <a:defRPr sz="1400" b="0">
                <a:solidFill>
                  <a:schemeClr val="accent1"/>
                </a:solidFill>
                <a:latin typeface="+mn-ea"/>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cs typeface="+mn-cs"/>
              </a:rPr>
              <a:t>构建协同体系</a:t>
            </a:r>
            <a:endParaRPr kumimoji="0" lang="en-US" altLang="zh-CN" sz="1200" b="0" i="0" u="none" strike="noStrike" kern="1200" cap="none" spc="0" normalizeH="0" baseline="0" noProof="0" dirty="0">
              <a:ln>
                <a:noFill/>
              </a:ln>
              <a:solidFill>
                <a:schemeClr val="bg1"/>
              </a:solidFill>
              <a:effectLst/>
              <a:uLnTx/>
              <a:uFillTx/>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cs typeface="+mn-cs"/>
              </a:rPr>
              <a:t>支撑高效生态协同</a:t>
            </a:r>
            <a:endParaRPr kumimoji="0" lang="zh-CN" altLang="en-US" sz="1200" b="0" i="0" u="none" strike="noStrike" kern="1200" cap="none" spc="0" normalizeH="0" baseline="0" noProof="0" dirty="0">
              <a:ln>
                <a:noFill/>
              </a:ln>
              <a:solidFill>
                <a:schemeClr val="bg1"/>
              </a:solidFill>
              <a:effectLst/>
              <a:uLnTx/>
              <a:uFillTx/>
              <a:cs typeface="+mn-cs"/>
            </a:endParaRPr>
          </a:p>
        </p:txBody>
      </p:sp>
      <p:pic>
        <p:nvPicPr>
          <p:cNvPr id="701" name="图形 70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21614" y="3559455"/>
            <a:ext cx="360000" cy="360000"/>
          </a:xfrm>
          <a:prstGeom prst="rect">
            <a:avLst/>
          </a:prstGeom>
          <a:effectLst>
            <a:outerShdw blurRad="254000" dist="50800" dir="5400000" sx="108000" sy="108000" algn="ctr" rotWithShape="0">
              <a:schemeClr val="accent3">
                <a:alpha val="40000"/>
              </a:schemeClr>
            </a:outerShdw>
          </a:effectLst>
        </p:spPr>
      </p:pic>
      <p:sp>
        <p:nvSpPr>
          <p:cNvPr id="703" name="矩形: 圆角 702"/>
          <p:cNvSpPr/>
          <p:nvPr/>
        </p:nvSpPr>
        <p:spPr>
          <a:xfrm>
            <a:off x="9274662" y="2367016"/>
            <a:ext cx="2613884" cy="686704"/>
          </a:xfrm>
          <a:prstGeom prst="roundRect">
            <a:avLst>
              <a:gd name="adj" fmla="val 10774"/>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704" name="椭圆 703"/>
          <p:cNvSpPr/>
          <p:nvPr/>
        </p:nvSpPr>
        <p:spPr>
          <a:xfrm>
            <a:off x="9506654" y="2418884"/>
            <a:ext cx="568055" cy="5680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sp>
        <p:nvSpPr>
          <p:cNvPr id="705" name="文本框 704"/>
          <p:cNvSpPr txBox="1"/>
          <p:nvPr/>
        </p:nvSpPr>
        <p:spPr>
          <a:xfrm>
            <a:off x="10183714" y="2423403"/>
            <a:ext cx="1415772" cy="553037"/>
          </a:xfrm>
          <a:prstGeom prst="rect">
            <a:avLst/>
          </a:prstGeom>
          <a:noFill/>
          <a:ln w="9525">
            <a:noFill/>
          </a:ln>
        </p:spPr>
        <p:txBody>
          <a:bodyPr wrap="none">
            <a:spAutoFit/>
          </a:bodyPr>
          <a:lstStyle>
            <a:defPPr>
              <a:defRPr lang="zh-CN"/>
            </a:defPPr>
            <a:lvl1pPr indent="0">
              <a:defRPr sz="1400" b="0">
                <a:solidFill>
                  <a:schemeClr val="accent1"/>
                </a:solidFill>
                <a:latin typeface="+mn-ea"/>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cs typeface="+mn-cs"/>
              </a:rPr>
              <a:t>构建协同体系</a:t>
            </a:r>
            <a:endParaRPr kumimoji="0" lang="en-US" altLang="zh-CN" sz="1200" b="0" i="0" u="none" strike="noStrike" kern="1200" cap="none" spc="0" normalizeH="0" baseline="0" noProof="0" dirty="0">
              <a:ln>
                <a:noFill/>
              </a:ln>
              <a:solidFill>
                <a:schemeClr val="bg1"/>
              </a:solidFill>
              <a:effectLst/>
              <a:uLnTx/>
              <a:uFillTx/>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cs typeface="+mn-cs"/>
              </a:rPr>
              <a:t>支撑高效生态协同</a:t>
            </a:r>
            <a:endParaRPr kumimoji="0" lang="zh-CN" altLang="en-US" sz="1200" b="0" i="0" u="none" strike="noStrike" kern="1200" cap="none" spc="0" normalizeH="0" baseline="0" noProof="0" dirty="0">
              <a:ln>
                <a:noFill/>
              </a:ln>
              <a:solidFill>
                <a:schemeClr val="bg1"/>
              </a:solidFill>
              <a:effectLst/>
              <a:uLnTx/>
              <a:uFillTx/>
              <a:cs typeface="+mn-cs"/>
            </a:endParaRPr>
          </a:p>
        </p:txBody>
      </p:sp>
      <p:pic>
        <p:nvPicPr>
          <p:cNvPr id="706" name="图形 70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21614" y="2518847"/>
            <a:ext cx="360000" cy="360000"/>
          </a:xfrm>
          <a:prstGeom prst="rect">
            <a:avLst/>
          </a:prstGeom>
          <a:effectLst>
            <a:outerShdw blurRad="254000" dist="50800" dir="5400000" sx="108000" sy="108000" algn="ctr" rotWithShape="0">
              <a:schemeClr val="accent3">
                <a:alpha val="40000"/>
              </a:schemeClr>
            </a:outerShdw>
          </a:effectLst>
        </p:spPr>
      </p:pic>
      <p:sp>
        <p:nvSpPr>
          <p:cNvPr id="708" name="矩形: 圆角 707"/>
          <p:cNvSpPr/>
          <p:nvPr/>
        </p:nvSpPr>
        <p:spPr>
          <a:xfrm>
            <a:off x="9274662" y="1326408"/>
            <a:ext cx="2613884" cy="686704"/>
          </a:xfrm>
          <a:prstGeom prst="roundRect">
            <a:avLst>
              <a:gd name="adj" fmla="val 10774"/>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709" name="椭圆 708"/>
          <p:cNvSpPr/>
          <p:nvPr/>
        </p:nvSpPr>
        <p:spPr>
          <a:xfrm>
            <a:off x="9506654" y="1378276"/>
            <a:ext cx="568055" cy="5680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sp>
        <p:nvSpPr>
          <p:cNvPr id="710" name="文本框 709"/>
          <p:cNvSpPr txBox="1"/>
          <p:nvPr/>
        </p:nvSpPr>
        <p:spPr>
          <a:xfrm>
            <a:off x="10183714" y="1382795"/>
            <a:ext cx="1415772" cy="553037"/>
          </a:xfrm>
          <a:prstGeom prst="rect">
            <a:avLst/>
          </a:prstGeom>
          <a:noFill/>
          <a:ln w="9525">
            <a:noFill/>
          </a:ln>
        </p:spPr>
        <p:txBody>
          <a:bodyPr wrap="none">
            <a:spAutoFit/>
          </a:bodyPr>
          <a:lstStyle>
            <a:defPPr>
              <a:defRPr lang="zh-CN"/>
            </a:defPPr>
            <a:lvl1pPr indent="0">
              <a:defRPr sz="1400" b="0">
                <a:solidFill>
                  <a:schemeClr val="accent1"/>
                </a:solidFill>
                <a:latin typeface="+mn-ea"/>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cs typeface="+mn-cs"/>
              </a:rPr>
              <a:t>构建协同体系</a:t>
            </a:r>
            <a:endParaRPr kumimoji="0" lang="en-US" altLang="zh-CN" sz="1200" b="0" i="0" u="none" strike="noStrike" kern="1200" cap="none" spc="0" normalizeH="0" baseline="0" noProof="0" dirty="0">
              <a:ln>
                <a:noFill/>
              </a:ln>
              <a:solidFill>
                <a:schemeClr val="bg1"/>
              </a:solidFill>
              <a:effectLst/>
              <a:uLnTx/>
              <a:uFillTx/>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cs typeface="+mn-cs"/>
              </a:rPr>
              <a:t>支撑高效生态协同</a:t>
            </a:r>
            <a:endParaRPr kumimoji="0" lang="zh-CN" altLang="en-US" sz="1200" b="0" i="0" u="none" strike="noStrike" kern="1200" cap="none" spc="0" normalizeH="0" baseline="0" noProof="0" dirty="0">
              <a:ln>
                <a:noFill/>
              </a:ln>
              <a:solidFill>
                <a:schemeClr val="bg1"/>
              </a:solidFill>
              <a:effectLst/>
              <a:uLnTx/>
              <a:uFillTx/>
              <a:cs typeface="+mn-cs"/>
            </a:endParaRPr>
          </a:p>
        </p:txBody>
      </p:sp>
      <p:pic>
        <p:nvPicPr>
          <p:cNvPr id="711" name="图形 7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21614" y="1478239"/>
            <a:ext cx="360000" cy="360000"/>
          </a:xfrm>
          <a:prstGeom prst="rect">
            <a:avLst/>
          </a:prstGeom>
          <a:effectLst>
            <a:outerShdw blurRad="254000" dist="50800" dir="5400000" sx="108000" sy="108000" algn="ctr" rotWithShape="0">
              <a:schemeClr val="accent3">
                <a:alpha val="40000"/>
              </a:schemeClr>
            </a:outerShdw>
          </a:effectLst>
        </p:spPr>
      </p:pic>
      <p:sp>
        <p:nvSpPr>
          <p:cNvPr id="714" name="矩形: 圆角 713"/>
          <p:cNvSpPr/>
          <p:nvPr/>
        </p:nvSpPr>
        <p:spPr>
          <a:xfrm>
            <a:off x="320723" y="5537130"/>
            <a:ext cx="11536313" cy="897288"/>
          </a:xfrm>
          <a:prstGeom prst="roundRect">
            <a:avLst>
              <a:gd name="adj" fmla="val 4945"/>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6" name="不完整圆 235"/>
          <p:cNvSpPr/>
          <p:nvPr/>
        </p:nvSpPr>
        <p:spPr>
          <a:xfrm>
            <a:off x="3599055" y="4760715"/>
            <a:ext cx="4920866" cy="603978"/>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57150">
            <a:gradFill flip="none" rotWithShape="1">
              <a:gsLst>
                <a:gs pos="0">
                  <a:schemeClr val="accent2">
                    <a:alpha val="0"/>
                  </a:schemeClr>
                </a:gs>
                <a:gs pos="100000">
                  <a:schemeClr val="accent2"/>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8" name="文本框 717"/>
          <p:cNvSpPr txBox="1"/>
          <p:nvPr/>
        </p:nvSpPr>
        <p:spPr>
          <a:xfrm>
            <a:off x="390943" y="5714905"/>
            <a:ext cx="850732" cy="591509"/>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dirty="0">
                <a:solidFill>
                  <a:schemeClr val="accent1"/>
                </a:solidFill>
                <a:latin typeface="思源黑体 CN Bold" panose="020B0800000000000000" pitchFamily="34" charset="-122"/>
                <a:ea typeface="思源黑体 CN Bold" panose="020B0800000000000000" pitchFamily="34" charset="-122"/>
              </a:rPr>
              <a:t>建设</a:t>
            </a:r>
            <a:endParaRPr lang="en-US" altLang="zh-CN" dirty="0">
              <a:solidFill>
                <a:schemeClr val="accent1"/>
              </a:solidFill>
              <a:latin typeface="思源黑体 CN Bold" panose="020B0800000000000000" pitchFamily="34" charset="-122"/>
              <a:ea typeface="思源黑体 CN Bold" panose="020B0800000000000000" pitchFamily="34" charset="-122"/>
            </a:endParaRPr>
          </a:p>
          <a:p>
            <a:pPr algn="ctr">
              <a:lnSpc>
                <a:spcPct val="120000"/>
              </a:lnSpc>
            </a:pPr>
            <a:r>
              <a:rPr lang="zh-CN" altLang="en-US" dirty="0">
                <a:solidFill>
                  <a:schemeClr val="accent1"/>
                </a:solidFill>
                <a:latin typeface="思源黑体 CN Bold" panose="020B0800000000000000" pitchFamily="34" charset="-122"/>
                <a:ea typeface="思源黑体 CN Bold" panose="020B0800000000000000" pitchFamily="34" charset="-122"/>
              </a:rPr>
              <a:t>流程</a:t>
            </a:r>
            <a:endParaRPr lang="en-US" altLang="zh-CN" dirty="0">
              <a:solidFill>
                <a:schemeClr val="accent1"/>
              </a:solidFill>
              <a:latin typeface="思源黑体 CN Bold" panose="020B0800000000000000" pitchFamily="34" charset="-122"/>
              <a:ea typeface="思源黑体 CN Bold" panose="020B0800000000000000" pitchFamily="34" charset="-122"/>
            </a:endParaRPr>
          </a:p>
        </p:txBody>
      </p:sp>
      <p:sp>
        <p:nvSpPr>
          <p:cNvPr id="720" name="文本框 719"/>
          <p:cNvSpPr txBox="1"/>
          <p:nvPr/>
        </p:nvSpPr>
        <p:spPr>
          <a:xfrm>
            <a:off x="1409008" y="5763636"/>
            <a:ext cx="1595309" cy="514564"/>
          </a:xfrm>
          <a:prstGeom prst="rect">
            <a:avLst/>
          </a:prstGeom>
          <a:noFill/>
          <a:ln w="9525">
            <a:noFill/>
          </a:ln>
        </p:spPr>
        <p:txBody>
          <a:bodyPr wrap="none">
            <a:spAutoFit/>
          </a:bodyPr>
          <a:lstStyle>
            <a:defPPr>
              <a:defRPr lang="zh-CN"/>
            </a:defPPr>
            <a:lvl1pPr indent="0">
              <a:defRPr sz="1400" b="0">
                <a:solidFill>
                  <a:schemeClr val="accent1"/>
                </a:solidFill>
                <a:latin typeface="+mn-ea"/>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en-US" sz="1100" dirty="0">
                <a:solidFill>
                  <a:schemeClr val="tx1">
                    <a:lumMod val="65000"/>
                    <a:lumOff val="35000"/>
                  </a:schemeClr>
                </a:solidFill>
                <a:latin typeface="思源黑体 CN Bold" panose="020B0800000000000000" pitchFamily="34" charset="-122"/>
                <a:ea typeface="思源黑体 CN Bold" panose="020B0800000000000000" pitchFamily="34" charset="-122"/>
              </a:rPr>
              <a:t>步骤</a:t>
            </a:r>
            <a:r>
              <a:rPr lang="en-US" altLang="zh-CN" sz="1100" dirty="0">
                <a:solidFill>
                  <a:schemeClr val="tx1">
                    <a:lumMod val="65000"/>
                    <a:lumOff val="35000"/>
                  </a:schemeClr>
                </a:solidFill>
                <a:latin typeface="思源黑体 CN Bold" panose="020B0800000000000000" pitchFamily="34" charset="-122"/>
                <a:ea typeface="思源黑体 CN Bold" panose="020B0800000000000000" pitchFamily="34" charset="-122"/>
              </a:rPr>
              <a:t>01</a:t>
            </a:r>
            <a:endParaRPr lang="en-US" altLang="zh-CN" sz="11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chemeClr val="tx1">
                    <a:lumMod val="65000"/>
                    <a:lumOff val="35000"/>
                  </a:schemeClr>
                </a:solidFill>
                <a:effectLst/>
                <a:uLnTx/>
                <a:uFillTx/>
                <a:cs typeface="+mn-cs"/>
              </a:rPr>
              <a:t>进行详尽业务调研分析</a:t>
            </a:r>
            <a:endParaRPr kumimoji="0" lang="zh-CN" altLang="en-US" sz="1100" b="0" i="0" u="none" strike="noStrike" kern="1200" cap="none" spc="0" normalizeH="0" baseline="0" noProof="0" dirty="0">
              <a:ln>
                <a:noFill/>
              </a:ln>
              <a:solidFill>
                <a:schemeClr val="tx1">
                  <a:lumMod val="65000"/>
                  <a:lumOff val="35000"/>
                </a:schemeClr>
              </a:solidFill>
              <a:effectLst/>
              <a:uLnTx/>
              <a:uFillTx/>
              <a:cs typeface="+mn-cs"/>
            </a:endParaRPr>
          </a:p>
        </p:txBody>
      </p:sp>
      <p:sp>
        <p:nvSpPr>
          <p:cNvPr id="721" name="文本框 720"/>
          <p:cNvSpPr txBox="1"/>
          <p:nvPr/>
        </p:nvSpPr>
        <p:spPr>
          <a:xfrm>
            <a:off x="3591882" y="5763636"/>
            <a:ext cx="1877437" cy="514180"/>
          </a:xfrm>
          <a:prstGeom prst="rect">
            <a:avLst/>
          </a:prstGeom>
          <a:noFill/>
          <a:ln w="9525">
            <a:noFill/>
          </a:ln>
        </p:spPr>
        <p:txBody>
          <a:bodyPr wrap="none">
            <a:spAutoFit/>
          </a:bodyPr>
          <a:lstStyle>
            <a:defPPr>
              <a:defRPr lang="zh-CN"/>
            </a:defPPr>
            <a:lvl1pPr indent="0">
              <a:defRPr sz="1400" b="0">
                <a:solidFill>
                  <a:schemeClr val="accent1"/>
                </a:solidFill>
                <a:latin typeface="+mn-ea"/>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en-US" sz="1100" dirty="0">
                <a:solidFill>
                  <a:schemeClr val="tx1">
                    <a:lumMod val="65000"/>
                    <a:lumOff val="35000"/>
                  </a:schemeClr>
                </a:solidFill>
                <a:latin typeface="思源黑体 CN Bold" panose="020B0800000000000000" pitchFamily="34" charset="-122"/>
                <a:ea typeface="思源黑体 CN Bold" panose="020B0800000000000000" pitchFamily="34" charset="-122"/>
              </a:rPr>
              <a:t>步骤</a:t>
            </a:r>
            <a:r>
              <a:rPr lang="en-US" altLang="zh-CN" sz="1100" dirty="0">
                <a:solidFill>
                  <a:schemeClr val="tx1">
                    <a:lumMod val="65000"/>
                    <a:lumOff val="35000"/>
                  </a:schemeClr>
                </a:solidFill>
                <a:latin typeface="思源黑体 CN Bold" panose="020B0800000000000000" pitchFamily="34" charset="-122"/>
                <a:ea typeface="思源黑体 CN Bold" panose="020B0800000000000000" pitchFamily="34" charset="-122"/>
              </a:rPr>
              <a:t>02</a:t>
            </a:r>
            <a:endParaRPr lang="en-US" altLang="zh-CN" sz="11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a:p>
            <a:pPr marL="0" marR="0" lvl="0" indent="0" algn="l" defTabSz="914400" rtl="0" eaLnBrk="1" fontAlgn="auto" latinLnBrk="0" hangingPunct="1">
              <a:lnSpc>
                <a:spcPct val="130000"/>
              </a:lnSpc>
              <a:spcBef>
                <a:spcPts val="0"/>
              </a:spcBef>
              <a:spcAft>
                <a:spcPts val="0"/>
              </a:spcAft>
              <a:buClrTx/>
              <a:buSzTx/>
              <a:buFontTx/>
              <a:buNone/>
              <a:defRPr/>
            </a:pPr>
            <a:r>
              <a:rPr lang="zh-CN" altLang="en-US" sz="1100" dirty="0">
                <a:solidFill>
                  <a:schemeClr val="tx1">
                    <a:lumMod val="65000"/>
                    <a:lumOff val="35000"/>
                  </a:schemeClr>
                </a:solidFill>
              </a:rPr>
              <a:t>对问题提出合理的解决方案</a:t>
            </a:r>
            <a:endParaRPr lang="en-US" altLang="zh-CN" sz="1100" dirty="0">
              <a:solidFill>
                <a:schemeClr val="tx1">
                  <a:lumMod val="65000"/>
                  <a:lumOff val="35000"/>
                </a:schemeClr>
              </a:solidFill>
            </a:endParaRPr>
          </a:p>
        </p:txBody>
      </p:sp>
      <p:sp>
        <p:nvSpPr>
          <p:cNvPr id="722" name="文本框 721"/>
          <p:cNvSpPr txBox="1"/>
          <p:nvPr/>
        </p:nvSpPr>
        <p:spPr>
          <a:xfrm>
            <a:off x="5912671" y="5763636"/>
            <a:ext cx="1313180" cy="514180"/>
          </a:xfrm>
          <a:prstGeom prst="rect">
            <a:avLst/>
          </a:prstGeom>
          <a:noFill/>
          <a:ln w="9525">
            <a:noFill/>
          </a:ln>
        </p:spPr>
        <p:txBody>
          <a:bodyPr wrap="none">
            <a:spAutoFit/>
          </a:bodyPr>
          <a:lstStyle>
            <a:defPPr>
              <a:defRPr lang="zh-CN"/>
            </a:defPPr>
            <a:lvl1pPr indent="0">
              <a:defRPr sz="1400" b="0">
                <a:solidFill>
                  <a:schemeClr val="accent1"/>
                </a:solidFill>
                <a:latin typeface="+mn-ea"/>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en-US" sz="1100" dirty="0">
                <a:solidFill>
                  <a:schemeClr val="tx1">
                    <a:lumMod val="65000"/>
                    <a:lumOff val="35000"/>
                  </a:schemeClr>
                </a:solidFill>
                <a:latin typeface="思源黑体 CN Bold" panose="020B0800000000000000" pitchFamily="34" charset="-122"/>
                <a:ea typeface="思源黑体 CN Bold" panose="020B0800000000000000" pitchFamily="34" charset="-122"/>
              </a:rPr>
              <a:t>步骤</a:t>
            </a:r>
            <a:r>
              <a:rPr lang="en-US" altLang="zh-CN" sz="1100" dirty="0">
                <a:solidFill>
                  <a:schemeClr val="tx1">
                    <a:lumMod val="65000"/>
                    <a:lumOff val="35000"/>
                  </a:schemeClr>
                </a:solidFill>
                <a:latin typeface="思源黑体 CN Bold" panose="020B0800000000000000" pitchFamily="34" charset="-122"/>
                <a:ea typeface="思源黑体 CN Bold" panose="020B0800000000000000" pitchFamily="34" charset="-122"/>
              </a:rPr>
              <a:t>03</a:t>
            </a:r>
            <a:endParaRPr lang="en-US" altLang="zh-CN" sz="11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a:p>
            <a:pPr marL="0" marR="0" lvl="0" indent="0" algn="l" defTabSz="914400" rtl="0" eaLnBrk="1" fontAlgn="auto" latinLnBrk="0" hangingPunct="1">
              <a:lnSpc>
                <a:spcPct val="130000"/>
              </a:lnSpc>
              <a:spcBef>
                <a:spcPts val="0"/>
              </a:spcBef>
              <a:spcAft>
                <a:spcPts val="0"/>
              </a:spcAft>
              <a:buClrTx/>
              <a:buSzTx/>
              <a:buFontTx/>
              <a:buNone/>
              <a:defRPr/>
            </a:pPr>
            <a:r>
              <a:rPr lang="zh-CN" altLang="en-US" sz="1100" dirty="0">
                <a:solidFill>
                  <a:schemeClr val="tx1">
                    <a:lumMod val="65000"/>
                    <a:lumOff val="35000"/>
                  </a:schemeClr>
                </a:solidFill>
              </a:rPr>
              <a:t>进行系统建模设计</a:t>
            </a:r>
            <a:endParaRPr lang="en-US" altLang="zh-CN" sz="1100" dirty="0">
              <a:solidFill>
                <a:schemeClr val="tx1">
                  <a:lumMod val="65000"/>
                  <a:lumOff val="35000"/>
                </a:schemeClr>
              </a:solidFill>
            </a:endParaRPr>
          </a:p>
        </p:txBody>
      </p:sp>
      <p:sp>
        <p:nvSpPr>
          <p:cNvPr id="723" name="文本框 722"/>
          <p:cNvSpPr txBox="1"/>
          <p:nvPr/>
        </p:nvSpPr>
        <p:spPr>
          <a:xfrm>
            <a:off x="7957630" y="5763636"/>
            <a:ext cx="1595309" cy="514564"/>
          </a:xfrm>
          <a:prstGeom prst="rect">
            <a:avLst/>
          </a:prstGeom>
          <a:noFill/>
          <a:ln w="9525">
            <a:noFill/>
          </a:ln>
        </p:spPr>
        <p:txBody>
          <a:bodyPr wrap="none">
            <a:spAutoFit/>
          </a:bodyPr>
          <a:lstStyle>
            <a:defPPr>
              <a:defRPr lang="zh-CN"/>
            </a:defPPr>
            <a:lvl1pPr indent="0">
              <a:defRPr sz="1400" b="0">
                <a:solidFill>
                  <a:schemeClr val="accent1"/>
                </a:solidFill>
                <a:latin typeface="+mn-ea"/>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en-US" sz="1100" dirty="0">
                <a:solidFill>
                  <a:schemeClr val="tx1">
                    <a:lumMod val="65000"/>
                    <a:lumOff val="35000"/>
                  </a:schemeClr>
                </a:solidFill>
                <a:latin typeface="思源黑体 CN Bold" panose="020B0800000000000000" pitchFamily="34" charset="-122"/>
                <a:ea typeface="思源黑体 CN Bold" panose="020B0800000000000000" pitchFamily="34" charset="-122"/>
              </a:rPr>
              <a:t>步骤</a:t>
            </a:r>
            <a:r>
              <a:rPr lang="en-US" altLang="zh-CN" sz="1100" dirty="0">
                <a:solidFill>
                  <a:schemeClr val="tx1">
                    <a:lumMod val="65000"/>
                    <a:lumOff val="35000"/>
                  </a:schemeClr>
                </a:solidFill>
                <a:latin typeface="思源黑体 CN Bold" panose="020B0800000000000000" pitchFamily="34" charset="-122"/>
                <a:ea typeface="思源黑体 CN Bold" panose="020B0800000000000000" pitchFamily="34" charset="-122"/>
              </a:rPr>
              <a:t>04</a:t>
            </a:r>
            <a:endParaRPr lang="en-US" altLang="zh-CN" sz="11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chemeClr val="tx1">
                    <a:lumMod val="65000"/>
                    <a:lumOff val="35000"/>
                  </a:schemeClr>
                </a:solidFill>
                <a:effectLst/>
                <a:uLnTx/>
                <a:uFillTx/>
                <a:cs typeface="+mn-cs"/>
              </a:rPr>
              <a:t>数据库设计、代码编辑</a:t>
            </a:r>
            <a:endParaRPr kumimoji="0" lang="zh-CN" altLang="en-US" sz="1100" b="0" i="0" u="none" strike="noStrike" kern="1200" cap="none" spc="0" normalizeH="0" baseline="0" noProof="0" dirty="0">
              <a:ln>
                <a:noFill/>
              </a:ln>
              <a:solidFill>
                <a:schemeClr val="tx1">
                  <a:lumMod val="65000"/>
                  <a:lumOff val="35000"/>
                </a:schemeClr>
              </a:solidFill>
              <a:effectLst/>
              <a:uLnTx/>
              <a:uFillTx/>
              <a:cs typeface="+mn-cs"/>
            </a:endParaRPr>
          </a:p>
        </p:txBody>
      </p:sp>
      <p:sp>
        <p:nvSpPr>
          <p:cNvPr id="724" name="文本框 723"/>
          <p:cNvSpPr txBox="1"/>
          <p:nvPr/>
        </p:nvSpPr>
        <p:spPr>
          <a:xfrm>
            <a:off x="10140506" y="5763636"/>
            <a:ext cx="1736373" cy="514564"/>
          </a:xfrm>
          <a:prstGeom prst="rect">
            <a:avLst/>
          </a:prstGeom>
          <a:noFill/>
          <a:ln w="9525">
            <a:noFill/>
          </a:ln>
        </p:spPr>
        <p:txBody>
          <a:bodyPr wrap="none">
            <a:spAutoFit/>
          </a:bodyPr>
          <a:lstStyle>
            <a:defPPr>
              <a:defRPr lang="zh-CN"/>
            </a:defPPr>
            <a:lvl1pPr indent="0">
              <a:defRPr sz="1400" b="0">
                <a:solidFill>
                  <a:schemeClr val="accent1"/>
                </a:solidFill>
                <a:latin typeface="+mn-ea"/>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en-US" sz="1100" dirty="0">
                <a:solidFill>
                  <a:schemeClr val="tx1">
                    <a:lumMod val="65000"/>
                    <a:lumOff val="35000"/>
                  </a:schemeClr>
                </a:solidFill>
                <a:latin typeface="思源黑体 CN Bold" panose="020B0800000000000000" pitchFamily="34" charset="-122"/>
                <a:ea typeface="思源黑体 CN Bold" panose="020B0800000000000000" pitchFamily="34" charset="-122"/>
              </a:rPr>
              <a:t>步骤</a:t>
            </a:r>
            <a:r>
              <a:rPr lang="en-US" altLang="zh-CN" sz="1100" dirty="0">
                <a:solidFill>
                  <a:schemeClr val="tx1">
                    <a:lumMod val="65000"/>
                    <a:lumOff val="35000"/>
                  </a:schemeClr>
                </a:solidFill>
                <a:latin typeface="思源黑体 CN Bold" panose="020B0800000000000000" pitchFamily="34" charset="-122"/>
                <a:ea typeface="思源黑体 CN Bold" panose="020B0800000000000000" pitchFamily="34" charset="-122"/>
              </a:rPr>
              <a:t>05</a:t>
            </a:r>
            <a:endParaRPr lang="en-US" altLang="zh-CN" sz="1100" dirty="0">
              <a:solidFill>
                <a:schemeClr val="tx1">
                  <a:lumMod val="65000"/>
                  <a:lumOff val="35000"/>
                </a:schemeClr>
              </a:solidFill>
              <a:latin typeface="思源黑体 CN Bold" panose="020B0800000000000000" pitchFamily="34" charset="-122"/>
              <a:ea typeface="思源黑体 CN Bold" panose="020B0800000000000000" pitchFamily="34" charset="-122"/>
            </a:endParaRPr>
          </a:p>
          <a:p>
            <a:pPr marL="0" marR="0" lvl="0" indent="0" algn="l" defTabSz="914400" rtl="0" eaLnBrk="1" fontAlgn="auto" latinLnBrk="0" hangingPunct="1">
              <a:lnSpc>
                <a:spcPct val="130000"/>
              </a:lnSpc>
              <a:spcBef>
                <a:spcPts val="0"/>
              </a:spcBef>
              <a:spcAft>
                <a:spcPts val="0"/>
              </a:spcAft>
              <a:buClrTx/>
              <a:buSzTx/>
              <a:buFontTx/>
              <a:buNone/>
              <a:defRPr/>
            </a:pPr>
            <a:r>
              <a:rPr lang="zh-CN" altLang="en-US" sz="1100" dirty="0">
                <a:solidFill>
                  <a:schemeClr val="tx1">
                    <a:lumMod val="65000"/>
                    <a:lumOff val="35000"/>
                  </a:schemeClr>
                </a:solidFill>
              </a:rPr>
              <a:t>进行全流程的</a:t>
            </a:r>
            <a:r>
              <a:rPr kumimoji="0" lang="zh-CN" altLang="en-US" sz="1100" b="0" i="0" u="none" strike="noStrike" kern="1200" cap="none" spc="0" normalizeH="0" baseline="0" noProof="0" dirty="0">
                <a:ln>
                  <a:noFill/>
                </a:ln>
                <a:solidFill>
                  <a:schemeClr val="tx1">
                    <a:lumMod val="65000"/>
                    <a:lumOff val="35000"/>
                  </a:schemeClr>
                </a:solidFill>
                <a:effectLst/>
                <a:uLnTx/>
                <a:uFillTx/>
                <a:cs typeface="+mn-cs"/>
              </a:rPr>
              <a:t>测试及上线</a:t>
            </a:r>
            <a:endParaRPr kumimoji="0" lang="zh-CN" altLang="en-US" sz="1100" b="0" i="0" u="none" strike="noStrike" kern="1200" cap="none" spc="0" normalizeH="0" baseline="0" noProof="0" dirty="0">
              <a:ln>
                <a:noFill/>
              </a:ln>
              <a:solidFill>
                <a:schemeClr val="tx1">
                  <a:lumMod val="65000"/>
                  <a:lumOff val="35000"/>
                </a:schemeClr>
              </a:solidFill>
              <a:effectLst/>
              <a:uLnTx/>
              <a:uFillTx/>
              <a:cs typeface="+mn-cs"/>
            </a:endParaRPr>
          </a:p>
        </p:txBody>
      </p:sp>
      <p:sp>
        <p:nvSpPr>
          <p:cNvPr id="725" name="任意多边形: 形状 724"/>
          <p:cNvSpPr/>
          <p:nvPr/>
        </p:nvSpPr>
        <p:spPr>
          <a:xfrm rot="5659928">
            <a:off x="3070699" y="5885142"/>
            <a:ext cx="232572" cy="271554"/>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26" name="任意多边形: 形状 725"/>
          <p:cNvSpPr/>
          <p:nvPr/>
        </p:nvSpPr>
        <p:spPr>
          <a:xfrm rot="5659928">
            <a:off x="5548438" y="5885142"/>
            <a:ext cx="232572" cy="271554"/>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27" name="任意多边形: 形状 726"/>
          <p:cNvSpPr/>
          <p:nvPr/>
        </p:nvSpPr>
        <p:spPr>
          <a:xfrm rot="5659928">
            <a:off x="7461287" y="5885142"/>
            <a:ext cx="232572" cy="271554"/>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28" name="任意多边形: 形状 727"/>
          <p:cNvSpPr/>
          <p:nvPr/>
        </p:nvSpPr>
        <p:spPr>
          <a:xfrm rot="5659928">
            <a:off x="9793994" y="5885142"/>
            <a:ext cx="232572" cy="271554"/>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730" name="直接连接符 729"/>
          <p:cNvCxnSpPr/>
          <p:nvPr/>
        </p:nvCxnSpPr>
        <p:spPr>
          <a:xfrm>
            <a:off x="1184810" y="5843278"/>
            <a:ext cx="0" cy="35489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梯形 322"/>
          <p:cNvSpPr/>
          <p:nvPr/>
        </p:nvSpPr>
        <p:spPr>
          <a:xfrm rot="10800000">
            <a:off x="8443194" y="4206887"/>
            <a:ext cx="3050786" cy="1571553"/>
          </a:xfrm>
          <a:custGeom>
            <a:avLst/>
            <a:gdLst>
              <a:gd name="connsiteX0" fmla="*/ 0 w 965390"/>
              <a:gd name="connsiteY0" fmla="*/ 697627 h 697627"/>
              <a:gd name="connsiteX1" fmla="*/ 174407 w 965390"/>
              <a:gd name="connsiteY1" fmla="*/ 0 h 697627"/>
              <a:gd name="connsiteX2" fmla="*/ 790983 w 965390"/>
              <a:gd name="connsiteY2" fmla="*/ 0 h 697627"/>
              <a:gd name="connsiteX3" fmla="*/ 965390 w 965390"/>
              <a:gd name="connsiteY3" fmla="*/ 697627 h 697627"/>
              <a:gd name="connsiteX4" fmla="*/ 0 w 965390"/>
              <a:gd name="connsiteY4" fmla="*/ 697627 h 697627"/>
              <a:gd name="connsiteX0-1" fmla="*/ 0 w 965390"/>
              <a:gd name="connsiteY0-2" fmla="*/ 697627 h 697627"/>
              <a:gd name="connsiteX1-3" fmla="*/ 174407 w 965390"/>
              <a:gd name="connsiteY1-4" fmla="*/ 0 h 697627"/>
              <a:gd name="connsiteX2-5" fmla="*/ 790983 w 965390"/>
              <a:gd name="connsiteY2-6" fmla="*/ 0 h 697627"/>
              <a:gd name="connsiteX3-7" fmla="*/ 965390 w 965390"/>
              <a:gd name="connsiteY3-8" fmla="*/ 697627 h 697627"/>
              <a:gd name="connsiteX4-9" fmla="*/ 0 w 965390"/>
              <a:gd name="connsiteY4-10" fmla="*/ 697627 h 697627"/>
              <a:gd name="connsiteX0-11" fmla="*/ 0 w 965390"/>
              <a:gd name="connsiteY0-12" fmla="*/ 697627 h 697627"/>
              <a:gd name="connsiteX1-13" fmla="*/ 174407 w 965390"/>
              <a:gd name="connsiteY1-14" fmla="*/ 0 h 697627"/>
              <a:gd name="connsiteX2-15" fmla="*/ 790983 w 965390"/>
              <a:gd name="connsiteY2-16" fmla="*/ 0 h 697627"/>
              <a:gd name="connsiteX3-17" fmla="*/ 965390 w 965390"/>
              <a:gd name="connsiteY3-18" fmla="*/ 697627 h 697627"/>
              <a:gd name="connsiteX4-19" fmla="*/ 0 w 965390"/>
              <a:gd name="connsiteY4-20" fmla="*/ 697627 h 697627"/>
              <a:gd name="connsiteX0-21" fmla="*/ 0 w 965390"/>
              <a:gd name="connsiteY0-22" fmla="*/ 697627 h 697627"/>
              <a:gd name="connsiteX1-23" fmla="*/ 174407 w 965390"/>
              <a:gd name="connsiteY1-24" fmla="*/ 0 h 697627"/>
              <a:gd name="connsiteX2-25" fmla="*/ 790983 w 965390"/>
              <a:gd name="connsiteY2-26" fmla="*/ 0 h 697627"/>
              <a:gd name="connsiteX3-27" fmla="*/ 965390 w 965390"/>
              <a:gd name="connsiteY3-28" fmla="*/ 697627 h 697627"/>
              <a:gd name="connsiteX4-29" fmla="*/ 0 w 965390"/>
              <a:gd name="connsiteY4-30" fmla="*/ 697627 h 697627"/>
              <a:gd name="connsiteX0-31" fmla="*/ 0 w 965390"/>
              <a:gd name="connsiteY0-32" fmla="*/ 697627 h 697627"/>
              <a:gd name="connsiteX1-33" fmla="*/ 174407 w 965390"/>
              <a:gd name="connsiteY1-34" fmla="*/ 0 h 697627"/>
              <a:gd name="connsiteX2-35" fmla="*/ 790983 w 965390"/>
              <a:gd name="connsiteY2-36" fmla="*/ 0 h 697627"/>
              <a:gd name="connsiteX3-37" fmla="*/ 965390 w 965390"/>
              <a:gd name="connsiteY3-38" fmla="*/ 697627 h 697627"/>
              <a:gd name="connsiteX4-39" fmla="*/ 0 w 965390"/>
              <a:gd name="connsiteY4-40" fmla="*/ 697627 h 697627"/>
              <a:gd name="connsiteX0-41" fmla="*/ 0 w 965390"/>
              <a:gd name="connsiteY0-42" fmla="*/ 697627 h 697627"/>
              <a:gd name="connsiteX1-43" fmla="*/ 174407 w 965390"/>
              <a:gd name="connsiteY1-44" fmla="*/ 0 h 697627"/>
              <a:gd name="connsiteX2-45" fmla="*/ 745261 w 965390"/>
              <a:gd name="connsiteY2-46" fmla="*/ 0 h 697627"/>
              <a:gd name="connsiteX3-47" fmla="*/ 965390 w 965390"/>
              <a:gd name="connsiteY3-48" fmla="*/ 697627 h 697627"/>
              <a:gd name="connsiteX4-49" fmla="*/ 0 w 965390"/>
              <a:gd name="connsiteY4-50" fmla="*/ 697627 h 697627"/>
              <a:gd name="connsiteX0-51" fmla="*/ 0 w 965390"/>
              <a:gd name="connsiteY0-52" fmla="*/ 697627 h 697627"/>
              <a:gd name="connsiteX1-53" fmla="*/ 197267 w 965390"/>
              <a:gd name="connsiteY1-54" fmla="*/ 0 h 697627"/>
              <a:gd name="connsiteX2-55" fmla="*/ 745261 w 965390"/>
              <a:gd name="connsiteY2-56" fmla="*/ 0 h 697627"/>
              <a:gd name="connsiteX3-57" fmla="*/ 965390 w 965390"/>
              <a:gd name="connsiteY3-58" fmla="*/ 697627 h 697627"/>
              <a:gd name="connsiteX4-59" fmla="*/ 0 w 965390"/>
              <a:gd name="connsiteY4-60" fmla="*/ 697627 h 697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5390" h="697627">
                <a:moveTo>
                  <a:pt x="0" y="697627"/>
                </a:moveTo>
                <a:cubicBezTo>
                  <a:pt x="142112" y="493080"/>
                  <a:pt x="223106" y="307190"/>
                  <a:pt x="197267" y="0"/>
                </a:cubicBezTo>
                <a:lnTo>
                  <a:pt x="745261" y="0"/>
                </a:lnTo>
                <a:cubicBezTo>
                  <a:pt x="747414" y="269867"/>
                  <a:pt x="823278" y="399774"/>
                  <a:pt x="965390" y="697627"/>
                </a:cubicBezTo>
                <a:lnTo>
                  <a:pt x="0" y="697627"/>
                </a:lnTo>
                <a:close/>
              </a:path>
            </a:pathLst>
          </a:custGeom>
          <a:gradFill flip="none" rotWithShape="1">
            <a:gsLst>
              <a:gs pos="0">
                <a:schemeClr val="accent3">
                  <a:alpha val="0"/>
                </a:schemeClr>
              </a:gs>
              <a:gs pos="100000">
                <a:schemeClr val="accent3">
                  <a:alpha val="30000"/>
                </a:schemeClr>
              </a:gs>
            </a:gsLst>
            <a:lin ang="16200000" scaled="1"/>
            <a:tileRect/>
          </a:gradFill>
          <a:ln>
            <a:gradFill flip="none" rotWithShape="1">
              <a:gsLst>
                <a:gs pos="50500">
                  <a:schemeClr val="accent3"/>
                </a:gs>
                <a:gs pos="0">
                  <a:schemeClr val="accent3">
                    <a:lumMod val="20000"/>
                    <a:lumOff val="80000"/>
                    <a:alpha val="0"/>
                  </a:schemeClr>
                </a:gs>
                <a:gs pos="100000">
                  <a:schemeClr val="accent3">
                    <a:lumMod val="20000"/>
                    <a:lumOff val="80000"/>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不完整圆 490"/>
          <p:cNvSpPr/>
          <p:nvPr>
            <p:custDataLst>
              <p:tags r:id="rId1"/>
            </p:custDataLst>
          </p:nvPr>
        </p:nvSpPr>
        <p:spPr>
          <a:xfrm flipH="1">
            <a:off x="5118108" y="3330775"/>
            <a:ext cx="1882760" cy="1882760"/>
          </a:xfrm>
          <a:prstGeom prst="pie">
            <a:avLst>
              <a:gd name="adj1" fmla="val 10812531"/>
              <a:gd name="adj2" fmla="val 93453"/>
            </a:avLst>
          </a:prstGeom>
          <a:gradFill flip="none" rotWithShape="1">
            <a:gsLst>
              <a:gs pos="0">
                <a:schemeClr val="bg1">
                  <a:alpha val="0"/>
                </a:schemeClr>
              </a:gs>
              <a:gs pos="95000">
                <a:schemeClr val="accent2">
                  <a:lumMod val="20000"/>
                  <a:lumOff val="80000"/>
                </a:schemeClr>
              </a:gs>
            </a:gsLst>
            <a:path path="circle">
              <a:fillToRect l="50000" t="50000" r="50000" b="50000"/>
            </a:path>
            <a:tileRect/>
          </a:gradFill>
          <a:ln w="13716">
            <a:gradFill flip="none" rotWithShape="1">
              <a:gsLst>
                <a:gs pos="0">
                  <a:schemeClr val="accent2">
                    <a:lumMod val="20000"/>
                    <a:lumOff val="80000"/>
                    <a:alpha val="0"/>
                  </a:schemeClr>
                </a:gs>
                <a:gs pos="40000">
                  <a:schemeClr val="accent2">
                    <a:lumMod val="20000"/>
                    <a:lumOff val="80000"/>
                  </a:schemeClr>
                </a:gs>
              </a:gsLst>
              <a:lin ang="10800000" scaled="1"/>
              <a:tileRect/>
            </a:gra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0" name="文本框 29"/>
          <p:cNvSpPr txBox="1"/>
          <p:nvPr/>
        </p:nvSpPr>
        <p:spPr>
          <a:xfrm>
            <a:off x="220436" y="475734"/>
            <a:ext cx="2915981"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24 </a:t>
            </a:r>
            <a:r>
              <a:rPr lang="zh-CN" altLang="en-US" dirty="0"/>
              <a:t>项目成效</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9" name="矩形: 圆角 8"/>
          <p:cNvSpPr/>
          <p:nvPr/>
        </p:nvSpPr>
        <p:spPr>
          <a:xfrm>
            <a:off x="500797" y="1383170"/>
            <a:ext cx="3402766" cy="4870966"/>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custDataLst>
              <p:tags r:id="rId2"/>
            </p:custDataLst>
          </p:nvPr>
        </p:nvSpPr>
        <p:spPr>
          <a:xfrm>
            <a:off x="491273" y="1373545"/>
            <a:ext cx="542297" cy="539980"/>
          </a:xfrm>
          <a:custGeom>
            <a:avLst/>
            <a:gdLst>
              <a:gd name="connsiteX0" fmla="*/ 77270 w 542297"/>
              <a:gd name="connsiteY0" fmla="*/ 0 h 539980"/>
              <a:gd name="connsiteX1" fmla="*/ 542297 w 542297"/>
              <a:gd name="connsiteY1" fmla="*/ 0 h 539980"/>
              <a:gd name="connsiteX2" fmla="*/ 531411 w 542297"/>
              <a:gd name="connsiteY2" fmla="*/ 107982 h 539980"/>
              <a:gd name="connsiteX3" fmla="*/ 1367 w 542297"/>
              <a:gd name="connsiteY3" fmla="*/ 539980 h 539980"/>
              <a:gd name="connsiteX4" fmla="*/ 0 w 542297"/>
              <a:gd name="connsiteY4" fmla="*/ 539842 h 539980"/>
              <a:gd name="connsiteX5" fmla="*/ 0 w 542297"/>
              <a:gd name="connsiteY5" fmla="*/ 77270 h 539980"/>
              <a:gd name="connsiteX6" fmla="*/ 77270 w 542297"/>
              <a:gd name="connsiteY6" fmla="*/ 0 h 539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97" h="539980">
                <a:moveTo>
                  <a:pt x="77270" y="0"/>
                </a:moveTo>
                <a:lnTo>
                  <a:pt x="542297" y="0"/>
                </a:lnTo>
                <a:lnTo>
                  <a:pt x="531411" y="107982"/>
                </a:lnTo>
                <a:cubicBezTo>
                  <a:pt x="480962" y="354523"/>
                  <a:pt x="262822" y="539980"/>
                  <a:pt x="1367" y="539980"/>
                </a:cubicBezTo>
                <a:lnTo>
                  <a:pt x="0" y="539842"/>
                </a:lnTo>
                <a:lnTo>
                  <a:pt x="0" y="77270"/>
                </a:lnTo>
                <a:cubicBezTo>
                  <a:pt x="0" y="34595"/>
                  <a:pt x="34595" y="0"/>
                  <a:pt x="77270" y="0"/>
                </a:cubicBez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14" name="文本框 13"/>
          <p:cNvSpPr txBox="1"/>
          <p:nvPr/>
        </p:nvSpPr>
        <p:spPr>
          <a:xfrm>
            <a:off x="422462" y="1436248"/>
            <a:ext cx="510988" cy="296697"/>
          </a:xfrm>
          <a:prstGeom prst="rect">
            <a:avLst/>
          </a:prstGeom>
          <a:noFill/>
          <a:effectLst/>
        </p:spPr>
        <p:txBody>
          <a:bodyPr wrap="square" lIns="80467" tIns="40234" rIns="80467" bIns="40234">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chemeClr val="bg1"/>
                </a:solidFill>
                <a:effectLst/>
                <a:uLnTx/>
                <a:uFillTx/>
                <a:latin typeface="+mj-ea"/>
                <a:ea typeface="+mj-ea"/>
                <a:cs typeface="+mn-cs"/>
              </a:rPr>
              <a:t>01</a:t>
            </a:r>
            <a:endParaRPr kumimoji="0" lang="zh-CN" altLang="en-US" sz="3200" b="1" i="0" u="none" strike="noStrike" kern="1200" cap="none" spc="0" normalizeH="0" baseline="0" noProof="0" dirty="0">
              <a:ln>
                <a:noFill/>
              </a:ln>
              <a:solidFill>
                <a:schemeClr val="bg1"/>
              </a:solidFill>
              <a:effectLst/>
              <a:uLnTx/>
              <a:uFillTx/>
              <a:latin typeface="+mj-ea"/>
              <a:ea typeface="+mj-ea"/>
              <a:cs typeface="+mn-cs"/>
            </a:endParaRPr>
          </a:p>
        </p:txBody>
      </p:sp>
      <p:sp>
        <p:nvSpPr>
          <p:cNvPr id="3" name="矩形: 圆角 2"/>
          <p:cNvSpPr/>
          <p:nvPr/>
        </p:nvSpPr>
        <p:spPr>
          <a:xfrm>
            <a:off x="4358105" y="1383170"/>
            <a:ext cx="3402766" cy="4870966"/>
          </a:xfrm>
          <a:prstGeom prst="roundRect">
            <a:avLst>
              <a:gd name="adj" fmla="val 1693"/>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8215413" y="1383170"/>
            <a:ext cx="3402766" cy="4870966"/>
          </a:xfrm>
          <a:prstGeom prst="roundRect">
            <a:avLst>
              <a:gd name="adj" fmla="val 1693"/>
            </a:avLst>
          </a:prstGeom>
          <a:gradFill flip="none" rotWithShape="1">
            <a:gsLst>
              <a:gs pos="0">
                <a:schemeClr val="bg1"/>
              </a:gs>
              <a:gs pos="100000">
                <a:schemeClr val="bg1"/>
              </a:gs>
              <a:gs pos="46000">
                <a:schemeClr val="accent3">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p:custDataLst>
              <p:tags r:id="rId3"/>
            </p:custDataLst>
          </p:nvPr>
        </p:nvSpPr>
        <p:spPr>
          <a:xfrm>
            <a:off x="4359173" y="1373545"/>
            <a:ext cx="542297" cy="539980"/>
          </a:xfrm>
          <a:custGeom>
            <a:avLst/>
            <a:gdLst>
              <a:gd name="connsiteX0" fmla="*/ 77270 w 542297"/>
              <a:gd name="connsiteY0" fmla="*/ 0 h 539980"/>
              <a:gd name="connsiteX1" fmla="*/ 542297 w 542297"/>
              <a:gd name="connsiteY1" fmla="*/ 0 h 539980"/>
              <a:gd name="connsiteX2" fmla="*/ 531411 w 542297"/>
              <a:gd name="connsiteY2" fmla="*/ 107982 h 539980"/>
              <a:gd name="connsiteX3" fmla="*/ 1367 w 542297"/>
              <a:gd name="connsiteY3" fmla="*/ 539980 h 539980"/>
              <a:gd name="connsiteX4" fmla="*/ 0 w 542297"/>
              <a:gd name="connsiteY4" fmla="*/ 539842 h 539980"/>
              <a:gd name="connsiteX5" fmla="*/ 0 w 542297"/>
              <a:gd name="connsiteY5" fmla="*/ 77270 h 539980"/>
              <a:gd name="connsiteX6" fmla="*/ 77270 w 542297"/>
              <a:gd name="connsiteY6" fmla="*/ 0 h 539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97" h="539980">
                <a:moveTo>
                  <a:pt x="77270" y="0"/>
                </a:moveTo>
                <a:lnTo>
                  <a:pt x="542297" y="0"/>
                </a:lnTo>
                <a:lnTo>
                  <a:pt x="531411" y="107982"/>
                </a:lnTo>
                <a:cubicBezTo>
                  <a:pt x="480962" y="354523"/>
                  <a:pt x="262822" y="539980"/>
                  <a:pt x="1367" y="539980"/>
                </a:cubicBezTo>
                <a:lnTo>
                  <a:pt x="0" y="539842"/>
                </a:lnTo>
                <a:lnTo>
                  <a:pt x="0" y="77270"/>
                </a:lnTo>
                <a:cubicBezTo>
                  <a:pt x="0" y="34595"/>
                  <a:pt x="34595" y="0"/>
                  <a:pt x="77270"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15" name="文本框 14"/>
          <p:cNvSpPr txBox="1"/>
          <p:nvPr/>
        </p:nvSpPr>
        <p:spPr>
          <a:xfrm>
            <a:off x="4290362" y="1436248"/>
            <a:ext cx="510988" cy="296697"/>
          </a:xfrm>
          <a:prstGeom prst="rect">
            <a:avLst/>
          </a:prstGeom>
          <a:noFill/>
          <a:effectLst/>
        </p:spPr>
        <p:txBody>
          <a:bodyPr wrap="square" lIns="80467" tIns="40234" rIns="80467" bIns="40234">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chemeClr val="bg1"/>
                </a:solidFill>
                <a:effectLst/>
                <a:uLnTx/>
                <a:uFillTx/>
                <a:latin typeface="+mj-ea"/>
                <a:ea typeface="+mj-ea"/>
                <a:cs typeface="+mn-cs"/>
              </a:rPr>
              <a:t>02</a:t>
            </a:r>
            <a:endParaRPr kumimoji="0" lang="zh-CN" altLang="en-US" sz="3200" b="1" i="0" u="none" strike="noStrike" kern="1200" cap="none" spc="0" normalizeH="0" baseline="0" noProof="0" dirty="0">
              <a:ln>
                <a:noFill/>
              </a:ln>
              <a:solidFill>
                <a:schemeClr val="bg1"/>
              </a:solidFill>
              <a:effectLst/>
              <a:uLnTx/>
              <a:uFillTx/>
              <a:latin typeface="+mj-ea"/>
              <a:ea typeface="+mj-ea"/>
              <a:cs typeface="+mn-cs"/>
            </a:endParaRPr>
          </a:p>
        </p:txBody>
      </p:sp>
      <p:sp>
        <p:nvSpPr>
          <p:cNvPr id="16" name="任意多边形: 形状 15"/>
          <p:cNvSpPr/>
          <p:nvPr>
            <p:custDataLst>
              <p:tags r:id="rId4"/>
            </p:custDataLst>
          </p:nvPr>
        </p:nvSpPr>
        <p:spPr>
          <a:xfrm>
            <a:off x="8214814" y="1373545"/>
            <a:ext cx="542297" cy="539980"/>
          </a:xfrm>
          <a:custGeom>
            <a:avLst/>
            <a:gdLst>
              <a:gd name="connsiteX0" fmla="*/ 77270 w 542297"/>
              <a:gd name="connsiteY0" fmla="*/ 0 h 539980"/>
              <a:gd name="connsiteX1" fmla="*/ 542297 w 542297"/>
              <a:gd name="connsiteY1" fmla="*/ 0 h 539980"/>
              <a:gd name="connsiteX2" fmla="*/ 531411 w 542297"/>
              <a:gd name="connsiteY2" fmla="*/ 107982 h 539980"/>
              <a:gd name="connsiteX3" fmla="*/ 1367 w 542297"/>
              <a:gd name="connsiteY3" fmla="*/ 539980 h 539980"/>
              <a:gd name="connsiteX4" fmla="*/ 0 w 542297"/>
              <a:gd name="connsiteY4" fmla="*/ 539842 h 539980"/>
              <a:gd name="connsiteX5" fmla="*/ 0 w 542297"/>
              <a:gd name="connsiteY5" fmla="*/ 77270 h 539980"/>
              <a:gd name="connsiteX6" fmla="*/ 77270 w 542297"/>
              <a:gd name="connsiteY6" fmla="*/ 0 h 539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97" h="539980">
                <a:moveTo>
                  <a:pt x="77270" y="0"/>
                </a:moveTo>
                <a:lnTo>
                  <a:pt x="542297" y="0"/>
                </a:lnTo>
                <a:lnTo>
                  <a:pt x="531411" y="107982"/>
                </a:lnTo>
                <a:cubicBezTo>
                  <a:pt x="480962" y="354523"/>
                  <a:pt x="262822" y="539980"/>
                  <a:pt x="1367" y="539980"/>
                </a:cubicBezTo>
                <a:lnTo>
                  <a:pt x="0" y="539842"/>
                </a:lnTo>
                <a:lnTo>
                  <a:pt x="0" y="77270"/>
                </a:lnTo>
                <a:cubicBezTo>
                  <a:pt x="0" y="34595"/>
                  <a:pt x="34595" y="0"/>
                  <a:pt x="77270" y="0"/>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17" name="文本框 16"/>
          <p:cNvSpPr txBox="1"/>
          <p:nvPr/>
        </p:nvSpPr>
        <p:spPr>
          <a:xfrm>
            <a:off x="8146003" y="1436248"/>
            <a:ext cx="510988" cy="296697"/>
          </a:xfrm>
          <a:prstGeom prst="rect">
            <a:avLst/>
          </a:prstGeom>
          <a:noFill/>
          <a:effectLst/>
        </p:spPr>
        <p:txBody>
          <a:bodyPr wrap="square" lIns="80467" tIns="40234" rIns="80467" bIns="40234">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chemeClr val="bg1"/>
                </a:solidFill>
                <a:effectLst/>
                <a:uLnTx/>
                <a:uFillTx/>
                <a:latin typeface="+mj-ea"/>
                <a:ea typeface="+mj-ea"/>
                <a:cs typeface="+mn-cs"/>
              </a:rPr>
              <a:t>03</a:t>
            </a:r>
            <a:endParaRPr kumimoji="0" lang="zh-CN" altLang="en-US" sz="3200" b="1" i="0" u="none" strike="noStrike" kern="1200" cap="none" spc="0" normalizeH="0" baseline="0" noProof="0" dirty="0">
              <a:ln>
                <a:noFill/>
              </a:ln>
              <a:solidFill>
                <a:schemeClr val="bg1"/>
              </a:solidFill>
              <a:effectLst/>
              <a:uLnTx/>
              <a:uFillTx/>
              <a:latin typeface="+mj-ea"/>
              <a:ea typeface="+mj-ea"/>
              <a:cs typeface="+mn-cs"/>
            </a:endParaRPr>
          </a:p>
        </p:txBody>
      </p:sp>
      <p:sp>
        <p:nvSpPr>
          <p:cNvPr id="456" name="文本框 455"/>
          <p:cNvSpPr txBox="1"/>
          <p:nvPr/>
        </p:nvSpPr>
        <p:spPr>
          <a:xfrm>
            <a:off x="885885" y="1447004"/>
            <a:ext cx="2926080" cy="506730"/>
          </a:xfrm>
          <a:prstGeom prst="rect">
            <a:avLst/>
          </a:prstGeom>
          <a:noFill/>
        </p:spPr>
        <p:txBody>
          <a:bodyPr wrap="none">
            <a:spAutoFit/>
          </a:bodyPr>
          <a:lstStyle/>
          <a:p>
            <a:pPr algn="l">
              <a:lnSpc>
                <a:spcPct val="150000"/>
              </a:lnSpc>
            </a:pPr>
            <a:r>
              <a:rPr kumimoji="0" lang="zh-CN" altLang="en-US" b="0" i="0" u="none" strike="noStrike" kern="1200" cap="none" spc="0" normalizeH="0" baseline="0" noProof="0" dirty="0">
                <a:ln>
                  <a:noFill/>
                </a:ln>
                <a:solidFill>
                  <a:schemeClr val="accent1"/>
                </a:solidFill>
                <a:effectLst/>
                <a:uLnTx/>
                <a:uFillTx/>
                <a:latin typeface="思源黑体 CN Heavy" panose="020B0A00000000000000" pitchFamily="34" charset="-122"/>
                <a:ea typeface="思源黑体 CN Heavy" panose="020B0A00000000000000" pitchFamily="34" charset="-122"/>
              </a:rPr>
              <a:t>制造业品牌所有权归于企业</a:t>
            </a:r>
            <a:endParaRPr kumimoji="0" lang="zh-CN" altLang="en-US" b="0" i="0" u="none" strike="noStrike" kern="1200" cap="none" spc="0" normalizeH="0" baseline="0" noProof="0" dirty="0">
              <a:ln>
                <a:noFill/>
              </a:ln>
              <a:solidFill>
                <a:schemeClr val="accent1"/>
              </a:solidFill>
              <a:effectLst/>
              <a:uLnTx/>
              <a:uFillTx/>
              <a:latin typeface="思源黑体 CN Heavy" panose="020B0A00000000000000" pitchFamily="34" charset="-122"/>
              <a:ea typeface="思源黑体 CN Heavy" panose="020B0A00000000000000" pitchFamily="34" charset="-122"/>
            </a:endParaRPr>
          </a:p>
        </p:txBody>
      </p:sp>
      <p:sp>
        <p:nvSpPr>
          <p:cNvPr id="459" name="文本框 458"/>
          <p:cNvSpPr txBox="1"/>
          <p:nvPr/>
        </p:nvSpPr>
        <p:spPr>
          <a:xfrm>
            <a:off x="678548" y="2060805"/>
            <a:ext cx="3150222" cy="645160"/>
          </a:xfrm>
          <a:prstGeom prst="rect">
            <a:avLst/>
          </a:prstGeom>
          <a:noFill/>
        </p:spPr>
        <p:txBody>
          <a:bodyPr wrap="square">
            <a:spAutoFit/>
          </a:bodyPr>
          <a:lstStyle/>
          <a:p>
            <a:pPr algn="r">
              <a:lnSpc>
                <a:spcPct val="150000"/>
              </a:lnSpc>
            </a:pPr>
            <a:r>
              <a:rPr kumimoji="0" lang="zh-CN" altLang="en-US" sz="1200" b="0" i="0" u="none" strike="noStrike" kern="1200" cap="none" spc="0" normalizeH="0" baseline="0" noProof="0" dirty="0">
                <a:ln>
                  <a:noFill/>
                </a:ln>
                <a:solidFill>
                  <a:schemeClr val="tx1">
                    <a:lumMod val="75000"/>
                    <a:lumOff val="25000"/>
                  </a:schemeClr>
                </a:solidFill>
                <a:effectLst/>
                <a:uLnTx/>
                <a:uFillTx/>
                <a:latin typeface="思源黑体 CN Normal"/>
                <a:ea typeface="思源黑体 CN Normal"/>
                <a:cs typeface="+mn-cs"/>
              </a:rPr>
              <a:t>立足生产排产相关内容，基于业务调研、用户场景，开展业务调研、分析设计工作。</a:t>
            </a:r>
            <a:endParaRPr kumimoji="0" lang="zh-CN" altLang="en-US" sz="1200" b="0" i="0" u="none" strike="noStrike" kern="1200" cap="none" spc="0" normalizeH="0" baseline="0" noProof="0" dirty="0">
              <a:ln>
                <a:noFill/>
              </a:ln>
              <a:solidFill>
                <a:schemeClr val="tx1">
                  <a:lumMod val="75000"/>
                  <a:lumOff val="25000"/>
                </a:schemeClr>
              </a:solidFill>
              <a:effectLst/>
              <a:uLnTx/>
              <a:uFillTx/>
              <a:latin typeface="思源黑体 CN Normal"/>
              <a:ea typeface="思源黑体 CN Normal"/>
              <a:cs typeface="+mn-cs"/>
            </a:endParaRPr>
          </a:p>
        </p:txBody>
      </p:sp>
      <p:sp>
        <p:nvSpPr>
          <p:cNvPr id="472" name="任意多边形: 形状 471"/>
          <p:cNvSpPr/>
          <p:nvPr/>
        </p:nvSpPr>
        <p:spPr>
          <a:xfrm rot="10800000">
            <a:off x="2085076" y="3528927"/>
            <a:ext cx="171106" cy="269359"/>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21000">
                <a:schemeClr val="accent1"/>
              </a:gs>
              <a:gs pos="0">
                <a:schemeClr val="accent1">
                  <a:alpha val="0"/>
                </a:schemeClr>
              </a:gs>
              <a:gs pos="100000">
                <a:schemeClr val="accent1">
                  <a:lumMod val="80000"/>
                  <a:lumOff val="20000"/>
                </a:schemeClr>
              </a:gs>
            </a:gsLst>
            <a:lin ang="16200000" scaled="1"/>
            <a:tileRect/>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nvGrpSpPr>
          <p:cNvPr id="35" name="组合 34"/>
          <p:cNvGrpSpPr/>
          <p:nvPr/>
        </p:nvGrpSpPr>
        <p:grpSpPr>
          <a:xfrm>
            <a:off x="2367270" y="3966889"/>
            <a:ext cx="1263327" cy="591241"/>
            <a:chOff x="724365" y="4112972"/>
            <a:chExt cx="1263327" cy="591241"/>
          </a:xfrm>
        </p:grpSpPr>
        <p:grpSp>
          <p:nvGrpSpPr>
            <p:cNvPr id="36" name="组合 35"/>
            <p:cNvGrpSpPr/>
            <p:nvPr/>
          </p:nvGrpSpPr>
          <p:grpSpPr>
            <a:xfrm>
              <a:off x="724365" y="4112972"/>
              <a:ext cx="1263327" cy="591241"/>
              <a:chOff x="506621" y="6425480"/>
              <a:chExt cx="1459419" cy="619813"/>
            </a:xfrm>
          </p:grpSpPr>
          <p:sp>
            <p:nvSpPr>
              <p:cNvPr id="38" name="矩形: 圆角 37"/>
              <p:cNvSpPr/>
              <p:nvPr/>
            </p:nvSpPr>
            <p:spPr>
              <a:xfrm>
                <a:off x="507940" y="6425480"/>
                <a:ext cx="432653" cy="26273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endParaRPr>
              </a:p>
            </p:txBody>
          </p:sp>
          <p:sp>
            <p:nvSpPr>
              <p:cNvPr id="39" name="矩形 38"/>
              <p:cNvSpPr/>
              <p:nvPr/>
            </p:nvSpPr>
            <p:spPr>
              <a:xfrm>
                <a:off x="506621" y="6547003"/>
                <a:ext cx="1459419" cy="49829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254000" dist="25400" dir="5400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200">
                  <a:solidFill>
                    <a:schemeClr val="bg1"/>
                  </a:solidFill>
                  <a:effectLst>
                    <a:outerShdw blurRad="137160" dist="41148" dir="2699997" algn="tl">
                      <a:srgbClr val="000000">
                        <a:alpha val="40000"/>
                      </a:srgbClr>
                    </a:outerShdw>
                  </a:effectLst>
                  <a:latin typeface="+mn-ea"/>
                </a:endParaRPr>
              </a:p>
            </p:txBody>
          </p:sp>
          <p:sp>
            <p:nvSpPr>
              <p:cNvPr id="40" name="矩形 39"/>
              <p:cNvSpPr/>
              <p:nvPr/>
            </p:nvSpPr>
            <p:spPr>
              <a:xfrm>
                <a:off x="506621" y="6992478"/>
                <a:ext cx="1459419" cy="52815"/>
              </a:xfrm>
              <a:prstGeom prst="rect">
                <a:avLst/>
              </a:prstGeom>
              <a:solidFill>
                <a:schemeClr val="bg1"/>
              </a:solidFill>
              <a:ln w="38100">
                <a:noFill/>
              </a:ln>
              <a:effectLst>
                <a:outerShdw blurRad="254000" dist="25400" dir="5400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200">
                  <a:solidFill>
                    <a:schemeClr val="bg1"/>
                  </a:solidFill>
                  <a:effectLst>
                    <a:outerShdw blurRad="137160" dist="41148" dir="2699997" algn="tl">
                      <a:srgbClr val="000000">
                        <a:alpha val="40000"/>
                      </a:srgbClr>
                    </a:outerShdw>
                  </a:effectLst>
                  <a:latin typeface="+mn-ea"/>
                </a:endParaRPr>
              </a:p>
            </p:txBody>
          </p:sp>
        </p:grpSp>
        <p:sp>
          <p:nvSpPr>
            <p:cNvPr id="37" name="文本框 36"/>
            <p:cNvSpPr txBox="1"/>
            <p:nvPr/>
          </p:nvSpPr>
          <p:spPr>
            <a:xfrm>
              <a:off x="795383" y="4287475"/>
              <a:ext cx="1107996" cy="276999"/>
            </a:xfrm>
            <a:prstGeom prst="rect">
              <a:avLst/>
            </a:prstGeom>
            <a:noFill/>
          </p:spPr>
          <p:txBody>
            <a:bodyPr wrap="none">
              <a:spAutoFit/>
            </a:bodyPr>
            <a:lstStyle/>
            <a:p>
              <a:pPr algn="ctr"/>
              <a:r>
                <a:rPr kumimoji="0" lang="zh-CN" altLang="en-US" sz="1200" b="0" i="0" u="none" strike="noStrike" kern="1200" cap="none" spc="0" normalizeH="0" baseline="0" noProof="0" dirty="0">
                  <a:ln>
                    <a:noFill/>
                  </a:ln>
                  <a:solidFill>
                    <a:schemeClr val="bg1"/>
                  </a:solidFill>
                  <a:effectLst/>
                  <a:uLnTx/>
                  <a:uFillTx/>
                  <a:latin typeface="+mn-ea"/>
                </a:rPr>
                <a:t>技术架构分析</a:t>
              </a:r>
              <a:endParaRPr kumimoji="0" lang="zh-CN" altLang="en-US" sz="1200" b="0" i="0" u="none" strike="noStrike" kern="1200" cap="none" spc="0" normalizeH="0" baseline="0" noProof="0" dirty="0">
                <a:ln>
                  <a:noFill/>
                </a:ln>
                <a:solidFill>
                  <a:schemeClr val="bg1"/>
                </a:solidFill>
                <a:effectLst/>
                <a:uLnTx/>
                <a:uFillTx/>
                <a:latin typeface="+mn-ea"/>
              </a:endParaRPr>
            </a:p>
          </p:txBody>
        </p:sp>
      </p:grpSp>
      <p:grpSp>
        <p:nvGrpSpPr>
          <p:cNvPr id="47" name="组合 46"/>
          <p:cNvGrpSpPr/>
          <p:nvPr/>
        </p:nvGrpSpPr>
        <p:grpSpPr>
          <a:xfrm>
            <a:off x="2367270" y="4673671"/>
            <a:ext cx="1263327" cy="591241"/>
            <a:chOff x="724365" y="4112972"/>
            <a:chExt cx="1263327" cy="591241"/>
          </a:xfrm>
        </p:grpSpPr>
        <p:grpSp>
          <p:nvGrpSpPr>
            <p:cNvPr id="48" name="组合 47"/>
            <p:cNvGrpSpPr/>
            <p:nvPr/>
          </p:nvGrpSpPr>
          <p:grpSpPr>
            <a:xfrm>
              <a:off x="724365" y="4112972"/>
              <a:ext cx="1263327" cy="591241"/>
              <a:chOff x="506621" y="6425480"/>
              <a:chExt cx="1459419" cy="619813"/>
            </a:xfrm>
          </p:grpSpPr>
          <p:sp>
            <p:nvSpPr>
              <p:cNvPr id="50" name="矩形: 圆角 49"/>
              <p:cNvSpPr/>
              <p:nvPr/>
            </p:nvSpPr>
            <p:spPr>
              <a:xfrm>
                <a:off x="507940" y="6425480"/>
                <a:ext cx="432653" cy="26273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endParaRPr>
              </a:p>
            </p:txBody>
          </p:sp>
          <p:sp>
            <p:nvSpPr>
              <p:cNvPr id="51" name="矩形 50"/>
              <p:cNvSpPr/>
              <p:nvPr/>
            </p:nvSpPr>
            <p:spPr>
              <a:xfrm>
                <a:off x="506621" y="6547003"/>
                <a:ext cx="1459419" cy="49829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254000" dist="25400" dir="5400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200">
                  <a:solidFill>
                    <a:schemeClr val="bg1"/>
                  </a:solidFill>
                  <a:effectLst>
                    <a:outerShdw blurRad="137160" dist="41148" dir="2699997" algn="tl">
                      <a:srgbClr val="000000">
                        <a:alpha val="40000"/>
                      </a:srgbClr>
                    </a:outerShdw>
                  </a:effectLst>
                  <a:latin typeface="+mn-ea"/>
                </a:endParaRPr>
              </a:p>
            </p:txBody>
          </p:sp>
          <p:sp>
            <p:nvSpPr>
              <p:cNvPr id="52" name="矩形 51"/>
              <p:cNvSpPr/>
              <p:nvPr/>
            </p:nvSpPr>
            <p:spPr>
              <a:xfrm>
                <a:off x="506621" y="6992478"/>
                <a:ext cx="1459419" cy="52815"/>
              </a:xfrm>
              <a:prstGeom prst="rect">
                <a:avLst/>
              </a:prstGeom>
              <a:solidFill>
                <a:schemeClr val="bg1"/>
              </a:solidFill>
              <a:ln w="38100">
                <a:noFill/>
              </a:ln>
              <a:effectLst>
                <a:outerShdw blurRad="254000" dist="25400" dir="5400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200">
                  <a:solidFill>
                    <a:schemeClr val="bg1"/>
                  </a:solidFill>
                  <a:effectLst>
                    <a:outerShdw blurRad="137160" dist="41148" dir="2699997" algn="tl">
                      <a:srgbClr val="000000">
                        <a:alpha val="40000"/>
                      </a:srgbClr>
                    </a:outerShdw>
                  </a:effectLst>
                  <a:latin typeface="+mn-ea"/>
                </a:endParaRPr>
              </a:p>
            </p:txBody>
          </p:sp>
        </p:grpSp>
        <p:sp>
          <p:nvSpPr>
            <p:cNvPr id="49" name="文本框 48"/>
            <p:cNvSpPr txBox="1"/>
            <p:nvPr/>
          </p:nvSpPr>
          <p:spPr>
            <a:xfrm>
              <a:off x="783359" y="4287475"/>
              <a:ext cx="1132041" cy="276999"/>
            </a:xfrm>
            <a:prstGeom prst="rect">
              <a:avLst/>
            </a:prstGeom>
            <a:noFill/>
          </p:spPr>
          <p:txBody>
            <a:bodyPr wrap="none">
              <a:spAutoFit/>
            </a:bodyPr>
            <a:lstStyle/>
            <a:p>
              <a:pPr algn="ctr"/>
              <a:r>
                <a:rPr kumimoji="0" lang="zh-CN" altLang="en-US" sz="1200" b="0" i="0" u="none" strike="noStrike" kern="1200" cap="none" spc="0" normalizeH="0" baseline="0" noProof="0" dirty="0">
                  <a:ln>
                    <a:noFill/>
                  </a:ln>
                  <a:solidFill>
                    <a:schemeClr val="bg1"/>
                  </a:solidFill>
                  <a:effectLst/>
                  <a:uLnTx/>
                  <a:uFillTx/>
                  <a:latin typeface="+mn-ea"/>
                </a:rPr>
                <a:t>运营管理机制</a:t>
              </a:r>
              <a:endParaRPr kumimoji="0" lang="zh-CN" altLang="en-US" sz="1200" b="0" i="0" u="none" strike="noStrike" kern="1200" cap="none" spc="0" normalizeH="0" baseline="0" noProof="0" dirty="0">
                <a:ln>
                  <a:noFill/>
                </a:ln>
                <a:solidFill>
                  <a:schemeClr val="bg1"/>
                </a:solidFill>
                <a:effectLst/>
                <a:uLnTx/>
                <a:uFillTx/>
                <a:latin typeface="+mn-ea"/>
              </a:endParaRPr>
            </a:p>
          </p:txBody>
        </p:sp>
      </p:grpSp>
      <p:grpSp>
        <p:nvGrpSpPr>
          <p:cNvPr id="59" name="组合 58"/>
          <p:cNvGrpSpPr/>
          <p:nvPr/>
        </p:nvGrpSpPr>
        <p:grpSpPr>
          <a:xfrm>
            <a:off x="2367270" y="5418658"/>
            <a:ext cx="1263327" cy="591241"/>
            <a:chOff x="724365" y="4112972"/>
            <a:chExt cx="1263327" cy="591241"/>
          </a:xfrm>
        </p:grpSpPr>
        <p:grpSp>
          <p:nvGrpSpPr>
            <p:cNvPr id="60" name="组合 59"/>
            <p:cNvGrpSpPr/>
            <p:nvPr/>
          </p:nvGrpSpPr>
          <p:grpSpPr>
            <a:xfrm>
              <a:off x="724365" y="4112972"/>
              <a:ext cx="1263327" cy="591241"/>
              <a:chOff x="506621" y="6425480"/>
              <a:chExt cx="1459419" cy="619813"/>
            </a:xfrm>
          </p:grpSpPr>
          <p:sp>
            <p:nvSpPr>
              <p:cNvPr id="62" name="矩形: 圆角 61"/>
              <p:cNvSpPr/>
              <p:nvPr/>
            </p:nvSpPr>
            <p:spPr>
              <a:xfrm>
                <a:off x="507940" y="6425480"/>
                <a:ext cx="432653" cy="26273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endParaRPr>
              </a:p>
            </p:txBody>
          </p:sp>
          <p:sp>
            <p:nvSpPr>
              <p:cNvPr id="63" name="矩形 62"/>
              <p:cNvSpPr/>
              <p:nvPr/>
            </p:nvSpPr>
            <p:spPr>
              <a:xfrm>
                <a:off x="506621" y="6547003"/>
                <a:ext cx="1459419" cy="49829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254000" dist="25400" dir="5400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200">
                  <a:solidFill>
                    <a:schemeClr val="bg1"/>
                  </a:solidFill>
                  <a:effectLst>
                    <a:outerShdw blurRad="137160" dist="41148" dir="2699997" algn="tl">
                      <a:srgbClr val="000000">
                        <a:alpha val="40000"/>
                      </a:srgbClr>
                    </a:outerShdw>
                  </a:effectLst>
                  <a:latin typeface="+mn-ea"/>
                </a:endParaRPr>
              </a:p>
            </p:txBody>
          </p:sp>
          <p:sp>
            <p:nvSpPr>
              <p:cNvPr id="192" name="矩形 191"/>
              <p:cNvSpPr/>
              <p:nvPr/>
            </p:nvSpPr>
            <p:spPr>
              <a:xfrm>
                <a:off x="506621" y="6992478"/>
                <a:ext cx="1459419" cy="52815"/>
              </a:xfrm>
              <a:prstGeom prst="rect">
                <a:avLst/>
              </a:prstGeom>
              <a:solidFill>
                <a:schemeClr val="bg1"/>
              </a:solidFill>
              <a:ln w="38100">
                <a:noFill/>
              </a:ln>
              <a:effectLst>
                <a:outerShdw blurRad="254000" dist="25400" dir="5400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200">
                  <a:solidFill>
                    <a:schemeClr val="bg1"/>
                  </a:solidFill>
                  <a:effectLst>
                    <a:outerShdw blurRad="137160" dist="41148" dir="2699997" algn="tl">
                      <a:srgbClr val="000000">
                        <a:alpha val="40000"/>
                      </a:srgbClr>
                    </a:outerShdw>
                  </a:effectLst>
                  <a:latin typeface="+mn-ea"/>
                </a:endParaRPr>
              </a:p>
            </p:txBody>
          </p:sp>
        </p:grpSp>
        <p:sp>
          <p:nvSpPr>
            <p:cNvPr id="61" name="文本框 60"/>
            <p:cNvSpPr txBox="1"/>
            <p:nvPr/>
          </p:nvSpPr>
          <p:spPr>
            <a:xfrm>
              <a:off x="795378" y="4287475"/>
              <a:ext cx="1107996" cy="276999"/>
            </a:xfrm>
            <a:prstGeom prst="rect">
              <a:avLst/>
            </a:prstGeom>
            <a:noFill/>
          </p:spPr>
          <p:txBody>
            <a:bodyPr wrap="none">
              <a:spAutoFit/>
            </a:bodyPr>
            <a:lstStyle/>
            <a:p>
              <a:pPr algn="ctr"/>
              <a:r>
                <a:rPr kumimoji="0" lang="zh-CN" altLang="en-US" sz="1200" b="0" i="0" u="none" strike="noStrike" kern="1200" cap="none" spc="0" normalizeH="0" baseline="0" noProof="0" dirty="0">
                  <a:ln>
                    <a:noFill/>
                  </a:ln>
                  <a:solidFill>
                    <a:schemeClr val="bg1"/>
                  </a:solidFill>
                  <a:effectLst/>
                  <a:uLnTx/>
                  <a:uFillTx/>
                  <a:latin typeface="+mn-ea"/>
                </a:rPr>
                <a:t>现状分析建议</a:t>
              </a:r>
              <a:endParaRPr kumimoji="0" lang="zh-CN" altLang="en-US" sz="1200" b="0" i="0" u="none" strike="noStrike" kern="1200" cap="none" spc="0" normalizeH="0" baseline="0" noProof="0" dirty="0">
                <a:ln>
                  <a:noFill/>
                </a:ln>
                <a:solidFill>
                  <a:schemeClr val="bg1"/>
                </a:solidFill>
                <a:effectLst/>
                <a:uLnTx/>
                <a:uFillTx/>
                <a:latin typeface="+mn-ea"/>
              </a:endParaRPr>
            </a:p>
          </p:txBody>
        </p:sp>
      </p:grpSp>
      <p:sp>
        <p:nvSpPr>
          <p:cNvPr id="199" name="矩形: 圆角 198"/>
          <p:cNvSpPr/>
          <p:nvPr/>
        </p:nvSpPr>
        <p:spPr>
          <a:xfrm>
            <a:off x="3153943" y="1965748"/>
            <a:ext cx="471435" cy="85232"/>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00" name="文本框 199"/>
          <p:cNvSpPr txBox="1"/>
          <p:nvPr/>
        </p:nvSpPr>
        <p:spPr>
          <a:xfrm>
            <a:off x="5336151" y="1447004"/>
            <a:ext cx="2236510" cy="505138"/>
          </a:xfrm>
          <a:prstGeom prst="rect">
            <a:avLst/>
          </a:prstGeom>
          <a:noFill/>
        </p:spPr>
        <p:txBody>
          <a:bodyPr wrap="none">
            <a:spAutoFit/>
          </a:bodyPr>
          <a:lstStyle/>
          <a:p>
            <a:pPr algn="r">
              <a:lnSpc>
                <a:spcPct val="150000"/>
              </a:lnSpc>
            </a:pPr>
            <a:r>
              <a:rPr kumimoji="0" lang="zh-CN" altLang="en-US" sz="2000" b="0"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rPr>
              <a:t>完成</a:t>
            </a:r>
            <a:r>
              <a:rPr lang="zh-CN" altLang="en-US" sz="2000" dirty="0">
                <a:solidFill>
                  <a:schemeClr val="accent2"/>
                </a:solidFill>
                <a:latin typeface="思源黑体 CN Heavy" panose="020B0A00000000000000" pitchFamily="34" charset="-122"/>
                <a:ea typeface="思源黑体 CN Heavy" panose="020B0A00000000000000" pitchFamily="34" charset="-122"/>
              </a:rPr>
              <a:t>一期系统建设</a:t>
            </a:r>
            <a:endParaRPr lang="zh-CN" altLang="en-US" sz="2000" dirty="0">
              <a:solidFill>
                <a:schemeClr val="accent2"/>
              </a:solidFill>
              <a:latin typeface="思源黑体 CN Heavy" panose="020B0A00000000000000" pitchFamily="34" charset="-122"/>
              <a:ea typeface="思源黑体 CN Heavy" panose="020B0A00000000000000" pitchFamily="34" charset="-122"/>
            </a:endParaRPr>
          </a:p>
        </p:txBody>
      </p:sp>
      <p:sp>
        <p:nvSpPr>
          <p:cNvPr id="201" name="文本框 200"/>
          <p:cNvSpPr txBox="1"/>
          <p:nvPr/>
        </p:nvSpPr>
        <p:spPr>
          <a:xfrm>
            <a:off x="4465239" y="2060805"/>
            <a:ext cx="3150222" cy="530082"/>
          </a:xfrm>
          <a:prstGeom prst="rect">
            <a:avLst/>
          </a:prstGeom>
          <a:noFill/>
        </p:spPr>
        <p:txBody>
          <a:bodyPr wrap="square">
            <a:spAutoFit/>
          </a:bodyPr>
          <a:lstStyle/>
          <a:p>
            <a:pPr algn="r">
              <a:lnSpc>
                <a:spcPct val="150000"/>
              </a:lnSpc>
            </a:pPr>
            <a:r>
              <a:rPr kumimoji="0" lang="zh-CN" altLang="en-US" sz="1000" b="0" i="0" u="none" strike="noStrike" kern="1200" cap="none" spc="0" normalizeH="0" baseline="0" noProof="0" dirty="0">
                <a:ln>
                  <a:noFill/>
                </a:ln>
                <a:solidFill>
                  <a:schemeClr val="tx1">
                    <a:lumMod val="75000"/>
                    <a:lumOff val="25000"/>
                  </a:schemeClr>
                </a:solidFill>
                <a:effectLst/>
                <a:uLnTx/>
                <a:uFillTx/>
                <a:latin typeface="思源黑体 CN Normal"/>
                <a:ea typeface="思源黑体 CN Normal"/>
                <a:cs typeface="+mn-cs"/>
              </a:rPr>
              <a:t>立足一期规划的所有系统功能建设，并于今年年初正式投入运营，目前已平稳运行</a:t>
            </a:r>
            <a:r>
              <a:rPr kumimoji="0" lang="en-US" altLang="zh-CN" sz="1000" b="0" i="0" u="none" strike="noStrike" kern="1200" cap="none" spc="0" normalizeH="0" baseline="0" noProof="0" dirty="0">
                <a:ln>
                  <a:noFill/>
                </a:ln>
                <a:solidFill>
                  <a:schemeClr val="tx1">
                    <a:lumMod val="75000"/>
                    <a:lumOff val="25000"/>
                  </a:schemeClr>
                </a:solidFill>
                <a:effectLst/>
                <a:uLnTx/>
                <a:uFillTx/>
                <a:latin typeface="思源黑体 CN Normal"/>
                <a:ea typeface="思源黑体 CN Normal"/>
                <a:cs typeface="+mn-cs"/>
              </a:rPr>
              <a:t>3</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思源黑体 CN Normal"/>
                <a:ea typeface="思源黑体 CN Normal"/>
                <a:cs typeface="+mn-cs"/>
              </a:rPr>
              <a:t>个月</a:t>
            </a:r>
            <a:endParaRPr lang="zh-CN" altLang="en-US" sz="1000" dirty="0">
              <a:solidFill>
                <a:schemeClr val="tx1">
                  <a:lumMod val="75000"/>
                  <a:lumOff val="25000"/>
                </a:schemeClr>
              </a:solidFill>
              <a:latin typeface="+mn-ea"/>
            </a:endParaRPr>
          </a:p>
        </p:txBody>
      </p:sp>
      <p:sp>
        <p:nvSpPr>
          <p:cNvPr id="202" name="矩形: 圆角 201"/>
          <p:cNvSpPr/>
          <p:nvPr/>
        </p:nvSpPr>
        <p:spPr>
          <a:xfrm>
            <a:off x="6940634" y="1965748"/>
            <a:ext cx="471435" cy="85232"/>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03" name="文本框 202"/>
          <p:cNvSpPr txBox="1"/>
          <p:nvPr/>
        </p:nvSpPr>
        <p:spPr>
          <a:xfrm>
            <a:off x="8721181" y="1447004"/>
            <a:ext cx="2749471" cy="505138"/>
          </a:xfrm>
          <a:prstGeom prst="rect">
            <a:avLst/>
          </a:prstGeom>
          <a:noFill/>
        </p:spPr>
        <p:txBody>
          <a:bodyPr wrap="none">
            <a:spAutoFit/>
          </a:bodyPr>
          <a:lstStyle/>
          <a:p>
            <a:pPr algn="r">
              <a:lnSpc>
                <a:spcPct val="150000"/>
              </a:lnSpc>
            </a:pPr>
            <a:r>
              <a:rPr kumimoji="0" lang="zh-CN" altLang="en-US" sz="2000" b="0" i="0" u="none" strike="noStrike" kern="1200" cap="none" spc="0" normalizeH="0" baseline="0" noProof="0" dirty="0">
                <a:ln>
                  <a:noFill/>
                </a:ln>
                <a:solidFill>
                  <a:schemeClr val="accent3"/>
                </a:solidFill>
                <a:effectLst/>
                <a:uLnTx/>
                <a:uFillTx/>
                <a:latin typeface="思源黑体 CN Heavy" panose="020B0A00000000000000" pitchFamily="34" charset="-122"/>
                <a:ea typeface="思源黑体 CN Heavy" panose="020B0A00000000000000" pitchFamily="34" charset="-122"/>
              </a:rPr>
              <a:t>完成运营管理机制构建</a:t>
            </a:r>
            <a:endParaRPr lang="zh-CN" altLang="en-US" sz="2000" dirty="0">
              <a:solidFill>
                <a:schemeClr val="accent3"/>
              </a:solidFill>
              <a:latin typeface="思源黑体 CN Heavy" panose="020B0A00000000000000" pitchFamily="34" charset="-122"/>
              <a:ea typeface="思源黑体 CN Heavy" panose="020B0A00000000000000" pitchFamily="34" charset="-122"/>
            </a:endParaRPr>
          </a:p>
        </p:txBody>
      </p:sp>
      <p:sp>
        <p:nvSpPr>
          <p:cNvPr id="204" name="文本框 203"/>
          <p:cNvSpPr txBox="1"/>
          <p:nvPr/>
        </p:nvSpPr>
        <p:spPr>
          <a:xfrm>
            <a:off x="8363230" y="2060805"/>
            <a:ext cx="3150222" cy="530082"/>
          </a:xfrm>
          <a:prstGeom prst="rect">
            <a:avLst/>
          </a:prstGeom>
          <a:noFill/>
        </p:spPr>
        <p:txBody>
          <a:bodyPr wrap="square">
            <a:spAutoFit/>
          </a:bodyPr>
          <a:lstStyle/>
          <a:p>
            <a:pPr algn="r">
              <a:lnSpc>
                <a:spcPct val="150000"/>
              </a:lnSpc>
            </a:pPr>
            <a:r>
              <a:rPr lang="zh-CN" altLang="en-US" sz="1000" dirty="0">
                <a:solidFill>
                  <a:schemeClr val="tx1">
                    <a:lumMod val="75000"/>
                    <a:lumOff val="25000"/>
                  </a:schemeClr>
                </a:solidFill>
                <a:latin typeface="思源黑体 CN Normal"/>
                <a:ea typeface="思源黑体 CN Normal"/>
              </a:rPr>
              <a:t>构建完善的运营体系，包括商品管理、用户管理、权限管理、接口管理等方面的运营机制</a:t>
            </a:r>
            <a:endParaRPr lang="zh-CN" altLang="en-US" sz="1000" dirty="0">
              <a:solidFill>
                <a:schemeClr val="tx1">
                  <a:lumMod val="75000"/>
                  <a:lumOff val="25000"/>
                </a:schemeClr>
              </a:solidFill>
              <a:latin typeface="+mn-ea"/>
            </a:endParaRPr>
          </a:p>
        </p:txBody>
      </p:sp>
      <p:sp>
        <p:nvSpPr>
          <p:cNvPr id="205" name="矩形: 圆角 204"/>
          <p:cNvSpPr/>
          <p:nvPr/>
        </p:nvSpPr>
        <p:spPr>
          <a:xfrm>
            <a:off x="10838625" y="1965748"/>
            <a:ext cx="471435" cy="85232"/>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10" name="文本框 209"/>
          <p:cNvSpPr txBox="1"/>
          <p:nvPr/>
        </p:nvSpPr>
        <p:spPr>
          <a:xfrm>
            <a:off x="4741431" y="3336382"/>
            <a:ext cx="630301" cy="523220"/>
          </a:xfrm>
          <a:prstGeom prst="rect">
            <a:avLst/>
          </a:prstGeom>
          <a:noFill/>
        </p:spPr>
        <p:txBody>
          <a:bodyPr wrap="none">
            <a:spAutoFit/>
          </a:bodyPr>
          <a:lstStyle/>
          <a:p>
            <a:pPr algn="ctr"/>
            <a:r>
              <a:rPr kumimoji="0" lang="en-US" altLang="zh-CN" sz="1600" b="0" i="0" u="none" strike="noStrike" kern="1200" cap="none" spc="0" normalizeH="0" baseline="0" noProof="0" dirty="0">
                <a:ln>
                  <a:noFill/>
                </a:ln>
                <a:solidFill>
                  <a:schemeClr val="accent2"/>
                </a:solidFill>
                <a:effectLst/>
                <a:uLnTx/>
                <a:uFillTx/>
                <a:latin typeface="思源黑体 CN Bold" panose="020B0800000000000000" pitchFamily="34" charset="-122"/>
                <a:ea typeface="思源黑体 CN Bold" panose="020B0800000000000000" pitchFamily="34" charset="-122"/>
              </a:rPr>
              <a:t>15</a:t>
            </a:r>
            <a:r>
              <a:rPr kumimoji="0" lang="zh-CN" altLang="en-US" sz="1600" b="0" i="0" u="none" strike="noStrike" kern="1200" cap="none" spc="0" normalizeH="0" baseline="0" noProof="0" dirty="0">
                <a:ln>
                  <a:noFill/>
                </a:ln>
                <a:solidFill>
                  <a:schemeClr val="accent2"/>
                </a:solidFill>
                <a:effectLst/>
                <a:uLnTx/>
                <a:uFillTx/>
                <a:latin typeface="思源黑体 CN Bold" panose="020B0800000000000000" pitchFamily="34" charset="-122"/>
                <a:ea typeface="思源黑体 CN Bold" panose="020B0800000000000000" pitchFamily="34" charset="-122"/>
              </a:rPr>
              <a:t>个</a:t>
            </a:r>
            <a:endParaRPr kumimoji="0" lang="en-US" altLang="zh-CN" sz="1600" b="0" i="0" u="none" strike="noStrike" kern="1200" cap="none" spc="0" normalizeH="0" baseline="0" noProof="0" dirty="0">
              <a:ln>
                <a:noFill/>
              </a:ln>
              <a:solidFill>
                <a:schemeClr val="accent2"/>
              </a:solidFill>
              <a:effectLst/>
              <a:uLnTx/>
              <a:uFillTx/>
              <a:latin typeface="思源黑体 CN Bold" panose="020B0800000000000000" pitchFamily="34" charset="-122"/>
              <a:ea typeface="思源黑体 CN Bold" panose="020B0800000000000000" pitchFamily="34" charset="-122"/>
            </a:endParaRPr>
          </a:p>
          <a:p>
            <a:pPr algn="ctr"/>
            <a:r>
              <a:rPr lang="zh-CN" altLang="en-US" sz="1200" dirty="0">
                <a:solidFill>
                  <a:schemeClr val="tx1">
                    <a:lumMod val="75000"/>
                    <a:lumOff val="25000"/>
                  </a:schemeClr>
                </a:solidFill>
                <a:latin typeface="+mn-ea"/>
              </a:rPr>
              <a:t>模块</a:t>
            </a:r>
            <a:endParaRPr lang="zh-CN" altLang="en-US" sz="1200" dirty="0">
              <a:solidFill>
                <a:schemeClr val="tx1">
                  <a:lumMod val="75000"/>
                  <a:lumOff val="25000"/>
                </a:schemeClr>
              </a:solidFill>
              <a:latin typeface="+mn-ea"/>
            </a:endParaRPr>
          </a:p>
        </p:txBody>
      </p:sp>
      <p:sp>
        <p:nvSpPr>
          <p:cNvPr id="211" name="文本框 210"/>
          <p:cNvSpPr txBox="1"/>
          <p:nvPr/>
        </p:nvSpPr>
        <p:spPr>
          <a:xfrm>
            <a:off x="5682637" y="2770928"/>
            <a:ext cx="750526" cy="523220"/>
          </a:xfrm>
          <a:prstGeom prst="rect">
            <a:avLst/>
          </a:prstGeom>
          <a:noFill/>
        </p:spPr>
        <p:txBody>
          <a:bodyPr wrap="none">
            <a:spAutoFit/>
          </a:bodyPr>
          <a:lstStyle>
            <a:defPPr>
              <a:defRPr lang="zh-CN"/>
            </a:defPPr>
            <a:lvl1pPr>
              <a:defRPr sz="1600">
                <a:solidFill>
                  <a:schemeClr val="tx1">
                    <a:lumMod val="75000"/>
                    <a:lumOff val="25000"/>
                  </a:schemeClr>
                </a:solidFill>
                <a:latin typeface="思源黑体 CN Bold" panose="020B0800000000000000" pitchFamily="34" charset="-122"/>
                <a:ea typeface="思源黑体 CN Bold" panose="020B0800000000000000" pitchFamily="34" charset="-122"/>
              </a:defRPr>
            </a:lvl1pPr>
          </a:lstStyle>
          <a:p>
            <a:pPr algn="ctr"/>
            <a:r>
              <a:rPr lang="en-US" altLang="zh-CN" dirty="0">
                <a:solidFill>
                  <a:schemeClr val="accent2"/>
                </a:solidFill>
              </a:rPr>
              <a:t>211</a:t>
            </a:r>
            <a:r>
              <a:rPr lang="zh-CN" altLang="en-US" dirty="0">
                <a:solidFill>
                  <a:schemeClr val="accent2"/>
                </a:solidFill>
              </a:rPr>
              <a:t>个</a:t>
            </a:r>
            <a:endParaRPr lang="en-US" altLang="zh-CN" dirty="0">
              <a:solidFill>
                <a:schemeClr val="accent2"/>
              </a:solidFill>
            </a:endParaRPr>
          </a:p>
          <a:p>
            <a:pPr algn="ctr"/>
            <a:r>
              <a:rPr lang="zh-CN" altLang="en-US" sz="1200" dirty="0">
                <a:latin typeface="+mn-ea"/>
                <a:ea typeface="+mn-ea"/>
              </a:rPr>
              <a:t>功能点</a:t>
            </a:r>
            <a:endParaRPr lang="zh-CN" altLang="en-US" sz="1200" dirty="0">
              <a:latin typeface="+mn-ea"/>
              <a:ea typeface="+mn-ea"/>
            </a:endParaRPr>
          </a:p>
        </p:txBody>
      </p:sp>
      <p:sp>
        <p:nvSpPr>
          <p:cNvPr id="212" name="文本框 211"/>
          <p:cNvSpPr txBox="1"/>
          <p:nvPr/>
        </p:nvSpPr>
        <p:spPr>
          <a:xfrm>
            <a:off x="6759191" y="3302100"/>
            <a:ext cx="800219" cy="523220"/>
          </a:xfrm>
          <a:prstGeom prst="rect">
            <a:avLst/>
          </a:prstGeom>
          <a:noFill/>
        </p:spPr>
        <p:txBody>
          <a:bodyPr wrap="none">
            <a:spAutoFit/>
          </a:bodyPr>
          <a:lstStyle/>
          <a:p>
            <a:pPr algn="ctr"/>
            <a:r>
              <a:rPr lang="en-US" altLang="zh-CN" sz="1600" dirty="0">
                <a:solidFill>
                  <a:schemeClr val="accent2"/>
                </a:solidFill>
                <a:latin typeface="思源黑体 CN Bold" panose="020B0800000000000000" pitchFamily="34" charset="-122"/>
                <a:ea typeface="思源黑体 CN Bold" panose="020B0800000000000000" pitchFamily="34" charset="-122"/>
              </a:rPr>
              <a:t>342</a:t>
            </a:r>
            <a:r>
              <a:rPr lang="zh-CN" altLang="en-US" sz="1600" dirty="0">
                <a:solidFill>
                  <a:schemeClr val="accent2"/>
                </a:solidFill>
                <a:latin typeface="思源黑体 CN Bold" panose="020B0800000000000000" pitchFamily="34" charset="-122"/>
                <a:ea typeface="思源黑体 CN Bold" panose="020B0800000000000000" pitchFamily="34" charset="-122"/>
              </a:rPr>
              <a:t>个</a:t>
            </a:r>
            <a:endParaRPr lang="en-US" altLang="zh-CN" sz="1600" dirty="0">
              <a:solidFill>
                <a:schemeClr val="accent2"/>
              </a:solidFill>
              <a:latin typeface="思源黑体 CN Bold" panose="020B0800000000000000" pitchFamily="34" charset="-122"/>
              <a:ea typeface="思源黑体 CN Bold" panose="020B0800000000000000" pitchFamily="34" charset="-122"/>
            </a:endParaRPr>
          </a:p>
          <a:p>
            <a:pPr algn="ctr"/>
            <a:r>
              <a:rPr lang="zh-CN" altLang="en-US" sz="1200" dirty="0">
                <a:solidFill>
                  <a:schemeClr val="tx1">
                    <a:lumMod val="75000"/>
                    <a:lumOff val="25000"/>
                  </a:schemeClr>
                </a:solidFill>
                <a:latin typeface="思源黑体 CN Normal"/>
                <a:ea typeface="思源黑体 CN Normal"/>
              </a:rPr>
              <a:t>业务场景</a:t>
            </a:r>
            <a:endParaRPr lang="zh-CN" altLang="en-US" sz="1200" dirty="0">
              <a:solidFill>
                <a:schemeClr val="tx1">
                  <a:lumMod val="75000"/>
                  <a:lumOff val="25000"/>
                </a:schemeClr>
              </a:solidFill>
              <a:latin typeface="+mn-ea"/>
            </a:endParaRPr>
          </a:p>
        </p:txBody>
      </p:sp>
      <p:sp>
        <p:nvSpPr>
          <p:cNvPr id="213" name="椭圆 212"/>
          <p:cNvSpPr/>
          <p:nvPr/>
        </p:nvSpPr>
        <p:spPr>
          <a:xfrm>
            <a:off x="5564037" y="3574849"/>
            <a:ext cx="996488" cy="996488"/>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r>
              <a:rPr lang="zh-CN" altLang="en-US" sz="1945" dirty="0">
                <a:solidFill>
                  <a:schemeClr val="bg1"/>
                </a:solidFill>
                <a:latin typeface="+mj-ea"/>
                <a:ea typeface="+mj-ea"/>
              </a:rPr>
              <a:t>建设成果</a:t>
            </a:r>
            <a:endParaRPr lang="zh-CN" altLang="en-US" sz="1945" dirty="0">
              <a:solidFill>
                <a:schemeClr val="bg1"/>
              </a:solidFill>
              <a:latin typeface="+mj-ea"/>
              <a:ea typeface="+mj-ea"/>
            </a:endParaRPr>
          </a:p>
        </p:txBody>
      </p:sp>
      <p:sp>
        <p:nvSpPr>
          <p:cNvPr id="214" name="矩形: 对角圆角 475"/>
          <p:cNvSpPr/>
          <p:nvPr/>
        </p:nvSpPr>
        <p:spPr>
          <a:xfrm>
            <a:off x="4600421" y="5211407"/>
            <a:ext cx="1143054" cy="317580"/>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15" name="矩形: 对角圆角 475"/>
          <p:cNvSpPr/>
          <p:nvPr/>
        </p:nvSpPr>
        <p:spPr>
          <a:xfrm>
            <a:off x="6269015" y="5211407"/>
            <a:ext cx="1143054" cy="317580"/>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16" name="文本框 215"/>
          <p:cNvSpPr txBox="1"/>
          <p:nvPr/>
        </p:nvSpPr>
        <p:spPr>
          <a:xfrm>
            <a:off x="4802984" y="5180245"/>
            <a:ext cx="744114" cy="319896"/>
          </a:xfrm>
          <a:prstGeom prst="rect">
            <a:avLst/>
          </a:prstGeom>
          <a:noFill/>
        </p:spPr>
        <p:txBody>
          <a:bodyPr wrap="none">
            <a:spAutoFit/>
          </a:bodyPr>
          <a:lstStyle/>
          <a:p>
            <a:pPr>
              <a:lnSpc>
                <a:spcPct val="150000"/>
              </a:lnSpc>
            </a:pPr>
            <a:r>
              <a:rPr lang="en-US" altLang="zh-CN" sz="1100" dirty="0">
                <a:solidFill>
                  <a:schemeClr val="bg1"/>
                </a:solidFill>
                <a:latin typeface="思源黑体 CN Normal"/>
                <a:ea typeface="思源黑体 CN Normal"/>
              </a:rPr>
              <a:t>PLM</a:t>
            </a:r>
            <a:r>
              <a:rPr lang="zh-CN" altLang="en-US" sz="1100" dirty="0">
                <a:solidFill>
                  <a:schemeClr val="bg1"/>
                </a:solidFill>
                <a:latin typeface="思源黑体 CN Normal"/>
                <a:ea typeface="思源黑体 CN Normal"/>
              </a:rPr>
              <a:t>系统</a:t>
            </a:r>
            <a:endParaRPr lang="zh-CN" altLang="en-US" sz="1100" dirty="0">
              <a:solidFill>
                <a:schemeClr val="bg1"/>
              </a:solidFill>
              <a:latin typeface="+mn-ea"/>
            </a:endParaRPr>
          </a:p>
        </p:txBody>
      </p:sp>
      <p:sp>
        <p:nvSpPr>
          <p:cNvPr id="217" name="文本框 216"/>
          <p:cNvSpPr txBox="1"/>
          <p:nvPr/>
        </p:nvSpPr>
        <p:spPr>
          <a:xfrm>
            <a:off x="6453794" y="5180245"/>
            <a:ext cx="748923" cy="319896"/>
          </a:xfrm>
          <a:prstGeom prst="rect">
            <a:avLst/>
          </a:prstGeom>
          <a:noFill/>
        </p:spPr>
        <p:txBody>
          <a:bodyPr wrap="none">
            <a:spAutoFit/>
          </a:bodyPr>
          <a:lstStyle/>
          <a:p>
            <a:pPr>
              <a:lnSpc>
                <a:spcPct val="150000"/>
              </a:lnSpc>
            </a:pPr>
            <a:r>
              <a:rPr lang="zh-CN" altLang="en-US" sz="1100" dirty="0">
                <a:solidFill>
                  <a:schemeClr val="bg1"/>
                </a:solidFill>
                <a:latin typeface="思源黑体 CN Normal"/>
                <a:ea typeface="思源黑体 CN Normal"/>
              </a:rPr>
              <a:t>线上商城</a:t>
            </a:r>
            <a:endParaRPr lang="zh-CN" altLang="en-US" sz="1100" dirty="0">
              <a:solidFill>
                <a:schemeClr val="bg1"/>
              </a:solidFill>
              <a:latin typeface="+mn-ea"/>
            </a:endParaRPr>
          </a:p>
        </p:txBody>
      </p:sp>
      <p:sp>
        <p:nvSpPr>
          <p:cNvPr id="218" name="文本框 217"/>
          <p:cNvSpPr txBox="1"/>
          <p:nvPr/>
        </p:nvSpPr>
        <p:spPr>
          <a:xfrm>
            <a:off x="4820733" y="5583009"/>
            <a:ext cx="697627" cy="246221"/>
          </a:xfrm>
          <a:prstGeom prst="rect">
            <a:avLst/>
          </a:prstGeom>
          <a:noFill/>
        </p:spPr>
        <p:txBody>
          <a:bodyPr wrap="none">
            <a:spAutoFit/>
          </a:bodyPr>
          <a:lstStyle/>
          <a:p>
            <a:pPr algn="ctr"/>
            <a:r>
              <a:rPr kumimoji="0" lang="zh-CN" altLang="en-US" sz="1000" b="0" i="0" u="none" strike="noStrike" kern="1200" cap="none" spc="0" normalizeH="0" baseline="0" noProof="0" dirty="0">
                <a:ln>
                  <a:noFill/>
                </a:ln>
                <a:solidFill>
                  <a:schemeClr val="tx1">
                    <a:lumMod val="75000"/>
                    <a:lumOff val="25000"/>
                  </a:schemeClr>
                </a:solidFill>
                <a:effectLst/>
                <a:uLnTx/>
                <a:uFillTx/>
                <a:latin typeface="思源黑体 CN Normal"/>
                <a:ea typeface="思源黑体 CN Normal"/>
                <a:cs typeface="+mn-cs"/>
              </a:rPr>
              <a:t>研发模块</a:t>
            </a:r>
            <a:endParaRPr lang="zh-CN" altLang="en-US" sz="1000" dirty="0">
              <a:solidFill>
                <a:schemeClr val="tx1">
                  <a:lumMod val="75000"/>
                  <a:lumOff val="25000"/>
                </a:schemeClr>
              </a:solidFill>
              <a:latin typeface="+mn-ea"/>
            </a:endParaRPr>
          </a:p>
        </p:txBody>
      </p:sp>
      <p:sp>
        <p:nvSpPr>
          <p:cNvPr id="219" name="文本框 218"/>
          <p:cNvSpPr txBox="1"/>
          <p:nvPr/>
        </p:nvSpPr>
        <p:spPr>
          <a:xfrm>
            <a:off x="4808188" y="5829230"/>
            <a:ext cx="697627" cy="246221"/>
          </a:xfrm>
          <a:prstGeom prst="rect">
            <a:avLst/>
          </a:prstGeom>
          <a:noFill/>
        </p:spPr>
        <p:txBody>
          <a:bodyPr wrap="none">
            <a:spAutoFit/>
          </a:bodyPr>
          <a:lstStyle/>
          <a:p>
            <a:pPr algn="ctr"/>
            <a:r>
              <a:rPr kumimoji="0" lang="zh-CN" altLang="en-US" sz="1000" b="0" i="0" u="none" strike="noStrike" kern="1200" cap="none" spc="0" normalizeH="0" baseline="0" noProof="0" dirty="0">
                <a:ln>
                  <a:noFill/>
                </a:ln>
                <a:solidFill>
                  <a:schemeClr val="tx1">
                    <a:lumMod val="75000"/>
                    <a:lumOff val="25000"/>
                  </a:schemeClr>
                </a:solidFill>
                <a:effectLst/>
                <a:uLnTx/>
                <a:uFillTx/>
                <a:latin typeface="思源黑体 CN Normal"/>
                <a:ea typeface="思源黑体 CN Normal"/>
                <a:cs typeface="+mn-cs"/>
              </a:rPr>
              <a:t>商品模块</a:t>
            </a:r>
            <a:endParaRPr lang="zh-CN" altLang="en-US" sz="1000" dirty="0">
              <a:solidFill>
                <a:schemeClr val="tx1">
                  <a:lumMod val="75000"/>
                  <a:lumOff val="25000"/>
                </a:schemeClr>
              </a:solidFill>
              <a:latin typeface="+mn-ea"/>
            </a:endParaRPr>
          </a:p>
        </p:txBody>
      </p:sp>
      <p:sp>
        <p:nvSpPr>
          <p:cNvPr id="220" name="文本框 219"/>
          <p:cNvSpPr txBox="1"/>
          <p:nvPr/>
        </p:nvSpPr>
        <p:spPr>
          <a:xfrm>
            <a:off x="6469557" y="5583009"/>
            <a:ext cx="697628" cy="246221"/>
          </a:xfrm>
          <a:prstGeom prst="rect">
            <a:avLst/>
          </a:prstGeom>
          <a:noFill/>
        </p:spPr>
        <p:txBody>
          <a:bodyPr wrap="none">
            <a:spAutoFit/>
          </a:bodyPr>
          <a:lstStyle/>
          <a:p>
            <a:pPr algn="ctr"/>
            <a:r>
              <a:rPr kumimoji="0" lang="zh-CN" altLang="en-US" sz="1000" b="0" i="0" u="none" strike="noStrike" kern="1200" cap="none" spc="0" normalizeH="0" baseline="0" noProof="0" dirty="0">
                <a:ln>
                  <a:noFill/>
                </a:ln>
                <a:solidFill>
                  <a:schemeClr val="tx1">
                    <a:lumMod val="75000"/>
                    <a:lumOff val="25000"/>
                  </a:schemeClr>
                </a:solidFill>
                <a:effectLst/>
                <a:uLnTx/>
                <a:uFillTx/>
                <a:latin typeface="思源黑体 CN Normal"/>
                <a:ea typeface="思源黑体 CN Normal"/>
                <a:cs typeface="+mn-cs"/>
              </a:rPr>
              <a:t>库存模块</a:t>
            </a:r>
            <a:endParaRPr lang="zh-CN" altLang="en-US" sz="1000" dirty="0">
              <a:solidFill>
                <a:schemeClr val="tx1">
                  <a:lumMod val="75000"/>
                  <a:lumOff val="25000"/>
                </a:schemeClr>
              </a:solidFill>
              <a:latin typeface="+mn-ea"/>
            </a:endParaRPr>
          </a:p>
        </p:txBody>
      </p:sp>
      <p:sp>
        <p:nvSpPr>
          <p:cNvPr id="221" name="文本框 220"/>
          <p:cNvSpPr txBox="1"/>
          <p:nvPr/>
        </p:nvSpPr>
        <p:spPr>
          <a:xfrm>
            <a:off x="6469560" y="5829230"/>
            <a:ext cx="697627" cy="246221"/>
          </a:xfrm>
          <a:prstGeom prst="rect">
            <a:avLst/>
          </a:prstGeom>
          <a:noFill/>
        </p:spPr>
        <p:txBody>
          <a:bodyPr wrap="none">
            <a:spAutoFit/>
          </a:bodyPr>
          <a:lstStyle/>
          <a:p>
            <a:pPr algn="ctr"/>
            <a:r>
              <a:rPr kumimoji="0" lang="zh-CN" altLang="en-US" sz="1000" b="0" i="0" u="none" strike="noStrike" kern="1200" cap="none" spc="0" normalizeH="0" baseline="0" noProof="0" dirty="0">
                <a:ln>
                  <a:noFill/>
                </a:ln>
                <a:solidFill>
                  <a:schemeClr val="tx1">
                    <a:lumMod val="75000"/>
                    <a:lumOff val="25000"/>
                  </a:schemeClr>
                </a:solidFill>
                <a:effectLst/>
                <a:uLnTx/>
                <a:uFillTx/>
                <a:latin typeface="思源黑体 CN Normal"/>
                <a:ea typeface="思源黑体 CN Normal"/>
                <a:cs typeface="+mn-cs"/>
              </a:rPr>
              <a:t>权限模块</a:t>
            </a:r>
            <a:endParaRPr lang="zh-CN" altLang="en-US" sz="1000" dirty="0">
              <a:solidFill>
                <a:schemeClr val="tx1">
                  <a:lumMod val="75000"/>
                  <a:lumOff val="25000"/>
                </a:schemeClr>
              </a:solidFill>
              <a:latin typeface="+mn-ea"/>
            </a:endParaRPr>
          </a:p>
        </p:txBody>
      </p:sp>
      <p:grpSp>
        <p:nvGrpSpPr>
          <p:cNvPr id="481" name="组合 480"/>
          <p:cNvGrpSpPr/>
          <p:nvPr/>
        </p:nvGrpSpPr>
        <p:grpSpPr>
          <a:xfrm>
            <a:off x="5090160" y="4528872"/>
            <a:ext cx="603750" cy="570351"/>
            <a:chOff x="5090160" y="4586001"/>
            <a:chExt cx="603750" cy="570351"/>
          </a:xfrm>
        </p:grpSpPr>
        <p:cxnSp>
          <p:nvCxnSpPr>
            <p:cNvPr id="223" name="直接箭头连接符 222"/>
            <p:cNvCxnSpPr/>
            <p:nvPr/>
          </p:nvCxnSpPr>
          <p:spPr>
            <a:xfrm flipV="1">
              <a:off x="5090160" y="4586001"/>
              <a:ext cx="488351" cy="472688"/>
            </a:xfrm>
            <a:prstGeom prst="straightConnector1">
              <a:avLst/>
            </a:prstGeom>
            <a:ln>
              <a:solidFill>
                <a:schemeClr val="tx1">
                  <a:lumMod val="50000"/>
                  <a:lumOff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80" name="直接箭头连接符 479"/>
            <p:cNvCxnSpPr/>
            <p:nvPr/>
          </p:nvCxnSpPr>
          <p:spPr>
            <a:xfrm flipV="1">
              <a:off x="5205559" y="4683664"/>
              <a:ext cx="488351" cy="472688"/>
            </a:xfrm>
            <a:prstGeom prst="straightConnector1">
              <a:avLst/>
            </a:prstGeom>
            <a:ln>
              <a:solidFill>
                <a:schemeClr val="tx1">
                  <a:lumMod val="50000"/>
                  <a:lumOff val="50000"/>
                </a:schemeClr>
              </a:solidFill>
              <a:prstDash val="dash"/>
              <a:headEnd type="arrow"/>
              <a:tailEnd type="none"/>
            </a:ln>
          </p:spPr>
          <p:style>
            <a:lnRef idx="1">
              <a:schemeClr val="accent1"/>
            </a:lnRef>
            <a:fillRef idx="0">
              <a:schemeClr val="accent1"/>
            </a:fillRef>
            <a:effectRef idx="0">
              <a:schemeClr val="accent1"/>
            </a:effectRef>
            <a:fontRef idx="minor">
              <a:schemeClr val="tx1"/>
            </a:fontRef>
          </p:style>
        </p:cxnSp>
      </p:grpSp>
      <p:sp>
        <p:nvSpPr>
          <p:cNvPr id="482" name="文本框 481"/>
          <p:cNvSpPr txBox="1"/>
          <p:nvPr/>
        </p:nvSpPr>
        <p:spPr>
          <a:xfrm>
            <a:off x="4660496" y="4553607"/>
            <a:ext cx="697627" cy="246221"/>
          </a:xfrm>
          <a:prstGeom prst="rect">
            <a:avLst/>
          </a:prstGeom>
          <a:noFill/>
        </p:spPr>
        <p:txBody>
          <a:bodyPr wrap="none">
            <a:spAutoFit/>
          </a:bodyPr>
          <a:lstStyle/>
          <a:p>
            <a:r>
              <a:rPr lang="zh-CN" altLang="en-US" sz="1000" dirty="0">
                <a:solidFill>
                  <a:schemeClr val="tx1">
                    <a:lumMod val="75000"/>
                    <a:lumOff val="25000"/>
                  </a:schemeClr>
                </a:solidFill>
                <a:latin typeface="+mn-ea"/>
              </a:rPr>
              <a:t>相互赋能</a:t>
            </a:r>
            <a:endParaRPr lang="zh-CN" altLang="en-US" sz="1000" dirty="0">
              <a:solidFill>
                <a:schemeClr val="tx1">
                  <a:lumMod val="75000"/>
                  <a:lumOff val="25000"/>
                </a:schemeClr>
              </a:solidFill>
              <a:latin typeface="+mn-ea"/>
            </a:endParaRPr>
          </a:p>
        </p:txBody>
      </p:sp>
      <p:cxnSp>
        <p:nvCxnSpPr>
          <p:cNvPr id="485" name="直接箭头连接符 484"/>
          <p:cNvCxnSpPr/>
          <p:nvPr/>
        </p:nvCxnSpPr>
        <p:spPr>
          <a:xfrm flipH="1" flipV="1">
            <a:off x="6491633" y="4528872"/>
            <a:ext cx="488351" cy="472688"/>
          </a:xfrm>
          <a:prstGeom prst="straightConnector1">
            <a:avLst/>
          </a:prstGeom>
          <a:ln>
            <a:solidFill>
              <a:schemeClr val="tx1">
                <a:lumMod val="50000"/>
                <a:lumOff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86" name="直接箭头连接符 485"/>
          <p:cNvCxnSpPr/>
          <p:nvPr/>
        </p:nvCxnSpPr>
        <p:spPr>
          <a:xfrm flipH="1" flipV="1">
            <a:off x="6376234" y="4626535"/>
            <a:ext cx="488351" cy="472688"/>
          </a:xfrm>
          <a:prstGeom prst="straightConnector1">
            <a:avLst/>
          </a:prstGeom>
          <a:ln>
            <a:solidFill>
              <a:schemeClr val="tx1">
                <a:lumMod val="50000"/>
                <a:lumOff val="50000"/>
              </a:schemeClr>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487" name="文本框 486"/>
          <p:cNvSpPr txBox="1"/>
          <p:nvPr/>
        </p:nvSpPr>
        <p:spPr>
          <a:xfrm>
            <a:off x="6726688" y="4553607"/>
            <a:ext cx="697627" cy="246221"/>
          </a:xfrm>
          <a:prstGeom prst="rect">
            <a:avLst/>
          </a:prstGeom>
          <a:noFill/>
        </p:spPr>
        <p:txBody>
          <a:bodyPr wrap="none">
            <a:spAutoFit/>
          </a:bodyPr>
          <a:lstStyle/>
          <a:p>
            <a:r>
              <a:rPr lang="zh-CN" altLang="en-US" sz="1000" dirty="0">
                <a:solidFill>
                  <a:schemeClr val="tx1">
                    <a:lumMod val="75000"/>
                    <a:lumOff val="25000"/>
                  </a:schemeClr>
                </a:solidFill>
                <a:latin typeface="+mn-ea"/>
              </a:rPr>
              <a:t>相互赋能</a:t>
            </a:r>
            <a:endParaRPr lang="zh-CN" altLang="en-US" sz="1000" dirty="0">
              <a:solidFill>
                <a:schemeClr val="tx1">
                  <a:lumMod val="75000"/>
                  <a:lumOff val="25000"/>
                </a:schemeClr>
              </a:solidFill>
              <a:latin typeface="+mn-ea"/>
            </a:endParaRPr>
          </a:p>
        </p:txBody>
      </p:sp>
      <p:sp>
        <p:nvSpPr>
          <p:cNvPr id="492" name="椭圆 491"/>
          <p:cNvSpPr/>
          <p:nvPr/>
        </p:nvSpPr>
        <p:spPr>
          <a:xfrm>
            <a:off x="5311574" y="3644375"/>
            <a:ext cx="48716" cy="48716"/>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latin typeface="+mj-ea"/>
              <a:ea typeface="+mj-ea"/>
            </a:endParaRPr>
          </a:p>
        </p:txBody>
      </p:sp>
      <p:sp>
        <p:nvSpPr>
          <p:cNvPr id="493" name="椭圆 492"/>
          <p:cNvSpPr/>
          <p:nvPr/>
        </p:nvSpPr>
        <p:spPr>
          <a:xfrm>
            <a:off x="6040350" y="3309429"/>
            <a:ext cx="48716" cy="48716"/>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latin typeface="+mj-ea"/>
              <a:ea typeface="+mj-ea"/>
            </a:endParaRPr>
          </a:p>
        </p:txBody>
      </p:sp>
      <p:sp>
        <p:nvSpPr>
          <p:cNvPr id="495" name="椭圆 494"/>
          <p:cNvSpPr/>
          <p:nvPr/>
        </p:nvSpPr>
        <p:spPr>
          <a:xfrm>
            <a:off x="6756338" y="3644375"/>
            <a:ext cx="48716" cy="48716"/>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latin typeface="+mj-ea"/>
              <a:ea typeface="+mj-ea"/>
            </a:endParaRPr>
          </a:p>
        </p:txBody>
      </p:sp>
      <p:cxnSp>
        <p:nvCxnSpPr>
          <p:cNvPr id="502" name="直接箭头连接符 501"/>
          <p:cNvCxnSpPr/>
          <p:nvPr/>
        </p:nvCxnSpPr>
        <p:spPr>
          <a:xfrm flipH="1">
            <a:off x="9088344" y="3112123"/>
            <a:ext cx="469323" cy="0"/>
          </a:xfrm>
          <a:prstGeom prst="straightConnector1">
            <a:avLst/>
          </a:prstGeom>
          <a:ln>
            <a:solidFill>
              <a:schemeClr val="tx1">
                <a:lumMod val="50000"/>
                <a:lumOff val="50000"/>
              </a:schemeClr>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506" name="文本框 505"/>
          <p:cNvSpPr txBox="1"/>
          <p:nvPr/>
        </p:nvSpPr>
        <p:spPr>
          <a:xfrm>
            <a:off x="8347202" y="2998080"/>
            <a:ext cx="750526" cy="246221"/>
          </a:xfrm>
          <a:prstGeom prst="rect">
            <a:avLst/>
          </a:prstGeom>
          <a:noFill/>
        </p:spPr>
        <p:txBody>
          <a:bodyPr wrap="square">
            <a:spAutoFit/>
          </a:bodyPr>
          <a:lstStyle/>
          <a:p>
            <a:pPr algn="ctr"/>
            <a:r>
              <a:rPr lang="zh-CN" altLang="en-US" sz="1000" dirty="0">
                <a:solidFill>
                  <a:schemeClr val="accent3"/>
                </a:solidFill>
                <a:latin typeface="+mj-ea"/>
                <a:ea typeface="+mj-ea"/>
              </a:rPr>
              <a:t>登录注册</a:t>
            </a:r>
            <a:endParaRPr lang="zh-CN" altLang="en-US" sz="1000" dirty="0">
              <a:solidFill>
                <a:schemeClr val="accent3"/>
              </a:solidFill>
              <a:latin typeface="+mj-ea"/>
              <a:ea typeface="+mj-ea"/>
            </a:endParaRPr>
          </a:p>
        </p:txBody>
      </p:sp>
      <p:cxnSp>
        <p:nvCxnSpPr>
          <p:cNvPr id="508" name="直接箭头连接符 507"/>
          <p:cNvCxnSpPr/>
          <p:nvPr/>
        </p:nvCxnSpPr>
        <p:spPr>
          <a:xfrm flipH="1">
            <a:off x="10289425" y="3112123"/>
            <a:ext cx="469323" cy="0"/>
          </a:xfrm>
          <a:prstGeom prst="straightConnector1">
            <a:avLst/>
          </a:prstGeom>
          <a:ln>
            <a:solidFill>
              <a:schemeClr val="tx1">
                <a:lumMod val="50000"/>
                <a:lumOff val="50000"/>
              </a:schemeClr>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509" name="文本框 508"/>
          <p:cNvSpPr txBox="1"/>
          <p:nvPr/>
        </p:nvSpPr>
        <p:spPr>
          <a:xfrm>
            <a:off x="9548283" y="2998080"/>
            <a:ext cx="750526" cy="246221"/>
          </a:xfrm>
          <a:prstGeom prst="rect">
            <a:avLst/>
          </a:prstGeom>
          <a:noFill/>
        </p:spPr>
        <p:txBody>
          <a:bodyPr wrap="square">
            <a:spAutoFit/>
          </a:bodyPr>
          <a:lstStyle/>
          <a:p>
            <a:pPr algn="ctr"/>
            <a:r>
              <a:rPr lang="zh-CN" altLang="en-US" sz="1000" dirty="0">
                <a:solidFill>
                  <a:schemeClr val="accent3"/>
                </a:solidFill>
                <a:latin typeface="+mj-ea"/>
                <a:ea typeface="+mj-ea"/>
              </a:rPr>
              <a:t>登录注册</a:t>
            </a:r>
            <a:endParaRPr lang="zh-CN" altLang="en-US" sz="1000" dirty="0">
              <a:solidFill>
                <a:schemeClr val="accent3"/>
              </a:solidFill>
              <a:latin typeface="+mj-ea"/>
              <a:ea typeface="+mj-ea"/>
            </a:endParaRPr>
          </a:p>
        </p:txBody>
      </p:sp>
      <p:sp>
        <p:nvSpPr>
          <p:cNvPr id="510" name="文本框 509"/>
          <p:cNvSpPr txBox="1"/>
          <p:nvPr/>
        </p:nvSpPr>
        <p:spPr>
          <a:xfrm>
            <a:off x="10749365" y="2998080"/>
            <a:ext cx="750526" cy="246221"/>
          </a:xfrm>
          <a:prstGeom prst="rect">
            <a:avLst/>
          </a:prstGeom>
          <a:noFill/>
        </p:spPr>
        <p:txBody>
          <a:bodyPr wrap="square">
            <a:spAutoFit/>
          </a:bodyPr>
          <a:lstStyle/>
          <a:p>
            <a:pPr algn="ctr"/>
            <a:r>
              <a:rPr lang="zh-CN" altLang="en-US" sz="1000" dirty="0">
                <a:solidFill>
                  <a:schemeClr val="accent3"/>
                </a:solidFill>
                <a:latin typeface="+mj-ea"/>
                <a:ea typeface="+mj-ea"/>
              </a:rPr>
              <a:t>登录注册</a:t>
            </a:r>
            <a:endParaRPr lang="zh-CN" altLang="en-US" sz="1000" dirty="0">
              <a:solidFill>
                <a:schemeClr val="accent3"/>
              </a:solidFill>
              <a:latin typeface="+mj-ea"/>
              <a:ea typeface="+mj-ea"/>
            </a:endParaRPr>
          </a:p>
        </p:txBody>
      </p:sp>
      <p:sp>
        <p:nvSpPr>
          <p:cNvPr id="511" name="文本框 510"/>
          <p:cNvSpPr txBox="1"/>
          <p:nvPr/>
        </p:nvSpPr>
        <p:spPr>
          <a:xfrm>
            <a:off x="10749365" y="3670512"/>
            <a:ext cx="750526" cy="246221"/>
          </a:xfrm>
          <a:prstGeom prst="rect">
            <a:avLst/>
          </a:prstGeom>
          <a:noFill/>
        </p:spPr>
        <p:txBody>
          <a:bodyPr wrap="square">
            <a:spAutoFit/>
          </a:bodyPr>
          <a:lstStyle/>
          <a:p>
            <a:pPr algn="ctr"/>
            <a:r>
              <a:rPr lang="zh-CN" altLang="en-US" sz="1000" dirty="0">
                <a:solidFill>
                  <a:schemeClr val="accent3"/>
                </a:solidFill>
                <a:latin typeface="+mj-ea"/>
                <a:ea typeface="+mj-ea"/>
              </a:rPr>
              <a:t>登录注册</a:t>
            </a:r>
            <a:endParaRPr lang="zh-CN" altLang="en-US" sz="1000" dirty="0">
              <a:solidFill>
                <a:schemeClr val="accent3"/>
              </a:solidFill>
              <a:latin typeface="+mj-ea"/>
              <a:ea typeface="+mj-ea"/>
            </a:endParaRPr>
          </a:p>
        </p:txBody>
      </p:sp>
      <p:cxnSp>
        <p:nvCxnSpPr>
          <p:cNvPr id="512" name="直接箭头连接符 511"/>
          <p:cNvCxnSpPr/>
          <p:nvPr/>
        </p:nvCxnSpPr>
        <p:spPr>
          <a:xfrm flipV="1">
            <a:off x="11113516" y="3256184"/>
            <a:ext cx="0" cy="297548"/>
          </a:xfrm>
          <a:prstGeom prst="straightConnector1">
            <a:avLst/>
          </a:prstGeom>
          <a:ln>
            <a:solidFill>
              <a:schemeClr val="tx1">
                <a:lumMod val="50000"/>
                <a:lumOff val="50000"/>
              </a:schemeClr>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515" name="文本框 514"/>
          <p:cNvSpPr txBox="1"/>
          <p:nvPr/>
        </p:nvSpPr>
        <p:spPr>
          <a:xfrm>
            <a:off x="9548283" y="3670512"/>
            <a:ext cx="750526" cy="246221"/>
          </a:xfrm>
          <a:prstGeom prst="rect">
            <a:avLst/>
          </a:prstGeom>
          <a:noFill/>
        </p:spPr>
        <p:txBody>
          <a:bodyPr wrap="square">
            <a:spAutoFit/>
          </a:bodyPr>
          <a:lstStyle/>
          <a:p>
            <a:pPr algn="ctr"/>
            <a:r>
              <a:rPr lang="zh-CN" altLang="en-US" sz="1000" dirty="0">
                <a:solidFill>
                  <a:schemeClr val="accent3"/>
                </a:solidFill>
                <a:latin typeface="+mj-ea"/>
                <a:ea typeface="+mj-ea"/>
              </a:rPr>
              <a:t>登录注册</a:t>
            </a:r>
            <a:endParaRPr lang="zh-CN" altLang="en-US" sz="1000" dirty="0">
              <a:solidFill>
                <a:schemeClr val="accent3"/>
              </a:solidFill>
              <a:latin typeface="+mj-ea"/>
              <a:ea typeface="+mj-ea"/>
            </a:endParaRPr>
          </a:p>
        </p:txBody>
      </p:sp>
      <p:cxnSp>
        <p:nvCxnSpPr>
          <p:cNvPr id="516" name="直接箭头连接符 515"/>
          <p:cNvCxnSpPr/>
          <p:nvPr/>
        </p:nvCxnSpPr>
        <p:spPr>
          <a:xfrm flipH="1">
            <a:off x="10289425" y="3781388"/>
            <a:ext cx="469323" cy="0"/>
          </a:xfrm>
          <a:prstGeom prst="straightConnector1">
            <a:avLst/>
          </a:prstGeom>
          <a:ln>
            <a:solidFill>
              <a:schemeClr val="tx1">
                <a:lumMod val="50000"/>
                <a:lumOff val="50000"/>
              </a:schemeClr>
            </a:solidFill>
            <a:prstDash val="dash"/>
            <a:headEnd type="none"/>
            <a:tailEnd type="arrow"/>
          </a:ln>
        </p:spPr>
        <p:style>
          <a:lnRef idx="1">
            <a:schemeClr val="accent1"/>
          </a:lnRef>
          <a:fillRef idx="0">
            <a:schemeClr val="accent1"/>
          </a:fillRef>
          <a:effectRef idx="0">
            <a:schemeClr val="accent1"/>
          </a:effectRef>
          <a:fontRef idx="minor">
            <a:schemeClr val="tx1"/>
          </a:fontRef>
        </p:style>
      </p:cxnSp>
      <p:sp>
        <p:nvSpPr>
          <p:cNvPr id="517" name="文本框 516"/>
          <p:cNvSpPr txBox="1"/>
          <p:nvPr/>
        </p:nvSpPr>
        <p:spPr>
          <a:xfrm>
            <a:off x="8363158" y="3670512"/>
            <a:ext cx="750526" cy="246221"/>
          </a:xfrm>
          <a:prstGeom prst="rect">
            <a:avLst/>
          </a:prstGeom>
          <a:noFill/>
        </p:spPr>
        <p:txBody>
          <a:bodyPr wrap="square">
            <a:spAutoFit/>
          </a:bodyPr>
          <a:lstStyle/>
          <a:p>
            <a:pPr algn="ctr"/>
            <a:r>
              <a:rPr lang="zh-CN" altLang="en-US" sz="1000" dirty="0">
                <a:solidFill>
                  <a:schemeClr val="accent3"/>
                </a:solidFill>
                <a:latin typeface="+mj-ea"/>
                <a:ea typeface="+mj-ea"/>
              </a:rPr>
              <a:t>登录注册</a:t>
            </a:r>
            <a:endParaRPr lang="zh-CN" altLang="en-US" sz="1000" dirty="0">
              <a:solidFill>
                <a:schemeClr val="accent3"/>
              </a:solidFill>
              <a:latin typeface="+mj-ea"/>
              <a:ea typeface="+mj-ea"/>
            </a:endParaRPr>
          </a:p>
        </p:txBody>
      </p:sp>
      <p:cxnSp>
        <p:nvCxnSpPr>
          <p:cNvPr id="518" name="直接箭头连接符 517"/>
          <p:cNvCxnSpPr/>
          <p:nvPr/>
        </p:nvCxnSpPr>
        <p:spPr>
          <a:xfrm flipH="1">
            <a:off x="9075834" y="3781388"/>
            <a:ext cx="469323" cy="0"/>
          </a:xfrm>
          <a:prstGeom prst="straightConnector1">
            <a:avLst/>
          </a:prstGeom>
          <a:ln>
            <a:solidFill>
              <a:schemeClr val="tx1">
                <a:lumMod val="50000"/>
                <a:lumOff val="50000"/>
              </a:schemeClr>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nvGrpSpPr>
          <p:cNvPr id="529" name="组合 528"/>
          <p:cNvGrpSpPr/>
          <p:nvPr/>
        </p:nvGrpSpPr>
        <p:grpSpPr>
          <a:xfrm>
            <a:off x="8973486" y="5560469"/>
            <a:ext cx="1965493" cy="437169"/>
            <a:chOff x="4349844" y="5010250"/>
            <a:chExt cx="3539785" cy="787327"/>
          </a:xfrm>
        </p:grpSpPr>
        <p:sp>
          <p:nvSpPr>
            <p:cNvPr id="530" name="椭圆 529"/>
            <p:cNvSpPr/>
            <p:nvPr/>
          </p:nvSpPr>
          <p:spPr>
            <a:xfrm>
              <a:off x="4357390" y="5073677"/>
              <a:ext cx="3532239" cy="723900"/>
            </a:xfrm>
            <a:prstGeom prst="ellipse">
              <a:avLst/>
            </a:prstGeom>
            <a:gradFill flip="none" rotWithShape="1">
              <a:gsLst>
                <a:gs pos="16000">
                  <a:schemeClr val="accent3">
                    <a:lumMod val="75000"/>
                  </a:schemeClr>
                </a:gs>
                <a:gs pos="90000">
                  <a:schemeClr val="accent3">
                    <a:lumMod val="75000"/>
                  </a:schemeClr>
                </a:gs>
                <a:gs pos="55000">
                  <a:schemeClr val="accent3">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椭圆 530"/>
            <p:cNvSpPr/>
            <p:nvPr/>
          </p:nvSpPr>
          <p:spPr>
            <a:xfrm>
              <a:off x="4349844" y="5010250"/>
              <a:ext cx="3532239" cy="723900"/>
            </a:xfrm>
            <a:prstGeom prst="ellipse">
              <a:avLst/>
            </a:prstGeom>
            <a:gradFill>
              <a:gsLst>
                <a:gs pos="0">
                  <a:schemeClr val="accent3"/>
                </a:gs>
                <a:gs pos="100000">
                  <a:schemeClr val="accent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35" name="组合 534"/>
          <p:cNvGrpSpPr/>
          <p:nvPr/>
        </p:nvGrpSpPr>
        <p:grpSpPr>
          <a:xfrm>
            <a:off x="8869511" y="4328993"/>
            <a:ext cx="750526" cy="704282"/>
            <a:chOff x="9037734" y="4277138"/>
            <a:chExt cx="750526" cy="704282"/>
          </a:xfrm>
        </p:grpSpPr>
        <p:sp>
          <p:nvSpPr>
            <p:cNvPr id="497" name="椭圆 496"/>
            <p:cNvSpPr/>
            <p:nvPr/>
          </p:nvSpPr>
          <p:spPr>
            <a:xfrm>
              <a:off x="9061454" y="4277138"/>
              <a:ext cx="704282" cy="704282"/>
            </a:xfrm>
            <a:prstGeom prst="ellipse">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34" name="文本框 533"/>
            <p:cNvSpPr txBox="1"/>
            <p:nvPr/>
          </p:nvSpPr>
          <p:spPr>
            <a:xfrm>
              <a:off x="9037734" y="4458737"/>
              <a:ext cx="750526" cy="400110"/>
            </a:xfrm>
            <a:prstGeom prst="rect">
              <a:avLst/>
            </a:prstGeom>
            <a:noFill/>
          </p:spPr>
          <p:txBody>
            <a:bodyPr wrap="square">
              <a:spAutoFit/>
            </a:bodyPr>
            <a:lstStyle/>
            <a:p>
              <a:pPr algn="ctr"/>
              <a:r>
                <a:rPr lang="zh-CN" altLang="en-US" sz="1000" dirty="0">
                  <a:solidFill>
                    <a:schemeClr val="bg1"/>
                  </a:solidFill>
                  <a:latin typeface="+mn-ea"/>
                </a:rPr>
                <a:t>登录注册机制</a:t>
              </a:r>
              <a:endParaRPr lang="zh-CN" altLang="en-US" sz="1000" dirty="0">
                <a:solidFill>
                  <a:schemeClr val="bg1"/>
                </a:solidFill>
                <a:latin typeface="+mn-ea"/>
              </a:endParaRPr>
            </a:p>
          </p:txBody>
        </p:sp>
      </p:grpSp>
      <p:grpSp>
        <p:nvGrpSpPr>
          <p:cNvPr id="536" name="组合 535"/>
          <p:cNvGrpSpPr/>
          <p:nvPr/>
        </p:nvGrpSpPr>
        <p:grpSpPr>
          <a:xfrm>
            <a:off x="9527485" y="4990452"/>
            <a:ext cx="750526" cy="704282"/>
            <a:chOff x="9037734" y="4277138"/>
            <a:chExt cx="750526" cy="704282"/>
          </a:xfrm>
        </p:grpSpPr>
        <p:sp>
          <p:nvSpPr>
            <p:cNvPr id="537" name="椭圆 536"/>
            <p:cNvSpPr/>
            <p:nvPr/>
          </p:nvSpPr>
          <p:spPr>
            <a:xfrm>
              <a:off x="9061454" y="4277138"/>
              <a:ext cx="704282" cy="704282"/>
            </a:xfrm>
            <a:prstGeom prst="ellipse">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38" name="文本框 537"/>
            <p:cNvSpPr txBox="1"/>
            <p:nvPr/>
          </p:nvSpPr>
          <p:spPr>
            <a:xfrm>
              <a:off x="9037734" y="4458737"/>
              <a:ext cx="750526" cy="400110"/>
            </a:xfrm>
            <a:prstGeom prst="rect">
              <a:avLst/>
            </a:prstGeom>
            <a:noFill/>
          </p:spPr>
          <p:txBody>
            <a:bodyPr wrap="square">
              <a:spAutoFit/>
            </a:bodyPr>
            <a:lstStyle/>
            <a:p>
              <a:pPr algn="ctr"/>
              <a:r>
                <a:rPr lang="zh-CN" altLang="en-US" sz="1000" dirty="0">
                  <a:solidFill>
                    <a:schemeClr val="bg1"/>
                  </a:solidFill>
                  <a:latin typeface="+mn-ea"/>
                </a:rPr>
                <a:t>权限管理机制</a:t>
              </a:r>
              <a:endParaRPr lang="zh-CN" altLang="en-US" sz="1000" dirty="0">
                <a:solidFill>
                  <a:schemeClr val="bg1"/>
                </a:solidFill>
                <a:latin typeface="+mn-ea"/>
              </a:endParaRPr>
            </a:p>
          </p:txBody>
        </p:sp>
      </p:grpSp>
      <p:grpSp>
        <p:nvGrpSpPr>
          <p:cNvPr id="539" name="组合 538"/>
          <p:cNvGrpSpPr/>
          <p:nvPr/>
        </p:nvGrpSpPr>
        <p:grpSpPr>
          <a:xfrm>
            <a:off x="10186088" y="4401387"/>
            <a:ext cx="750526" cy="704282"/>
            <a:chOff x="9037734" y="4277138"/>
            <a:chExt cx="750526" cy="704282"/>
          </a:xfrm>
        </p:grpSpPr>
        <p:sp>
          <p:nvSpPr>
            <p:cNvPr id="540" name="椭圆 539"/>
            <p:cNvSpPr/>
            <p:nvPr/>
          </p:nvSpPr>
          <p:spPr>
            <a:xfrm>
              <a:off x="9061454" y="4277138"/>
              <a:ext cx="704282" cy="704282"/>
            </a:xfrm>
            <a:prstGeom prst="ellipse">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41" name="文本框 540"/>
            <p:cNvSpPr txBox="1"/>
            <p:nvPr/>
          </p:nvSpPr>
          <p:spPr>
            <a:xfrm>
              <a:off x="9037734" y="4458737"/>
              <a:ext cx="750526" cy="400110"/>
            </a:xfrm>
            <a:prstGeom prst="rect">
              <a:avLst/>
            </a:prstGeom>
            <a:noFill/>
          </p:spPr>
          <p:txBody>
            <a:bodyPr wrap="square">
              <a:spAutoFit/>
            </a:bodyPr>
            <a:lstStyle/>
            <a:p>
              <a:pPr algn="ctr"/>
              <a:r>
                <a:rPr lang="zh-CN" altLang="en-US" sz="1000" dirty="0">
                  <a:solidFill>
                    <a:schemeClr val="bg1"/>
                  </a:solidFill>
                  <a:latin typeface="+mn-ea"/>
                </a:rPr>
                <a:t>数据维护机制</a:t>
              </a:r>
              <a:endParaRPr lang="zh-CN" altLang="en-US" sz="1000" dirty="0">
                <a:solidFill>
                  <a:schemeClr val="bg1"/>
                </a:solidFill>
                <a:latin typeface="+mn-ea"/>
              </a:endParaRPr>
            </a:p>
          </p:txBody>
        </p:sp>
      </p:grpSp>
      <p:sp>
        <p:nvSpPr>
          <p:cNvPr id="552" name="不完整圆 235"/>
          <p:cNvSpPr/>
          <p:nvPr/>
        </p:nvSpPr>
        <p:spPr>
          <a:xfrm>
            <a:off x="8433331" y="4091288"/>
            <a:ext cx="3091132" cy="242810"/>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31750">
            <a:gradFill flip="none" rotWithShape="1">
              <a:gsLst>
                <a:gs pos="0">
                  <a:schemeClr val="accent3">
                    <a:alpha val="0"/>
                  </a:schemeClr>
                </a:gs>
                <a:gs pos="100000">
                  <a:schemeClr val="accent3"/>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3" name="文本框 552"/>
          <p:cNvSpPr txBox="1"/>
          <p:nvPr/>
        </p:nvSpPr>
        <p:spPr>
          <a:xfrm>
            <a:off x="8347202" y="2841478"/>
            <a:ext cx="750526" cy="215444"/>
          </a:xfrm>
          <a:prstGeom prst="rect">
            <a:avLst/>
          </a:prstGeom>
          <a:noFill/>
        </p:spPr>
        <p:txBody>
          <a:bodyPr wrap="square">
            <a:spAutoFit/>
          </a:bodyPr>
          <a:lstStyle/>
          <a:p>
            <a:pPr algn="ctr"/>
            <a:r>
              <a:rPr lang="en-US" altLang="zh-CN" sz="800" dirty="0">
                <a:solidFill>
                  <a:schemeClr val="tx1">
                    <a:lumMod val="75000"/>
                    <a:lumOff val="25000"/>
                  </a:schemeClr>
                </a:solidFill>
                <a:latin typeface="+mn-ea"/>
              </a:rPr>
              <a:t>01</a:t>
            </a:r>
            <a:endParaRPr lang="zh-CN" altLang="en-US" sz="800" dirty="0">
              <a:solidFill>
                <a:schemeClr val="tx1">
                  <a:lumMod val="75000"/>
                  <a:lumOff val="25000"/>
                </a:schemeClr>
              </a:solidFill>
              <a:latin typeface="+mn-ea"/>
            </a:endParaRPr>
          </a:p>
        </p:txBody>
      </p:sp>
      <p:sp>
        <p:nvSpPr>
          <p:cNvPr id="554" name="文本框 553"/>
          <p:cNvSpPr txBox="1"/>
          <p:nvPr/>
        </p:nvSpPr>
        <p:spPr>
          <a:xfrm>
            <a:off x="9548283" y="2841478"/>
            <a:ext cx="750526" cy="215444"/>
          </a:xfrm>
          <a:prstGeom prst="rect">
            <a:avLst/>
          </a:prstGeom>
          <a:noFill/>
        </p:spPr>
        <p:txBody>
          <a:bodyPr wrap="square">
            <a:spAutoFit/>
          </a:bodyPr>
          <a:lstStyle/>
          <a:p>
            <a:pPr algn="ctr"/>
            <a:r>
              <a:rPr lang="en-US" altLang="zh-CN" sz="800" dirty="0">
                <a:solidFill>
                  <a:schemeClr val="tx1">
                    <a:lumMod val="75000"/>
                    <a:lumOff val="25000"/>
                  </a:schemeClr>
                </a:solidFill>
                <a:latin typeface="+mn-ea"/>
              </a:rPr>
              <a:t>02</a:t>
            </a:r>
            <a:endParaRPr lang="zh-CN" altLang="en-US" sz="800" dirty="0">
              <a:solidFill>
                <a:schemeClr val="tx1">
                  <a:lumMod val="75000"/>
                  <a:lumOff val="25000"/>
                </a:schemeClr>
              </a:solidFill>
              <a:latin typeface="+mn-ea"/>
            </a:endParaRPr>
          </a:p>
        </p:txBody>
      </p:sp>
      <p:sp>
        <p:nvSpPr>
          <p:cNvPr id="555" name="文本框 554"/>
          <p:cNvSpPr txBox="1"/>
          <p:nvPr/>
        </p:nvSpPr>
        <p:spPr>
          <a:xfrm>
            <a:off x="10749365" y="2841478"/>
            <a:ext cx="750526" cy="215444"/>
          </a:xfrm>
          <a:prstGeom prst="rect">
            <a:avLst/>
          </a:prstGeom>
          <a:noFill/>
        </p:spPr>
        <p:txBody>
          <a:bodyPr wrap="square">
            <a:spAutoFit/>
          </a:bodyPr>
          <a:lstStyle/>
          <a:p>
            <a:pPr algn="ctr"/>
            <a:r>
              <a:rPr lang="en-US" altLang="zh-CN" sz="800" dirty="0">
                <a:solidFill>
                  <a:schemeClr val="tx1">
                    <a:lumMod val="75000"/>
                    <a:lumOff val="25000"/>
                  </a:schemeClr>
                </a:solidFill>
                <a:latin typeface="+mn-ea"/>
              </a:rPr>
              <a:t>03</a:t>
            </a:r>
            <a:endParaRPr lang="zh-CN" altLang="en-US" sz="800" dirty="0">
              <a:solidFill>
                <a:schemeClr val="tx1">
                  <a:lumMod val="75000"/>
                  <a:lumOff val="25000"/>
                </a:schemeClr>
              </a:solidFill>
              <a:latin typeface="+mn-ea"/>
            </a:endParaRPr>
          </a:p>
        </p:txBody>
      </p:sp>
      <p:sp>
        <p:nvSpPr>
          <p:cNvPr id="556" name="文本框 555"/>
          <p:cNvSpPr txBox="1"/>
          <p:nvPr/>
        </p:nvSpPr>
        <p:spPr>
          <a:xfrm>
            <a:off x="10749365" y="3513910"/>
            <a:ext cx="750526" cy="215444"/>
          </a:xfrm>
          <a:prstGeom prst="rect">
            <a:avLst/>
          </a:prstGeom>
          <a:noFill/>
        </p:spPr>
        <p:txBody>
          <a:bodyPr wrap="square">
            <a:spAutoFit/>
          </a:bodyPr>
          <a:lstStyle/>
          <a:p>
            <a:pPr algn="ctr"/>
            <a:r>
              <a:rPr lang="en-US" altLang="zh-CN" sz="800" dirty="0">
                <a:solidFill>
                  <a:schemeClr val="tx1">
                    <a:lumMod val="75000"/>
                    <a:lumOff val="25000"/>
                  </a:schemeClr>
                </a:solidFill>
                <a:latin typeface="+mn-ea"/>
              </a:rPr>
              <a:t>04</a:t>
            </a:r>
            <a:endParaRPr lang="zh-CN" altLang="en-US" sz="800" dirty="0">
              <a:solidFill>
                <a:schemeClr val="tx1">
                  <a:lumMod val="75000"/>
                  <a:lumOff val="25000"/>
                </a:schemeClr>
              </a:solidFill>
              <a:latin typeface="+mn-ea"/>
            </a:endParaRPr>
          </a:p>
        </p:txBody>
      </p:sp>
      <p:sp>
        <p:nvSpPr>
          <p:cNvPr id="557" name="文本框 556"/>
          <p:cNvSpPr txBox="1"/>
          <p:nvPr/>
        </p:nvSpPr>
        <p:spPr>
          <a:xfrm>
            <a:off x="9548283" y="3513910"/>
            <a:ext cx="750526" cy="215444"/>
          </a:xfrm>
          <a:prstGeom prst="rect">
            <a:avLst/>
          </a:prstGeom>
          <a:noFill/>
        </p:spPr>
        <p:txBody>
          <a:bodyPr wrap="square">
            <a:spAutoFit/>
          </a:bodyPr>
          <a:lstStyle/>
          <a:p>
            <a:pPr algn="ctr"/>
            <a:r>
              <a:rPr lang="en-US" altLang="zh-CN" sz="800" dirty="0">
                <a:solidFill>
                  <a:schemeClr val="tx1">
                    <a:lumMod val="75000"/>
                    <a:lumOff val="25000"/>
                  </a:schemeClr>
                </a:solidFill>
                <a:latin typeface="+mn-ea"/>
              </a:rPr>
              <a:t>05</a:t>
            </a:r>
            <a:endParaRPr lang="zh-CN" altLang="en-US" sz="800" dirty="0">
              <a:solidFill>
                <a:schemeClr val="tx1">
                  <a:lumMod val="75000"/>
                  <a:lumOff val="25000"/>
                </a:schemeClr>
              </a:solidFill>
              <a:latin typeface="+mn-ea"/>
            </a:endParaRPr>
          </a:p>
        </p:txBody>
      </p:sp>
      <p:sp>
        <p:nvSpPr>
          <p:cNvPr id="558" name="文本框 557"/>
          <p:cNvSpPr txBox="1"/>
          <p:nvPr/>
        </p:nvSpPr>
        <p:spPr>
          <a:xfrm>
            <a:off x="8363158" y="3513910"/>
            <a:ext cx="750526" cy="215444"/>
          </a:xfrm>
          <a:prstGeom prst="rect">
            <a:avLst/>
          </a:prstGeom>
          <a:noFill/>
        </p:spPr>
        <p:txBody>
          <a:bodyPr wrap="square">
            <a:spAutoFit/>
          </a:bodyPr>
          <a:lstStyle/>
          <a:p>
            <a:pPr algn="ctr"/>
            <a:r>
              <a:rPr lang="en-US" altLang="zh-CN" sz="800" dirty="0">
                <a:solidFill>
                  <a:schemeClr val="tx1">
                    <a:lumMod val="75000"/>
                    <a:lumOff val="25000"/>
                  </a:schemeClr>
                </a:solidFill>
                <a:latin typeface="+mn-ea"/>
              </a:rPr>
              <a:t>06</a:t>
            </a:r>
            <a:endParaRPr lang="zh-CN" altLang="en-US" sz="800" dirty="0">
              <a:solidFill>
                <a:schemeClr val="tx1">
                  <a:lumMod val="75000"/>
                  <a:lumOff val="25000"/>
                </a:schemeClr>
              </a:solidFill>
              <a:latin typeface="+mn-ea"/>
            </a:endParaRPr>
          </a:p>
        </p:txBody>
      </p:sp>
      <p:grpSp>
        <p:nvGrpSpPr>
          <p:cNvPr id="568" name="组合 567"/>
          <p:cNvGrpSpPr/>
          <p:nvPr/>
        </p:nvGrpSpPr>
        <p:grpSpPr>
          <a:xfrm>
            <a:off x="8483581" y="2942057"/>
            <a:ext cx="479859" cy="0"/>
            <a:chOff x="8483581" y="2999186"/>
            <a:chExt cx="479859" cy="0"/>
          </a:xfrm>
        </p:grpSpPr>
        <p:cxnSp>
          <p:nvCxnSpPr>
            <p:cNvPr id="560" name="直接连接符 559"/>
            <p:cNvCxnSpPr/>
            <p:nvPr/>
          </p:nvCxnSpPr>
          <p:spPr>
            <a:xfrm>
              <a:off x="8818259" y="2999186"/>
              <a:ext cx="14518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2" name="直接连接符 561"/>
            <p:cNvCxnSpPr/>
            <p:nvPr/>
          </p:nvCxnSpPr>
          <p:spPr>
            <a:xfrm>
              <a:off x="8483581" y="2999186"/>
              <a:ext cx="14518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69" name="组合 568"/>
          <p:cNvGrpSpPr/>
          <p:nvPr/>
        </p:nvGrpSpPr>
        <p:grpSpPr>
          <a:xfrm>
            <a:off x="8483581" y="3616522"/>
            <a:ext cx="479859" cy="0"/>
            <a:chOff x="8483581" y="2999186"/>
            <a:chExt cx="479859" cy="0"/>
          </a:xfrm>
        </p:grpSpPr>
        <p:cxnSp>
          <p:nvCxnSpPr>
            <p:cNvPr id="570" name="直接连接符 569"/>
            <p:cNvCxnSpPr/>
            <p:nvPr/>
          </p:nvCxnSpPr>
          <p:spPr>
            <a:xfrm>
              <a:off x="8818259" y="2999186"/>
              <a:ext cx="14518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1" name="直接连接符 570"/>
            <p:cNvCxnSpPr/>
            <p:nvPr/>
          </p:nvCxnSpPr>
          <p:spPr>
            <a:xfrm>
              <a:off x="8483581" y="2999186"/>
              <a:ext cx="14518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79" name="组合 578"/>
          <p:cNvGrpSpPr/>
          <p:nvPr/>
        </p:nvGrpSpPr>
        <p:grpSpPr>
          <a:xfrm>
            <a:off x="9664681" y="2942057"/>
            <a:ext cx="479859" cy="0"/>
            <a:chOff x="8483581" y="2999186"/>
            <a:chExt cx="479859" cy="0"/>
          </a:xfrm>
        </p:grpSpPr>
        <p:cxnSp>
          <p:nvCxnSpPr>
            <p:cNvPr id="580" name="直接连接符 579"/>
            <p:cNvCxnSpPr/>
            <p:nvPr/>
          </p:nvCxnSpPr>
          <p:spPr>
            <a:xfrm>
              <a:off x="8818259" y="2999186"/>
              <a:ext cx="14518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1" name="直接连接符 580"/>
            <p:cNvCxnSpPr/>
            <p:nvPr/>
          </p:nvCxnSpPr>
          <p:spPr>
            <a:xfrm>
              <a:off x="8483581" y="2999186"/>
              <a:ext cx="14518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82" name="组合 581"/>
          <p:cNvGrpSpPr/>
          <p:nvPr/>
        </p:nvGrpSpPr>
        <p:grpSpPr>
          <a:xfrm>
            <a:off x="9664681" y="3616522"/>
            <a:ext cx="479859" cy="0"/>
            <a:chOff x="8483581" y="2999186"/>
            <a:chExt cx="479859" cy="0"/>
          </a:xfrm>
        </p:grpSpPr>
        <p:cxnSp>
          <p:nvCxnSpPr>
            <p:cNvPr id="583" name="直接连接符 582"/>
            <p:cNvCxnSpPr/>
            <p:nvPr/>
          </p:nvCxnSpPr>
          <p:spPr>
            <a:xfrm>
              <a:off x="8818259" y="2999186"/>
              <a:ext cx="14518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4" name="直接连接符 583"/>
            <p:cNvCxnSpPr/>
            <p:nvPr/>
          </p:nvCxnSpPr>
          <p:spPr>
            <a:xfrm>
              <a:off x="8483581" y="2999186"/>
              <a:ext cx="14518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85" name="组合 584"/>
          <p:cNvGrpSpPr/>
          <p:nvPr/>
        </p:nvGrpSpPr>
        <p:grpSpPr>
          <a:xfrm>
            <a:off x="10873479" y="2942057"/>
            <a:ext cx="479859" cy="0"/>
            <a:chOff x="8483581" y="2999186"/>
            <a:chExt cx="479859" cy="0"/>
          </a:xfrm>
        </p:grpSpPr>
        <p:cxnSp>
          <p:nvCxnSpPr>
            <p:cNvPr id="586" name="直接连接符 585"/>
            <p:cNvCxnSpPr/>
            <p:nvPr/>
          </p:nvCxnSpPr>
          <p:spPr>
            <a:xfrm>
              <a:off x="8818259" y="2999186"/>
              <a:ext cx="14518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7" name="直接连接符 586"/>
            <p:cNvCxnSpPr/>
            <p:nvPr/>
          </p:nvCxnSpPr>
          <p:spPr>
            <a:xfrm>
              <a:off x="8483581" y="2999186"/>
              <a:ext cx="14518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88" name="组合 587"/>
          <p:cNvGrpSpPr/>
          <p:nvPr/>
        </p:nvGrpSpPr>
        <p:grpSpPr>
          <a:xfrm>
            <a:off x="10873479" y="3616522"/>
            <a:ext cx="479859" cy="0"/>
            <a:chOff x="8483581" y="2999186"/>
            <a:chExt cx="479859" cy="0"/>
          </a:xfrm>
        </p:grpSpPr>
        <p:cxnSp>
          <p:nvCxnSpPr>
            <p:cNvPr id="589" name="直接连接符 588"/>
            <p:cNvCxnSpPr/>
            <p:nvPr/>
          </p:nvCxnSpPr>
          <p:spPr>
            <a:xfrm>
              <a:off x="8818259" y="2999186"/>
              <a:ext cx="14518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0" name="直接连接符 589"/>
            <p:cNvCxnSpPr/>
            <p:nvPr/>
          </p:nvCxnSpPr>
          <p:spPr>
            <a:xfrm>
              <a:off x="8483581" y="2999186"/>
              <a:ext cx="14518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94" name="椭圆 593"/>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595" name="椭圆 594"/>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596" name="椭圆 595"/>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矩形: 圆角 540"/>
          <p:cNvSpPr/>
          <p:nvPr>
            <p:custDataLst>
              <p:tags r:id="rId1"/>
            </p:custDataLst>
          </p:nvPr>
        </p:nvSpPr>
        <p:spPr>
          <a:xfrm flipH="1">
            <a:off x="10017541" y="4218591"/>
            <a:ext cx="804950" cy="255988"/>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190500" dist="25400" dir="5400000" sx="104000" sy="104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43" name="矩形: 圆角 542"/>
          <p:cNvSpPr/>
          <p:nvPr>
            <p:custDataLst>
              <p:tags r:id="rId2"/>
            </p:custDataLst>
          </p:nvPr>
        </p:nvSpPr>
        <p:spPr>
          <a:xfrm flipH="1">
            <a:off x="10017541" y="4972418"/>
            <a:ext cx="804950" cy="255988"/>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190500" dist="25400" dir="5400000" sx="104000" sy="104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45" name="矩形: 圆角 544"/>
          <p:cNvSpPr/>
          <p:nvPr>
            <p:custDataLst>
              <p:tags r:id="rId3"/>
            </p:custDataLst>
          </p:nvPr>
        </p:nvSpPr>
        <p:spPr>
          <a:xfrm flipH="1">
            <a:off x="10017541" y="5374974"/>
            <a:ext cx="804950" cy="255988"/>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190500" dist="25400" dir="5400000" sx="104000" sy="104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47" name="矩形: 圆角 546"/>
          <p:cNvSpPr/>
          <p:nvPr>
            <p:custDataLst>
              <p:tags r:id="rId4"/>
            </p:custDataLst>
          </p:nvPr>
        </p:nvSpPr>
        <p:spPr>
          <a:xfrm flipH="1">
            <a:off x="11007045" y="4218591"/>
            <a:ext cx="804950" cy="255988"/>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190500" dist="25400" dir="5400000" sx="104000" sy="104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49" name="矩形: 圆角 548"/>
          <p:cNvSpPr/>
          <p:nvPr>
            <p:custDataLst>
              <p:tags r:id="rId5"/>
            </p:custDataLst>
          </p:nvPr>
        </p:nvSpPr>
        <p:spPr>
          <a:xfrm flipH="1">
            <a:off x="11007045" y="4972418"/>
            <a:ext cx="804950" cy="255988"/>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190500" dist="25400" dir="5400000" sx="104000" sy="104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51" name="矩形: 圆角 550"/>
          <p:cNvSpPr/>
          <p:nvPr>
            <p:custDataLst>
              <p:tags r:id="rId6"/>
            </p:custDataLst>
          </p:nvPr>
        </p:nvSpPr>
        <p:spPr>
          <a:xfrm flipH="1">
            <a:off x="11007045" y="5374974"/>
            <a:ext cx="804950" cy="255988"/>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190500" dist="25400" dir="5400000" sx="104000" sy="104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58" name="矩形: 圆角 557"/>
          <p:cNvSpPr/>
          <p:nvPr>
            <p:custDataLst>
              <p:tags r:id="rId7"/>
            </p:custDataLst>
          </p:nvPr>
        </p:nvSpPr>
        <p:spPr>
          <a:xfrm flipH="1">
            <a:off x="10017541" y="4596845"/>
            <a:ext cx="804950" cy="255988"/>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190500" dist="25400" dir="5400000" sx="104000" sy="104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60" name="矩形: 圆角 559"/>
          <p:cNvSpPr/>
          <p:nvPr>
            <p:custDataLst>
              <p:tags r:id="rId8"/>
            </p:custDataLst>
          </p:nvPr>
        </p:nvSpPr>
        <p:spPr>
          <a:xfrm flipH="1">
            <a:off x="11007045" y="4596845"/>
            <a:ext cx="804950" cy="255988"/>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190500" dist="25400" dir="5400000" sx="104000" sy="104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18" name="矩形: 圆角 517"/>
          <p:cNvSpPr/>
          <p:nvPr>
            <p:custDataLst>
              <p:tags r:id="rId9"/>
            </p:custDataLst>
          </p:nvPr>
        </p:nvSpPr>
        <p:spPr>
          <a:xfrm>
            <a:off x="1496053" y="4582603"/>
            <a:ext cx="804950"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190500" dist="25400"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20" name="矩形: 圆角 519"/>
          <p:cNvSpPr/>
          <p:nvPr>
            <p:custDataLst>
              <p:tags r:id="rId10"/>
            </p:custDataLst>
          </p:nvPr>
        </p:nvSpPr>
        <p:spPr>
          <a:xfrm>
            <a:off x="1496053" y="5336430"/>
            <a:ext cx="804950"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190500" dist="25400"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22" name="矩形: 圆角 521"/>
          <p:cNvSpPr/>
          <p:nvPr>
            <p:custDataLst>
              <p:tags r:id="rId11"/>
            </p:custDataLst>
          </p:nvPr>
        </p:nvSpPr>
        <p:spPr>
          <a:xfrm>
            <a:off x="1496053" y="5738986"/>
            <a:ext cx="804950"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190500" dist="25400"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24" name="矩形: 圆角 523"/>
          <p:cNvSpPr/>
          <p:nvPr>
            <p:custDataLst>
              <p:tags r:id="rId12"/>
            </p:custDataLst>
          </p:nvPr>
        </p:nvSpPr>
        <p:spPr>
          <a:xfrm>
            <a:off x="506549" y="4582603"/>
            <a:ext cx="804950"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190500" dist="25400"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26" name="矩形: 圆角 525"/>
          <p:cNvSpPr/>
          <p:nvPr>
            <p:custDataLst>
              <p:tags r:id="rId13"/>
            </p:custDataLst>
          </p:nvPr>
        </p:nvSpPr>
        <p:spPr>
          <a:xfrm>
            <a:off x="506549" y="5336430"/>
            <a:ext cx="804950"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190500" dist="25400"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28" name="矩形: 圆角 527"/>
          <p:cNvSpPr/>
          <p:nvPr>
            <p:custDataLst>
              <p:tags r:id="rId14"/>
            </p:custDataLst>
          </p:nvPr>
        </p:nvSpPr>
        <p:spPr>
          <a:xfrm>
            <a:off x="506549" y="5738986"/>
            <a:ext cx="804950"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190500" dist="25400"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35" name="矩形: 圆角 534"/>
          <p:cNvSpPr/>
          <p:nvPr>
            <p:custDataLst>
              <p:tags r:id="rId15"/>
            </p:custDataLst>
          </p:nvPr>
        </p:nvSpPr>
        <p:spPr>
          <a:xfrm>
            <a:off x="1496053" y="4960857"/>
            <a:ext cx="804950"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190500" dist="25400"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37" name="矩形: 圆角 536"/>
          <p:cNvSpPr/>
          <p:nvPr>
            <p:custDataLst>
              <p:tags r:id="rId16"/>
            </p:custDataLst>
          </p:nvPr>
        </p:nvSpPr>
        <p:spPr>
          <a:xfrm>
            <a:off x="506549" y="4960857"/>
            <a:ext cx="804950"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190500" dist="25400"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3" name="矩形: 圆角 62"/>
          <p:cNvSpPr/>
          <p:nvPr>
            <p:custDataLst>
              <p:tags r:id="rId17"/>
            </p:custDataLst>
          </p:nvPr>
        </p:nvSpPr>
        <p:spPr>
          <a:xfrm>
            <a:off x="1585912" y="1626539"/>
            <a:ext cx="804950"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90500" dist="254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93" name="矩形: 圆角 192"/>
          <p:cNvSpPr/>
          <p:nvPr>
            <p:custDataLst>
              <p:tags r:id="rId18"/>
            </p:custDataLst>
          </p:nvPr>
        </p:nvSpPr>
        <p:spPr>
          <a:xfrm>
            <a:off x="1585912" y="2380366"/>
            <a:ext cx="804950"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90500" dist="254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95" name="矩形: 圆角 194"/>
          <p:cNvSpPr/>
          <p:nvPr>
            <p:custDataLst>
              <p:tags r:id="rId19"/>
            </p:custDataLst>
          </p:nvPr>
        </p:nvSpPr>
        <p:spPr>
          <a:xfrm>
            <a:off x="1585912" y="2782922"/>
            <a:ext cx="804950"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90500" dist="254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97" name="矩形: 圆角 196"/>
          <p:cNvSpPr/>
          <p:nvPr>
            <p:custDataLst>
              <p:tags r:id="rId20"/>
            </p:custDataLst>
          </p:nvPr>
        </p:nvSpPr>
        <p:spPr>
          <a:xfrm>
            <a:off x="596408" y="1626539"/>
            <a:ext cx="804950"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90500" dist="254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99" name="矩形: 圆角 198"/>
          <p:cNvSpPr/>
          <p:nvPr>
            <p:custDataLst>
              <p:tags r:id="rId21"/>
            </p:custDataLst>
          </p:nvPr>
        </p:nvSpPr>
        <p:spPr>
          <a:xfrm>
            <a:off x="596408" y="2380366"/>
            <a:ext cx="804950"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90500" dist="254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01" name="矩形: 圆角 200"/>
          <p:cNvSpPr/>
          <p:nvPr>
            <p:custDataLst>
              <p:tags r:id="rId22"/>
            </p:custDataLst>
          </p:nvPr>
        </p:nvSpPr>
        <p:spPr>
          <a:xfrm>
            <a:off x="596408" y="2782922"/>
            <a:ext cx="804950"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90500" dist="254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14" name="矩形: 圆角 513"/>
          <p:cNvSpPr/>
          <p:nvPr>
            <p:custDataLst>
              <p:tags r:id="rId23"/>
            </p:custDataLst>
          </p:nvPr>
        </p:nvSpPr>
        <p:spPr>
          <a:xfrm>
            <a:off x="1585912" y="2004793"/>
            <a:ext cx="804950"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90500" dist="254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16" name="矩形: 圆角 515"/>
          <p:cNvSpPr/>
          <p:nvPr>
            <p:custDataLst>
              <p:tags r:id="rId24"/>
            </p:custDataLst>
          </p:nvPr>
        </p:nvSpPr>
        <p:spPr>
          <a:xfrm>
            <a:off x="596408" y="2004793"/>
            <a:ext cx="804950"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90500" dist="25400" dir="540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77" name="任意多边形: 形状 576"/>
          <p:cNvSpPr/>
          <p:nvPr/>
        </p:nvSpPr>
        <p:spPr>
          <a:xfrm rot="16200000">
            <a:off x="8153037" y="-118289"/>
            <a:ext cx="2313759" cy="4662427"/>
          </a:xfrm>
          <a:custGeom>
            <a:avLst/>
            <a:gdLst>
              <a:gd name="connsiteX0" fmla="*/ 2313759 w 2313759"/>
              <a:gd name="connsiteY0" fmla="*/ 346035 h 4662427"/>
              <a:gd name="connsiteX1" fmla="*/ 2313759 w 2313759"/>
              <a:gd name="connsiteY1" fmla="*/ 4662427 h 4662427"/>
              <a:gd name="connsiteX2" fmla="*/ 0 w 2313759"/>
              <a:gd name="connsiteY2" fmla="*/ 4662427 h 4662427"/>
              <a:gd name="connsiteX3" fmla="*/ 0 w 2313759"/>
              <a:gd name="connsiteY3" fmla="*/ 346035 h 4662427"/>
              <a:gd name="connsiteX4" fmla="*/ 242258 w 2313759"/>
              <a:gd name="connsiteY4" fmla="*/ 346035 h 4662427"/>
              <a:gd name="connsiteX5" fmla="*/ 242258 w 2313759"/>
              <a:gd name="connsiteY5" fmla="*/ 0 h 4662427"/>
              <a:gd name="connsiteX6" fmla="*/ 643659 w 2313759"/>
              <a:gd name="connsiteY6" fmla="*/ 346035 h 466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3759" h="4662427">
                <a:moveTo>
                  <a:pt x="2313759" y="346035"/>
                </a:moveTo>
                <a:lnTo>
                  <a:pt x="2313759" y="4662427"/>
                </a:lnTo>
                <a:lnTo>
                  <a:pt x="0" y="4662427"/>
                </a:lnTo>
                <a:lnTo>
                  <a:pt x="0" y="346035"/>
                </a:lnTo>
                <a:lnTo>
                  <a:pt x="242258" y="346035"/>
                </a:lnTo>
                <a:lnTo>
                  <a:pt x="242258" y="0"/>
                </a:lnTo>
                <a:lnTo>
                  <a:pt x="643659" y="346035"/>
                </a:lnTo>
                <a:close/>
              </a:path>
            </a:pathLst>
          </a:cu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20436" y="475734"/>
            <a:ext cx="2915981"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25 </a:t>
            </a:r>
            <a:r>
              <a:rPr lang="zh-CN" altLang="en-US" dirty="0"/>
              <a:t>产品介绍</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03" name="文本框 202"/>
          <p:cNvSpPr txBox="1"/>
          <p:nvPr/>
        </p:nvSpPr>
        <p:spPr>
          <a:xfrm>
            <a:off x="7657335" y="1728357"/>
            <a:ext cx="2611664" cy="307777"/>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300" normalizeH="0" baseline="0" noProof="0" dirty="0">
                <a:ln>
                  <a:noFill/>
                </a:ln>
                <a:solidFill>
                  <a:srgbClr val="FFFFFF">
                    <a:lumMod val="50000"/>
                  </a:srgbClr>
                </a:solidFill>
                <a:effectLst/>
                <a:uLnTx/>
                <a:uFillTx/>
                <a:latin typeface="思源黑体 CN Normal"/>
                <a:ea typeface="思源黑体 CN Normal"/>
                <a:cs typeface="+mn-cs"/>
              </a:rPr>
              <a:t>Rental system</a:t>
            </a:r>
            <a:endParaRPr kumimoji="0" lang="en-US" altLang="zh-CN" sz="1400" b="0" u="none" strike="noStrike" kern="1200" cap="none" spc="300" normalizeH="0" baseline="0" noProof="0" dirty="0">
              <a:ln>
                <a:noFill/>
              </a:ln>
              <a:solidFill>
                <a:srgbClr val="FFFFFF">
                  <a:lumMod val="50000"/>
                </a:srgbClr>
              </a:solidFill>
              <a:effectLst/>
              <a:uLnTx/>
              <a:uFillTx/>
              <a:latin typeface="思源黑体 CN Normal"/>
              <a:ea typeface="思源黑体 CN Normal"/>
              <a:cs typeface="+mn-cs"/>
            </a:endParaRPr>
          </a:p>
        </p:txBody>
      </p:sp>
      <p:grpSp>
        <p:nvGrpSpPr>
          <p:cNvPr id="452" name="组合 451"/>
          <p:cNvGrpSpPr/>
          <p:nvPr/>
        </p:nvGrpSpPr>
        <p:grpSpPr>
          <a:xfrm>
            <a:off x="4802748" y="2581808"/>
            <a:ext cx="2518458" cy="2547435"/>
            <a:chOff x="1407125" y="2927539"/>
            <a:chExt cx="2091596" cy="2115662"/>
          </a:xfrm>
          <a:scene3d>
            <a:camera prst="orthographicFront">
              <a:rot lat="20400000" lon="19800000" rev="216000"/>
            </a:camera>
            <a:lightRig rig="balanced" dir="t"/>
          </a:scene3d>
        </p:grpSpPr>
        <p:sp>
          <p:nvSpPr>
            <p:cNvPr id="449" name="空心弧 448"/>
            <p:cNvSpPr/>
            <p:nvPr/>
          </p:nvSpPr>
          <p:spPr>
            <a:xfrm>
              <a:off x="1410058" y="2927539"/>
              <a:ext cx="2088663" cy="2088662"/>
            </a:xfrm>
            <a:prstGeom prst="blockArc">
              <a:avLst>
                <a:gd name="adj1" fmla="val 13483871"/>
                <a:gd name="adj2" fmla="val 67342"/>
                <a:gd name="adj3" fmla="val 2306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a:sp3d extrusionH="323850" prstMaterial="powder"/>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450" name="空心弧 449"/>
            <p:cNvSpPr/>
            <p:nvPr/>
          </p:nvSpPr>
          <p:spPr>
            <a:xfrm>
              <a:off x="1407125" y="2941039"/>
              <a:ext cx="2088663" cy="2088662"/>
            </a:xfrm>
            <a:prstGeom prst="blockArc">
              <a:avLst>
                <a:gd name="adj1" fmla="val 7130927"/>
                <a:gd name="adj2" fmla="val 13251157"/>
                <a:gd name="adj3" fmla="val 2289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a:sp3d extrusionH="323850" prstMaterial="powder"/>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1" name="空心弧 450"/>
            <p:cNvSpPr/>
            <p:nvPr/>
          </p:nvSpPr>
          <p:spPr>
            <a:xfrm>
              <a:off x="1407125" y="2954539"/>
              <a:ext cx="2088663" cy="2088662"/>
            </a:xfrm>
            <a:prstGeom prst="blockArc">
              <a:avLst>
                <a:gd name="adj1" fmla="val 202024"/>
                <a:gd name="adj2" fmla="val 6992397"/>
                <a:gd name="adj3" fmla="val 23311"/>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a:sp3d extrusionH="323850" prstMaterial="powder"/>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pic>
        <p:nvPicPr>
          <p:cNvPr id="453" name="图片 452"/>
          <p:cNvPicPr>
            <a:picLocks noChangeAspect="1"/>
          </p:cNvPicPr>
          <p:nvPr/>
        </p:nvPicPr>
        <p:blipFill rotWithShape="1">
          <a:blip r:embed="rId25"/>
          <a:srcRect l="36442" r="36442"/>
          <a:stretch>
            <a:fillRect/>
          </a:stretch>
        </p:blipFill>
        <p:spPr>
          <a:xfrm>
            <a:off x="5083395" y="5223928"/>
            <a:ext cx="1953632" cy="611458"/>
          </a:xfrm>
          <a:prstGeom prst="rect">
            <a:avLst/>
          </a:prstGeom>
        </p:spPr>
      </p:pic>
      <p:grpSp>
        <p:nvGrpSpPr>
          <p:cNvPr id="454" name="组合 453"/>
          <p:cNvGrpSpPr/>
          <p:nvPr/>
        </p:nvGrpSpPr>
        <p:grpSpPr>
          <a:xfrm>
            <a:off x="4651089" y="2214412"/>
            <a:ext cx="1196337" cy="786268"/>
            <a:chOff x="4391819" y="1600252"/>
            <a:chExt cx="1196337" cy="786268"/>
          </a:xfrm>
        </p:grpSpPr>
        <p:sp>
          <p:nvSpPr>
            <p:cNvPr id="6" name="任意多边形: 形状 5"/>
            <p:cNvSpPr/>
            <p:nvPr/>
          </p:nvSpPr>
          <p:spPr>
            <a:xfrm>
              <a:off x="4391819" y="1600252"/>
              <a:ext cx="1155700" cy="711348"/>
            </a:xfrm>
            <a:custGeom>
              <a:avLst/>
              <a:gdLst>
                <a:gd name="connsiteX0" fmla="*/ 1155700 w 1155700"/>
                <a:gd name="connsiteY0" fmla="*/ 774700 h 774700"/>
                <a:gd name="connsiteX1" fmla="*/ 1155700 w 1155700"/>
                <a:gd name="connsiteY1" fmla="*/ 0 h 774700"/>
                <a:gd name="connsiteX2" fmla="*/ 0 w 1155700"/>
                <a:gd name="connsiteY2" fmla="*/ 0 h 774700"/>
              </a:gdLst>
              <a:ahLst/>
              <a:cxnLst>
                <a:cxn ang="0">
                  <a:pos x="connsiteX0" y="connsiteY0"/>
                </a:cxn>
                <a:cxn ang="0">
                  <a:pos x="connsiteX1" y="connsiteY1"/>
                </a:cxn>
                <a:cxn ang="0">
                  <a:pos x="connsiteX2" y="connsiteY2"/>
                </a:cxn>
              </a:cxnLst>
              <a:rect l="l" t="t" r="r" b="b"/>
              <a:pathLst>
                <a:path w="1155700" h="774700">
                  <a:moveTo>
                    <a:pt x="1155700" y="774700"/>
                  </a:moveTo>
                  <a:lnTo>
                    <a:pt x="1155700" y="0"/>
                  </a:lnTo>
                  <a:lnTo>
                    <a:pt x="0" y="0"/>
                  </a:lnTo>
                </a:path>
              </a:pathLst>
            </a:cu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511644" y="2310008"/>
              <a:ext cx="76512" cy="765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6" name="组合 455"/>
          <p:cNvGrpSpPr/>
          <p:nvPr/>
        </p:nvGrpSpPr>
        <p:grpSpPr>
          <a:xfrm flipV="1">
            <a:off x="4269124" y="4374245"/>
            <a:ext cx="1196337" cy="849513"/>
            <a:chOff x="4391819" y="1765300"/>
            <a:chExt cx="1196337" cy="849513"/>
          </a:xfrm>
        </p:grpSpPr>
        <p:sp>
          <p:nvSpPr>
            <p:cNvPr id="457" name="任意多边形: 形状 456"/>
            <p:cNvSpPr/>
            <p:nvPr/>
          </p:nvSpPr>
          <p:spPr>
            <a:xfrm>
              <a:off x="4391819" y="1765300"/>
              <a:ext cx="1155700" cy="774700"/>
            </a:xfrm>
            <a:custGeom>
              <a:avLst/>
              <a:gdLst>
                <a:gd name="connsiteX0" fmla="*/ 1155700 w 1155700"/>
                <a:gd name="connsiteY0" fmla="*/ 774700 h 774700"/>
                <a:gd name="connsiteX1" fmla="*/ 1155700 w 1155700"/>
                <a:gd name="connsiteY1" fmla="*/ 0 h 774700"/>
                <a:gd name="connsiteX2" fmla="*/ 0 w 1155700"/>
                <a:gd name="connsiteY2" fmla="*/ 0 h 774700"/>
              </a:gdLst>
              <a:ahLst/>
              <a:cxnLst>
                <a:cxn ang="0">
                  <a:pos x="connsiteX0" y="connsiteY0"/>
                </a:cxn>
                <a:cxn ang="0">
                  <a:pos x="connsiteX1" y="connsiteY1"/>
                </a:cxn>
                <a:cxn ang="0">
                  <a:pos x="connsiteX2" y="connsiteY2"/>
                </a:cxn>
              </a:cxnLst>
              <a:rect l="l" t="t" r="r" b="b"/>
              <a:pathLst>
                <a:path w="1155700" h="774700">
                  <a:moveTo>
                    <a:pt x="1155700" y="774700"/>
                  </a:moveTo>
                  <a:lnTo>
                    <a:pt x="1155700" y="0"/>
                  </a:lnTo>
                  <a:lnTo>
                    <a:pt x="0" y="0"/>
                  </a:lnTo>
                </a:path>
              </a:pathLst>
            </a:cu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2" name="椭圆 461"/>
            <p:cNvSpPr/>
            <p:nvPr/>
          </p:nvSpPr>
          <p:spPr>
            <a:xfrm>
              <a:off x="5511644" y="2538301"/>
              <a:ext cx="76512" cy="765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1" name="组合 470"/>
          <p:cNvGrpSpPr/>
          <p:nvPr/>
        </p:nvGrpSpPr>
        <p:grpSpPr>
          <a:xfrm flipH="1" flipV="1">
            <a:off x="6740303" y="4573943"/>
            <a:ext cx="1292961" cy="247006"/>
            <a:chOff x="4295195" y="2032642"/>
            <a:chExt cx="1292961" cy="247006"/>
          </a:xfrm>
        </p:grpSpPr>
        <p:sp>
          <p:nvSpPr>
            <p:cNvPr id="472" name="任意多边形: 形状 471"/>
            <p:cNvSpPr/>
            <p:nvPr/>
          </p:nvSpPr>
          <p:spPr>
            <a:xfrm>
              <a:off x="4295195" y="2032642"/>
              <a:ext cx="1252327" cy="234777"/>
            </a:xfrm>
            <a:custGeom>
              <a:avLst/>
              <a:gdLst>
                <a:gd name="connsiteX0" fmla="*/ 1155700 w 1155700"/>
                <a:gd name="connsiteY0" fmla="*/ 774700 h 774700"/>
                <a:gd name="connsiteX1" fmla="*/ 1155700 w 1155700"/>
                <a:gd name="connsiteY1" fmla="*/ 0 h 774700"/>
                <a:gd name="connsiteX2" fmla="*/ 0 w 1155700"/>
                <a:gd name="connsiteY2" fmla="*/ 0 h 774700"/>
              </a:gdLst>
              <a:ahLst/>
              <a:cxnLst>
                <a:cxn ang="0">
                  <a:pos x="connsiteX0" y="connsiteY0"/>
                </a:cxn>
                <a:cxn ang="0">
                  <a:pos x="connsiteX1" y="connsiteY1"/>
                </a:cxn>
                <a:cxn ang="0">
                  <a:pos x="connsiteX2" y="connsiteY2"/>
                </a:cxn>
              </a:cxnLst>
              <a:rect l="l" t="t" r="r" b="b"/>
              <a:pathLst>
                <a:path w="1155700" h="774700">
                  <a:moveTo>
                    <a:pt x="1155700" y="774700"/>
                  </a:moveTo>
                  <a:lnTo>
                    <a:pt x="1155700" y="0"/>
                  </a:lnTo>
                  <a:lnTo>
                    <a:pt x="0" y="0"/>
                  </a:lnTo>
                </a:path>
              </a:pathLst>
            </a:cu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椭圆 472"/>
            <p:cNvSpPr/>
            <p:nvPr/>
          </p:nvSpPr>
          <p:spPr>
            <a:xfrm>
              <a:off x="5511644" y="2203136"/>
              <a:ext cx="76512" cy="765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4" name="文本框 473"/>
          <p:cNvSpPr txBox="1"/>
          <p:nvPr/>
        </p:nvSpPr>
        <p:spPr>
          <a:xfrm>
            <a:off x="5885678" y="2814265"/>
            <a:ext cx="738048" cy="315164"/>
          </a:xfrm>
          <a:prstGeom prst="rect">
            <a:avLst/>
          </a:prstGeom>
          <a:noFill/>
          <a:effectLst/>
        </p:spPr>
        <p:txBody>
          <a:bodyPr wrap="none" lIns="98755" tIns="49378" rIns="98755" bIns="49378" rtlCol="0">
            <a:spAutoFit/>
          </a:bodyPr>
          <a:lstStyle/>
          <a:p>
            <a:pPr algn="ctr"/>
            <a:r>
              <a:rPr kumimoji="0" lang="zh-CN" altLang="en-US" sz="1400" b="0" i="0" u="none" strike="noStrike" kern="1200" cap="none" spc="0" normalizeH="0" baseline="0" noProof="0" dirty="0">
                <a:ln>
                  <a:noFill/>
                </a:ln>
                <a:solidFill>
                  <a:schemeClr val="bg1"/>
                </a:solidFill>
                <a:uLnTx/>
                <a:uFillTx/>
                <a:latin typeface="+mj-ea"/>
                <a:ea typeface="+mj-ea"/>
                <a:cs typeface="+mn-cs"/>
              </a:rPr>
              <a:t>用户端</a:t>
            </a:r>
            <a:endParaRPr kumimoji="0" lang="en-US" altLang="zh-CN" sz="1400" b="0" i="0" u="none" strike="noStrike" kern="1200" cap="none" spc="0" normalizeH="0" baseline="0" noProof="0" dirty="0">
              <a:ln>
                <a:noFill/>
              </a:ln>
              <a:solidFill>
                <a:schemeClr val="bg1"/>
              </a:solidFill>
              <a:uLnTx/>
              <a:uFillTx/>
              <a:latin typeface="+mj-ea"/>
              <a:ea typeface="+mj-ea"/>
              <a:cs typeface="+mn-cs"/>
            </a:endParaRPr>
          </a:p>
        </p:txBody>
      </p:sp>
      <p:sp>
        <p:nvSpPr>
          <p:cNvPr id="475" name="文本框 474"/>
          <p:cNvSpPr txBox="1"/>
          <p:nvPr/>
        </p:nvSpPr>
        <p:spPr>
          <a:xfrm>
            <a:off x="4798013" y="3875448"/>
            <a:ext cx="738048" cy="315164"/>
          </a:xfrm>
          <a:prstGeom prst="rect">
            <a:avLst/>
          </a:prstGeom>
          <a:noFill/>
          <a:effectLst/>
        </p:spPr>
        <p:txBody>
          <a:bodyPr wrap="none" lIns="98755" tIns="49378" rIns="98755" bIns="49378" rtlCol="0">
            <a:spAutoFit/>
          </a:bodyPr>
          <a:lstStyle/>
          <a:p>
            <a:pPr algn="ctr"/>
            <a:r>
              <a:rPr kumimoji="0" lang="zh-CN" altLang="en-US" sz="1400" b="0" i="0" u="none" strike="noStrike" kern="1200" cap="none" spc="0" normalizeH="0" baseline="0" noProof="0" dirty="0">
                <a:ln>
                  <a:noFill/>
                </a:ln>
                <a:solidFill>
                  <a:schemeClr val="bg1"/>
                </a:solidFill>
                <a:uLnTx/>
                <a:uFillTx/>
                <a:latin typeface="+mj-ea"/>
                <a:ea typeface="+mj-ea"/>
                <a:cs typeface="+mn-cs"/>
              </a:rPr>
              <a:t>管理端</a:t>
            </a:r>
            <a:endParaRPr kumimoji="0" lang="en-US" altLang="zh-CN" sz="1400" b="0" i="0" u="none" strike="noStrike" kern="1200" cap="none" spc="0" normalizeH="0" baseline="0" noProof="0" dirty="0">
              <a:ln>
                <a:noFill/>
              </a:ln>
              <a:solidFill>
                <a:schemeClr val="bg1"/>
              </a:solidFill>
              <a:uLnTx/>
              <a:uFillTx/>
              <a:latin typeface="+mj-ea"/>
              <a:ea typeface="+mj-ea"/>
              <a:cs typeface="+mn-cs"/>
            </a:endParaRPr>
          </a:p>
        </p:txBody>
      </p:sp>
      <p:sp>
        <p:nvSpPr>
          <p:cNvPr id="476" name="文本框 475"/>
          <p:cNvSpPr txBox="1"/>
          <p:nvPr/>
        </p:nvSpPr>
        <p:spPr>
          <a:xfrm>
            <a:off x="6059121" y="4479962"/>
            <a:ext cx="738048" cy="315164"/>
          </a:xfrm>
          <a:prstGeom prst="rect">
            <a:avLst/>
          </a:prstGeom>
          <a:noFill/>
          <a:effectLst/>
        </p:spPr>
        <p:txBody>
          <a:bodyPr wrap="none" lIns="98755" tIns="49378" rIns="98755" bIns="49378" rtlCol="0">
            <a:spAutoFit/>
          </a:bodyPr>
          <a:lstStyle/>
          <a:p>
            <a:pPr algn="ctr"/>
            <a:r>
              <a:rPr lang="zh-CN" altLang="en-US" sz="1400" dirty="0">
                <a:solidFill>
                  <a:schemeClr val="bg1"/>
                </a:solidFill>
                <a:latin typeface="+mj-ea"/>
                <a:ea typeface="+mj-ea"/>
              </a:rPr>
              <a:t>护工</a:t>
            </a:r>
            <a:r>
              <a:rPr kumimoji="0" lang="zh-CN" altLang="en-US" sz="1400" b="0" i="0" u="none" strike="noStrike" kern="1200" cap="none" spc="0" normalizeH="0" baseline="0" noProof="0" dirty="0">
                <a:ln>
                  <a:noFill/>
                </a:ln>
                <a:solidFill>
                  <a:schemeClr val="bg1"/>
                </a:solidFill>
                <a:uLnTx/>
                <a:uFillTx/>
                <a:latin typeface="+mj-ea"/>
                <a:ea typeface="+mj-ea"/>
                <a:cs typeface="+mn-cs"/>
              </a:rPr>
              <a:t>端</a:t>
            </a:r>
            <a:endParaRPr kumimoji="0" lang="en-US" altLang="zh-CN" sz="1400" b="0" i="0" u="none" strike="noStrike" kern="1200" cap="none" spc="0" normalizeH="0" baseline="0" noProof="0" dirty="0">
              <a:ln>
                <a:noFill/>
              </a:ln>
              <a:solidFill>
                <a:schemeClr val="bg1"/>
              </a:solidFill>
              <a:uLnTx/>
              <a:uFillTx/>
              <a:latin typeface="+mj-ea"/>
              <a:ea typeface="+mj-ea"/>
              <a:cs typeface="+mn-cs"/>
            </a:endParaRPr>
          </a:p>
        </p:txBody>
      </p:sp>
      <p:sp>
        <p:nvSpPr>
          <p:cNvPr id="62" name="文本框 61"/>
          <p:cNvSpPr txBox="1"/>
          <p:nvPr/>
        </p:nvSpPr>
        <p:spPr>
          <a:xfrm>
            <a:off x="1647008" y="1638191"/>
            <a:ext cx="699576"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登录注册</a:t>
            </a:r>
            <a:endParaRPr lang="en-US" altLang="zh-CN" sz="970" dirty="0">
              <a:solidFill>
                <a:schemeClr val="bg1"/>
              </a:solidFill>
              <a:latin typeface="+mn-ea"/>
            </a:endParaRPr>
          </a:p>
        </p:txBody>
      </p:sp>
      <p:sp>
        <p:nvSpPr>
          <p:cNvPr id="192" name="文本框 191"/>
          <p:cNvSpPr txBox="1"/>
          <p:nvPr/>
        </p:nvSpPr>
        <p:spPr>
          <a:xfrm>
            <a:off x="1646242" y="2392018"/>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思源黑体 CN Normal"/>
                <a:ea typeface="思源黑体 CN Normal"/>
              </a:rPr>
              <a:t>押金管理</a:t>
            </a:r>
            <a:endParaRPr lang="en-US" altLang="zh-CN" sz="970" dirty="0">
              <a:solidFill>
                <a:schemeClr val="bg1"/>
              </a:solidFill>
              <a:latin typeface="+mn-ea"/>
            </a:endParaRPr>
          </a:p>
        </p:txBody>
      </p:sp>
      <p:sp>
        <p:nvSpPr>
          <p:cNvPr id="194" name="文本框 193"/>
          <p:cNvSpPr txBox="1"/>
          <p:nvPr/>
        </p:nvSpPr>
        <p:spPr>
          <a:xfrm>
            <a:off x="1646242" y="2794574"/>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器材展示</a:t>
            </a:r>
            <a:endParaRPr lang="en-US" altLang="zh-CN" sz="970" dirty="0">
              <a:solidFill>
                <a:schemeClr val="bg1"/>
              </a:solidFill>
              <a:latin typeface="+mn-ea"/>
            </a:endParaRPr>
          </a:p>
        </p:txBody>
      </p:sp>
      <p:sp>
        <p:nvSpPr>
          <p:cNvPr id="196" name="文本框 195"/>
          <p:cNvSpPr txBox="1"/>
          <p:nvPr/>
        </p:nvSpPr>
        <p:spPr>
          <a:xfrm>
            <a:off x="656740" y="1638191"/>
            <a:ext cx="699576"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我的订单</a:t>
            </a:r>
            <a:endParaRPr lang="en-US" altLang="zh-CN" sz="970" dirty="0">
              <a:solidFill>
                <a:schemeClr val="bg1"/>
              </a:solidFill>
              <a:latin typeface="+mn-ea"/>
            </a:endParaRPr>
          </a:p>
        </p:txBody>
      </p:sp>
      <p:sp>
        <p:nvSpPr>
          <p:cNvPr id="198" name="文本框 197"/>
          <p:cNvSpPr txBox="1"/>
          <p:nvPr/>
        </p:nvSpPr>
        <p:spPr>
          <a:xfrm>
            <a:off x="656738" y="2392018"/>
            <a:ext cx="699576"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门户跳转</a:t>
            </a:r>
            <a:endParaRPr lang="en-US" altLang="zh-CN" sz="970" dirty="0">
              <a:solidFill>
                <a:schemeClr val="bg1"/>
              </a:solidFill>
              <a:latin typeface="+mn-ea"/>
            </a:endParaRPr>
          </a:p>
        </p:txBody>
      </p:sp>
      <p:sp>
        <p:nvSpPr>
          <p:cNvPr id="200" name="文本框 199"/>
          <p:cNvSpPr txBox="1"/>
          <p:nvPr/>
        </p:nvSpPr>
        <p:spPr>
          <a:xfrm>
            <a:off x="656739" y="2794574"/>
            <a:ext cx="699576"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亲情绑定</a:t>
            </a:r>
            <a:endParaRPr lang="en-US" altLang="zh-CN" sz="970" dirty="0">
              <a:solidFill>
                <a:schemeClr val="bg1"/>
              </a:solidFill>
              <a:latin typeface="+mn-ea"/>
            </a:endParaRPr>
          </a:p>
        </p:txBody>
      </p:sp>
      <p:sp>
        <p:nvSpPr>
          <p:cNvPr id="503" name="矩形: 圆角 502"/>
          <p:cNvSpPr/>
          <p:nvPr/>
        </p:nvSpPr>
        <p:spPr>
          <a:xfrm>
            <a:off x="2936273" y="2010521"/>
            <a:ext cx="2113822" cy="514346"/>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pic>
        <p:nvPicPr>
          <p:cNvPr id="506" name="图形 505"/>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268522" y="2076173"/>
            <a:ext cx="360000" cy="360000"/>
          </a:xfrm>
          <a:prstGeom prst="rect">
            <a:avLst/>
          </a:prstGeom>
          <a:effectLst>
            <a:outerShdw blurRad="63500" sx="102000" sy="102000" algn="ctr" rotWithShape="0">
              <a:schemeClr val="accent1">
                <a:alpha val="40000"/>
              </a:schemeClr>
            </a:outerShdw>
          </a:effectLst>
        </p:spPr>
      </p:pic>
      <p:sp>
        <p:nvSpPr>
          <p:cNvPr id="507" name="文本框 506"/>
          <p:cNvSpPr txBox="1"/>
          <p:nvPr/>
        </p:nvSpPr>
        <p:spPr>
          <a:xfrm>
            <a:off x="3662632" y="2019640"/>
            <a:ext cx="661104" cy="284386"/>
          </a:xfrm>
          <a:prstGeom prst="rect">
            <a:avLst/>
          </a:prstGeom>
          <a:noFill/>
          <a:effectLst/>
        </p:spPr>
        <p:txBody>
          <a:bodyPr wrap="none" lIns="98755" tIns="49378" rIns="98755" bIns="49378" rtlCol="0">
            <a:spAutoFit/>
          </a:bodyPr>
          <a:lstStyle/>
          <a:p>
            <a:pPr algn="ctr"/>
            <a:r>
              <a:rPr kumimoji="0" lang="zh-CN" altLang="en-US" sz="1200" b="0" i="0" u="none" strike="noStrike" kern="1200" cap="none" spc="0" normalizeH="0" baseline="0" noProof="0" dirty="0">
                <a:ln>
                  <a:noFill/>
                </a:ln>
                <a:solidFill>
                  <a:schemeClr val="bg1"/>
                </a:solidFill>
                <a:uLnTx/>
                <a:uFillTx/>
                <a:latin typeface="+mj-ea"/>
                <a:ea typeface="+mj-ea"/>
                <a:cs typeface="+mn-cs"/>
              </a:rPr>
              <a:t>用户端</a:t>
            </a:r>
            <a:endParaRPr kumimoji="0" lang="en-US" altLang="zh-CN" sz="1200" b="0" i="0" u="none" strike="noStrike" kern="1200" cap="none" spc="0" normalizeH="0" baseline="0" noProof="0" dirty="0">
              <a:ln>
                <a:noFill/>
              </a:ln>
              <a:solidFill>
                <a:schemeClr val="bg1"/>
              </a:solidFill>
              <a:uLnTx/>
              <a:uFillTx/>
              <a:latin typeface="+mj-ea"/>
              <a:ea typeface="+mj-ea"/>
              <a:cs typeface="+mn-cs"/>
            </a:endParaRPr>
          </a:p>
        </p:txBody>
      </p:sp>
      <p:sp>
        <p:nvSpPr>
          <p:cNvPr id="508" name="文本框 507"/>
          <p:cNvSpPr txBox="1"/>
          <p:nvPr/>
        </p:nvSpPr>
        <p:spPr>
          <a:xfrm>
            <a:off x="3669434" y="2243708"/>
            <a:ext cx="1199713" cy="249313"/>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给到患者进行操作</a:t>
            </a:r>
            <a:endParaRPr lang="en-US" altLang="zh-CN" sz="970" dirty="0">
              <a:solidFill>
                <a:schemeClr val="bg1"/>
              </a:solidFill>
              <a:latin typeface="+mn-ea"/>
            </a:endParaRPr>
          </a:p>
        </p:txBody>
      </p:sp>
      <p:sp>
        <p:nvSpPr>
          <p:cNvPr id="512" name="右大括号 511"/>
          <p:cNvSpPr/>
          <p:nvPr/>
        </p:nvSpPr>
        <p:spPr>
          <a:xfrm>
            <a:off x="2542163" y="1798340"/>
            <a:ext cx="316856" cy="1055709"/>
          </a:xfrm>
          <a:prstGeom prst="rightBrace">
            <a:avLst>
              <a:gd name="adj1" fmla="val 53950"/>
              <a:gd name="adj2" fmla="val 50000"/>
            </a:avLst>
          </a:prstGeom>
          <a:noFill/>
          <a:ln w="6350">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lt1"/>
              </a:solidFill>
            </a:endParaRPr>
          </a:p>
        </p:txBody>
      </p:sp>
      <p:sp>
        <p:nvSpPr>
          <p:cNvPr id="513" name="文本框 512"/>
          <p:cNvSpPr txBox="1"/>
          <p:nvPr/>
        </p:nvSpPr>
        <p:spPr>
          <a:xfrm>
            <a:off x="1646242" y="2016445"/>
            <a:ext cx="699576"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信息绑定</a:t>
            </a:r>
            <a:endParaRPr lang="en-US" altLang="zh-CN" sz="970" dirty="0">
              <a:solidFill>
                <a:schemeClr val="bg1"/>
              </a:solidFill>
              <a:latin typeface="+mn-ea"/>
            </a:endParaRPr>
          </a:p>
        </p:txBody>
      </p:sp>
      <p:sp>
        <p:nvSpPr>
          <p:cNvPr id="515" name="文本框 514"/>
          <p:cNvSpPr txBox="1"/>
          <p:nvPr/>
        </p:nvSpPr>
        <p:spPr>
          <a:xfrm>
            <a:off x="656737" y="2016445"/>
            <a:ext cx="699576"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支付管理</a:t>
            </a:r>
            <a:endParaRPr lang="en-US" altLang="zh-CN" sz="970" dirty="0">
              <a:solidFill>
                <a:schemeClr val="bg1"/>
              </a:solidFill>
              <a:latin typeface="+mn-ea"/>
            </a:endParaRPr>
          </a:p>
        </p:txBody>
      </p:sp>
      <p:sp>
        <p:nvSpPr>
          <p:cNvPr id="517" name="文本框 516"/>
          <p:cNvSpPr txBox="1"/>
          <p:nvPr/>
        </p:nvSpPr>
        <p:spPr>
          <a:xfrm>
            <a:off x="1556382" y="4594255"/>
            <a:ext cx="699576"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护工管理</a:t>
            </a:r>
            <a:endParaRPr lang="en-US" altLang="zh-CN" sz="970" dirty="0">
              <a:solidFill>
                <a:schemeClr val="bg1"/>
              </a:solidFill>
              <a:latin typeface="+mn-ea"/>
            </a:endParaRPr>
          </a:p>
        </p:txBody>
      </p:sp>
      <p:sp>
        <p:nvSpPr>
          <p:cNvPr id="519" name="文本框 518"/>
          <p:cNvSpPr txBox="1"/>
          <p:nvPr/>
        </p:nvSpPr>
        <p:spPr>
          <a:xfrm>
            <a:off x="1556382" y="5348082"/>
            <a:ext cx="699576"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支付配置</a:t>
            </a:r>
            <a:endParaRPr lang="en-US" altLang="zh-CN" sz="970" dirty="0">
              <a:solidFill>
                <a:schemeClr val="bg1"/>
              </a:solidFill>
              <a:latin typeface="+mn-ea"/>
            </a:endParaRPr>
          </a:p>
        </p:txBody>
      </p:sp>
      <p:sp>
        <p:nvSpPr>
          <p:cNvPr id="521" name="文本框 520"/>
          <p:cNvSpPr txBox="1"/>
          <p:nvPr/>
        </p:nvSpPr>
        <p:spPr>
          <a:xfrm>
            <a:off x="1556382" y="5750638"/>
            <a:ext cx="699576"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押金管理</a:t>
            </a:r>
            <a:endParaRPr lang="en-US" altLang="zh-CN" sz="970" dirty="0">
              <a:solidFill>
                <a:schemeClr val="bg1"/>
              </a:solidFill>
              <a:latin typeface="+mn-ea"/>
            </a:endParaRPr>
          </a:p>
        </p:txBody>
      </p:sp>
      <p:sp>
        <p:nvSpPr>
          <p:cNvPr id="523" name="文本框 522"/>
          <p:cNvSpPr txBox="1"/>
          <p:nvPr/>
        </p:nvSpPr>
        <p:spPr>
          <a:xfrm>
            <a:off x="566878" y="4594255"/>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思源黑体 CN Normal"/>
                <a:ea typeface="思源黑体 CN Normal"/>
              </a:rPr>
              <a:t>权限管理</a:t>
            </a:r>
            <a:endParaRPr lang="en-US" altLang="zh-CN" sz="970" dirty="0">
              <a:solidFill>
                <a:schemeClr val="bg1"/>
              </a:solidFill>
              <a:latin typeface="+mn-ea"/>
            </a:endParaRPr>
          </a:p>
        </p:txBody>
      </p:sp>
      <p:sp>
        <p:nvSpPr>
          <p:cNvPr id="525" name="文本框 524"/>
          <p:cNvSpPr txBox="1"/>
          <p:nvPr/>
        </p:nvSpPr>
        <p:spPr>
          <a:xfrm>
            <a:off x="566878" y="5348082"/>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种类维护</a:t>
            </a:r>
            <a:endParaRPr lang="en-US" altLang="zh-CN" sz="970" dirty="0">
              <a:solidFill>
                <a:schemeClr val="bg1"/>
              </a:solidFill>
              <a:latin typeface="+mn-ea"/>
            </a:endParaRPr>
          </a:p>
        </p:txBody>
      </p:sp>
      <p:sp>
        <p:nvSpPr>
          <p:cNvPr id="527" name="文本框 526"/>
          <p:cNvSpPr txBox="1"/>
          <p:nvPr/>
        </p:nvSpPr>
        <p:spPr>
          <a:xfrm>
            <a:off x="566879" y="5750638"/>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订单管理</a:t>
            </a:r>
            <a:endParaRPr lang="en-US" altLang="zh-CN" sz="970" dirty="0">
              <a:solidFill>
                <a:schemeClr val="bg1"/>
              </a:solidFill>
              <a:latin typeface="+mn-ea"/>
            </a:endParaRPr>
          </a:p>
        </p:txBody>
      </p:sp>
      <p:sp>
        <p:nvSpPr>
          <p:cNvPr id="529" name="矩形: 圆角 528"/>
          <p:cNvSpPr/>
          <p:nvPr/>
        </p:nvSpPr>
        <p:spPr>
          <a:xfrm>
            <a:off x="2846414" y="4966585"/>
            <a:ext cx="2113822" cy="514346"/>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pic>
        <p:nvPicPr>
          <p:cNvPr id="530" name="图形 529"/>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178663" y="5032237"/>
            <a:ext cx="360000" cy="360000"/>
          </a:xfrm>
          <a:prstGeom prst="rect">
            <a:avLst/>
          </a:prstGeom>
          <a:effectLst>
            <a:outerShdw blurRad="254000" dist="123444" dir="5400000" sx="99000" sy="99000" algn="ctr" rotWithShape="0">
              <a:schemeClr val="accent2">
                <a:alpha val="40000"/>
              </a:schemeClr>
            </a:outerShdw>
          </a:effectLst>
        </p:spPr>
      </p:pic>
      <p:sp>
        <p:nvSpPr>
          <p:cNvPr id="531" name="文本框 530"/>
          <p:cNvSpPr txBox="1"/>
          <p:nvPr/>
        </p:nvSpPr>
        <p:spPr>
          <a:xfrm>
            <a:off x="3572773" y="5001104"/>
            <a:ext cx="661104" cy="284386"/>
          </a:xfrm>
          <a:prstGeom prst="rect">
            <a:avLst/>
          </a:prstGeom>
          <a:noFill/>
          <a:effectLst/>
        </p:spPr>
        <p:txBody>
          <a:bodyPr wrap="none" lIns="98755" tIns="49378" rIns="98755" bIns="49378" rtlCol="0">
            <a:spAutoFit/>
          </a:bodyPr>
          <a:lstStyle/>
          <a:p>
            <a:pPr algn="ctr"/>
            <a:r>
              <a:rPr kumimoji="0" lang="zh-CN" altLang="en-US" sz="1200" b="0" i="0" u="none" strike="noStrike" kern="1200" cap="none" spc="0" normalizeH="0" baseline="0" noProof="0" dirty="0">
                <a:ln>
                  <a:noFill/>
                </a:ln>
                <a:solidFill>
                  <a:schemeClr val="bg1"/>
                </a:solidFill>
                <a:uLnTx/>
                <a:uFillTx/>
                <a:latin typeface="+mj-ea"/>
                <a:ea typeface="+mj-ea"/>
                <a:cs typeface="+mn-cs"/>
              </a:rPr>
              <a:t>管理端</a:t>
            </a:r>
            <a:endParaRPr kumimoji="0" lang="en-US" altLang="zh-CN" sz="1200" b="0" i="0" u="none" strike="noStrike" kern="1200" cap="none" spc="0" normalizeH="0" baseline="0" noProof="0" dirty="0">
              <a:ln>
                <a:noFill/>
              </a:ln>
              <a:solidFill>
                <a:schemeClr val="bg1"/>
              </a:solidFill>
              <a:uLnTx/>
              <a:uFillTx/>
              <a:latin typeface="+mj-ea"/>
              <a:ea typeface="+mj-ea"/>
              <a:cs typeface="+mn-cs"/>
            </a:endParaRPr>
          </a:p>
        </p:txBody>
      </p:sp>
      <p:sp>
        <p:nvSpPr>
          <p:cNvPr id="532" name="文本框 531"/>
          <p:cNvSpPr txBox="1"/>
          <p:nvPr/>
        </p:nvSpPr>
        <p:spPr>
          <a:xfrm>
            <a:off x="3579575" y="5199772"/>
            <a:ext cx="1199713" cy="249313"/>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给到医院进行监督</a:t>
            </a:r>
            <a:endParaRPr lang="en-US" altLang="zh-CN" sz="970" dirty="0">
              <a:solidFill>
                <a:schemeClr val="bg1"/>
              </a:solidFill>
              <a:latin typeface="+mn-ea"/>
            </a:endParaRPr>
          </a:p>
        </p:txBody>
      </p:sp>
      <p:sp>
        <p:nvSpPr>
          <p:cNvPr id="533" name="右大括号 532"/>
          <p:cNvSpPr/>
          <p:nvPr/>
        </p:nvSpPr>
        <p:spPr>
          <a:xfrm>
            <a:off x="2452304" y="4754404"/>
            <a:ext cx="316856" cy="1055709"/>
          </a:xfrm>
          <a:prstGeom prst="rightBrace">
            <a:avLst>
              <a:gd name="adj1" fmla="val 53950"/>
              <a:gd name="adj2" fmla="val 50000"/>
            </a:avLst>
          </a:prstGeom>
          <a:noFill/>
          <a:ln w="6350">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lt1"/>
              </a:solidFill>
            </a:endParaRPr>
          </a:p>
        </p:txBody>
      </p:sp>
      <p:sp>
        <p:nvSpPr>
          <p:cNvPr id="534" name="文本框 533"/>
          <p:cNvSpPr txBox="1"/>
          <p:nvPr/>
        </p:nvSpPr>
        <p:spPr>
          <a:xfrm>
            <a:off x="1556382" y="4972509"/>
            <a:ext cx="699576"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报表管理</a:t>
            </a:r>
            <a:endParaRPr lang="en-US" altLang="zh-CN" sz="970" dirty="0">
              <a:solidFill>
                <a:schemeClr val="bg1"/>
              </a:solidFill>
              <a:latin typeface="+mn-ea"/>
            </a:endParaRPr>
          </a:p>
        </p:txBody>
      </p:sp>
      <p:sp>
        <p:nvSpPr>
          <p:cNvPr id="536" name="文本框 535"/>
          <p:cNvSpPr txBox="1"/>
          <p:nvPr/>
        </p:nvSpPr>
        <p:spPr>
          <a:xfrm>
            <a:off x="566877" y="4972509"/>
            <a:ext cx="699576"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用户信息</a:t>
            </a:r>
            <a:endParaRPr lang="en-US" altLang="zh-CN" sz="970" dirty="0">
              <a:solidFill>
                <a:schemeClr val="bg1"/>
              </a:solidFill>
              <a:latin typeface="+mn-ea"/>
            </a:endParaRPr>
          </a:p>
        </p:txBody>
      </p:sp>
      <p:sp>
        <p:nvSpPr>
          <p:cNvPr id="540" name="文本框 539"/>
          <p:cNvSpPr txBox="1"/>
          <p:nvPr/>
        </p:nvSpPr>
        <p:spPr>
          <a:xfrm flipH="1">
            <a:off x="10076881" y="4230243"/>
            <a:ext cx="699576"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订单管理</a:t>
            </a:r>
            <a:endParaRPr lang="en-US" altLang="zh-CN" sz="970" dirty="0">
              <a:solidFill>
                <a:schemeClr val="bg1"/>
              </a:solidFill>
              <a:latin typeface="+mn-ea"/>
            </a:endParaRPr>
          </a:p>
        </p:txBody>
      </p:sp>
      <p:sp>
        <p:nvSpPr>
          <p:cNvPr id="542" name="文本框 541"/>
          <p:cNvSpPr txBox="1"/>
          <p:nvPr/>
        </p:nvSpPr>
        <p:spPr>
          <a:xfrm flipH="1">
            <a:off x="10076879" y="4984070"/>
            <a:ext cx="699576"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登录注册</a:t>
            </a:r>
            <a:endParaRPr lang="en-US" altLang="zh-CN" sz="970" dirty="0">
              <a:solidFill>
                <a:schemeClr val="bg1"/>
              </a:solidFill>
              <a:latin typeface="+mn-ea"/>
            </a:endParaRPr>
          </a:p>
        </p:txBody>
      </p:sp>
      <p:sp>
        <p:nvSpPr>
          <p:cNvPr id="544" name="文本框 543"/>
          <p:cNvSpPr txBox="1"/>
          <p:nvPr/>
        </p:nvSpPr>
        <p:spPr>
          <a:xfrm flipH="1">
            <a:off x="10139395" y="5386626"/>
            <a:ext cx="574541"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黑名单</a:t>
            </a:r>
            <a:endParaRPr lang="en-US" altLang="zh-CN" sz="970" dirty="0">
              <a:solidFill>
                <a:schemeClr val="bg1"/>
              </a:solidFill>
              <a:latin typeface="+mn-ea"/>
            </a:endParaRPr>
          </a:p>
        </p:txBody>
      </p:sp>
      <p:sp>
        <p:nvSpPr>
          <p:cNvPr id="546" name="文本框 545"/>
          <p:cNvSpPr txBox="1"/>
          <p:nvPr/>
        </p:nvSpPr>
        <p:spPr>
          <a:xfrm flipH="1">
            <a:off x="11066385" y="4230243"/>
            <a:ext cx="699576"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押金收取</a:t>
            </a:r>
            <a:endParaRPr lang="en-US" altLang="zh-CN" sz="970" dirty="0">
              <a:solidFill>
                <a:schemeClr val="bg1"/>
              </a:solidFill>
              <a:latin typeface="+mn-ea"/>
            </a:endParaRPr>
          </a:p>
        </p:txBody>
      </p:sp>
      <p:sp>
        <p:nvSpPr>
          <p:cNvPr id="548" name="文本框 547"/>
          <p:cNvSpPr txBox="1"/>
          <p:nvPr/>
        </p:nvSpPr>
        <p:spPr>
          <a:xfrm flipH="1">
            <a:off x="11066384" y="4984070"/>
            <a:ext cx="699576"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消息管理</a:t>
            </a:r>
            <a:endParaRPr lang="en-US" altLang="zh-CN" sz="970" dirty="0">
              <a:solidFill>
                <a:schemeClr val="bg1"/>
              </a:solidFill>
              <a:latin typeface="+mn-ea"/>
            </a:endParaRPr>
          </a:p>
        </p:txBody>
      </p:sp>
      <p:sp>
        <p:nvSpPr>
          <p:cNvPr id="550" name="文本框 549"/>
          <p:cNvSpPr txBox="1"/>
          <p:nvPr/>
        </p:nvSpPr>
        <p:spPr>
          <a:xfrm flipH="1">
            <a:off x="11066387" y="5386626"/>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思源黑体 CN Normal"/>
                <a:ea typeface="思源黑体 CN Normal"/>
              </a:rPr>
              <a:t>排班管理</a:t>
            </a:r>
            <a:endParaRPr lang="en-US" altLang="zh-CN" sz="970" dirty="0">
              <a:solidFill>
                <a:schemeClr val="bg1"/>
              </a:solidFill>
              <a:latin typeface="+mn-ea"/>
            </a:endParaRPr>
          </a:p>
        </p:txBody>
      </p:sp>
      <p:sp>
        <p:nvSpPr>
          <p:cNvPr id="552" name="矩形: 圆角 551"/>
          <p:cNvSpPr/>
          <p:nvPr/>
        </p:nvSpPr>
        <p:spPr>
          <a:xfrm flipH="1">
            <a:off x="7358308" y="4602573"/>
            <a:ext cx="2113822" cy="514346"/>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pic>
        <p:nvPicPr>
          <p:cNvPr id="553" name="图形 552"/>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flipH="1">
            <a:off x="8779881" y="4668225"/>
            <a:ext cx="360000" cy="360000"/>
          </a:xfrm>
          <a:prstGeom prst="rect">
            <a:avLst/>
          </a:prstGeom>
          <a:effectLst>
            <a:outerShdw blurRad="63500" sx="102000" sy="102000" algn="ctr" rotWithShape="0">
              <a:schemeClr val="accent1">
                <a:alpha val="40000"/>
              </a:schemeClr>
            </a:outerShdw>
          </a:effectLst>
        </p:spPr>
      </p:pic>
      <p:sp>
        <p:nvSpPr>
          <p:cNvPr id="554" name="文本框 553"/>
          <p:cNvSpPr txBox="1"/>
          <p:nvPr/>
        </p:nvSpPr>
        <p:spPr>
          <a:xfrm flipH="1">
            <a:off x="8084669" y="4611692"/>
            <a:ext cx="661104" cy="284386"/>
          </a:xfrm>
          <a:prstGeom prst="rect">
            <a:avLst/>
          </a:prstGeom>
          <a:noFill/>
          <a:effectLst/>
        </p:spPr>
        <p:txBody>
          <a:bodyPr wrap="none" lIns="98755" tIns="49378" rIns="98755" bIns="49378" rtlCol="0">
            <a:spAutoFit/>
          </a:bodyPr>
          <a:lstStyle/>
          <a:p>
            <a:pPr algn="ctr"/>
            <a:r>
              <a:rPr kumimoji="0" lang="zh-CN" altLang="en-US" sz="1200" b="0" i="0" u="none" strike="noStrike" kern="1200" cap="none" spc="0" normalizeH="0" baseline="0" noProof="0" dirty="0">
                <a:ln>
                  <a:noFill/>
                </a:ln>
                <a:solidFill>
                  <a:schemeClr val="bg1"/>
                </a:solidFill>
                <a:uLnTx/>
                <a:uFillTx/>
                <a:latin typeface="+mj-ea"/>
                <a:ea typeface="+mj-ea"/>
                <a:cs typeface="+mn-cs"/>
              </a:rPr>
              <a:t>护工端</a:t>
            </a:r>
            <a:endParaRPr kumimoji="0" lang="en-US" altLang="zh-CN" sz="1200" b="0" i="0" u="none" strike="noStrike" kern="1200" cap="none" spc="0" normalizeH="0" baseline="0" noProof="0" dirty="0">
              <a:ln>
                <a:noFill/>
              </a:ln>
              <a:solidFill>
                <a:schemeClr val="bg1"/>
              </a:solidFill>
              <a:uLnTx/>
              <a:uFillTx/>
              <a:latin typeface="+mj-ea"/>
              <a:ea typeface="+mj-ea"/>
              <a:cs typeface="+mn-cs"/>
            </a:endParaRPr>
          </a:p>
        </p:txBody>
      </p:sp>
      <p:sp>
        <p:nvSpPr>
          <p:cNvPr id="555" name="文本框 554"/>
          <p:cNvSpPr txBox="1"/>
          <p:nvPr/>
        </p:nvSpPr>
        <p:spPr>
          <a:xfrm flipH="1">
            <a:off x="7539256" y="4835760"/>
            <a:ext cx="1199713" cy="249313"/>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给到护工进行操作</a:t>
            </a:r>
            <a:endParaRPr lang="en-US" altLang="zh-CN" sz="970" dirty="0">
              <a:solidFill>
                <a:schemeClr val="bg1"/>
              </a:solidFill>
              <a:latin typeface="+mn-ea"/>
            </a:endParaRPr>
          </a:p>
        </p:txBody>
      </p:sp>
      <p:sp>
        <p:nvSpPr>
          <p:cNvPr id="556" name="右大括号 555"/>
          <p:cNvSpPr/>
          <p:nvPr/>
        </p:nvSpPr>
        <p:spPr>
          <a:xfrm flipH="1">
            <a:off x="9549384" y="4390392"/>
            <a:ext cx="316856" cy="1055709"/>
          </a:xfrm>
          <a:prstGeom prst="rightBrace">
            <a:avLst>
              <a:gd name="adj1" fmla="val 53950"/>
              <a:gd name="adj2" fmla="val 50000"/>
            </a:avLst>
          </a:prstGeom>
          <a:noFill/>
          <a:ln w="6350">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lt1"/>
              </a:solidFill>
            </a:endParaRPr>
          </a:p>
        </p:txBody>
      </p:sp>
      <p:sp>
        <p:nvSpPr>
          <p:cNvPr id="557" name="文本框 556"/>
          <p:cNvSpPr txBox="1"/>
          <p:nvPr/>
        </p:nvSpPr>
        <p:spPr>
          <a:xfrm flipH="1">
            <a:off x="10076880" y="4608497"/>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主动催还</a:t>
            </a:r>
            <a:endParaRPr lang="en-US" altLang="zh-CN" sz="970" dirty="0">
              <a:solidFill>
                <a:schemeClr val="bg1"/>
              </a:solidFill>
              <a:latin typeface="+mn-ea"/>
            </a:endParaRPr>
          </a:p>
        </p:txBody>
      </p:sp>
      <p:sp>
        <p:nvSpPr>
          <p:cNvPr id="559" name="文本框 558"/>
          <p:cNvSpPr txBox="1"/>
          <p:nvPr/>
        </p:nvSpPr>
        <p:spPr>
          <a:xfrm flipH="1">
            <a:off x="11066385" y="4608497"/>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思源黑体 CN Normal"/>
                <a:ea typeface="思源黑体 CN Normal"/>
              </a:rPr>
              <a:t>用户管理</a:t>
            </a:r>
            <a:endParaRPr lang="en-US" altLang="zh-CN" sz="970" dirty="0">
              <a:solidFill>
                <a:schemeClr val="bg1"/>
              </a:solidFill>
              <a:latin typeface="+mn-ea"/>
            </a:endParaRPr>
          </a:p>
        </p:txBody>
      </p:sp>
      <p:sp>
        <p:nvSpPr>
          <p:cNvPr id="575" name="文本框 574"/>
          <p:cNvSpPr txBox="1"/>
          <p:nvPr/>
        </p:nvSpPr>
        <p:spPr>
          <a:xfrm>
            <a:off x="7674647" y="2085174"/>
            <a:ext cx="3744845" cy="1134541"/>
          </a:xfrm>
          <a:prstGeom prst="rect">
            <a:avLst/>
          </a:prstGeom>
          <a:noFill/>
        </p:spPr>
        <p:txBody>
          <a:bodyPr wrap="square">
            <a:spAutoFit/>
          </a:bodyPr>
          <a:lstStyle/>
          <a:p>
            <a:pPr algn="just">
              <a:lnSpc>
                <a:spcPct val="125000"/>
              </a:lnSpc>
            </a:pPr>
            <a:r>
              <a:rPr lang="zh-CN" altLang="en-US" sz="1100" dirty="0">
                <a:solidFill>
                  <a:schemeClr val="tx1">
                    <a:lumMod val="65000"/>
                    <a:lumOff val="35000"/>
                  </a:schemeClr>
                </a:solidFill>
                <a:latin typeface="+mn-ea"/>
              </a:rPr>
              <a:t>智能租赁系统是由人生无线公司研发的一款互联网软件产品。能够提高医院的信息化水平、数字化水平，提高医院服务患者的能力，帮助医院通过五级评审。目前该款产品一键落地</a:t>
            </a:r>
            <a:r>
              <a:rPr lang="en-US" altLang="zh-CN" sz="1100" dirty="0">
                <a:solidFill>
                  <a:schemeClr val="tx1">
                    <a:lumMod val="65000"/>
                    <a:lumOff val="35000"/>
                  </a:schemeClr>
                </a:solidFill>
                <a:latin typeface="+mn-ea"/>
              </a:rPr>
              <a:t>8</a:t>
            </a:r>
            <a:r>
              <a:rPr lang="zh-CN" altLang="en-US" sz="1100" dirty="0">
                <a:solidFill>
                  <a:schemeClr val="tx1">
                    <a:lumMod val="65000"/>
                    <a:lumOff val="35000"/>
                  </a:schemeClr>
                </a:solidFill>
                <a:latin typeface="+mn-ea"/>
              </a:rPr>
              <a:t>个城市、</a:t>
            </a:r>
            <a:r>
              <a:rPr lang="en-US" altLang="zh-CN" sz="1100" dirty="0">
                <a:solidFill>
                  <a:schemeClr val="tx1">
                    <a:lumMod val="65000"/>
                    <a:lumOff val="35000"/>
                  </a:schemeClr>
                </a:solidFill>
                <a:latin typeface="+mn-ea"/>
              </a:rPr>
              <a:t>28</a:t>
            </a:r>
            <a:r>
              <a:rPr lang="zh-CN" altLang="en-US" sz="1100" dirty="0">
                <a:solidFill>
                  <a:schemeClr val="tx1">
                    <a:lumMod val="65000"/>
                    <a:lumOff val="35000"/>
                  </a:schemeClr>
                </a:solidFill>
                <a:latin typeface="+mn-ea"/>
              </a:rPr>
              <a:t>家三甲医院，服务超过</a:t>
            </a:r>
            <a:r>
              <a:rPr lang="en-US" altLang="zh-CN" sz="1100" dirty="0">
                <a:solidFill>
                  <a:schemeClr val="tx1">
                    <a:lumMod val="65000"/>
                    <a:lumOff val="35000"/>
                  </a:schemeClr>
                </a:solidFill>
                <a:latin typeface="+mn-ea"/>
              </a:rPr>
              <a:t>100</a:t>
            </a:r>
            <a:r>
              <a:rPr lang="zh-CN" altLang="en-US" sz="1100" dirty="0">
                <a:solidFill>
                  <a:schemeClr val="tx1">
                    <a:lumMod val="65000"/>
                    <a:lumOff val="35000"/>
                  </a:schemeClr>
                </a:solidFill>
                <a:latin typeface="+mn-ea"/>
              </a:rPr>
              <a:t>万用户，具备成熟的体系。</a:t>
            </a:r>
            <a:endParaRPr lang="zh-CN" altLang="en-US" sz="1100" dirty="0">
              <a:solidFill>
                <a:schemeClr val="tx1">
                  <a:lumMod val="65000"/>
                  <a:lumOff val="35000"/>
                </a:schemeClr>
              </a:solidFill>
              <a:latin typeface="+mn-ea"/>
            </a:endParaRPr>
          </a:p>
        </p:txBody>
      </p:sp>
      <p:sp>
        <p:nvSpPr>
          <p:cNvPr id="578" name="矩形: 圆角 577"/>
          <p:cNvSpPr/>
          <p:nvPr/>
        </p:nvSpPr>
        <p:spPr>
          <a:xfrm>
            <a:off x="7688860" y="1280917"/>
            <a:ext cx="1702790" cy="362721"/>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02" name="文本框 201"/>
          <p:cNvSpPr txBox="1"/>
          <p:nvPr/>
        </p:nvSpPr>
        <p:spPr>
          <a:xfrm>
            <a:off x="7748045" y="1282842"/>
            <a:ext cx="1584433" cy="376719"/>
          </a:xfrm>
          <a:prstGeom prst="rect">
            <a:avLst/>
          </a:prstGeom>
          <a:noFill/>
          <a:effectLst/>
        </p:spPr>
        <p:txBody>
          <a:bodyPr wrap="none" lIns="98755" tIns="49378" rIns="98755" bIns="49378" rtlCol="0">
            <a:spAutoFit/>
          </a:bodyPr>
          <a:lstStyle/>
          <a:p>
            <a:pPr algn="ctr"/>
            <a:r>
              <a:rPr lang="zh-CN" altLang="en-US" dirty="0">
                <a:solidFill>
                  <a:schemeClr val="bg1"/>
                </a:solidFill>
                <a:latin typeface="+mj-ea"/>
                <a:ea typeface="+mj-ea"/>
              </a:rPr>
              <a:t>智能租赁</a:t>
            </a:r>
            <a:r>
              <a:rPr kumimoji="0" lang="zh-CN" altLang="en-US" b="0" i="0" u="none" strike="noStrike" kern="1200" cap="none" spc="0" normalizeH="0" baseline="0" noProof="0" dirty="0">
                <a:ln>
                  <a:noFill/>
                </a:ln>
                <a:solidFill>
                  <a:schemeClr val="bg1"/>
                </a:solidFill>
                <a:uLnTx/>
                <a:uFillTx/>
                <a:latin typeface="+mj-ea"/>
                <a:ea typeface="+mj-ea"/>
                <a:cs typeface="+mn-cs"/>
              </a:rPr>
              <a:t>系统</a:t>
            </a:r>
            <a:endParaRPr kumimoji="0" lang="en-US" altLang="zh-CN" b="0" i="0" u="none" strike="noStrike" kern="1200" cap="none" spc="0" normalizeH="0" baseline="0" noProof="0" dirty="0">
              <a:ln>
                <a:noFill/>
              </a:ln>
              <a:solidFill>
                <a:schemeClr val="bg1"/>
              </a:solidFill>
              <a:uLnTx/>
              <a:uFillTx/>
              <a:latin typeface="+mj-ea"/>
              <a:ea typeface="+mj-ea"/>
              <a:cs typeface="+mn-cs"/>
            </a:endParaRPr>
          </a:p>
        </p:txBody>
      </p:sp>
      <p:sp>
        <p:nvSpPr>
          <p:cNvPr id="579" name="文本框 578"/>
          <p:cNvSpPr txBox="1"/>
          <p:nvPr/>
        </p:nvSpPr>
        <p:spPr>
          <a:xfrm>
            <a:off x="7424096" y="5212237"/>
            <a:ext cx="2111891" cy="711349"/>
          </a:xfrm>
          <a:prstGeom prst="rect">
            <a:avLst/>
          </a:prstGeom>
          <a:noFill/>
        </p:spPr>
        <p:txBody>
          <a:bodyPr wrap="square">
            <a:spAutoFit/>
          </a:bodyPr>
          <a:lstStyle/>
          <a:p>
            <a:pPr algn="just">
              <a:lnSpc>
                <a:spcPct val="125000"/>
              </a:lnSpc>
            </a:pPr>
            <a:r>
              <a:rPr lang="zh-CN" altLang="en-US" sz="1100" dirty="0">
                <a:solidFill>
                  <a:schemeClr val="tx1">
                    <a:lumMod val="65000"/>
                    <a:lumOff val="35000"/>
                  </a:schemeClr>
                </a:solidFill>
                <a:latin typeface="+mn-ea"/>
              </a:rPr>
              <a:t>护工可在护工端接收用户请求，做出相应反应，为用户提供最及时、舒适的服务</a:t>
            </a:r>
            <a:endParaRPr lang="zh-CN" altLang="en-US" sz="1100" dirty="0">
              <a:solidFill>
                <a:schemeClr val="tx1">
                  <a:lumMod val="65000"/>
                  <a:lumOff val="35000"/>
                </a:schemeClr>
              </a:solidFill>
              <a:latin typeface="+mn-ea"/>
            </a:endParaRPr>
          </a:p>
        </p:txBody>
      </p:sp>
      <p:sp>
        <p:nvSpPr>
          <p:cNvPr id="580" name="文本框 579"/>
          <p:cNvSpPr txBox="1"/>
          <p:nvPr/>
        </p:nvSpPr>
        <p:spPr>
          <a:xfrm>
            <a:off x="2914573" y="2591806"/>
            <a:ext cx="2111891" cy="711349"/>
          </a:xfrm>
          <a:prstGeom prst="rect">
            <a:avLst/>
          </a:prstGeom>
          <a:noFill/>
        </p:spPr>
        <p:txBody>
          <a:bodyPr wrap="square">
            <a:spAutoFit/>
          </a:bodyPr>
          <a:lstStyle/>
          <a:p>
            <a:pPr algn="just">
              <a:lnSpc>
                <a:spcPct val="125000"/>
              </a:lnSpc>
            </a:pPr>
            <a:r>
              <a:rPr lang="zh-CN" altLang="en-US" sz="1100" dirty="0">
                <a:solidFill>
                  <a:schemeClr val="tx1">
                    <a:lumMod val="65000"/>
                    <a:lumOff val="35000"/>
                  </a:schemeClr>
                </a:solidFill>
                <a:latin typeface="+mn-ea"/>
              </a:rPr>
              <a:t>用户端打通医院核心用户数据，给用户一贯性的简易操作，是医院服务用户的触达点。</a:t>
            </a:r>
            <a:endParaRPr lang="zh-CN" altLang="en-US" sz="1100" dirty="0">
              <a:solidFill>
                <a:schemeClr val="tx1">
                  <a:lumMod val="65000"/>
                  <a:lumOff val="35000"/>
                </a:schemeClr>
              </a:solidFill>
              <a:latin typeface="+mn-ea"/>
            </a:endParaRPr>
          </a:p>
        </p:txBody>
      </p:sp>
      <p:sp>
        <p:nvSpPr>
          <p:cNvPr id="581" name="文本框 580"/>
          <p:cNvSpPr txBox="1"/>
          <p:nvPr/>
        </p:nvSpPr>
        <p:spPr>
          <a:xfrm>
            <a:off x="2892319" y="5552737"/>
            <a:ext cx="2111891" cy="711349"/>
          </a:xfrm>
          <a:prstGeom prst="rect">
            <a:avLst/>
          </a:prstGeom>
          <a:noFill/>
        </p:spPr>
        <p:txBody>
          <a:bodyPr wrap="square">
            <a:spAutoFit/>
          </a:bodyPr>
          <a:lstStyle/>
          <a:p>
            <a:pPr algn="just">
              <a:lnSpc>
                <a:spcPct val="125000"/>
              </a:lnSpc>
            </a:pPr>
            <a:r>
              <a:rPr lang="zh-CN" altLang="en-US" sz="1100" dirty="0">
                <a:solidFill>
                  <a:schemeClr val="tx1">
                    <a:lumMod val="65000"/>
                    <a:lumOff val="35000"/>
                  </a:schemeClr>
                </a:solidFill>
                <a:latin typeface="+mn-ea"/>
              </a:rPr>
              <a:t>医院管理层可通过管理端对全院器材、护士、用户进行管理，统一呈现报表数据。</a:t>
            </a:r>
            <a:endParaRPr lang="zh-CN" altLang="en-US" sz="1100" dirty="0">
              <a:solidFill>
                <a:schemeClr val="tx1">
                  <a:lumMod val="65000"/>
                  <a:lumOff val="3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矩形: 圆角 217"/>
          <p:cNvSpPr/>
          <p:nvPr/>
        </p:nvSpPr>
        <p:spPr>
          <a:xfrm flipV="1">
            <a:off x="404344" y="4034331"/>
            <a:ext cx="11452694" cy="1785905"/>
          </a:xfrm>
          <a:prstGeom prst="roundRect">
            <a:avLst>
              <a:gd name="adj" fmla="val 1693"/>
            </a:avLst>
          </a:prstGeom>
          <a:gradFill flip="none" rotWithShape="1">
            <a:gsLst>
              <a:gs pos="0">
                <a:schemeClr val="bg1"/>
              </a:gs>
              <a:gs pos="100000">
                <a:schemeClr val="bg1"/>
              </a:gs>
              <a:gs pos="46000">
                <a:schemeClr val="accent3">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圆角 216"/>
          <p:cNvSpPr/>
          <p:nvPr/>
        </p:nvSpPr>
        <p:spPr>
          <a:xfrm flipV="1">
            <a:off x="404344" y="2254762"/>
            <a:ext cx="11452694" cy="1785905"/>
          </a:xfrm>
          <a:prstGeom prst="roundRect">
            <a:avLst>
              <a:gd name="adj" fmla="val 1693"/>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圆角 215"/>
          <p:cNvSpPr/>
          <p:nvPr/>
        </p:nvSpPr>
        <p:spPr>
          <a:xfrm flipV="1">
            <a:off x="404344" y="1083111"/>
            <a:ext cx="11452694" cy="1167601"/>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4" name="矩形: 圆角 493"/>
          <p:cNvSpPr/>
          <p:nvPr/>
        </p:nvSpPr>
        <p:spPr>
          <a:xfrm flipV="1">
            <a:off x="300038" y="5975658"/>
            <a:ext cx="11557000" cy="484484"/>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20436" y="475734"/>
            <a:ext cx="2915981"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26 </a:t>
            </a:r>
            <a:r>
              <a:rPr lang="zh-CN" altLang="en-US" dirty="0"/>
              <a:t>企业全域业务流程概览</a:t>
            </a:r>
            <a:r>
              <a:rPr lang="en-US" altLang="zh-CN" dirty="0"/>
              <a:t> </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0" name="文本框 469"/>
          <p:cNvSpPr txBox="1"/>
          <p:nvPr/>
        </p:nvSpPr>
        <p:spPr>
          <a:xfrm>
            <a:off x="1091208" y="6072760"/>
            <a:ext cx="10023166" cy="307777"/>
          </a:xfrm>
          <a:prstGeom prst="rect">
            <a:avLst/>
          </a:prstGeom>
          <a:noFill/>
        </p:spPr>
        <p:txBody>
          <a:bodyPr wrap="square" rtlCol="0">
            <a:spAutoFit/>
          </a:bodyPr>
          <a:lstStyle/>
          <a:p>
            <a:pPr algn="ctr"/>
            <a:r>
              <a:rPr kumimoji="1" lang="zh-CN" altLang="en-US" sz="1400" dirty="0">
                <a:solidFill>
                  <a:schemeClr val="tx1">
                    <a:lumMod val="75000"/>
                    <a:lumOff val="25000"/>
                  </a:schemeClr>
                </a:solidFill>
                <a:latin typeface="+mj-ea"/>
                <a:ea typeface="+mj-ea"/>
              </a:rPr>
              <a:t>对普通客户和关键</a:t>
            </a:r>
            <a:r>
              <a:rPr kumimoji="1" lang="en-US" altLang="zh-CN" sz="1400" dirty="0">
                <a:solidFill>
                  <a:schemeClr val="tx1">
                    <a:lumMod val="75000"/>
                    <a:lumOff val="25000"/>
                  </a:schemeClr>
                </a:solidFill>
                <a:latin typeface="+mj-ea"/>
                <a:ea typeface="+mj-ea"/>
              </a:rPr>
              <a:t>KA</a:t>
            </a:r>
            <a:r>
              <a:rPr kumimoji="1" lang="zh-CN" altLang="en-US" sz="1400" dirty="0">
                <a:solidFill>
                  <a:schemeClr val="tx1">
                    <a:lumMod val="75000"/>
                    <a:lumOff val="25000"/>
                  </a:schemeClr>
                </a:solidFill>
                <a:latin typeface="+mj-ea"/>
                <a:ea typeface="+mj-ea"/>
              </a:rPr>
              <a:t>客户进行精细化的管理，采用不同的销售策略、销售服务</a:t>
            </a:r>
            <a:endParaRPr kumimoji="1" lang="zh-CN" altLang="en-US" sz="1400" dirty="0">
              <a:solidFill>
                <a:schemeClr val="tx1">
                  <a:lumMod val="75000"/>
                  <a:lumOff val="25000"/>
                </a:schemeClr>
              </a:solidFill>
              <a:latin typeface="+mj-ea"/>
              <a:ea typeface="+mj-ea"/>
            </a:endParaRPr>
          </a:p>
        </p:txBody>
      </p:sp>
      <p:cxnSp>
        <p:nvCxnSpPr>
          <p:cNvPr id="35" name="直接箭头连接符 34"/>
          <p:cNvCxnSpPr/>
          <p:nvPr/>
        </p:nvCxnSpPr>
        <p:spPr>
          <a:xfrm>
            <a:off x="2338805" y="1687330"/>
            <a:ext cx="717227" cy="0"/>
          </a:xfrm>
          <a:prstGeom prst="straightConnector1">
            <a:avLst/>
          </a:prstGeom>
          <a:ln>
            <a:solidFill>
              <a:schemeClr val="tx1">
                <a:lumMod val="50000"/>
                <a:lumOff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2242291" y="1649624"/>
            <a:ext cx="75414" cy="75412"/>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2" name="菱形 31"/>
          <p:cNvSpPr/>
          <p:nvPr/>
        </p:nvSpPr>
        <p:spPr>
          <a:xfrm>
            <a:off x="10506203" y="1352090"/>
            <a:ext cx="1294108" cy="712040"/>
          </a:xfrm>
          <a:prstGeom prst="diamond">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49" name="文本框 48"/>
          <p:cNvSpPr txBox="1"/>
          <p:nvPr/>
        </p:nvSpPr>
        <p:spPr>
          <a:xfrm>
            <a:off x="10831512" y="1461224"/>
            <a:ext cx="652744" cy="520720"/>
          </a:xfrm>
          <a:prstGeom prst="rect">
            <a:avLst/>
          </a:prstGeom>
          <a:noFill/>
        </p:spPr>
        <p:txBody>
          <a:bodyPr wrap="none">
            <a:spAutoFit/>
          </a:bodyPr>
          <a:lstStyle/>
          <a:p>
            <a:pPr algn="ctr">
              <a:lnSpc>
                <a:spcPct val="120000"/>
              </a:lnSpc>
            </a:pPr>
            <a:r>
              <a:rPr kumimoji="0" lang="zh-CN" altLang="en-US" sz="1200" b="0" i="0" u="none" strike="noStrike" kern="1200" cap="none" spc="0" normalizeH="0" baseline="0" noProof="0" dirty="0">
                <a:ln>
                  <a:noFill/>
                </a:ln>
                <a:solidFill>
                  <a:schemeClr val="bg1"/>
                </a:solidFill>
                <a:effectLst/>
                <a:uLnTx/>
                <a:uFillTx/>
                <a:latin typeface="+mn-ea"/>
              </a:rPr>
              <a:t>是否</a:t>
            </a:r>
            <a:endParaRPr kumimoji="0" lang="en-US" altLang="zh-CN" sz="1200" b="0" i="0" u="none" strike="noStrike" kern="1200" cap="none" spc="0" normalizeH="0" baseline="0" noProof="0" dirty="0">
              <a:ln>
                <a:noFill/>
              </a:ln>
              <a:solidFill>
                <a:schemeClr val="bg1"/>
              </a:solidFill>
              <a:effectLst/>
              <a:uLnTx/>
              <a:uFillTx/>
              <a:latin typeface="+mn-ea"/>
            </a:endParaRPr>
          </a:p>
          <a:p>
            <a:pPr algn="ctr">
              <a:lnSpc>
                <a:spcPct val="120000"/>
              </a:lnSpc>
            </a:pPr>
            <a:r>
              <a:rPr kumimoji="0" lang="zh-CN" altLang="en-US" sz="1200" b="0" i="0" u="none" strike="noStrike" kern="1200" cap="none" spc="0" normalizeH="0" baseline="0" noProof="0" dirty="0">
                <a:ln>
                  <a:noFill/>
                </a:ln>
                <a:solidFill>
                  <a:schemeClr val="bg1"/>
                </a:solidFill>
                <a:effectLst/>
                <a:uLnTx/>
                <a:uFillTx/>
                <a:latin typeface="+mn-ea"/>
              </a:rPr>
              <a:t>大额度</a:t>
            </a:r>
            <a:endParaRPr kumimoji="0" lang="en-US" altLang="zh-CN" sz="1200" b="0" i="0" u="none" strike="noStrike" kern="1200" cap="none" spc="0" normalizeH="0" baseline="0" noProof="0" dirty="0">
              <a:ln>
                <a:noFill/>
              </a:ln>
              <a:solidFill>
                <a:schemeClr val="bg1"/>
              </a:solidFill>
              <a:effectLst/>
              <a:uLnTx/>
              <a:uFillTx/>
              <a:latin typeface="+mn-ea"/>
            </a:endParaRPr>
          </a:p>
        </p:txBody>
      </p:sp>
      <p:sp>
        <p:nvSpPr>
          <p:cNvPr id="47" name="矩形 46"/>
          <p:cNvSpPr/>
          <p:nvPr/>
        </p:nvSpPr>
        <p:spPr>
          <a:xfrm>
            <a:off x="8063239" y="1403168"/>
            <a:ext cx="1437347" cy="568325"/>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2" name="矩形 51"/>
          <p:cNvSpPr/>
          <p:nvPr/>
        </p:nvSpPr>
        <p:spPr>
          <a:xfrm>
            <a:off x="8063239" y="2810619"/>
            <a:ext cx="1437347" cy="568325"/>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3" name="文本框 52"/>
          <p:cNvSpPr txBox="1"/>
          <p:nvPr/>
        </p:nvSpPr>
        <p:spPr>
          <a:xfrm>
            <a:off x="7997885" y="2846762"/>
            <a:ext cx="1568058" cy="486223"/>
          </a:xfrm>
          <a:prstGeom prst="rect">
            <a:avLst/>
          </a:prstGeom>
          <a:noFill/>
        </p:spPr>
        <p:txBody>
          <a:bodyPr wrap="none">
            <a:spAutoFit/>
          </a:bodyPr>
          <a:lstStyle/>
          <a:p>
            <a:pPr algn="ctr">
              <a:lnSpc>
                <a:spcPct val="120000"/>
              </a:lnSpc>
            </a:pPr>
            <a:r>
              <a:rPr kumimoji="0" lang="zh-CN" altLang="en-US" sz="1200" b="0" i="0" u="none" strike="noStrike" kern="1200" cap="none" spc="0" normalizeH="0" baseline="0" noProof="0" dirty="0">
                <a:ln>
                  <a:noFill/>
                </a:ln>
                <a:solidFill>
                  <a:schemeClr val="bg1"/>
                </a:solidFill>
                <a:effectLst/>
                <a:uLnTx/>
                <a:uFillTx/>
                <a:latin typeface="+mj-ea"/>
                <a:ea typeface="+mj-ea"/>
              </a:rPr>
              <a:t>市场部对接</a:t>
            </a:r>
            <a:endParaRPr kumimoji="0" lang="en-US" altLang="zh-CN" sz="1200" b="0" i="0" u="none" strike="noStrike" kern="1200" cap="none" spc="0" normalizeH="0" baseline="0" noProof="0" dirty="0">
              <a:ln>
                <a:noFill/>
              </a:ln>
              <a:solidFill>
                <a:schemeClr val="bg1"/>
              </a:solidFill>
              <a:effectLst/>
              <a:uLnTx/>
              <a:uFillTx/>
              <a:latin typeface="+mj-ea"/>
              <a:ea typeface="+mj-ea"/>
            </a:endParaRPr>
          </a:p>
          <a:p>
            <a:pPr algn="ctr">
              <a:lnSpc>
                <a:spcPct val="120000"/>
              </a:lnSpc>
            </a:pPr>
            <a:r>
              <a:rPr lang="en-US" altLang="zh-CN" sz="1000" dirty="0">
                <a:solidFill>
                  <a:schemeClr val="bg1"/>
                </a:solidFill>
                <a:latin typeface="+mn-ea"/>
              </a:rPr>
              <a:t>KA</a:t>
            </a:r>
            <a:r>
              <a:rPr lang="zh-CN" altLang="en-US" sz="1000" dirty="0">
                <a:solidFill>
                  <a:schemeClr val="bg1"/>
                </a:solidFill>
                <a:latin typeface="+mn-ea"/>
              </a:rPr>
              <a:t>与客户进行</a:t>
            </a:r>
            <a:r>
              <a:rPr lang="en-US" altLang="zh-CN" sz="1000" dirty="0">
                <a:solidFill>
                  <a:schemeClr val="bg1"/>
                </a:solidFill>
                <a:latin typeface="+mn-ea"/>
              </a:rPr>
              <a:t>1</a:t>
            </a:r>
            <a:r>
              <a:rPr lang="zh-CN" altLang="en-US" sz="1000" dirty="0">
                <a:solidFill>
                  <a:schemeClr val="bg1"/>
                </a:solidFill>
                <a:latin typeface="+mn-ea"/>
              </a:rPr>
              <a:t>对</a:t>
            </a:r>
            <a:r>
              <a:rPr lang="en-US" altLang="zh-CN" sz="1000" dirty="0">
                <a:solidFill>
                  <a:schemeClr val="bg1"/>
                </a:solidFill>
                <a:latin typeface="+mn-ea"/>
              </a:rPr>
              <a:t>1</a:t>
            </a:r>
            <a:r>
              <a:rPr lang="zh-CN" altLang="en-US" sz="1000" dirty="0">
                <a:solidFill>
                  <a:schemeClr val="bg1"/>
                </a:solidFill>
                <a:latin typeface="+mn-ea"/>
              </a:rPr>
              <a:t>服务</a:t>
            </a:r>
            <a:endParaRPr kumimoji="0" lang="zh-CN" altLang="en-US" sz="1000" b="0" i="0" u="none" strike="noStrike" kern="1200" cap="none" spc="0" normalizeH="0" baseline="0" noProof="0" dirty="0">
              <a:ln>
                <a:noFill/>
              </a:ln>
              <a:solidFill>
                <a:schemeClr val="bg1"/>
              </a:solidFill>
              <a:effectLst/>
              <a:uLnTx/>
              <a:uFillTx/>
              <a:latin typeface="+mn-ea"/>
            </a:endParaRPr>
          </a:p>
        </p:txBody>
      </p:sp>
      <p:sp>
        <p:nvSpPr>
          <p:cNvPr id="55" name="矩形 54"/>
          <p:cNvSpPr/>
          <p:nvPr/>
        </p:nvSpPr>
        <p:spPr>
          <a:xfrm>
            <a:off x="8063239" y="4215721"/>
            <a:ext cx="1437347" cy="568325"/>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6" name="文本框 55"/>
          <p:cNvSpPr txBox="1"/>
          <p:nvPr/>
        </p:nvSpPr>
        <p:spPr>
          <a:xfrm>
            <a:off x="8016327" y="4251864"/>
            <a:ext cx="1531188" cy="494815"/>
          </a:xfrm>
          <a:prstGeom prst="rect">
            <a:avLst/>
          </a:prstGeom>
          <a:noFill/>
        </p:spPr>
        <p:txBody>
          <a:bodyPr wrap="none">
            <a:spAutoFit/>
          </a:bodyPr>
          <a:lstStyle/>
          <a:p>
            <a:pPr algn="ctr">
              <a:lnSpc>
                <a:spcPct val="120000"/>
              </a:lnSpc>
            </a:pPr>
            <a:r>
              <a:rPr lang="zh-CN" altLang="en-US" sz="1200" dirty="0">
                <a:solidFill>
                  <a:schemeClr val="bg1"/>
                </a:solidFill>
                <a:latin typeface="+mj-ea"/>
                <a:ea typeface="+mj-ea"/>
              </a:rPr>
              <a:t>审核确定运输需求</a:t>
            </a:r>
            <a:endParaRPr lang="en-US" altLang="zh-CN" sz="1200" dirty="0">
              <a:solidFill>
                <a:schemeClr val="bg1"/>
              </a:solidFill>
              <a:latin typeface="+mj-ea"/>
              <a:ea typeface="+mj-ea"/>
            </a:endParaRPr>
          </a:p>
          <a:p>
            <a:pPr algn="ctr">
              <a:lnSpc>
                <a:spcPct val="120000"/>
              </a:lnSpc>
            </a:pPr>
            <a:r>
              <a:rPr lang="zh-CN" altLang="en-US" sz="1050" dirty="0">
                <a:solidFill>
                  <a:schemeClr val="bg1"/>
                </a:solidFill>
                <a:latin typeface="+mn-ea"/>
              </a:rPr>
              <a:t>审核客户、地址、数量</a:t>
            </a:r>
            <a:endParaRPr kumimoji="0" lang="zh-CN" altLang="en-US" sz="1050" b="0" i="0" u="none" strike="noStrike" kern="1200" cap="none" spc="0" normalizeH="0" baseline="0" noProof="0" dirty="0">
              <a:ln>
                <a:noFill/>
              </a:ln>
              <a:solidFill>
                <a:schemeClr val="bg1"/>
              </a:solidFill>
              <a:effectLst/>
              <a:uLnTx/>
              <a:uFillTx/>
              <a:latin typeface="+mn-ea"/>
            </a:endParaRPr>
          </a:p>
        </p:txBody>
      </p:sp>
      <p:sp>
        <p:nvSpPr>
          <p:cNvPr id="44" name="矩形 43"/>
          <p:cNvSpPr/>
          <p:nvPr/>
        </p:nvSpPr>
        <p:spPr>
          <a:xfrm>
            <a:off x="5620275" y="1403168"/>
            <a:ext cx="1437347" cy="568325"/>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1" name="矩形 60"/>
          <p:cNvSpPr/>
          <p:nvPr/>
        </p:nvSpPr>
        <p:spPr>
          <a:xfrm>
            <a:off x="5620275" y="2408544"/>
            <a:ext cx="1437347" cy="568325"/>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80" name="文本框 479"/>
          <p:cNvSpPr txBox="1"/>
          <p:nvPr/>
        </p:nvSpPr>
        <p:spPr>
          <a:xfrm>
            <a:off x="5624654" y="2444687"/>
            <a:ext cx="1428596" cy="494815"/>
          </a:xfrm>
          <a:prstGeom prst="rect">
            <a:avLst/>
          </a:prstGeom>
          <a:noFill/>
        </p:spPr>
        <p:txBody>
          <a:bodyPr wrap="none">
            <a:spAutoFit/>
          </a:bodyPr>
          <a:lstStyle/>
          <a:p>
            <a:pPr algn="ctr">
              <a:lnSpc>
                <a:spcPct val="120000"/>
              </a:lnSpc>
            </a:pPr>
            <a:r>
              <a:rPr kumimoji="0" lang="zh-CN" altLang="en-US" sz="1200" b="0" i="0" u="none" strike="noStrike" kern="1200" cap="none" spc="0" normalizeH="0" baseline="0" noProof="0" dirty="0">
                <a:ln>
                  <a:noFill/>
                </a:ln>
                <a:solidFill>
                  <a:schemeClr val="bg1"/>
                </a:solidFill>
                <a:effectLst/>
                <a:uLnTx/>
                <a:uFillTx/>
                <a:latin typeface="+mj-ea"/>
                <a:ea typeface="+mj-ea"/>
              </a:rPr>
              <a:t>业务交接</a:t>
            </a:r>
            <a:endParaRPr kumimoji="0" lang="en-US" altLang="zh-CN" sz="1200" b="0" i="0" u="none" strike="noStrike" kern="1200" cap="none" spc="0" normalizeH="0" baseline="0" noProof="0" dirty="0">
              <a:ln>
                <a:noFill/>
              </a:ln>
              <a:solidFill>
                <a:schemeClr val="bg1"/>
              </a:solidFill>
              <a:effectLst/>
              <a:uLnTx/>
              <a:uFillTx/>
              <a:latin typeface="+mj-ea"/>
              <a:ea typeface="+mj-ea"/>
            </a:endParaRPr>
          </a:p>
          <a:p>
            <a:pPr algn="ctr">
              <a:lnSpc>
                <a:spcPct val="120000"/>
              </a:lnSpc>
            </a:pPr>
            <a:r>
              <a:rPr lang="zh-CN" altLang="en-US" sz="1050" dirty="0">
                <a:solidFill>
                  <a:schemeClr val="bg1"/>
                </a:solidFill>
                <a:latin typeface="+mn-ea"/>
              </a:rPr>
              <a:t>业务员与</a:t>
            </a:r>
            <a:r>
              <a:rPr lang="en-US" altLang="zh-CN" sz="1050" dirty="0">
                <a:solidFill>
                  <a:schemeClr val="bg1"/>
                </a:solidFill>
                <a:latin typeface="+mn-ea"/>
              </a:rPr>
              <a:t>KA</a:t>
            </a:r>
            <a:r>
              <a:rPr lang="zh-CN" altLang="en-US" sz="1050" dirty="0">
                <a:solidFill>
                  <a:schemeClr val="bg1"/>
                </a:solidFill>
                <a:latin typeface="+mn-ea"/>
              </a:rPr>
              <a:t>交接客户</a:t>
            </a:r>
            <a:endParaRPr kumimoji="0" lang="zh-CN" altLang="en-US" sz="1050" b="0" i="0" u="none" strike="noStrike" kern="1200" cap="none" spc="0" normalizeH="0" baseline="0" noProof="0" dirty="0">
              <a:ln>
                <a:noFill/>
              </a:ln>
              <a:solidFill>
                <a:schemeClr val="bg1"/>
              </a:solidFill>
              <a:effectLst/>
              <a:uLnTx/>
              <a:uFillTx/>
              <a:latin typeface="+mn-ea"/>
            </a:endParaRPr>
          </a:p>
        </p:txBody>
      </p:sp>
      <p:sp>
        <p:nvSpPr>
          <p:cNvPr id="482" name="矩形 481"/>
          <p:cNvSpPr/>
          <p:nvPr/>
        </p:nvSpPr>
        <p:spPr>
          <a:xfrm>
            <a:off x="5620275" y="3245756"/>
            <a:ext cx="1437347" cy="568325"/>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83" name="文本框 482"/>
          <p:cNvSpPr txBox="1"/>
          <p:nvPr/>
        </p:nvSpPr>
        <p:spPr>
          <a:xfrm>
            <a:off x="5691978" y="3281899"/>
            <a:ext cx="1293944" cy="494815"/>
          </a:xfrm>
          <a:prstGeom prst="rect">
            <a:avLst/>
          </a:prstGeom>
          <a:noFill/>
        </p:spPr>
        <p:txBody>
          <a:bodyPr wrap="none">
            <a:spAutoFit/>
          </a:bodyPr>
          <a:lstStyle/>
          <a:p>
            <a:pPr algn="ctr">
              <a:lnSpc>
                <a:spcPct val="120000"/>
              </a:lnSpc>
            </a:pPr>
            <a:r>
              <a:rPr kumimoji="0" lang="en-US" altLang="zh-CN" sz="1200" b="0" i="0" u="none" strike="noStrike" kern="1200" cap="none" spc="0" normalizeH="0" baseline="0" noProof="0" dirty="0">
                <a:ln>
                  <a:noFill/>
                </a:ln>
                <a:solidFill>
                  <a:schemeClr val="bg1"/>
                </a:solidFill>
                <a:effectLst/>
                <a:uLnTx/>
                <a:uFillTx/>
                <a:latin typeface="+mj-ea"/>
                <a:ea typeface="+mj-ea"/>
              </a:rPr>
              <a:t>KA</a:t>
            </a:r>
            <a:r>
              <a:rPr kumimoji="0" lang="zh-CN" altLang="en-US" sz="1200" b="0" i="0" u="none" strike="noStrike" kern="1200" cap="none" spc="0" normalizeH="0" baseline="0" noProof="0" dirty="0">
                <a:ln>
                  <a:noFill/>
                </a:ln>
                <a:solidFill>
                  <a:schemeClr val="bg1"/>
                </a:solidFill>
                <a:effectLst/>
                <a:uLnTx/>
                <a:uFillTx/>
                <a:latin typeface="+mj-ea"/>
                <a:ea typeface="+mj-ea"/>
              </a:rPr>
              <a:t>营销子流程</a:t>
            </a:r>
            <a:endParaRPr kumimoji="0" lang="en-US" altLang="zh-CN" sz="1200" b="0" i="0" u="none" strike="noStrike" kern="1200" cap="none" spc="0" normalizeH="0" baseline="0" noProof="0" dirty="0">
              <a:ln>
                <a:noFill/>
              </a:ln>
              <a:solidFill>
                <a:schemeClr val="bg1"/>
              </a:solidFill>
              <a:effectLst/>
              <a:uLnTx/>
              <a:uFillTx/>
              <a:latin typeface="+mj-ea"/>
              <a:ea typeface="+mj-ea"/>
            </a:endParaRPr>
          </a:p>
          <a:p>
            <a:pPr algn="ctr">
              <a:lnSpc>
                <a:spcPct val="120000"/>
              </a:lnSpc>
            </a:pPr>
            <a:r>
              <a:rPr kumimoji="0" lang="en-US" altLang="zh-CN" sz="1050" b="0" i="0" u="none" strike="noStrike" kern="1200" cap="none" spc="0" normalizeH="0" baseline="0" noProof="0" dirty="0">
                <a:ln>
                  <a:noFill/>
                </a:ln>
                <a:solidFill>
                  <a:schemeClr val="bg1"/>
                </a:solidFill>
                <a:effectLst/>
                <a:uLnTx/>
                <a:uFillTx/>
                <a:latin typeface="+mn-ea"/>
              </a:rPr>
              <a:t>KA</a:t>
            </a:r>
            <a:r>
              <a:rPr kumimoji="0" lang="zh-CN" altLang="en-US" sz="1050" b="0" i="0" u="none" strike="noStrike" kern="1200" cap="none" spc="0" normalizeH="0" baseline="0" noProof="0" dirty="0">
                <a:ln>
                  <a:noFill/>
                </a:ln>
                <a:solidFill>
                  <a:schemeClr val="bg1"/>
                </a:solidFill>
                <a:effectLst/>
                <a:uLnTx/>
                <a:uFillTx/>
                <a:latin typeface="+mn-ea"/>
              </a:rPr>
              <a:t>进行大客户营销</a:t>
            </a:r>
            <a:endParaRPr kumimoji="0" lang="zh-CN" altLang="en-US" sz="1050" b="0" i="0" u="none" strike="noStrike" kern="1200" cap="none" spc="0" normalizeH="0" baseline="0" noProof="0" dirty="0">
              <a:ln>
                <a:noFill/>
              </a:ln>
              <a:solidFill>
                <a:schemeClr val="bg1"/>
              </a:solidFill>
              <a:effectLst/>
              <a:uLnTx/>
              <a:uFillTx/>
              <a:latin typeface="+mn-ea"/>
            </a:endParaRPr>
          </a:p>
        </p:txBody>
      </p:sp>
      <p:sp>
        <p:nvSpPr>
          <p:cNvPr id="485" name="矩形 484"/>
          <p:cNvSpPr/>
          <p:nvPr/>
        </p:nvSpPr>
        <p:spPr>
          <a:xfrm>
            <a:off x="5620275" y="4215721"/>
            <a:ext cx="1437347" cy="568325"/>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86" name="文本框 485"/>
          <p:cNvSpPr txBox="1"/>
          <p:nvPr/>
        </p:nvSpPr>
        <p:spPr>
          <a:xfrm>
            <a:off x="5842658" y="4251864"/>
            <a:ext cx="992579" cy="494815"/>
          </a:xfrm>
          <a:prstGeom prst="rect">
            <a:avLst/>
          </a:prstGeom>
          <a:noFill/>
        </p:spPr>
        <p:txBody>
          <a:bodyPr wrap="none">
            <a:spAutoFit/>
          </a:bodyPr>
          <a:lstStyle/>
          <a:p>
            <a:pPr algn="ctr">
              <a:lnSpc>
                <a:spcPct val="120000"/>
              </a:lnSpc>
            </a:pPr>
            <a:r>
              <a:rPr lang="zh-CN" altLang="en-US" sz="1200" dirty="0">
                <a:solidFill>
                  <a:schemeClr val="bg1"/>
                </a:solidFill>
                <a:latin typeface="+mj-ea"/>
                <a:ea typeface="+mj-ea"/>
              </a:rPr>
              <a:t>仓库内调拨</a:t>
            </a:r>
            <a:endParaRPr lang="en-US" altLang="zh-CN" sz="1200" dirty="0">
              <a:solidFill>
                <a:schemeClr val="bg1"/>
              </a:solidFill>
              <a:latin typeface="+mj-ea"/>
              <a:ea typeface="+mj-ea"/>
            </a:endParaRPr>
          </a:p>
          <a:p>
            <a:pPr algn="ctr">
              <a:lnSpc>
                <a:spcPct val="120000"/>
              </a:lnSpc>
            </a:pPr>
            <a:r>
              <a:rPr lang="zh-CN" altLang="en-US" sz="1050" dirty="0">
                <a:solidFill>
                  <a:schemeClr val="bg1"/>
                </a:solidFill>
                <a:latin typeface="+mn-ea"/>
              </a:rPr>
              <a:t>仓库调货准备</a:t>
            </a:r>
            <a:endParaRPr lang="zh-CN" altLang="en-US" sz="1050" dirty="0">
              <a:solidFill>
                <a:schemeClr val="bg1"/>
              </a:solidFill>
              <a:latin typeface="+mn-ea"/>
            </a:endParaRPr>
          </a:p>
        </p:txBody>
      </p:sp>
      <p:sp>
        <p:nvSpPr>
          <p:cNvPr id="479" name="矩形 478"/>
          <p:cNvSpPr/>
          <p:nvPr/>
        </p:nvSpPr>
        <p:spPr>
          <a:xfrm>
            <a:off x="3177310" y="1403168"/>
            <a:ext cx="1437347" cy="568325"/>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0" name="文本框 39"/>
          <p:cNvSpPr txBox="1"/>
          <p:nvPr/>
        </p:nvSpPr>
        <p:spPr>
          <a:xfrm>
            <a:off x="3191306" y="1439311"/>
            <a:ext cx="1409361" cy="494815"/>
          </a:xfrm>
          <a:prstGeom prst="rect">
            <a:avLst/>
          </a:prstGeom>
          <a:noFill/>
        </p:spPr>
        <p:txBody>
          <a:bodyPr wrap="none">
            <a:spAutoFit/>
          </a:bodyPr>
          <a:lstStyle/>
          <a:p>
            <a:pPr algn="ctr">
              <a:lnSpc>
                <a:spcPct val="120000"/>
              </a:lnSpc>
            </a:pPr>
            <a:r>
              <a:rPr kumimoji="0" lang="zh-CN" altLang="en-US" sz="1200" b="0" i="0" u="none" strike="noStrike" kern="1200" cap="none" spc="0" normalizeH="0" baseline="0" noProof="0" dirty="0">
                <a:ln>
                  <a:noFill/>
                </a:ln>
                <a:solidFill>
                  <a:schemeClr val="bg1"/>
                </a:solidFill>
                <a:effectLst/>
                <a:uLnTx/>
                <a:uFillTx/>
                <a:latin typeface="+mj-ea"/>
                <a:ea typeface="+mj-ea"/>
              </a:rPr>
              <a:t>拜访客户</a:t>
            </a:r>
            <a:endParaRPr kumimoji="0" lang="en-US" altLang="zh-CN" sz="1200" b="0" i="0" u="none" strike="noStrike" kern="1200" cap="none" spc="0" normalizeH="0" baseline="0" noProof="0" dirty="0">
              <a:ln>
                <a:noFill/>
              </a:ln>
              <a:solidFill>
                <a:schemeClr val="bg1"/>
              </a:solidFill>
              <a:effectLst/>
              <a:uLnTx/>
              <a:uFillTx/>
              <a:latin typeface="+mj-ea"/>
              <a:ea typeface="+mj-ea"/>
            </a:endParaRPr>
          </a:p>
          <a:p>
            <a:pPr algn="ctr">
              <a:lnSpc>
                <a:spcPct val="120000"/>
              </a:lnSpc>
            </a:pPr>
            <a:r>
              <a:rPr kumimoji="0" lang="zh-CN" altLang="en-US" sz="1050" b="0" i="0" u="none" strike="noStrike" kern="1200" cap="none" spc="0" normalizeH="0" baseline="0" noProof="0" dirty="0">
                <a:ln>
                  <a:noFill/>
                </a:ln>
                <a:solidFill>
                  <a:schemeClr val="bg1"/>
                </a:solidFill>
                <a:effectLst/>
                <a:uLnTx/>
                <a:uFillTx/>
                <a:latin typeface="+mn-ea"/>
              </a:rPr>
              <a:t>扫楼、扫街寻找客户</a:t>
            </a:r>
            <a:endParaRPr kumimoji="0" lang="en-US" altLang="zh-CN" sz="1050" b="0" i="0" u="none" strike="noStrike" kern="1200" cap="none" spc="0" normalizeH="0" baseline="0" noProof="0" dirty="0">
              <a:ln>
                <a:noFill/>
              </a:ln>
              <a:solidFill>
                <a:schemeClr val="bg1"/>
              </a:solidFill>
              <a:effectLst/>
              <a:uLnTx/>
              <a:uFillTx/>
              <a:latin typeface="+mn-ea"/>
            </a:endParaRPr>
          </a:p>
        </p:txBody>
      </p:sp>
      <p:sp>
        <p:nvSpPr>
          <p:cNvPr id="488" name="矩形 487"/>
          <p:cNvSpPr/>
          <p:nvPr/>
        </p:nvSpPr>
        <p:spPr>
          <a:xfrm>
            <a:off x="3177309" y="4215721"/>
            <a:ext cx="1437347" cy="568325"/>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89" name="文本框 488"/>
          <p:cNvSpPr txBox="1"/>
          <p:nvPr/>
        </p:nvSpPr>
        <p:spPr>
          <a:xfrm>
            <a:off x="3399691" y="4251864"/>
            <a:ext cx="992579" cy="494815"/>
          </a:xfrm>
          <a:prstGeom prst="rect">
            <a:avLst/>
          </a:prstGeom>
          <a:noFill/>
        </p:spPr>
        <p:txBody>
          <a:bodyPr wrap="none">
            <a:spAutoFit/>
          </a:bodyPr>
          <a:lstStyle/>
          <a:p>
            <a:pPr algn="ctr">
              <a:lnSpc>
                <a:spcPct val="120000"/>
              </a:lnSpc>
            </a:pPr>
            <a:r>
              <a:rPr lang="zh-CN" altLang="en-US" sz="1200" dirty="0">
                <a:solidFill>
                  <a:schemeClr val="bg1"/>
                </a:solidFill>
                <a:latin typeface="+mj-ea"/>
                <a:ea typeface="+mj-ea"/>
              </a:rPr>
              <a:t>装车发货</a:t>
            </a:r>
            <a:endParaRPr lang="en-US" altLang="zh-CN" sz="1200" dirty="0">
              <a:solidFill>
                <a:schemeClr val="bg1"/>
              </a:solidFill>
              <a:latin typeface="+mj-ea"/>
              <a:ea typeface="+mj-ea"/>
            </a:endParaRPr>
          </a:p>
          <a:p>
            <a:pPr algn="ctr">
              <a:lnSpc>
                <a:spcPct val="120000"/>
              </a:lnSpc>
            </a:pPr>
            <a:r>
              <a:rPr lang="zh-CN" altLang="en-US" sz="1050" dirty="0">
                <a:solidFill>
                  <a:schemeClr val="bg1"/>
                </a:solidFill>
                <a:latin typeface="+mn-ea"/>
              </a:rPr>
              <a:t>配车进行运输</a:t>
            </a:r>
            <a:endParaRPr lang="zh-CN" altLang="en-US" sz="1050" dirty="0">
              <a:solidFill>
                <a:schemeClr val="bg1"/>
              </a:solidFill>
              <a:latin typeface="+mn-ea"/>
            </a:endParaRPr>
          </a:p>
        </p:txBody>
      </p:sp>
      <p:sp>
        <p:nvSpPr>
          <p:cNvPr id="491" name="矩形 490"/>
          <p:cNvSpPr/>
          <p:nvPr/>
        </p:nvSpPr>
        <p:spPr>
          <a:xfrm>
            <a:off x="3177309" y="5161779"/>
            <a:ext cx="1437347" cy="568325"/>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92" name="文本框 491"/>
          <p:cNvSpPr txBox="1"/>
          <p:nvPr/>
        </p:nvSpPr>
        <p:spPr>
          <a:xfrm>
            <a:off x="3197715" y="5197922"/>
            <a:ext cx="1396536" cy="494815"/>
          </a:xfrm>
          <a:prstGeom prst="rect">
            <a:avLst/>
          </a:prstGeom>
          <a:noFill/>
        </p:spPr>
        <p:txBody>
          <a:bodyPr wrap="none">
            <a:spAutoFit/>
          </a:bodyPr>
          <a:lstStyle/>
          <a:p>
            <a:pPr algn="ctr">
              <a:lnSpc>
                <a:spcPct val="120000"/>
              </a:lnSpc>
            </a:pPr>
            <a:r>
              <a:rPr lang="zh-CN" altLang="en-US" sz="1200" dirty="0">
                <a:solidFill>
                  <a:schemeClr val="bg1"/>
                </a:solidFill>
                <a:latin typeface="+mj-ea"/>
                <a:ea typeface="+mj-ea"/>
              </a:rPr>
              <a:t>通知客户</a:t>
            </a:r>
            <a:endParaRPr lang="en-US" altLang="zh-CN" sz="1200" dirty="0">
              <a:solidFill>
                <a:schemeClr val="bg1"/>
              </a:solidFill>
              <a:latin typeface="+mj-ea"/>
              <a:ea typeface="+mj-ea"/>
            </a:endParaRPr>
          </a:p>
          <a:p>
            <a:pPr algn="ctr">
              <a:lnSpc>
                <a:spcPct val="120000"/>
              </a:lnSpc>
            </a:pPr>
            <a:r>
              <a:rPr lang="zh-CN" altLang="en-US" sz="1050" dirty="0">
                <a:solidFill>
                  <a:schemeClr val="bg1"/>
                </a:solidFill>
                <a:latin typeface="+mn-ea"/>
              </a:rPr>
              <a:t>短信、微信通知接收</a:t>
            </a:r>
            <a:endParaRPr lang="zh-CN" altLang="en-US" sz="1050" dirty="0">
              <a:solidFill>
                <a:schemeClr val="bg1"/>
              </a:solidFill>
              <a:latin typeface="+mn-ea"/>
            </a:endParaRPr>
          </a:p>
        </p:txBody>
      </p:sp>
      <p:sp>
        <p:nvSpPr>
          <p:cNvPr id="477" name="椭圆 476"/>
          <p:cNvSpPr/>
          <p:nvPr/>
        </p:nvSpPr>
        <p:spPr>
          <a:xfrm>
            <a:off x="1511291" y="1371606"/>
            <a:ext cx="660400" cy="660400"/>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93" name="椭圆 492"/>
          <p:cNvSpPr/>
          <p:nvPr/>
        </p:nvSpPr>
        <p:spPr>
          <a:xfrm>
            <a:off x="1511291" y="4607252"/>
            <a:ext cx="660400" cy="660400"/>
          </a:xfrm>
          <a:prstGeom prst="ellipse">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99" name="椭圆 498"/>
          <p:cNvSpPr/>
          <p:nvPr/>
        </p:nvSpPr>
        <p:spPr>
          <a:xfrm>
            <a:off x="3493352" y="2789061"/>
            <a:ext cx="660400" cy="660400"/>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cxnSp>
        <p:nvCxnSpPr>
          <p:cNvPr id="510" name="直接箭头连接符 509"/>
          <p:cNvCxnSpPr/>
          <p:nvPr/>
        </p:nvCxnSpPr>
        <p:spPr>
          <a:xfrm>
            <a:off x="4815736" y="1687330"/>
            <a:ext cx="717227" cy="0"/>
          </a:xfrm>
          <a:prstGeom prst="straightConnector1">
            <a:avLst/>
          </a:prstGeom>
          <a:ln>
            <a:solidFill>
              <a:schemeClr val="tx1">
                <a:lumMod val="50000"/>
                <a:lumOff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11" name="椭圆 510"/>
          <p:cNvSpPr/>
          <p:nvPr/>
        </p:nvSpPr>
        <p:spPr>
          <a:xfrm>
            <a:off x="4719222" y="1649624"/>
            <a:ext cx="75414" cy="75412"/>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cxnSp>
        <p:nvCxnSpPr>
          <p:cNvPr id="539" name="直接箭头连接符 538"/>
          <p:cNvCxnSpPr/>
          <p:nvPr/>
        </p:nvCxnSpPr>
        <p:spPr>
          <a:xfrm>
            <a:off x="7219635" y="1687330"/>
            <a:ext cx="717227" cy="0"/>
          </a:xfrm>
          <a:prstGeom prst="straightConnector1">
            <a:avLst/>
          </a:prstGeom>
          <a:ln>
            <a:solidFill>
              <a:schemeClr val="tx1">
                <a:lumMod val="50000"/>
                <a:lumOff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61" name="椭圆 560"/>
          <p:cNvSpPr/>
          <p:nvPr/>
        </p:nvSpPr>
        <p:spPr>
          <a:xfrm>
            <a:off x="7123121" y="1649624"/>
            <a:ext cx="75414" cy="75412"/>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cxnSp>
        <p:nvCxnSpPr>
          <p:cNvPr id="563" name="直接箭头连接符 562"/>
          <p:cNvCxnSpPr/>
          <p:nvPr/>
        </p:nvCxnSpPr>
        <p:spPr>
          <a:xfrm>
            <a:off x="9685268" y="1687330"/>
            <a:ext cx="717227" cy="0"/>
          </a:xfrm>
          <a:prstGeom prst="straightConnector1">
            <a:avLst/>
          </a:prstGeom>
          <a:ln>
            <a:solidFill>
              <a:schemeClr val="tx1">
                <a:lumMod val="50000"/>
                <a:lumOff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64" name="椭圆 563"/>
          <p:cNvSpPr/>
          <p:nvPr/>
        </p:nvSpPr>
        <p:spPr>
          <a:xfrm>
            <a:off x="9588754" y="1649624"/>
            <a:ext cx="75414" cy="75412"/>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cxnSp>
        <p:nvCxnSpPr>
          <p:cNvPr id="569" name="直接箭头连接符 568"/>
          <p:cNvCxnSpPr/>
          <p:nvPr/>
        </p:nvCxnSpPr>
        <p:spPr>
          <a:xfrm flipH="1">
            <a:off x="7123121" y="4521992"/>
            <a:ext cx="717227" cy="0"/>
          </a:xfrm>
          <a:prstGeom prst="straightConnector1">
            <a:avLst/>
          </a:prstGeom>
          <a:ln>
            <a:solidFill>
              <a:schemeClr val="tx1">
                <a:lumMod val="50000"/>
                <a:lumOff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70" name="椭圆 569"/>
          <p:cNvSpPr/>
          <p:nvPr/>
        </p:nvSpPr>
        <p:spPr>
          <a:xfrm flipH="1">
            <a:off x="7861448" y="4484286"/>
            <a:ext cx="75414" cy="75412"/>
          </a:xfrm>
          <a:prstGeom prst="ellipse">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cxnSp>
        <p:nvCxnSpPr>
          <p:cNvPr id="572" name="直接箭头连接符 571"/>
          <p:cNvCxnSpPr/>
          <p:nvPr/>
        </p:nvCxnSpPr>
        <p:spPr>
          <a:xfrm flipH="1">
            <a:off x="4705919" y="4521992"/>
            <a:ext cx="717227" cy="0"/>
          </a:xfrm>
          <a:prstGeom prst="straightConnector1">
            <a:avLst/>
          </a:prstGeom>
          <a:ln>
            <a:solidFill>
              <a:schemeClr val="tx1">
                <a:lumMod val="50000"/>
                <a:lumOff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73" name="椭圆 572"/>
          <p:cNvSpPr/>
          <p:nvPr/>
        </p:nvSpPr>
        <p:spPr>
          <a:xfrm flipH="1">
            <a:off x="5444246" y="4484286"/>
            <a:ext cx="75414" cy="75412"/>
          </a:xfrm>
          <a:prstGeom prst="ellipse">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87" name="任意多边形: 形状 586"/>
          <p:cNvSpPr/>
          <p:nvPr/>
        </p:nvSpPr>
        <p:spPr>
          <a:xfrm>
            <a:off x="7198536" y="2610557"/>
            <a:ext cx="1609016" cy="133680"/>
          </a:xfrm>
          <a:custGeom>
            <a:avLst/>
            <a:gdLst>
              <a:gd name="connsiteX0" fmla="*/ 1567543 w 1567543"/>
              <a:gd name="connsiteY0" fmla="*/ 83975 h 83975"/>
              <a:gd name="connsiteX1" fmla="*/ 1567543 w 1567543"/>
              <a:gd name="connsiteY1" fmla="*/ 0 h 83975"/>
              <a:gd name="connsiteX2" fmla="*/ 0 w 1567543"/>
              <a:gd name="connsiteY2" fmla="*/ 0 h 83975"/>
            </a:gdLst>
            <a:ahLst/>
            <a:cxnLst>
              <a:cxn ang="0">
                <a:pos x="connsiteX0" y="connsiteY0"/>
              </a:cxn>
              <a:cxn ang="0">
                <a:pos x="connsiteX1" y="connsiteY1"/>
              </a:cxn>
              <a:cxn ang="0">
                <a:pos x="connsiteX2" y="connsiteY2"/>
              </a:cxn>
            </a:cxnLst>
            <a:rect l="l" t="t" r="r" b="b"/>
            <a:pathLst>
              <a:path w="1567543" h="83975">
                <a:moveTo>
                  <a:pt x="1567543" y="83975"/>
                </a:moveTo>
                <a:lnTo>
                  <a:pt x="1567543" y="0"/>
                </a:lnTo>
                <a:lnTo>
                  <a:pt x="0" y="0"/>
                </a:lnTo>
              </a:path>
            </a:pathLst>
          </a:custGeom>
          <a:ln>
            <a:solidFill>
              <a:schemeClr val="tx1">
                <a:lumMod val="50000"/>
                <a:lumOff val="50000"/>
              </a:schemeClr>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89" name="椭圆 588"/>
          <p:cNvSpPr/>
          <p:nvPr/>
        </p:nvSpPr>
        <p:spPr>
          <a:xfrm>
            <a:off x="8769844" y="2695894"/>
            <a:ext cx="75414" cy="75412"/>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592" name="任意多边形: 形状 591"/>
          <p:cNvSpPr/>
          <p:nvPr/>
        </p:nvSpPr>
        <p:spPr>
          <a:xfrm flipV="1">
            <a:off x="7198536" y="3490953"/>
            <a:ext cx="1609016" cy="133680"/>
          </a:xfrm>
          <a:custGeom>
            <a:avLst/>
            <a:gdLst>
              <a:gd name="connsiteX0" fmla="*/ 1567543 w 1567543"/>
              <a:gd name="connsiteY0" fmla="*/ 83975 h 83975"/>
              <a:gd name="connsiteX1" fmla="*/ 1567543 w 1567543"/>
              <a:gd name="connsiteY1" fmla="*/ 0 h 83975"/>
              <a:gd name="connsiteX2" fmla="*/ 0 w 1567543"/>
              <a:gd name="connsiteY2" fmla="*/ 0 h 83975"/>
            </a:gdLst>
            <a:ahLst/>
            <a:cxnLst>
              <a:cxn ang="0">
                <a:pos x="connsiteX0" y="connsiteY0"/>
              </a:cxn>
              <a:cxn ang="0">
                <a:pos x="connsiteX1" y="connsiteY1"/>
              </a:cxn>
              <a:cxn ang="0">
                <a:pos x="connsiteX2" y="connsiteY2"/>
              </a:cxn>
            </a:cxnLst>
            <a:rect l="l" t="t" r="r" b="b"/>
            <a:pathLst>
              <a:path w="1567543" h="83975">
                <a:moveTo>
                  <a:pt x="1567543" y="83975"/>
                </a:moveTo>
                <a:lnTo>
                  <a:pt x="1567543" y="0"/>
                </a:lnTo>
                <a:lnTo>
                  <a:pt x="0" y="0"/>
                </a:lnTo>
              </a:path>
            </a:pathLst>
          </a:custGeom>
          <a:ln>
            <a:solidFill>
              <a:schemeClr val="tx1">
                <a:lumMod val="50000"/>
                <a:lumOff val="50000"/>
              </a:schemeClr>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3" name="椭圆 592"/>
          <p:cNvSpPr/>
          <p:nvPr/>
        </p:nvSpPr>
        <p:spPr>
          <a:xfrm flipV="1">
            <a:off x="8769844" y="3463884"/>
            <a:ext cx="75414" cy="75412"/>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595" name="任意多边形: 形状 594"/>
          <p:cNvSpPr/>
          <p:nvPr/>
        </p:nvSpPr>
        <p:spPr>
          <a:xfrm flipV="1">
            <a:off x="9663563" y="2262150"/>
            <a:ext cx="1486556" cy="821695"/>
          </a:xfrm>
          <a:custGeom>
            <a:avLst/>
            <a:gdLst>
              <a:gd name="connsiteX0" fmla="*/ 1567543 w 1567543"/>
              <a:gd name="connsiteY0" fmla="*/ 83975 h 83975"/>
              <a:gd name="connsiteX1" fmla="*/ 1567543 w 1567543"/>
              <a:gd name="connsiteY1" fmla="*/ 0 h 83975"/>
              <a:gd name="connsiteX2" fmla="*/ 0 w 1567543"/>
              <a:gd name="connsiteY2" fmla="*/ 0 h 83975"/>
            </a:gdLst>
            <a:ahLst/>
            <a:cxnLst>
              <a:cxn ang="0">
                <a:pos x="connsiteX0" y="connsiteY0"/>
              </a:cxn>
              <a:cxn ang="0">
                <a:pos x="connsiteX1" y="connsiteY1"/>
              </a:cxn>
              <a:cxn ang="0">
                <a:pos x="connsiteX2" y="connsiteY2"/>
              </a:cxn>
            </a:cxnLst>
            <a:rect l="l" t="t" r="r" b="b"/>
            <a:pathLst>
              <a:path w="1567543" h="83975">
                <a:moveTo>
                  <a:pt x="1567543" y="83975"/>
                </a:moveTo>
                <a:lnTo>
                  <a:pt x="1567543" y="0"/>
                </a:lnTo>
                <a:lnTo>
                  <a:pt x="0" y="0"/>
                </a:lnTo>
              </a:path>
            </a:pathLst>
          </a:custGeom>
          <a:ln>
            <a:solidFill>
              <a:schemeClr val="tx1">
                <a:lumMod val="50000"/>
                <a:lumOff val="50000"/>
              </a:schemeClr>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96" name="椭圆 595"/>
          <p:cNvSpPr/>
          <p:nvPr/>
        </p:nvSpPr>
        <p:spPr>
          <a:xfrm>
            <a:off x="11115550" y="2186738"/>
            <a:ext cx="75414" cy="75412"/>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597" name="任意多边形: 形状 596"/>
          <p:cNvSpPr/>
          <p:nvPr/>
        </p:nvSpPr>
        <p:spPr>
          <a:xfrm flipV="1">
            <a:off x="9663563" y="2939119"/>
            <a:ext cx="1486556" cy="1604903"/>
          </a:xfrm>
          <a:custGeom>
            <a:avLst/>
            <a:gdLst>
              <a:gd name="connsiteX0" fmla="*/ 1567543 w 1567543"/>
              <a:gd name="connsiteY0" fmla="*/ 83975 h 83975"/>
              <a:gd name="connsiteX1" fmla="*/ 1567543 w 1567543"/>
              <a:gd name="connsiteY1" fmla="*/ 0 h 83975"/>
              <a:gd name="connsiteX2" fmla="*/ 0 w 1567543"/>
              <a:gd name="connsiteY2" fmla="*/ 0 h 83975"/>
            </a:gdLst>
            <a:ahLst/>
            <a:cxnLst>
              <a:cxn ang="0">
                <a:pos x="connsiteX0" y="connsiteY0"/>
              </a:cxn>
              <a:cxn ang="0">
                <a:pos x="connsiteX1" y="connsiteY1"/>
              </a:cxn>
              <a:cxn ang="0">
                <a:pos x="connsiteX2" y="connsiteY2"/>
              </a:cxn>
            </a:cxnLst>
            <a:rect l="l" t="t" r="r" b="b"/>
            <a:pathLst>
              <a:path w="1567543" h="83975">
                <a:moveTo>
                  <a:pt x="1567543" y="83975"/>
                </a:moveTo>
                <a:lnTo>
                  <a:pt x="1567543" y="0"/>
                </a:lnTo>
                <a:lnTo>
                  <a:pt x="0" y="0"/>
                </a:lnTo>
              </a:path>
            </a:pathLst>
          </a:custGeom>
          <a:ln>
            <a:solidFill>
              <a:schemeClr val="tx1">
                <a:lumMod val="50000"/>
                <a:lumOff val="50000"/>
              </a:schemeClr>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00" name="椭圆 599"/>
          <p:cNvSpPr/>
          <p:nvPr/>
        </p:nvSpPr>
        <p:spPr>
          <a:xfrm>
            <a:off x="5431586" y="2575848"/>
            <a:ext cx="75414" cy="75412"/>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601" name="任意多边形: 形状 600"/>
          <p:cNvSpPr/>
          <p:nvPr/>
        </p:nvSpPr>
        <p:spPr>
          <a:xfrm>
            <a:off x="3811668" y="2608125"/>
            <a:ext cx="1593850" cy="120650"/>
          </a:xfrm>
          <a:custGeom>
            <a:avLst/>
            <a:gdLst>
              <a:gd name="connsiteX0" fmla="*/ 1593850 w 1593850"/>
              <a:gd name="connsiteY0" fmla="*/ 0 h 120650"/>
              <a:gd name="connsiteX1" fmla="*/ 0 w 1593850"/>
              <a:gd name="connsiteY1" fmla="*/ 0 h 120650"/>
              <a:gd name="connsiteX2" fmla="*/ 0 w 1593850"/>
              <a:gd name="connsiteY2" fmla="*/ 120650 h 120650"/>
            </a:gdLst>
            <a:ahLst/>
            <a:cxnLst>
              <a:cxn ang="0">
                <a:pos x="connsiteX0" y="connsiteY0"/>
              </a:cxn>
              <a:cxn ang="0">
                <a:pos x="connsiteX1" y="connsiteY1"/>
              </a:cxn>
              <a:cxn ang="0">
                <a:pos x="connsiteX2" y="connsiteY2"/>
              </a:cxn>
            </a:cxnLst>
            <a:rect l="l" t="t" r="r" b="b"/>
            <a:pathLst>
              <a:path w="1593850" h="120650">
                <a:moveTo>
                  <a:pt x="1593850" y="0"/>
                </a:moveTo>
                <a:lnTo>
                  <a:pt x="0" y="0"/>
                </a:lnTo>
                <a:lnTo>
                  <a:pt x="0" y="120650"/>
                </a:lnTo>
              </a:path>
            </a:pathLst>
          </a:custGeom>
          <a:ln>
            <a:solidFill>
              <a:schemeClr val="tx1">
                <a:lumMod val="50000"/>
                <a:lumOff val="50000"/>
              </a:schemeClr>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4" name="椭圆 603"/>
          <p:cNvSpPr/>
          <p:nvPr/>
        </p:nvSpPr>
        <p:spPr>
          <a:xfrm flipV="1">
            <a:off x="5431586" y="3562915"/>
            <a:ext cx="75414" cy="75412"/>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605" name="任意多边形: 形状 604"/>
          <p:cNvSpPr/>
          <p:nvPr/>
        </p:nvSpPr>
        <p:spPr>
          <a:xfrm flipV="1">
            <a:off x="3811668" y="3485400"/>
            <a:ext cx="1593850" cy="120650"/>
          </a:xfrm>
          <a:custGeom>
            <a:avLst/>
            <a:gdLst>
              <a:gd name="connsiteX0" fmla="*/ 1593850 w 1593850"/>
              <a:gd name="connsiteY0" fmla="*/ 0 h 120650"/>
              <a:gd name="connsiteX1" fmla="*/ 0 w 1593850"/>
              <a:gd name="connsiteY1" fmla="*/ 0 h 120650"/>
              <a:gd name="connsiteX2" fmla="*/ 0 w 1593850"/>
              <a:gd name="connsiteY2" fmla="*/ 120650 h 120650"/>
            </a:gdLst>
            <a:ahLst/>
            <a:cxnLst>
              <a:cxn ang="0">
                <a:pos x="connsiteX0" y="connsiteY0"/>
              </a:cxn>
              <a:cxn ang="0">
                <a:pos x="connsiteX1" y="connsiteY1"/>
              </a:cxn>
              <a:cxn ang="0">
                <a:pos x="connsiteX2" y="connsiteY2"/>
              </a:cxn>
            </a:cxnLst>
            <a:rect l="l" t="t" r="r" b="b"/>
            <a:pathLst>
              <a:path w="1593850" h="120650">
                <a:moveTo>
                  <a:pt x="1593850" y="0"/>
                </a:moveTo>
                <a:lnTo>
                  <a:pt x="0" y="0"/>
                </a:lnTo>
                <a:lnTo>
                  <a:pt x="0" y="120650"/>
                </a:lnTo>
              </a:path>
            </a:pathLst>
          </a:custGeom>
          <a:ln>
            <a:solidFill>
              <a:schemeClr val="tx1">
                <a:lumMod val="50000"/>
                <a:lumOff val="50000"/>
              </a:schemeClr>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7" name="椭圆 606"/>
          <p:cNvSpPr/>
          <p:nvPr/>
        </p:nvSpPr>
        <p:spPr>
          <a:xfrm>
            <a:off x="3008460" y="4426004"/>
            <a:ext cx="75414" cy="75412"/>
          </a:xfrm>
          <a:prstGeom prst="ellipse">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204" name="任意多边形: 形状 203"/>
          <p:cNvSpPr/>
          <p:nvPr/>
        </p:nvSpPr>
        <p:spPr>
          <a:xfrm>
            <a:off x="1845748" y="4458281"/>
            <a:ext cx="1136644" cy="120650"/>
          </a:xfrm>
          <a:custGeom>
            <a:avLst/>
            <a:gdLst>
              <a:gd name="connsiteX0" fmla="*/ 1593850 w 1593850"/>
              <a:gd name="connsiteY0" fmla="*/ 0 h 120650"/>
              <a:gd name="connsiteX1" fmla="*/ 0 w 1593850"/>
              <a:gd name="connsiteY1" fmla="*/ 0 h 120650"/>
              <a:gd name="connsiteX2" fmla="*/ 0 w 1593850"/>
              <a:gd name="connsiteY2" fmla="*/ 120650 h 120650"/>
            </a:gdLst>
            <a:ahLst/>
            <a:cxnLst>
              <a:cxn ang="0">
                <a:pos x="connsiteX0" y="connsiteY0"/>
              </a:cxn>
              <a:cxn ang="0">
                <a:pos x="connsiteX1" y="connsiteY1"/>
              </a:cxn>
              <a:cxn ang="0">
                <a:pos x="connsiteX2" y="connsiteY2"/>
              </a:cxn>
            </a:cxnLst>
            <a:rect l="l" t="t" r="r" b="b"/>
            <a:pathLst>
              <a:path w="1593850" h="120650">
                <a:moveTo>
                  <a:pt x="1593850" y="0"/>
                </a:moveTo>
                <a:lnTo>
                  <a:pt x="0" y="0"/>
                </a:lnTo>
                <a:lnTo>
                  <a:pt x="0" y="120650"/>
                </a:lnTo>
              </a:path>
            </a:pathLst>
          </a:custGeom>
          <a:ln>
            <a:solidFill>
              <a:schemeClr val="tx1">
                <a:lumMod val="50000"/>
                <a:lumOff val="50000"/>
              </a:schemeClr>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9" name="椭圆 208"/>
          <p:cNvSpPr/>
          <p:nvPr/>
        </p:nvSpPr>
        <p:spPr>
          <a:xfrm flipV="1">
            <a:off x="3028797" y="5413070"/>
            <a:ext cx="72000" cy="72000"/>
          </a:xfrm>
          <a:prstGeom prst="ellipse">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210" name="任意多边形: 形状 209"/>
          <p:cNvSpPr/>
          <p:nvPr/>
        </p:nvSpPr>
        <p:spPr>
          <a:xfrm flipV="1">
            <a:off x="1845747" y="5335555"/>
            <a:ext cx="1164012" cy="120650"/>
          </a:xfrm>
          <a:custGeom>
            <a:avLst/>
            <a:gdLst>
              <a:gd name="connsiteX0" fmla="*/ 1593850 w 1593850"/>
              <a:gd name="connsiteY0" fmla="*/ 0 h 120650"/>
              <a:gd name="connsiteX1" fmla="*/ 0 w 1593850"/>
              <a:gd name="connsiteY1" fmla="*/ 0 h 120650"/>
              <a:gd name="connsiteX2" fmla="*/ 0 w 1593850"/>
              <a:gd name="connsiteY2" fmla="*/ 120650 h 120650"/>
            </a:gdLst>
            <a:ahLst/>
            <a:cxnLst>
              <a:cxn ang="0">
                <a:pos x="connsiteX0" y="connsiteY0"/>
              </a:cxn>
              <a:cxn ang="0">
                <a:pos x="connsiteX1" y="connsiteY1"/>
              </a:cxn>
              <a:cxn ang="0">
                <a:pos x="connsiteX2" y="connsiteY2"/>
              </a:cxn>
            </a:cxnLst>
            <a:rect l="l" t="t" r="r" b="b"/>
            <a:pathLst>
              <a:path w="1593850" h="120650">
                <a:moveTo>
                  <a:pt x="1593850" y="0"/>
                </a:moveTo>
                <a:lnTo>
                  <a:pt x="0" y="0"/>
                </a:lnTo>
                <a:lnTo>
                  <a:pt x="0" y="120650"/>
                </a:lnTo>
              </a:path>
            </a:pathLst>
          </a:custGeom>
          <a:ln>
            <a:solidFill>
              <a:schemeClr val="tx1">
                <a:lumMod val="50000"/>
                <a:lumOff val="50000"/>
              </a:schemeClr>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2" name="文本框 211"/>
          <p:cNvSpPr txBox="1"/>
          <p:nvPr/>
        </p:nvSpPr>
        <p:spPr>
          <a:xfrm>
            <a:off x="9933448" y="2789061"/>
            <a:ext cx="1114684" cy="261610"/>
          </a:xfrm>
          <a:prstGeom prst="rect">
            <a:avLst/>
          </a:prstGeom>
          <a:noFill/>
        </p:spPr>
        <p:txBody>
          <a:bodyPr wrap="square" rtlCol="0">
            <a:spAutoFit/>
          </a:bodyPr>
          <a:lstStyle/>
          <a:p>
            <a:r>
              <a:rPr kumimoji="1" lang="zh-CN" altLang="en-US" sz="1100" dirty="0">
                <a:solidFill>
                  <a:schemeClr val="tx1">
                    <a:lumMod val="75000"/>
                    <a:lumOff val="25000"/>
                  </a:schemeClr>
                </a:solidFill>
                <a:latin typeface="+mn-ea"/>
              </a:rPr>
              <a:t>是，大于</a:t>
            </a:r>
            <a:r>
              <a:rPr kumimoji="1" lang="en-US" altLang="zh-CN" sz="1100" dirty="0">
                <a:solidFill>
                  <a:schemeClr val="tx1">
                    <a:lumMod val="75000"/>
                    <a:lumOff val="25000"/>
                  </a:schemeClr>
                </a:solidFill>
                <a:latin typeface="+mn-ea"/>
              </a:rPr>
              <a:t>10W</a:t>
            </a:r>
            <a:endParaRPr kumimoji="1" lang="zh-CN" altLang="en-US" sz="1100" dirty="0">
              <a:solidFill>
                <a:schemeClr val="tx1">
                  <a:lumMod val="75000"/>
                  <a:lumOff val="25000"/>
                </a:schemeClr>
              </a:solidFill>
              <a:latin typeface="+mn-ea"/>
            </a:endParaRPr>
          </a:p>
        </p:txBody>
      </p:sp>
      <p:sp>
        <p:nvSpPr>
          <p:cNvPr id="213" name="文本框 212"/>
          <p:cNvSpPr txBox="1"/>
          <p:nvPr/>
        </p:nvSpPr>
        <p:spPr>
          <a:xfrm>
            <a:off x="1595950" y="1527402"/>
            <a:ext cx="492443" cy="299121"/>
          </a:xfrm>
          <a:prstGeom prst="rect">
            <a:avLst/>
          </a:prstGeom>
          <a:noFill/>
        </p:spPr>
        <p:txBody>
          <a:bodyPr wrap="none">
            <a:spAutoFit/>
          </a:bodyPr>
          <a:lstStyle/>
          <a:p>
            <a:pPr algn="ctr">
              <a:lnSpc>
                <a:spcPct val="120000"/>
              </a:lnSpc>
            </a:pPr>
            <a:r>
              <a:rPr lang="zh-CN" altLang="en-US" sz="1200" dirty="0">
                <a:solidFill>
                  <a:schemeClr val="bg1"/>
                </a:solidFill>
                <a:latin typeface="+mn-ea"/>
              </a:rPr>
              <a:t>开始</a:t>
            </a:r>
            <a:endParaRPr kumimoji="0" lang="zh-CN" altLang="en-US" sz="1200" b="0" i="0" u="none" strike="noStrike" kern="1200" cap="none" spc="0" normalizeH="0" baseline="0" noProof="0" dirty="0">
              <a:ln>
                <a:noFill/>
              </a:ln>
              <a:solidFill>
                <a:schemeClr val="bg1"/>
              </a:solidFill>
              <a:effectLst/>
              <a:uLnTx/>
              <a:uFillTx/>
              <a:latin typeface="+mn-ea"/>
            </a:endParaRPr>
          </a:p>
        </p:txBody>
      </p:sp>
      <p:sp>
        <p:nvSpPr>
          <p:cNvPr id="214" name="文本框 213"/>
          <p:cNvSpPr txBox="1"/>
          <p:nvPr/>
        </p:nvSpPr>
        <p:spPr>
          <a:xfrm>
            <a:off x="3565446" y="2949927"/>
            <a:ext cx="492443" cy="299121"/>
          </a:xfrm>
          <a:prstGeom prst="rect">
            <a:avLst/>
          </a:prstGeom>
          <a:noFill/>
        </p:spPr>
        <p:txBody>
          <a:bodyPr wrap="none">
            <a:spAutoFit/>
          </a:bodyPr>
          <a:lstStyle/>
          <a:p>
            <a:pPr algn="ctr">
              <a:lnSpc>
                <a:spcPct val="120000"/>
              </a:lnSpc>
            </a:pPr>
            <a:r>
              <a:rPr kumimoji="0" lang="zh-CN" altLang="en-US" sz="1200" b="0" i="0" u="none" strike="noStrike" kern="1200" cap="none" spc="0" normalizeH="0" baseline="0" noProof="0" dirty="0">
                <a:ln>
                  <a:noFill/>
                </a:ln>
                <a:solidFill>
                  <a:schemeClr val="bg1"/>
                </a:solidFill>
                <a:effectLst/>
                <a:uLnTx/>
                <a:uFillTx/>
                <a:latin typeface="+mn-ea"/>
              </a:rPr>
              <a:t>结束</a:t>
            </a:r>
            <a:endParaRPr kumimoji="0" lang="zh-CN" altLang="en-US" sz="1200" b="0" i="0" u="none" strike="noStrike" kern="1200" cap="none" spc="0" normalizeH="0" baseline="0" noProof="0" dirty="0">
              <a:ln>
                <a:noFill/>
              </a:ln>
              <a:solidFill>
                <a:schemeClr val="bg1"/>
              </a:solidFill>
              <a:effectLst/>
              <a:uLnTx/>
              <a:uFillTx/>
              <a:latin typeface="+mn-ea"/>
            </a:endParaRPr>
          </a:p>
        </p:txBody>
      </p:sp>
      <p:sp>
        <p:nvSpPr>
          <p:cNvPr id="215" name="文本框 214"/>
          <p:cNvSpPr txBox="1"/>
          <p:nvPr/>
        </p:nvSpPr>
        <p:spPr>
          <a:xfrm>
            <a:off x="1603223" y="4773104"/>
            <a:ext cx="492443" cy="299121"/>
          </a:xfrm>
          <a:prstGeom prst="rect">
            <a:avLst/>
          </a:prstGeom>
          <a:noFill/>
        </p:spPr>
        <p:txBody>
          <a:bodyPr wrap="none">
            <a:spAutoFit/>
          </a:bodyPr>
          <a:lstStyle/>
          <a:p>
            <a:pPr algn="ctr">
              <a:lnSpc>
                <a:spcPct val="120000"/>
              </a:lnSpc>
            </a:pPr>
            <a:r>
              <a:rPr kumimoji="0" lang="zh-CN" altLang="en-US" sz="1200" b="0" i="0" u="none" strike="noStrike" kern="1200" cap="none" spc="0" normalizeH="0" baseline="0" noProof="0" dirty="0">
                <a:ln>
                  <a:noFill/>
                </a:ln>
                <a:solidFill>
                  <a:schemeClr val="bg1"/>
                </a:solidFill>
                <a:effectLst/>
                <a:uLnTx/>
                <a:uFillTx/>
                <a:latin typeface="+mn-ea"/>
              </a:rPr>
              <a:t>结束</a:t>
            </a:r>
            <a:endParaRPr kumimoji="0" lang="zh-CN" altLang="en-US" sz="1200" b="0" i="0" u="none" strike="noStrike" kern="1200" cap="none" spc="0" normalizeH="0" baseline="0" noProof="0" dirty="0">
              <a:ln>
                <a:noFill/>
              </a:ln>
              <a:solidFill>
                <a:schemeClr val="bg1"/>
              </a:solidFill>
              <a:effectLst/>
              <a:uLnTx/>
              <a:uFillTx/>
              <a:latin typeface="+mn-ea"/>
            </a:endParaRPr>
          </a:p>
        </p:txBody>
      </p:sp>
      <p:sp>
        <p:nvSpPr>
          <p:cNvPr id="618" name="等腰三角形 617"/>
          <p:cNvSpPr/>
          <p:nvPr/>
        </p:nvSpPr>
        <p:spPr>
          <a:xfrm rot="10800000">
            <a:off x="300038" y="1859762"/>
            <a:ext cx="104306" cy="75969"/>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p:cNvSpPr/>
          <p:nvPr/>
        </p:nvSpPr>
        <p:spPr>
          <a:xfrm>
            <a:off x="300038" y="1514340"/>
            <a:ext cx="854944" cy="350875"/>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20" name="文本框 219"/>
          <p:cNvSpPr txBox="1"/>
          <p:nvPr/>
        </p:nvSpPr>
        <p:spPr>
          <a:xfrm>
            <a:off x="327401" y="1527013"/>
            <a:ext cx="800219" cy="298672"/>
          </a:xfrm>
          <a:prstGeom prst="rect">
            <a:avLst/>
          </a:prstGeom>
          <a:noFill/>
        </p:spPr>
        <p:txBody>
          <a:bodyPr wrap="none">
            <a:spAutoFit/>
          </a:bodyPr>
          <a:lstStyle/>
          <a:p>
            <a:pPr algn="ctr">
              <a:lnSpc>
                <a:spcPct val="120000"/>
              </a:lnSpc>
            </a:pPr>
            <a:r>
              <a:rPr kumimoji="0" lang="zh-CN" altLang="en-US" sz="1200" b="0" i="0" u="none" strike="noStrike" kern="1200" cap="none" spc="0" normalizeH="0" baseline="0" noProof="0" dirty="0">
                <a:ln>
                  <a:noFill/>
                </a:ln>
                <a:solidFill>
                  <a:schemeClr val="bg1"/>
                </a:solidFill>
                <a:effectLst/>
                <a:uLnTx/>
                <a:uFillTx/>
                <a:latin typeface="+mj-ea"/>
                <a:ea typeface="+mj-ea"/>
              </a:rPr>
              <a:t>销售区域</a:t>
            </a:r>
            <a:endParaRPr kumimoji="0" lang="zh-CN" altLang="en-US" sz="1200" b="0" i="0" u="none" strike="noStrike" kern="1200" cap="none" spc="0" normalizeH="0" baseline="0" noProof="0" dirty="0">
              <a:ln>
                <a:noFill/>
              </a:ln>
              <a:solidFill>
                <a:schemeClr val="bg1"/>
              </a:solidFill>
              <a:effectLst/>
              <a:uLnTx/>
              <a:uFillTx/>
              <a:latin typeface="+mj-ea"/>
              <a:ea typeface="+mj-ea"/>
            </a:endParaRPr>
          </a:p>
        </p:txBody>
      </p:sp>
      <p:sp>
        <p:nvSpPr>
          <p:cNvPr id="616" name="任意多边形: 形状 615"/>
          <p:cNvSpPr/>
          <p:nvPr/>
        </p:nvSpPr>
        <p:spPr>
          <a:xfrm flipV="1">
            <a:off x="4712343" y="4969397"/>
            <a:ext cx="1633151" cy="528873"/>
          </a:xfrm>
          <a:custGeom>
            <a:avLst/>
            <a:gdLst>
              <a:gd name="connsiteX0" fmla="*/ 1567543 w 1567543"/>
              <a:gd name="connsiteY0" fmla="*/ 83975 h 83975"/>
              <a:gd name="connsiteX1" fmla="*/ 1567543 w 1567543"/>
              <a:gd name="connsiteY1" fmla="*/ 0 h 83975"/>
              <a:gd name="connsiteX2" fmla="*/ 0 w 1567543"/>
              <a:gd name="connsiteY2" fmla="*/ 0 h 83975"/>
            </a:gdLst>
            <a:ahLst/>
            <a:cxnLst>
              <a:cxn ang="0">
                <a:pos x="connsiteX0" y="connsiteY0"/>
              </a:cxn>
              <a:cxn ang="0">
                <a:pos x="connsiteX1" y="connsiteY1"/>
              </a:cxn>
              <a:cxn ang="0">
                <a:pos x="connsiteX2" y="connsiteY2"/>
              </a:cxn>
            </a:cxnLst>
            <a:rect l="l" t="t" r="r" b="b"/>
            <a:pathLst>
              <a:path w="1567543" h="83975">
                <a:moveTo>
                  <a:pt x="1567543" y="83975"/>
                </a:moveTo>
                <a:lnTo>
                  <a:pt x="1567543" y="0"/>
                </a:lnTo>
                <a:lnTo>
                  <a:pt x="0" y="0"/>
                </a:lnTo>
              </a:path>
            </a:pathLst>
          </a:custGeom>
          <a:ln>
            <a:solidFill>
              <a:schemeClr val="tx1">
                <a:lumMod val="50000"/>
                <a:lumOff val="50000"/>
              </a:schemeClr>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7" name="椭圆 616"/>
          <p:cNvSpPr/>
          <p:nvPr/>
        </p:nvSpPr>
        <p:spPr>
          <a:xfrm flipV="1">
            <a:off x="6307788" y="4855040"/>
            <a:ext cx="75414" cy="75412"/>
          </a:xfrm>
          <a:prstGeom prst="ellipse">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621" name="等腰三角形 620"/>
          <p:cNvSpPr/>
          <p:nvPr/>
        </p:nvSpPr>
        <p:spPr>
          <a:xfrm rot="10800000">
            <a:off x="300038" y="3290117"/>
            <a:ext cx="104306" cy="75969"/>
          </a:xfrm>
          <a:prstGeom prst="triangle">
            <a:avLst>
              <a:gd name="adj"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2" name="矩形 621"/>
          <p:cNvSpPr/>
          <p:nvPr/>
        </p:nvSpPr>
        <p:spPr>
          <a:xfrm>
            <a:off x="300038" y="2944695"/>
            <a:ext cx="854944" cy="350875"/>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23" name="文本框 622"/>
          <p:cNvSpPr txBox="1"/>
          <p:nvPr/>
        </p:nvSpPr>
        <p:spPr>
          <a:xfrm>
            <a:off x="404344" y="2957368"/>
            <a:ext cx="646331" cy="298672"/>
          </a:xfrm>
          <a:prstGeom prst="rect">
            <a:avLst/>
          </a:prstGeom>
          <a:noFill/>
        </p:spPr>
        <p:txBody>
          <a:bodyPr wrap="none">
            <a:spAutoFit/>
          </a:bodyPr>
          <a:lstStyle/>
          <a:p>
            <a:pPr algn="ctr">
              <a:lnSpc>
                <a:spcPct val="120000"/>
              </a:lnSpc>
            </a:pPr>
            <a:r>
              <a:rPr kumimoji="0" lang="zh-CN" altLang="en-US" sz="1200" b="0" i="0" u="none" strike="noStrike" kern="1200" cap="none" spc="0" normalizeH="0" baseline="0" noProof="0" dirty="0">
                <a:ln>
                  <a:noFill/>
                </a:ln>
                <a:solidFill>
                  <a:schemeClr val="bg1"/>
                </a:solidFill>
                <a:effectLst/>
                <a:uLnTx/>
                <a:uFillTx/>
                <a:latin typeface="+mj-ea"/>
                <a:ea typeface="+mj-ea"/>
              </a:rPr>
              <a:t>市场部</a:t>
            </a:r>
            <a:endParaRPr kumimoji="0" lang="zh-CN" altLang="en-US" sz="1200" b="0" i="0" u="none" strike="noStrike" kern="1200" cap="none" spc="0" normalizeH="0" baseline="0" noProof="0" dirty="0">
              <a:ln>
                <a:noFill/>
              </a:ln>
              <a:solidFill>
                <a:schemeClr val="bg1"/>
              </a:solidFill>
              <a:effectLst/>
              <a:uLnTx/>
              <a:uFillTx/>
              <a:latin typeface="+mj-ea"/>
              <a:ea typeface="+mj-ea"/>
            </a:endParaRPr>
          </a:p>
        </p:txBody>
      </p:sp>
      <p:sp>
        <p:nvSpPr>
          <p:cNvPr id="625" name="等腰三角形 624"/>
          <p:cNvSpPr/>
          <p:nvPr/>
        </p:nvSpPr>
        <p:spPr>
          <a:xfrm rot="10800000">
            <a:off x="300038" y="5104123"/>
            <a:ext cx="104306" cy="75969"/>
          </a:xfrm>
          <a:prstGeom prst="triangle">
            <a:avLst>
              <a:gd name="adj" fmla="val 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6" name="矩形 625"/>
          <p:cNvSpPr/>
          <p:nvPr/>
        </p:nvSpPr>
        <p:spPr>
          <a:xfrm>
            <a:off x="300038" y="4758701"/>
            <a:ext cx="854944" cy="350875"/>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27" name="文本框 626"/>
          <p:cNvSpPr txBox="1"/>
          <p:nvPr/>
        </p:nvSpPr>
        <p:spPr>
          <a:xfrm>
            <a:off x="404347" y="4771374"/>
            <a:ext cx="646331" cy="298672"/>
          </a:xfrm>
          <a:prstGeom prst="rect">
            <a:avLst/>
          </a:prstGeom>
          <a:noFill/>
        </p:spPr>
        <p:txBody>
          <a:bodyPr wrap="none">
            <a:spAutoFit/>
          </a:bodyPr>
          <a:lstStyle/>
          <a:p>
            <a:pPr algn="ctr">
              <a:lnSpc>
                <a:spcPct val="120000"/>
              </a:lnSpc>
            </a:pPr>
            <a:r>
              <a:rPr kumimoji="0" lang="zh-CN" altLang="en-US" sz="1200" b="0" i="0" u="none" strike="noStrike" kern="1200" cap="none" spc="0" normalizeH="0" baseline="0" noProof="0" dirty="0">
                <a:ln>
                  <a:noFill/>
                </a:ln>
                <a:solidFill>
                  <a:schemeClr val="bg1"/>
                </a:solidFill>
                <a:effectLst/>
                <a:uLnTx/>
                <a:uFillTx/>
                <a:latin typeface="+mj-ea"/>
                <a:ea typeface="+mj-ea"/>
              </a:rPr>
              <a:t>物流部</a:t>
            </a:r>
            <a:endParaRPr kumimoji="0" lang="zh-CN" altLang="en-US" sz="1200" b="0" i="0" u="none" strike="noStrike" kern="1200" cap="none" spc="0" normalizeH="0" baseline="0" noProof="0" dirty="0">
              <a:ln>
                <a:noFill/>
              </a:ln>
              <a:solidFill>
                <a:schemeClr val="bg1"/>
              </a:solidFill>
              <a:effectLst/>
              <a:uLnTx/>
              <a:uFillTx/>
              <a:latin typeface="+mj-ea"/>
              <a:ea typeface="+mj-ea"/>
            </a:endParaRPr>
          </a:p>
        </p:txBody>
      </p:sp>
      <p:sp>
        <p:nvSpPr>
          <p:cNvPr id="628" name="文本框 627"/>
          <p:cNvSpPr txBox="1"/>
          <p:nvPr/>
        </p:nvSpPr>
        <p:spPr>
          <a:xfrm>
            <a:off x="1249630" y="2846762"/>
            <a:ext cx="1851167" cy="655116"/>
          </a:xfrm>
          <a:prstGeom prst="rect">
            <a:avLst/>
          </a:prstGeom>
          <a:noFill/>
        </p:spPr>
        <p:txBody>
          <a:bodyPr wrap="square">
            <a:spAutoFit/>
          </a:bodyPr>
          <a:lstStyle/>
          <a:p>
            <a:pPr algn="just">
              <a:lnSpc>
                <a:spcPct val="125000"/>
              </a:lnSpc>
            </a:pPr>
            <a:r>
              <a:rPr lang="zh-CN" altLang="en-US" sz="1000" dirty="0">
                <a:solidFill>
                  <a:schemeClr val="tx1">
                    <a:lumMod val="65000"/>
                    <a:lumOff val="35000"/>
                  </a:schemeClr>
                </a:solidFill>
                <a:latin typeface="+mn-ea"/>
              </a:rPr>
              <a:t>市场部主要负责品牌建设、</a:t>
            </a:r>
            <a:r>
              <a:rPr lang="en-US" altLang="zh-CN" sz="1000" dirty="0">
                <a:solidFill>
                  <a:schemeClr val="tx1">
                    <a:lumMod val="65000"/>
                    <a:lumOff val="35000"/>
                  </a:schemeClr>
                </a:solidFill>
                <a:latin typeface="+mn-ea"/>
              </a:rPr>
              <a:t>KA</a:t>
            </a:r>
            <a:r>
              <a:rPr lang="zh-CN" altLang="en-US" sz="1000" dirty="0">
                <a:solidFill>
                  <a:schemeClr val="tx1">
                    <a:lumMod val="65000"/>
                    <a:lumOff val="35000"/>
                  </a:schemeClr>
                </a:solidFill>
                <a:latin typeface="+mn-ea"/>
              </a:rPr>
              <a:t>客户的对接，普通客户主要用销区进行对接。</a:t>
            </a:r>
            <a:endParaRPr lang="zh-CN" altLang="en-US" sz="1000" dirty="0">
              <a:solidFill>
                <a:schemeClr val="tx1">
                  <a:lumMod val="65000"/>
                  <a:lumOff val="35000"/>
                </a:schemeClr>
              </a:solidFill>
              <a:latin typeface="+mn-ea"/>
            </a:endParaRPr>
          </a:p>
        </p:txBody>
      </p:sp>
      <p:sp>
        <p:nvSpPr>
          <p:cNvPr id="630" name="右大括号 629"/>
          <p:cNvSpPr/>
          <p:nvPr/>
        </p:nvSpPr>
        <p:spPr>
          <a:xfrm rot="16200000">
            <a:off x="8649097" y="3670267"/>
            <a:ext cx="241496" cy="2834722"/>
          </a:xfrm>
          <a:prstGeom prst="rightBrace">
            <a:avLst>
              <a:gd name="adj1" fmla="val 53950"/>
              <a:gd name="adj2" fmla="val 50000"/>
            </a:avLst>
          </a:prstGeom>
          <a:noFill/>
          <a:ln w="12700">
            <a:solidFill>
              <a:schemeClr val="bg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lt1"/>
              </a:solidFill>
            </a:endParaRPr>
          </a:p>
        </p:txBody>
      </p:sp>
      <p:sp>
        <p:nvSpPr>
          <p:cNvPr id="636" name="矩形: 圆角 635"/>
          <p:cNvSpPr/>
          <p:nvPr/>
        </p:nvSpPr>
        <p:spPr>
          <a:xfrm>
            <a:off x="7073558" y="5335555"/>
            <a:ext cx="908452" cy="280004"/>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39" name="文本框 638"/>
          <p:cNvSpPr txBox="1"/>
          <p:nvPr/>
        </p:nvSpPr>
        <p:spPr>
          <a:xfrm>
            <a:off x="7073559" y="5366468"/>
            <a:ext cx="893819" cy="230832"/>
          </a:xfrm>
          <a:prstGeom prst="rect">
            <a:avLst/>
          </a:prstGeom>
          <a:noFill/>
        </p:spPr>
        <p:txBody>
          <a:bodyPr wrap="square" rtlCol="0">
            <a:spAutoFit/>
          </a:bodyPr>
          <a:lstStyle/>
          <a:p>
            <a:pPr algn="ctr"/>
            <a:r>
              <a:rPr kumimoji="1" lang="zh-CN" altLang="en-US" sz="900" dirty="0">
                <a:solidFill>
                  <a:schemeClr val="bg1"/>
                </a:solidFill>
                <a:latin typeface="+mn-ea"/>
              </a:rPr>
              <a:t>是否偏远地</a:t>
            </a:r>
            <a:endParaRPr kumimoji="1" lang="zh-CN" altLang="en-US" sz="900" dirty="0">
              <a:solidFill>
                <a:schemeClr val="bg1"/>
              </a:solidFill>
              <a:latin typeface="+mn-ea"/>
            </a:endParaRPr>
          </a:p>
        </p:txBody>
      </p:sp>
      <p:sp>
        <p:nvSpPr>
          <p:cNvPr id="640" name="矩形: 圆角 639"/>
          <p:cNvSpPr/>
          <p:nvPr/>
        </p:nvSpPr>
        <p:spPr>
          <a:xfrm>
            <a:off x="8322933" y="5335555"/>
            <a:ext cx="908452" cy="280004"/>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41" name="文本框 640"/>
          <p:cNvSpPr txBox="1"/>
          <p:nvPr/>
        </p:nvSpPr>
        <p:spPr>
          <a:xfrm>
            <a:off x="8322934" y="5366468"/>
            <a:ext cx="893819" cy="230832"/>
          </a:xfrm>
          <a:prstGeom prst="rect">
            <a:avLst/>
          </a:prstGeom>
          <a:noFill/>
        </p:spPr>
        <p:txBody>
          <a:bodyPr wrap="square" rtlCol="0">
            <a:spAutoFit/>
          </a:bodyPr>
          <a:lstStyle/>
          <a:p>
            <a:pPr algn="ctr"/>
            <a:r>
              <a:rPr kumimoji="1" lang="zh-CN" altLang="en-US" sz="900" dirty="0">
                <a:solidFill>
                  <a:schemeClr val="bg1"/>
                </a:solidFill>
                <a:latin typeface="+mn-ea"/>
              </a:rPr>
              <a:t>是否完整信息</a:t>
            </a:r>
            <a:endParaRPr kumimoji="1" lang="zh-CN" altLang="en-US" sz="900" dirty="0">
              <a:solidFill>
                <a:schemeClr val="bg1"/>
              </a:solidFill>
              <a:latin typeface="+mn-ea"/>
            </a:endParaRPr>
          </a:p>
        </p:txBody>
      </p:sp>
      <p:sp>
        <p:nvSpPr>
          <p:cNvPr id="642" name="矩形: 圆角 641"/>
          <p:cNvSpPr/>
          <p:nvPr/>
        </p:nvSpPr>
        <p:spPr>
          <a:xfrm>
            <a:off x="9733067" y="5335555"/>
            <a:ext cx="908452" cy="280004"/>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44" name="文本框 643"/>
          <p:cNvSpPr txBox="1"/>
          <p:nvPr/>
        </p:nvSpPr>
        <p:spPr>
          <a:xfrm>
            <a:off x="5626689" y="1439311"/>
            <a:ext cx="1396536" cy="494815"/>
          </a:xfrm>
          <a:prstGeom prst="rect">
            <a:avLst/>
          </a:prstGeom>
          <a:noFill/>
        </p:spPr>
        <p:txBody>
          <a:bodyPr wrap="none">
            <a:spAutoFit/>
          </a:bodyPr>
          <a:lstStyle/>
          <a:p>
            <a:pPr algn="ctr">
              <a:lnSpc>
                <a:spcPct val="120000"/>
              </a:lnSpc>
            </a:pPr>
            <a:r>
              <a:rPr kumimoji="0" lang="zh-CN" altLang="en-US" sz="1200" b="0" i="0" u="none" strike="noStrike" kern="1200" cap="none" spc="0" normalizeH="0" baseline="0" noProof="0" dirty="0">
                <a:ln>
                  <a:noFill/>
                </a:ln>
                <a:solidFill>
                  <a:schemeClr val="bg1"/>
                </a:solidFill>
                <a:effectLst/>
                <a:uLnTx/>
                <a:uFillTx/>
                <a:latin typeface="+mj-ea"/>
                <a:ea typeface="+mj-ea"/>
              </a:rPr>
              <a:t>客户触达</a:t>
            </a:r>
            <a:endParaRPr kumimoji="0" lang="en-US" altLang="zh-CN" sz="1200" b="0" i="0" u="none" strike="noStrike" kern="1200" cap="none" spc="0" normalizeH="0" baseline="0" noProof="0" dirty="0">
              <a:ln>
                <a:noFill/>
              </a:ln>
              <a:solidFill>
                <a:schemeClr val="bg1"/>
              </a:solidFill>
              <a:effectLst/>
              <a:uLnTx/>
              <a:uFillTx/>
              <a:latin typeface="+mj-ea"/>
              <a:ea typeface="+mj-ea"/>
            </a:endParaRPr>
          </a:p>
          <a:p>
            <a:pPr algn="ctr">
              <a:lnSpc>
                <a:spcPct val="120000"/>
              </a:lnSpc>
            </a:pPr>
            <a:r>
              <a:rPr lang="zh-CN" altLang="en-US" sz="1050" dirty="0">
                <a:solidFill>
                  <a:schemeClr val="bg1"/>
                </a:solidFill>
                <a:latin typeface="+mn-ea"/>
              </a:rPr>
              <a:t>介绍公司产品及服务</a:t>
            </a:r>
            <a:endParaRPr kumimoji="0" lang="en-US" altLang="zh-CN" sz="1050" b="0" i="0" u="none" strike="noStrike" kern="1200" cap="none" spc="0" normalizeH="0" baseline="0" noProof="0" dirty="0">
              <a:ln>
                <a:noFill/>
              </a:ln>
              <a:solidFill>
                <a:schemeClr val="bg1"/>
              </a:solidFill>
              <a:effectLst/>
              <a:uLnTx/>
              <a:uFillTx/>
              <a:latin typeface="+mn-ea"/>
            </a:endParaRPr>
          </a:p>
        </p:txBody>
      </p:sp>
      <p:sp>
        <p:nvSpPr>
          <p:cNvPr id="645" name="文本框 644"/>
          <p:cNvSpPr txBox="1"/>
          <p:nvPr/>
        </p:nvSpPr>
        <p:spPr>
          <a:xfrm>
            <a:off x="8007980" y="1439311"/>
            <a:ext cx="1531188" cy="494815"/>
          </a:xfrm>
          <a:prstGeom prst="rect">
            <a:avLst/>
          </a:prstGeom>
          <a:noFill/>
        </p:spPr>
        <p:txBody>
          <a:bodyPr wrap="none">
            <a:spAutoFit/>
          </a:bodyPr>
          <a:lstStyle/>
          <a:p>
            <a:pPr algn="ctr">
              <a:lnSpc>
                <a:spcPct val="120000"/>
              </a:lnSpc>
            </a:pPr>
            <a:r>
              <a:rPr kumimoji="0" lang="zh-CN" altLang="en-US" sz="1200" b="0" i="0" u="none" strike="noStrike" kern="1200" cap="none" spc="0" normalizeH="0" baseline="0" noProof="0" dirty="0">
                <a:ln>
                  <a:noFill/>
                </a:ln>
                <a:solidFill>
                  <a:schemeClr val="bg1"/>
                </a:solidFill>
                <a:effectLst/>
                <a:uLnTx/>
                <a:uFillTx/>
                <a:latin typeface="+mj-ea"/>
                <a:ea typeface="+mj-ea"/>
              </a:rPr>
              <a:t>客户签约</a:t>
            </a:r>
            <a:endParaRPr kumimoji="0" lang="en-US" altLang="zh-CN" sz="1200" b="0" i="0" u="none" strike="noStrike" kern="1200" cap="none" spc="0" normalizeH="0" baseline="0" noProof="0" dirty="0">
              <a:ln>
                <a:noFill/>
              </a:ln>
              <a:solidFill>
                <a:schemeClr val="bg1"/>
              </a:solidFill>
              <a:effectLst/>
              <a:uLnTx/>
              <a:uFillTx/>
              <a:latin typeface="+mj-ea"/>
              <a:ea typeface="+mj-ea"/>
            </a:endParaRPr>
          </a:p>
          <a:p>
            <a:pPr algn="ctr">
              <a:lnSpc>
                <a:spcPct val="120000"/>
              </a:lnSpc>
            </a:pPr>
            <a:r>
              <a:rPr kumimoji="0" lang="zh-CN" altLang="en-US" sz="1050" b="0" i="0" u="none" strike="noStrike" kern="1200" cap="none" spc="0" normalizeH="0" baseline="0" noProof="0" dirty="0">
                <a:ln>
                  <a:noFill/>
                </a:ln>
                <a:solidFill>
                  <a:schemeClr val="bg1"/>
                </a:solidFill>
                <a:effectLst/>
                <a:uLnTx/>
                <a:uFillTx/>
                <a:latin typeface="+mn-ea"/>
              </a:rPr>
              <a:t>通过营销端，进行下单</a:t>
            </a:r>
            <a:endParaRPr kumimoji="0" lang="en-US" altLang="zh-CN" sz="1050" b="0" i="0" u="none" strike="noStrike" kern="1200" cap="none" spc="0" normalizeH="0" baseline="0" noProof="0" dirty="0">
              <a:ln>
                <a:noFill/>
              </a:ln>
              <a:solidFill>
                <a:schemeClr val="bg1"/>
              </a:solidFill>
              <a:effectLst/>
              <a:uLnTx/>
              <a:uFillTx/>
              <a:latin typeface="+mn-ea"/>
            </a:endParaRPr>
          </a:p>
        </p:txBody>
      </p:sp>
      <p:sp>
        <p:nvSpPr>
          <p:cNvPr id="646" name="文本框 645"/>
          <p:cNvSpPr txBox="1"/>
          <p:nvPr/>
        </p:nvSpPr>
        <p:spPr>
          <a:xfrm>
            <a:off x="9889601" y="4255958"/>
            <a:ext cx="1318658" cy="261610"/>
          </a:xfrm>
          <a:prstGeom prst="rect">
            <a:avLst/>
          </a:prstGeom>
          <a:noFill/>
        </p:spPr>
        <p:txBody>
          <a:bodyPr wrap="square" rtlCol="0">
            <a:spAutoFit/>
          </a:bodyPr>
          <a:lstStyle/>
          <a:p>
            <a:r>
              <a:rPr kumimoji="1" lang="zh-CN" altLang="en-US" sz="1100" dirty="0">
                <a:solidFill>
                  <a:schemeClr val="tx1">
                    <a:lumMod val="75000"/>
                    <a:lumOff val="25000"/>
                  </a:schemeClr>
                </a:solidFill>
                <a:latin typeface="+mn-ea"/>
              </a:rPr>
              <a:t>否是，小于</a:t>
            </a:r>
            <a:r>
              <a:rPr kumimoji="1" lang="en-US" altLang="zh-CN" sz="1100" dirty="0">
                <a:solidFill>
                  <a:schemeClr val="tx1">
                    <a:lumMod val="75000"/>
                    <a:lumOff val="25000"/>
                  </a:schemeClr>
                </a:solidFill>
                <a:latin typeface="+mn-ea"/>
              </a:rPr>
              <a:t>10W</a:t>
            </a:r>
            <a:endParaRPr kumimoji="1" lang="zh-CN" altLang="en-US" sz="1100" dirty="0">
              <a:solidFill>
                <a:schemeClr val="tx1">
                  <a:lumMod val="75000"/>
                  <a:lumOff val="25000"/>
                </a:schemeClr>
              </a:solidFill>
              <a:latin typeface="+mn-ea"/>
            </a:endParaRPr>
          </a:p>
        </p:txBody>
      </p:sp>
      <p:cxnSp>
        <p:nvCxnSpPr>
          <p:cNvPr id="652" name="直接连接符 651"/>
          <p:cNvCxnSpPr/>
          <p:nvPr/>
        </p:nvCxnSpPr>
        <p:spPr>
          <a:xfrm>
            <a:off x="6934200" y="3262390"/>
            <a:ext cx="0" cy="52067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5" name="直接连接符 654"/>
          <p:cNvCxnSpPr/>
          <p:nvPr/>
        </p:nvCxnSpPr>
        <p:spPr>
          <a:xfrm>
            <a:off x="5746750" y="3262390"/>
            <a:ext cx="0" cy="52067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56" name="文本框 655"/>
          <p:cNvSpPr txBox="1"/>
          <p:nvPr/>
        </p:nvSpPr>
        <p:spPr>
          <a:xfrm>
            <a:off x="9713781" y="5366468"/>
            <a:ext cx="893819" cy="230832"/>
          </a:xfrm>
          <a:prstGeom prst="rect">
            <a:avLst/>
          </a:prstGeom>
          <a:noFill/>
        </p:spPr>
        <p:txBody>
          <a:bodyPr wrap="square" rtlCol="0">
            <a:spAutoFit/>
          </a:bodyPr>
          <a:lstStyle/>
          <a:p>
            <a:pPr algn="ctr"/>
            <a:r>
              <a:rPr kumimoji="1" lang="zh-CN" altLang="en-US" sz="900" dirty="0">
                <a:solidFill>
                  <a:schemeClr val="bg1"/>
                </a:solidFill>
                <a:latin typeface="+mn-ea"/>
              </a:rPr>
              <a:t>数量是否超额</a:t>
            </a:r>
            <a:endParaRPr kumimoji="1" lang="zh-CN" altLang="en-US" sz="900" dirty="0">
              <a:solidFill>
                <a:schemeClr val="bg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 name="矩形: 圆角 1079"/>
          <p:cNvSpPr/>
          <p:nvPr/>
        </p:nvSpPr>
        <p:spPr>
          <a:xfrm>
            <a:off x="300039" y="2852677"/>
            <a:ext cx="3398820" cy="1833268"/>
          </a:xfrm>
          <a:prstGeom prst="roundRect">
            <a:avLst>
              <a:gd name="adj" fmla="val 1693"/>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20436" y="475734"/>
            <a:ext cx="2915981"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27 </a:t>
            </a:r>
            <a:r>
              <a:rPr lang="zh-CN" altLang="en-US" dirty="0"/>
              <a:t>我们的运营优势</a:t>
            </a:r>
            <a:r>
              <a:rPr lang="en-US" altLang="zh-CN" dirty="0"/>
              <a:t> </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34" name="矩形 1033"/>
          <p:cNvSpPr/>
          <p:nvPr/>
        </p:nvSpPr>
        <p:spPr>
          <a:xfrm rot="2700000">
            <a:off x="5477465" y="3173461"/>
            <a:ext cx="1191702" cy="1191702"/>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36" name="Rectangle 1033+"/>
          <p:cNvSpPr/>
          <p:nvPr/>
        </p:nvSpPr>
        <p:spPr>
          <a:xfrm rot="2700000">
            <a:off x="4930095" y="2626091"/>
            <a:ext cx="2286442" cy="2286442"/>
          </a:xfrm>
          <a:prstGeom prst="rect">
            <a:avLst/>
          </a:prstGeom>
          <a:noFill/>
          <a:ln w="12700">
            <a:solidFill>
              <a:schemeClr val="bg1">
                <a:lumMod val="75000"/>
              </a:schemeClr>
            </a:solidFill>
            <a:prstDash val="dash"/>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50" name="文本框 1049"/>
          <p:cNvSpPr txBox="1"/>
          <p:nvPr/>
        </p:nvSpPr>
        <p:spPr>
          <a:xfrm>
            <a:off x="5559878" y="3494064"/>
            <a:ext cx="992579" cy="494815"/>
          </a:xfrm>
          <a:prstGeom prst="rect">
            <a:avLst/>
          </a:prstGeom>
          <a:noFill/>
        </p:spPr>
        <p:txBody>
          <a:bodyPr wrap="none">
            <a:spAutoFit/>
          </a:bodyPr>
          <a:lstStyle/>
          <a:p>
            <a:pPr algn="ctr">
              <a:lnSpc>
                <a:spcPct val="120000"/>
              </a:lnSpc>
            </a:pPr>
            <a:r>
              <a:rPr kumimoji="0" lang="zh-CN" altLang="en-US" sz="1200" b="0" i="0" u="none" strike="noStrike" kern="1200" cap="none" spc="0" normalizeH="0" baseline="0" noProof="0" dirty="0">
                <a:ln>
                  <a:noFill/>
                </a:ln>
                <a:solidFill>
                  <a:schemeClr val="bg1"/>
                </a:solidFill>
                <a:effectLst/>
                <a:uLnTx/>
                <a:uFillTx/>
                <a:latin typeface="+mj-ea"/>
                <a:ea typeface="+mj-ea"/>
              </a:rPr>
              <a:t>拜访客户</a:t>
            </a:r>
            <a:endParaRPr kumimoji="0" lang="en-US" altLang="zh-CN" sz="1200" b="0" i="0" u="none" strike="noStrike" kern="1200" cap="none" spc="0" normalizeH="0" baseline="0" noProof="0" dirty="0">
              <a:ln>
                <a:noFill/>
              </a:ln>
              <a:solidFill>
                <a:schemeClr val="bg1"/>
              </a:solidFill>
              <a:effectLst/>
              <a:uLnTx/>
              <a:uFillTx/>
              <a:latin typeface="+mj-ea"/>
              <a:ea typeface="+mj-ea"/>
            </a:endParaRPr>
          </a:p>
          <a:p>
            <a:pPr algn="ctr">
              <a:lnSpc>
                <a:spcPct val="120000"/>
              </a:lnSpc>
            </a:pPr>
            <a:r>
              <a:rPr kumimoji="0" lang="zh-CN" altLang="en-US" sz="1050" b="0" i="0" u="none" strike="noStrike" kern="1200" cap="none" spc="0" normalizeH="0" baseline="0" noProof="0" dirty="0">
                <a:ln>
                  <a:noFill/>
                </a:ln>
                <a:solidFill>
                  <a:schemeClr val="bg1"/>
                </a:solidFill>
                <a:effectLst/>
                <a:uLnTx/>
                <a:uFillTx/>
                <a:latin typeface="+mn-ea"/>
              </a:rPr>
              <a:t>扫楼、扫街寻</a:t>
            </a:r>
            <a:endParaRPr kumimoji="0" lang="en-US" altLang="zh-CN" sz="1050" b="0" i="0" u="none" strike="noStrike" kern="1200" cap="none" spc="0" normalizeH="0" baseline="0" noProof="0" dirty="0">
              <a:ln>
                <a:noFill/>
              </a:ln>
              <a:solidFill>
                <a:schemeClr val="bg1"/>
              </a:solidFill>
              <a:effectLst/>
              <a:uLnTx/>
              <a:uFillTx/>
              <a:latin typeface="+mn-ea"/>
            </a:endParaRPr>
          </a:p>
        </p:txBody>
      </p:sp>
      <p:sp>
        <p:nvSpPr>
          <p:cNvPr id="1037" name="椭圆 1036"/>
          <p:cNvSpPr/>
          <p:nvPr/>
        </p:nvSpPr>
        <p:spPr>
          <a:xfrm>
            <a:off x="4090116" y="3357950"/>
            <a:ext cx="841248" cy="841248"/>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nvGrpSpPr>
          <p:cNvPr id="1047" name="组合 1046"/>
          <p:cNvGrpSpPr/>
          <p:nvPr/>
        </p:nvGrpSpPr>
        <p:grpSpPr>
          <a:xfrm>
            <a:off x="4985896" y="3736918"/>
            <a:ext cx="345701" cy="64787"/>
            <a:chOff x="5025709" y="3273988"/>
            <a:chExt cx="345701" cy="64787"/>
          </a:xfrm>
        </p:grpSpPr>
        <p:cxnSp>
          <p:nvCxnSpPr>
            <p:cNvPr id="1038" name="直接箭头连接符 1037"/>
            <p:cNvCxnSpPr/>
            <p:nvPr/>
          </p:nvCxnSpPr>
          <p:spPr>
            <a:xfrm>
              <a:off x="5090498" y="3302432"/>
              <a:ext cx="280912" cy="3949"/>
            </a:xfrm>
            <a:prstGeom prst="straightConnector1">
              <a:avLst/>
            </a:prstGeom>
            <a:ln>
              <a:solidFill>
                <a:schemeClr val="tx1">
                  <a:lumMod val="50000"/>
                  <a:lumOff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39" name="椭圆 1038"/>
            <p:cNvSpPr/>
            <p:nvPr/>
          </p:nvSpPr>
          <p:spPr>
            <a:xfrm>
              <a:off x="5025709" y="3273988"/>
              <a:ext cx="64789" cy="64787"/>
            </a:xfrm>
            <a:prstGeom prst="ellipse">
              <a:avLst/>
            </a:prstGeom>
            <a:noFill/>
            <a:ln w="3175">
              <a:solidFill>
                <a:schemeClr val="tx1">
                  <a:lumMod val="50000"/>
                  <a:lumOff val="50000"/>
                </a:schemeClr>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sp>
        <p:nvSpPr>
          <p:cNvPr id="1051" name="文本框 1050"/>
          <p:cNvSpPr txBox="1"/>
          <p:nvPr/>
        </p:nvSpPr>
        <p:spPr>
          <a:xfrm>
            <a:off x="4250429" y="3519464"/>
            <a:ext cx="492443" cy="520271"/>
          </a:xfrm>
          <a:prstGeom prst="rect">
            <a:avLst/>
          </a:prstGeom>
          <a:noFill/>
        </p:spPr>
        <p:txBody>
          <a:bodyPr wrap="none">
            <a:spAutoFit/>
          </a:bodyPr>
          <a:lstStyle/>
          <a:p>
            <a:pPr algn="ctr">
              <a:lnSpc>
                <a:spcPct val="120000"/>
              </a:lnSpc>
            </a:pPr>
            <a:r>
              <a:rPr kumimoji="0" lang="zh-CN" altLang="en-US" sz="1200" b="0" i="0" u="none" strike="noStrike" kern="1200" cap="none" spc="0" normalizeH="0" baseline="0" noProof="0" dirty="0">
                <a:ln>
                  <a:noFill/>
                </a:ln>
                <a:solidFill>
                  <a:schemeClr val="bg1"/>
                </a:solidFill>
                <a:effectLst/>
                <a:uLnTx/>
                <a:uFillTx/>
                <a:latin typeface="+mj-ea"/>
                <a:ea typeface="+mj-ea"/>
              </a:rPr>
              <a:t>公司</a:t>
            </a:r>
            <a:endParaRPr kumimoji="0" lang="en-US" altLang="zh-CN" sz="1200" b="0" i="0" u="none" strike="noStrike" kern="1200" cap="none" spc="0" normalizeH="0" baseline="0" noProof="0" dirty="0">
              <a:ln>
                <a:noFill/>
              </a:ln>
              <a:solidFill>
                <a:schemeClr val="bg1"/>
              </a:solidFill>
              <a:effectLst/>
              <a:uLnTx/>
              <a:uFillTx/>
              <a:latin typeface="+mj-ea"/>
              <a:ea typeface="+mj-ea"/>
            </a:endParaRPr>
          </a:p>
          <a:p>
            <a:pPr algn="ctr">
              <a:lnSpc>
                <a:spcPct val="120000"/>
              </a:lnSpc>
            </a:pPr>
            <a:r>
              <a:rPr kumimoji="0" lang="zh-CN" altLang="en-US" sz="1200" b="0" i="0" u="none" strike="noStrike" kern="1200" cap="none" spc="0" normalizeH="0" baseline="0" noProof="0" dirty="0">
                <a:ln>
                  <a:noFill/>
                </a:ln>
                <a:solidFill>
                  <a:schemeClr val="bg1"/>
                </a:solidFill>
                <a:effectLst/>
                <a:uLnTx/>
                <a:uFillTx/>
                <a:latin typeface="+mj-ea"/>
                <a:ea typeface="+mj-ea"/>
              </a:rPr>
              <a:t>优势</a:t>
            </a:r>
            <a:endParaRPr kumimoji="0" lang="en-US" altLang="zh-CN" sz="1200" b="0" i="0" u="none" strike="noStrike" kern="1200" cap="none" spc="0" normalizeH="0" baseline="0" noProof="0" dirty="0">
              <a:ln>
                <a:noFill/>
              </a:ln>
              <a:solidFill>
                <a:schemeClr val="bg1"/>
              </a:solidFill>
              <a:effectLst/>
              <a:uLnTx/>
              <a:uFillTx/>
              <a:latin typeface="+mj-ea"/>
              <a:ea typeface="+mj-ea"/>
            </a:endParaRPr>
          </a:p>
        </p:txBody>
      </p:sp>
      <p:sp>
        <p:nvSpPr>
          <p:cNvPr id="1054" name="椭圆 1053"/>
          <p:cNvSpPr/>
          <p:nvPr/>
        </p:nvSpPr>
        <p:spPr>
          <a:xfrm flipH="1">
            <a:off x="7185133" y="3357950"/>
            <a:ext cx="841248" cy="841248"/>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nvGrpSpPr>
          <p:cNvPr id="1055" name="组合 1054"/>
          <p:cNvGrpSpPr/>
          <p:nvPr/>
        </p:nvGrpSpPr>
        <p:grpSpPr>
          <a:xfrm flipH="1">
            <a:off x="6784900" y="3736918"/>
            <a:ext cx="345701" cy="64787"/>
            <a:chOff x="5025709" y="3273988"/>
            <a:chExt cx="345701" cy="64787"/>
          </a:xfrm>
        </p:grpSpPr>
        <p:cxnSp>
          <p:nvCxnSpPr>
            <p:cNvPr id="1057" name="直接箭头连接符 1056"/>
            <p:cNvCxnSpPr/>
            <p:nvPr/>
          </p:nvCxnSpPr>
          <p:spPr>
            <a:xfrm>
              <a:off x="5090498" y="3302432"/>
              <a:ext cx="280912" cy="3949"/>
            </a:xfrm>
            <a:prstGeom prst="straightConnector1">
              <a:avLst/>
            </a:prstGeom>
            <a:ln>
              <a:solidFill>
                <a:schemeClr val="tx1">
                  <a:lumMod val="50000"/>
                  <a:lumOff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58" name="椭圆 1057"/>
            <p:cNvSpPr/>
            <p:nvPr/>
          </p:nvSpPr>
          <p:spPr>
            <a:xfrm>
              <a:off x="5025709" y="3273988"/>
              <a:ext cx="64789" cy="64787"/>
            </a:xfrm>
            <a:prstGeom prst="ellipse">
              <a:avLst/>
            </a:prstGeom>
            <a:noFill/>
            <a:ln w="3175">
              <a:solidFill>
                <a:schemeClr val="tx1">
                  <a:lumMod val="50000"/>
                  <a:lumOff val="50000"/>
                </a:schemeClr>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sp>
        <p:nvSpPr>
          <p:cNvPr id="1056" name="文本框 1055"/>
          <p:cNvSpPr txBox="1"/>
          <p:nvPr/>
        </p:nvSpPr>
        <p:spPr>
          <a:xfrm flipH="1">
            <a:off x="7373630" y="3519464"/>
            <a:ext cx="492443" cy="520271"/>
          </a:xfrm>
          <a:prstGeom prst="rect">
            <a:avLst/>
          </a:prstGeom>
          <a:noFill/>
        </p:spPr>
        <p:txBody>
          <a:bodyPr wrap="none">
            <a:spAutoFit/>
          </a:bodyPr>
          <a:lstStyle/>
          <a:p>
            <a:pPr algn="ctr">
              <a:lnSpc>
                <a:spcPct val="120000"/>
              </a:lnSpc>
            </a:pPr>
            <a:r>
              <a:rPr lang="zh-CN" altLang="en-US" sz="1200" dirty="0">
                <a:solidFill>
                  <a:schemeClr val="bg1"/>
                </a:solidFill>
                <a:latin typeface="+mj-ea"/>
                <a:ea typeface="+mj-ea"/>
              </a:rPr>
              <a:t>多方</a:t>
            </a:r>
            <a:endParaRPr lang="en-US" altLang="zh-CN" sz="1200" dirty="0">
              <a:solidFill>
                <a:schemeClr val="bg1"/>
              </a:solidFill>
              <a:latin typeface="+mj-ea"/>
              <a:ea typeface="+mj-ea"/>
            </a:endParaRPr>
          </a:p>
          <a:p>
            <a:pPr algn="ctr">
              <a:lnSpc>
                <a:spcPct val="120000"/>
              </a:lnSpc>
            </a:pPr>
            <a:r>
              <a:rPr lang="zh-CN" altLang="en-US" sz="1200" dirty="0">
                <a:solidFill>
                  <a:schemeClr val="bg1"/>
                </a:solidFill>
                <a:latin typeface="+mj-ea"/>
                <a:ea typeface="+mj-ea"/>
              </a:rPr>
              <a:t>合作</a:t>
            </a:r>
            <a:endParaRPr kumimoji="0" lang="en-US" altLang="zh-CN" sz="1200" b="0" i="0" u="none" strike="noStrike" kern="1200" cap="none" spc="0" normalizeH="0" baseline="0" noProof="0" dirty="0">
              <a:ln>
                <a:noFill/>
              </a:ln>
              <a:solidFill>
                <a:schemeClr val="bg1"/>
              </a:solidFill>
              <a:effectLst/>
              <a:uLnTx/>
              <a:uFillTx/>
              <a:latin typeface="+mj-ea"/>
              <a:ea typeface="+mj-ea"/>
            </a:endParaRPr>
          </a:p>
        </p:txBody>
      </p:sp>
      <p:sp>
        <p:nvSpPr>
          <p:cNvPr id="1060" name="椭圆 1059"/>
          <p:cNvSpPr/>
          <p:nvPr/>
        </p:nvSpPr>
        <p:spPr>
          <a:xfrm rot="5400000" flipH="1">
            <a:off x="5626767" y="4901428"/>
            <a:ext cx="841248" cy="841248"/>
          </a:xfrm>
          <a:prstGeom prst="ellipse">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nvGrpSpPr>
          <p:cNvPr id="1061" name="组合 1060"/>
          <p:cNvGrpSpPr/>
          <p:nvPr/>
        </p:nvGrpSpPr>
        <p:grpSpPr>
          <a:xfrm rot="5400000" flipH="1">
            <a:off x="5883803" y="4641652"/>
            <a:ext cx="345701" cy="64787"/>
            <a:chOff x="5025709" y="3273988"/>
            <a:chExt cx="345701" cy="64787"/>
          </a:xfrm>
        </p:grpSpPr>
        <p:cxnSp>
          <p:nvCxnSpPr>
            <p:cNvPr id="1063" name="直接箭头连接符 1062"/>
            <p:cNvCxnSpPr/>
            <p:nvPr/>
          </p:nvCxnSpPr>
          <p:spPr>
            <a:xfrm>
              <a:off x="5090498" y="3302432"/>
              <a:ext cx="280912" cy="3949"/>
            </a:xfrm>
            <a:prstGeom prst="straightConnector1">
              <a:avLst/>
            </a:prstGeom>
            <a:ln>
              <a:solidFill>
                <a:schemeClr val="tx1">
                  <a:lumMod val="50000"/>
                  <a:lumOff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64" name="椭圆 1063"/>
            <p:cNvSpPr/>
            <p:nvPr/>
          </p:nvSpPr>
          <p:spPr>
            <a:xfrm>
              <a:off x="5025709" y="3273988"/>
              <a:ext cx="64789" cy="64787"/>
            </a:xfrm>
            <a:prstGeom prst="ellipse">
              <a:avLst/>
            </a:prstGeom>
            <a:noFill/>
            <a:ln w="3175">
              <a:solidFill>
                <a:schemeClr val="tx1">
                  <a:lumMod val="50000"/>
                  <a:lumOff val="50000"/>
                </a:schemeClr>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sp>
        <p:nvSpPr>
          <p:cNvPr id="1062" name="文本框 1061"/>
          <p:cNvSpPr txBox="1"/>
          <p:nvPr/>
        </p:nvSpPr>
        <p:spPr>
          <a:xfrm flipH="1">
            <a:off x="5723201" y="5076008"/>
            <a:ext cx="646331" cy="520271"/>
          </a:xfrm>
          <a:prstGeom prst="rect">
            <a:avLst/>
          </a:prstGeom>
          <a:noFill/>
        </p:spPr>
        <p:txBody>
          <a:bodyPr wrap="none">
            <a:spAutoFit/>
          </a:bodyPr>
          <a:lstStyle/>
          <a:p>
            <a:pPr algn="ctr">
              <a:lnSpc>
                <a:spcPct val="120000"/>
              </a:lnSpc>
            </a:pPr>
            <a:r>
              <a:rPr kumimoji="0" lang="zh-CN" altLang="en-US" sz="1200" b="0" i="0" u="none" strike="noStrike" kern="1200" cap="none" spc="0" normalizeH="0" baseline="0" noProof="0" dirty="0">
                <a:ln>
                  <a:noFill/>
                </a:ln>
                <a:solidFill>
                  <a:schemeClr val="bg1"/>
                </a:solidFill>
                <a:effectLst/>
                <a:uLnTx/>
                <a:uFillTx/>
                <a:latin typeface="+mj-ea"/>
                <a:ea typeface="+mj-ea"/>
              </a:rPr>
              <a:t>全场景</a:t>
            </a:r>
            <a:endParaRPr kumimoji="0" lang="en-US" altLang="zh-CN" sz="1200" b="0" i="0" u="none" strike="noStrike" kern="1200" cap="none" spc="0" normalizeH="0" baseline="0" noProof="0" dirty="0">
              <a:ln>
                <a:noFill/>
              </a:ln>
              <a:solidFill>
                <a:schemeClr val="bg1"/>
              </a:solidFill>
              <a:effectLst/>
              <a:uLnTx/>
              <a:uFillTx/>
              <a:latin typeface="+mj-ea"/>
              <a:ea typeface="+mj-ea"/>
            </a:endParaRPr>
          </a:p>
          <a:p>
            <a:pPr algn="ctr">
              <a:lnSpc>
                <a:spcPct val="120000"/>
              </a:lnSpc>
            </a:pPr>
            <a:r>
              <a:rPr kumimoji="0" lang="zh-CN" altLang="en-US" sz="1200" b="0" i="0" u="none" strike="noStrike" kern="1200" cap="none" spc="0" normalizeH="0" baseline="0" noProof="0" dirty="0">
                <a:ln>
                  <a:noFill/>
                </a:ln>
                <a:solidFill>
                  <a:schemeClr val="bg1"/>
                </a:solidFill>
                <a:effectLst/>
                <a:uLnTx/>
                <a:uFillTx/>
                <a:latin typeface="+mj-ea"/>
                <a:ea typeface="+mj-ea"/>
              </a:rPr>
              <a:t>覆盖</a:t>
            </a:r>
            <a:endParaRPr kumimoji="0" lang="en-US" altLang="zh-CN" sz="1200" b="0" i="0" u="none" strike="noStrike" kern="1200" cap="none" spc="0" normalizeH="0" baseline="0" noProof="0" dirty="0">
              <a:ln>
                <a:noFill/>
              </a:ln>
              <a:solidFill>
                <a:schemeClr val="bg1"/>
              </a:solidFill>
              <a:effectLst/>
              <a:uLnTx/>
              <a:uFillTx/>
              <a:latin typeface="+mj-ea"/>
              <a:ea typeface="+mj-ea"/>
            </a:endParaRPr>
          </a:p>
        </p:txBody>
      </p:sp>
      <p:sp>
        <p:nvSpPr>
          <p:cNvPr id="1066" name="椭圆 1065"/>
          <p:cNvSpPr/>
          <p:nvPr/>
        </p:nvSpPr>
        <p:spPr>
          <a:xfrm rot="16200000" flipH="1" flipV="1">
            <a:off x="5626767" y="1707357"/>
            <a:ext cx="841248" cy="841248"/>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nvGrpSpPr>
          <p:cNvPr id="1067" name="组合 1066"/>
          <p:cNvGrpSpPr/>
          <p:nvPr/>
        </p:nvGrpSpPr>
        <p:grpSpPr>
          <a:xfrm rot="16200000" flipH="1" flipV="1">
            <a:off x="5883803" y="2743594"/>
            <a:ext cx="345701" cy="64787"/>
            <a:chOff x="5025709" y="3273988"/>
            <a:chExt cx="345701" cy="64787"/>
          </a:xfrm>
        </p:grpSpPr>
        <p:cxnSp>
          <p:nvCxnSpPr>
            <p:cNvPr id="1069" name="直接箭头连接符 1068"/>
            <p:cNvCxnSpPr/>
            <p:nvPr/>
          </p:nvCxnSpPr>
          <p:spPr>
            <a:xfrm>
              <a:off x="5090498" y="3302432"/>
              <a:ext cx="280912" cy="3949"/>
            </a:xfrm>
            <a:prstGeom prst="straightConnector1">
              <a:avLst/>
            </a:prstGeom>
            <a:ln>
              <a:solidFill>
                <a:schemeClr val="tx1">
                  <a:lumMod val="50000"/>
                  <a:lumOff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70" name="椭圆 1069"/>
            <p:cNvSpPr/>
            <p:nvPr/>
          </p:nvSpPr>
          <p:spPr>
            <a:xfrm>
              <a:off x="5025709" y="3273988"/>
              <a:ext cx="64789" cy="64787"/>
            </a:xfrm>
            <a:prstGeom prst="ellipse">
              <a:avLst/>
            </a:prstGeom>
            <a:noFill/>
            <a:ln w="3175">
              <a:solidFill>
                <a:schemeClr val="tx1">
                  <a:lumMod val="50000"/>
                  <a:lumOff val="50000"/>
                </a:schemeClr>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sp>
        <p:nvSpPr>
          <p:cNvPr id="1068" name="文本框 1067"/>
          <p:cNvSpPr txBox="1"/>
          <p:nvPr/>
        </p:nvSpPr>
        <p:spPr>
          <a:xfrm rot="10800000" flipH="1" flipV="1">
            <a:off x="5800146" y="1853755"/>
            <a:ext cx="492443" cy="520271"/>
          </a:xfrm>
          <a:prstGeom prst="rect">
            <a:avLst/>
          </a:prstGeom>
          <a:noFill/>
        </p:spPr>
        <p:txBody>
          <a:bodyPr wrap="none">
            <a:spAutoFit/>
          </a:bodyPr>
          <a:lstStyle/>
          <a:p>
            <a:pPr algn="ctr">
              <a:lnSpc>
                <a:spcPct val="120000"/>
              </a:lnSpc>
            </a:pPr>
            <a:r>
              <a:rPr kumimoji="0" lang="zh-CN" altLang="en-US" sz="1200" b="0" i="0" u="none" strike="noStrike" kern="1200" cap="none" spc="0" normalizeH="0" baseline="0" noProof="0" dirty="0">
                <a:ln>
                  <a:noFill/>
                </a:ln>
                <a:solidFill>
                  <a:schemeClr val="bg1"/>
                </a:solidFill>
                <a:effectLst/>
                <a:uLnTx/>
                <a:uFillTx/>
                <a:latin typeface="+mj-ea"/>
                <a:ea typeface="+mj-ea"/>
              </a:rPr>
              <a:t>多端</a:t>
            </a:r>
            <a:endParaRPr kumimoji="0" lang="en-US" altLang="zh-CN" sz="1200" b="0" i="0" u="none" strike="noStrike" kern="1200" cap="none" spc="0" normalizeH="0" baseline="0" noProof="0" dirty="0">
              <a:ln>
                <a:noFill/>
              </a:ln>
              <a:solidFill>
                <a:schemeClr val="bg1"/>
              </a:solidFill>
              <a:effectLst/>
              <a:uLnTx/>
              <a:uFillTx/>
              <a:latin typeface="+mj-ea"/>
              <a:ea typeface="+mj-ea"/>
            </a:endParaRPr>
          </a:p>
          <a:p>
            <a:pPr algn="ctr">
              <a:lnSpc>
                <a:spcPct val="120000"/>
              </a:lnSpc>
            </a:pPr>
            <a:r>
              <a:rPr lang="zh-CN" altLang="en-US" sz="1200" dirty="0">
                <a:solidFill>
                  <a:schemeClr val="bg1"/>
                </a:solidFill>
                <a:latin typeface="+mj-ea"/>
                <a:ea typeface="+mj-ea"/>
              </a:rPr>
              <a:t>入口</a:t>
            </a:r>
            <a:endParaRPr kumimoji="0" lang="en-US" altLang="zh-CN" sz="1200" b="0" i="0" u="none" strike="noStrike" kern="1200" cap="none" spc="0" normalizeH="0" baseline="0" noProof="0" dirty="0">
              <a:ln>
                <a:noFill/>
              </a:ln>
              <a:solidFill>
                <a:schemeClr val="bg1"/>
              </a:solidFill>
              <a:effectLst/>
              <a:uLnTx/>
              <a:uFillTx/>
              <a:latin typeface="+mj-ea"/>
              <a:ea typeface="+mj-ea"/>
            </a:endParaRPr>
          </a:p>
        </p:txBody>
      </p:sp>
      <p:grpSp>
        <p:nvGrpSpPr>
          <p:cNvPr id="1071" name="组合 1070"/>
          <p:cNvGrpSpPr/>
          <p:nvPr/>
        </p:nvGrpSpPr>
        <p:grpSpPr>
          <a:xfrm>
            <a:off x="3651548" y="3736918"/>
            <a:ext cx="345701" cy="64787"/>
            <a:chOff x="5025709" y="3273988"/>
            <a:chExt cx="345701" cy="64787"/>
          </a:xfrm>
        </p:grpSpPr>
        <p:cxnSp>
          <p:nvCxnSpPr>
            <p:cNvPr id="1072" name="直接箭头连接符 1071"/>
            <p:cNvCxnSpPr/>
            <p:nvPr/>
          </p:nvCxnSpPr>
          <p:spPr>
            <a:xfrm>
              <a:off x="5090498" y="3302432"/>
              <a:ext cx="280912" cy="3949"/>
            </a:xfrm>
            <a:prstGeom prst="straightConnector1">
              <a:avLst/>
            </a:prstGeom>
            <a:ln>
              <a:solidFill>
                <a:schemeClr val="tx1">
                  <a:lumMod val="50000"/>
                  <a:lumOff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73" name="椭圆 1072"/>
            <p:cNvSpPr/>
            <p:nvPr/>
          </p:nvSpPr>
          <p:spPr>
            <a:xfrm>
              <a:off x="5025709" y="3273988"/>
              <a:ext cx="64789" cy="64787"/>
            </a:xfrm>
            <a:prstGeom prst="ellipse">
              <a:avLst/>
            </a:prstGeom>
            <a:noFill/>
            <a:ln w="3175">
              <a:solidFill>
                <a:schemeClr val="tx1">
                  <a:lumMod val="50000"/>
                  <a:lumOff val="50000"/>
                </a:schemeClr>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grpSp>
        <p:nvGrpSpPr>
          <p:cNvPr id="1074" name="组合 1073"/>
          <p:cNvGrpSpPr/>
          <p:nvPr/>
        </p:nvGrpSpPr>
        <p:grpSpPr>
          <a:xfrm flipH="1">
            <a:off x="8090192" y="3758098"/>
            <a:ext cx="345701" cy="64787"/>
            <a:chOff x="5025709" y="3273988"/>
            <a:chExt cx="345701" cy="64787"/>
          </a:xfrm>
        </p:grpSpPr>
        <p:cxnSp>
          <p:nvCxnSpPr>
            <p:cNvPr id="1075" name="直接箭头连接符 1074"/>
            <p:cNvCxnSpPr/>
            <p:nvPr/>
          </p:nvCxnSpPr>
          <p:spPr>
            <a:xfrm>
              <a:off x="5090498" y="3302432"/>
              <a:ext cx="280912" cy="3949"/>
            </a:xfrm>
            <a:prstGeom prst="straightConnector1">
              <a:avLst/>
            </a:prstGeom>
            <a:ln>
              <a:solidFill>
                <a:schemeClr val="tx1">
                  <a:lumMod val="50000"/>
                  <a:lumOff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76" name="椭圆 1075"/>
            <p:cNvSpPr/>
            <p:nvPr/>
          </p:nvSpPr>
          <p:spPr>
            <a:xfrm>
              <a:off x="5025709" y="3273988"/>
              <a:ext cx="64789" cy="64787"/>
            </a:xfrm>
            <a:prstGeom prst="ellipse">
              <a:avLst/>
            </a:prstGeom>
            <a:noFill/>
            <a:ln w="3175">
              <a:solidFill>
                <a:schemeClr val="tx1">
                  <a:lumMod val="50000"/>
                  <a:lumOff val="50000"/>
                </a:schemeClr>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sp>
        <p:nvSpPr>
          <p:cNvPr id="1078" name="矩形: 圆角 1077"/>
          <p:cNvSpPr/>
          <p:nvPr/>
        </p:nvSpPr>
        <p:spPr>
          <a:xfrm>
            <a:off x="579848" y="2981688"/>
            <a:ext cx="2773309" cy="37224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pic>
        <p:nvPicPr>
          <p:cNvPr id="1079" name="图形 1078"/>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46434" y="3047845"/>
            <a:ext cx="239925" cy="239925"/>
          </a:xfrm>
          <a:prstGeom prst="rect">
            <a:avLst/>
          </a:prstGeom>
          <a:effectLst>
            <a:outerShdw blurRad="63500" sx="102000" sy="102000" algn="ctr" rotWithShape="0">
              <a:schemeClr val="accent1">
                <a:alpha val="40000"/>
              </a:schemeClr>
            </a:outerShdw>
          </a:effectLst>
        </p:spPr>
      </p:pic>
      <p:sp>
        <p:nvSpPr>
          <p:cNvPr id="1081" name="矩形: 圆角 1080"/>
          <p:cNvSpPr/>
          <p:nvPr/>
        </p:nvSpPr>
        <p:spPr>
          <a:xfrm>
            <a:off x="579848" y="3593757"/>
            <a:ext cx="2773309" cy="37224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pic>
        <p:nvPicPr>
          <p:cNvPr id="1082" name="图形 1081"/>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46434" y="3659914"/>
            <a:ext cx="239925" cy="239925"/>
          </a:xfrm>
          <a:prstGeom prst="rect">
            <a:avLst/>
          </a:prstGeom>
          <a:effectLst>
            <a:outerShdw blurRad="63500" sx="102000" sy="102000" algn="ctr" rotWithShape="0">
              <a:schemeClr val="accent1">
                <a:alpha val="40000"/>
              </a:schemeClr>
            </a:outerShdw>
          </a:effectLst>
        </p:spPr>
      </p:pic>
      <p:sp>
        <p:nvSpPr>
          <p:cNvPr id="1083" name="矩形: 圆角 1082"/>
          <p:cNvSpPr/>
          <p:nvPr/>
        </p:nvSpPr>
        <p:spPr>
          <a:xfrm>
            <a:off x="579848" y="4205826"/>
            <a:ext cx="2773309" cy="37224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pic>
        <p:nvPicPr>
          <p:cNvPr id="1084" name="图形 1083"/>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46434" y="4271983"/>
            <a:ext cx="239925" cy="239925"/>
          </a:xfrm>
          <a:prstGeom prst="rect">
            <a:avLst/>
          </a:prstGeom>
          <a:effectLst>
            <a:outerShdw blurRad="63500" sx="102000" sy="102000" algn="ctr" rotWithShape="0">
              <a:schemeClr val="accent1">
                <a:alpha val="40000"/>
              </a:schemeClr>
            </a:outerShdw>
          </a:effectLst>
        </p:spPr>
      </p:pic>
      <p:sp>
        <p:nvSpPr>
          <p:cNvPr id="1085" name="矩形: 圆角 1084"/>
          <p:cNvSpPr/>
          <p:nvPr/>
        </p:nvSpPr>
        <p:spPr>
          <a:xfrm>
            <a:off x="8438803" y="2852677"/>
            <a:ext cx="3398820" cy="1833268"/>
          </a:xfrm>
          <a:prstGeom prst="roundRect">
            <a:avLst>
              <a:gd name="adj" fmla="val 1693"/>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86" name="图片 1085"/>
          <p:cNvPicPr>
            <a:picLocks noChangeAspect="1"/>
          </p:cNvPicPr>
          <p:nvPr/>
        </p:nvPicPr>
        <p:blipFill rotWithShape="1">
          <a:blip r:embed="rId3" cstate="print">
            <a:extLst>
              <a:ext uri="{28A0092B-C50C-407E-A947-70E740481C1C}">
                <a14:useLocalDpi xmlns:a14="http://schemas.microsoft.com/office/drawing/2010/main" val="0"/>
              </a:ext>
            </a:extLst>
          </a:blip>
          <a:srcRect t="6783" r="36417" b="42985"/>
          <a:stretch>
            <a:fillRect/>
          </a:stretch>
        </p:blipFill>
        <p:spPr>
          <a:xfrm>
            <a:off x="10948322" y="3117463"/>
            <a:ext cx="662973" cy="187394"/>
          </a:xfrm>
          <a:prstGeom prst="rect">
            <a:avLst/>
          </a:prstGeom>
        </p:spPr>
      </p:pic>
      <p:pic>
        <p:nvPicPr>
          <p:cNvPr id="1087" name="图形 1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48322" y="4240924"/>
            <a:ext cx="701832" cy="287636"/>
          </a:xfrm>
          <a:prstGeom prst="rect">
            <a:avLst/>
          </a:prstGeom>
        </p:spPr>
      </p:pic>
      <p:pic>
        <p:nvPicPr>
          <p:cNvPr id="1088" name="图形 1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3520" y="3601586"/>
            <a:ext cx="377474" cy="377474"/>
          </a:xfrm>
          <a:prstGeom prst="rect">
            <a:avLst/>
          </a:prstGeom>
        </p:spPr>
      </p:pic>
      <p:pic>
        <p:nvPicPr>
          <p:cNvPr id="1089" name="图片 1088"/>
          <p:cNvPicPr>
            <a:picLocks noChangeAspect="1"/>
          </p:cNvPicPr>
          <p:nvPr/>
        </p:nvPicPr>
        <p:blipFill>
          <a:blip r:embed="rId6"/>
          <a:stretch>
            <a:fillRect/>
          </a:stretch>
        </p:blipFill>
        <p:spPr>
          <a:xfrm>
            <a:off x="10124630" y="4224118"/>
            <a:ext cx="316057" cy="325287"/>
          </a:xfrm>
          <a:prstGeom prst="rect">
            <a:avLst/>
          </a:prstGeom>
          <a:ln>
            <a:noFill/>
          </a:ln>
          <a:effectLst/>
        </p:spPr>
      </p:pic>
      <p:pic>
        <p:nvPicPr>
          <p:cNvPr id="1090" name="图片 108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68097" y="3556371"/>
            <a:ext cx="444405" cy="444405"/>
          </a:xfrm>
          <a:prstGeom prst="rect">
            <a:avLst/>
          </a:prstGeom>
        </p:spPr>
      </p:pic>
      <p:pic>
        <p:nvPicPr>
          <p:cNvPr id="1091" name="图片 1090"/>
          <p:cNvPicPr>
            <a:picLocks noChangeAspect="1"/>
          </p:cNvPicPr>
          <p:nvPr/>
        </p:nvPicPr>
        <p:blipFill>
          <a:blip r:embed="rId8"/>
          <a:stretch>
            <a:fillRect/>
          </a:stretch>
        </p:blipFill>
        <p:spPr>
          <a:xfrm>
            <a:off x="9928390" y="3091024"/>
            <a:ext cx="651263" cy="213833"/>
          </a:xfrm>
          <a:prstGeom prst="rect">
            <a:avLst/>
          </a:prstGeom>
        </p:spPr>
      </p:pic>
      <p:sp>
        <p:nvSpPr>
          <p:cNvPr id="1092" name="矩形: 圆角 1091"/>
          <p:cNvSpPr/>
          <p:nvPr/>
        </p:nvSpPr>
        <p:spPr>
          <a:xfrm>
            <a:off x="8727817" y="3052423"/>
            <a:ext cx="926816" cy="258602"/>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93" name="矩形: 圆角 1092"/>
          <p:cNvSpPr/>
          <p:nvPr/>
        </p:nvSpPr>
        <p:spPr>
          <a:xfrm>
            <a:off x="8727817" y="3458268"/>
            <a:ext cx="926816" cy="258602"/>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94" name="矩形: 圆角 1093"/>
          <p:cNvSpPr/>
          <p:nvPr/>
        </p:nvSpPr>
        <p:spPr>
          <a:xfrm>
            <a:off x="8727817" y="3864113"/>
            <a:ext cx="926816" cy="258602"/>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95" name="矩形: 圆角 1094"/>
          <p:cNvSpPr/>
          <p:nvPr/>
        </p:nvSpPr>
        <p:spPr>
          <a:xfrm>
            <a:off x="8727633" y="4269958"/>
            <a:ext cx="926816" cy="258602"/>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96" name="矩形: 圆角 1095"/>
          <p:cNvSpPr/>
          <p:nvPr/>
        </p:nvSpPr>
        <p:spPr>
          <a:xfrm>
            <a:off x="9837998" y="2974562"/>
            <a:ext cx="860448" cy="469540"/>
          </a:xfrm>
          <a:prstGeom prst="roundRect">
            <a:avLst>
              <a:gd name="adj" fmla="val 1693"/>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7" name="矩形: 圆角 1096"/>
          <p:cNvSpPr/>
          <p:nvPr/>
        </p:nvSpPr>
        <p:spPr>
          <a:xfrm>
            <a:off x="10867611" y="2974562"/>
            <a:ext cx="860448" cy="469540"/>
          </a:xfrm>
          <a:prstGeom prst="roundRect">
            <a:avLst>
              <a:gd name="adj" fmla="val 1693"/>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8" name="矩形: 圆角 1097"/>
          <p:cNvSpPr/>
          <p:nvPr/>
        </p:nvSpPr>
        <p:spPr>
          <a:xfrm>
            <a:off x="9837998" y="3560138"/>
            <a:ext cx="860448" cy="469540"/>
          </a:xfrm>
          <a:prstGeom prst="roundRect">
            <a:avLst>
              <a:gd name="adj" fmla="val 1693"/>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9" name="矩形: 圆角 1098"/>
          <p:cNvSpPr/>
          <p:nvPr/>
        </p:nvSpPr>
        <p:spPr>
          <a:xfrm>
            <a:off x="10867611" y="3560138"/>
            <a:ext cx="860448" cy="469540"/>
          </a:xfrm>
          <a:prstGeom prst="roundRect">
            <a:avLst>
              <a:gd name="adj" fmla="val 1693"/>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0" name="矩形: 圆角 1099"/>
          <p:cNvSpPr/>
          <p:nvPr/>
        </p:nvSpPr>
        <p:spPr>
          <a:xfrm>
            <a:off x="9837998" y="4145714"/>
            <a:ext cx="860448" cy="469540"/>
          </a:xfrm>
          <a:prstGeom prst="roundRect">
            <a:avLst>
              <a:gd name="adj" fmla="val 1693"/>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1" name="矩形: 圆角 1100"/>
          <p:cNvSpPr/>
          <p:nvPr/>
        </p:nvSpPr>
        <p:spPr>
          <a:xfrm>
            <a:off x="10867611" y="4145714"/>
            <a:ext cx="860448" cy="469540"/>
          </a:xfrm>
          <a:prstGeom prst="roundRect">
            <a:avLst>
              <a:gd name="adj" fmla="val 1693"/>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2" name="文本框 1101"/>
          <p:cNvSpPr txBox="1"/>
          <p:nvPr/>
        </p:nvSpPr>
        <p:spPr>
          <a:xfrm>
            <a:off x="952786" y="3000651"/>
            <a:ext cx="2156620" cy="312971"/>
          </a:xfrm>
          <a:prstGeom prst="rect">
            <a:avLst/>
          </a:prstGeom>
          <a:noFill/>
          <a:ln w="9525">
            <a:noFill/>
          </a:ln>
        </p:spPr>
        <p:txBody>
          <a:bodyPr wrap="square">
            <a:spAutoFit/>
          </a:bodyPr>
          <a:lstStyle>
            <a:defPPr>
              <a:defRPr lang="zh-CN"/>
            </a:defPPr>
            <a:lvl1pPr indent="0">
              <a:defRPr sz="1400" b="0">
                <a:solidFill>
                  <a:schemeClr val="accent1"/>
                </a:solidFill>
                <a:latin typeface="+mn-ea"/>
              </a:defRPr>
            </a:lvl1pPr>
          </a:lstStyle>
          <a:p>
            <a:pPr marL="0" marR="0" lvl="0" indent="0" algn="ctr" defTabSz="914400" rtl="0" eaLnBrk="1" fontAlgn="auto" latinLnBrk="0" hangingPunct="1">
              <a:lnSpc>
                <a:spcPct val="130000"/>
              </a:lnSpc>
              <a:spcBef>
                <a:spcPts val="0"/>
              </a:spcBef>
              <a:spcAft>
                <a:spcPts val="0"/>
              </a:spcAft>
              <a:buClrTx/>
              <a:buSzTx/>
              <a:buFontTx/>
              <a:buNone/>
              <a:defRPr/>
            </a:pPr>
            <a:r>
              <a:rPr lang="zh-CN" altLang="en-US" sz="1200" dirty="0">
                <a:solidFill>
                  <a:schemeClr val="bg1"/>
                </a:solidFill>
              </a:rPr>
              <a:t>国家卫健委门户</a:t>
            </a:r>
            <a:endParaRPr kumimoji="0" lang="zh-CN" altLang="en-US" sz="1200" b="0" i="0" u="none" strike="noStrike" kern="1200" cap="none" spc="0" normalizeH="0" baseline="0" noProof="0" dirty="0">
              <a:ln>
                <a:noFill/>
              </a:ln>
              <a:solidFill>
                <a:schemeClr val="bg1"/>
              </a:solidFill>
              <a:effectLst/>
              <a:uLnTx/>
              <a:uFillTx/>
              <a:cs typeface="+mn-cs"/>
            </a:endParaRPr>
          </a:p>
        </p:txBody>
      </p:sp>
      <p:sp>
        <p:nvSpPr>
          <p:cNvPr id="1103" name="文本框 1102"/>
          <p:cNvSpPr txBox="1"/>
          <p:nvPr/>
        </p:nvSpPr>
        <p:spPr>
          <a:xfrm>
            <a:off x="952786" y="3610631"/>
            <a:ext cx="2156620" cy="312971"/>
          </a:xfrm>
          <a:prstGeom prst="rect">
            <a:avLst/>
          </a:prstGeom>
          <a:noFill/>
          <a:ln w="9525">
            <a:noFill/>
          </a:ln>
        </p:spPr>
        <p:txBody>
          <a:bodyPr wrap="square">
            <a:spAutoFit/>
          </a:bodyPr>
          <a:lstStyle>
            <a:defPPr>
              <a:defRPr lang="zh-CN"/>
            </a:defPPr>
            <a:lvl1pPr indent="0">
              <a:defRPr sz="1400" b="0">
                <a:solidFill>
                  <a:schemeClr val="accent1"/>
                </a:solidFill>
                <a:latin typeface="+mn-ea"/>
              </a:defRPr>
            </a:lvl1pPr>
          </a:lstStyle>
          <a:p>
            <a:pPr marL="0" marR="0" lvl="0" indent="0" algn="ctr" defTabSz="914400" rtl="0" eaLnBrk="1" fontAlgn="auto" latinLnBrk="0" hangingPunct="1">
              <a:lnSpc>
                <a:spcPct val="130000"/>
              </a:lnSpc>
              <a:spcBef>
                <a:spcPts val="0"/>
              </a:spcBef>
              <a:spcAft>
                <a:spcPts val="0"/>
              </a:spcAft>
              <a:buClrTx/>
              <a:buSzTx/>
              <a:buFontTx/>
              <a:buNone/>
              <a:defRPr/>
            </a:pPr>
            <a:r>
              <a:rPr lang="zh-CN" altLang="en-US" sz="1200" dirty="0">
                <a:solidFill>
                  <a:schemeClr val="bg1"/>
                </a:solidFill>
              </a:rPr>
              <a:t>国家卫健委门户</a:t>
            </a:r>
            <a:endParaRPr kumimoji="0" lang="zh-CN" altLang="en-US" sz="1200" b="0" i="0" u="none" strike="noStrike" kern="1200" cap="none" spc="0" normalizeH="0" baseline="0" noProof="0" dirty="0">
              <a:ln>
                <a:noFill/>
              </a:ln>
              <a:solidFill>
                <a:schemeClr val="bg1"/>
              </a:solidFill>
              <a:effectLst/>
              <a:uLnTx/>
              <a:uFillTx/>
              <a:cs typeface="+mn-cs"/>
            </a:endParaRPr>
          </a:p>
        </p:txBody>
      </p:sp>
      <p:sp>
        <p:nvSpPr>
          <p:cNvPr id="1104" name="文本框 1103"/>
          <p:cNvSpPr txBox="1"/>
          <p:nvPr/>
        </p:nvSpPr>
        <p:spPr>
          <a:xfrm>
            <a:off x="952786" y="4221610"/>
            <a:ext cx="2156620" cy="553037"/>
          </a:xfrm>
          <a:prstGeom prst="rect">
            <a:avLst/>
          </a:prstGeom>
          <a:noFill/>
          <a:ln w="9525">
            <a:noFill/>
          </a:ln>
        </p:spPr>
        <p:txBody>
          <a:bodyPr wrap="square">
            <a:spAutoFit/>
          </a:bodyPr>
          <a:lstStyle>
            <a:defPPr>
              <a:defRPr lang="zh-CN"/>
            </a:defPPr>
            <a:lvl1pPr indent="0">
              <a:defRPr sz="1400" b="0">
                <a:solidFill>
                  <a:schemeClr val="accent1"/>
                </a:solidFill>
                <a:latin typeface="+mn-ea"/>
              </a:defRPr>
            </a:lvl1pPr>
          </a:lstStyle>
          <a:p>
            <a:pPr algn="ctr">
              <a:lnSpc>
                <a:spcPct val="130000"/>
              </a:lnSpc>
              <a:defRPr/>
            </a:pPr>
            <a:r>
              <a:rPr lang="zh-CN" altLang="en-US" sz="1200" dirty="0">
                <a:solidFill>
                  <a:schemeClr val="bg1"/>
                </a:solidFill>
              </a:rPr>
              <a:t>国家卫健委门户</a:t>
            </a:r>
            <a:endParaRPr kumimoji="0" lang="zh-CN" altLang="en-US" sz="1200" b="0" i="0" u="none" strike="noStrike" kern="1200" cap="none" spc="0" normalizeH="0" baseline="0" noProof="0" dirty="0">
              <a:ln>
                <a:noFill/>
              </a:ln>
              <a:solidFill>
                <a:schemeClr val="bg1"/>
              </a:solidFill>
              <a:effectLst/>
              <a:uLnTx/>
              <a:uFillTx/>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schemeClr val="bg1"/>
              </a:solidFill>
              <a:effectLst/>
              <a:uLnTx/>
              <a:uFillTx/>
              <a:cs typeface="+mn-cs"/>
            </a:endParaRPr>
          </a:p>
        </p:txBody>
      </p:sp>
      <p:sp>
        <p:nvSpPr>
          <p:cNvPr id="1105" name="文本框 1104"/>
          <p:cNvSpPr txBox="1"/>
          <p:nvPr/>
        </p:nvSpPr>
        <p:spPr>
          <a:xfrm>
            <a:off x="8790981" y="3029678"/>
            <a:ext cx="812166" cy="285335"/>
          </a:xfrm>
          <a:prstGeom prst="rect">
            <a:avLst/>
          </a:prstGeom>
          <a:noFill/>
          <a:ln w="9525">
            <a:noFill/>
          </a:ln>
        </p:spPr>
        <p:txBody>
          <a:bodyPr wrap="square">
            <a:spAutoFit/>
          </a:bodyPr>
          <a:lstStyle>
            <a:defPPr>
              <a:defRPr lang="zh-CN"/>
            </a:defPPr>
            <a:lvl1pPr indent="0">
              <a:defRPr sz="1400" b="0">
                <a:solidFill>
                  <a:schemeClr val="accent1"/>
                </a:solidFill>
                <a:latin typeface="+mn-ea"/>
              </a:defRPr>
            </a:lvl1p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chemeClr val="bg1"/>
                </a:solidFill>
                <a:effectLst/>
                <a:uLnTx/>
                <a:uFillTx/>
                <a:cs typeface="+mn-cs"/>
              </a:rPr>
              <a:t>招商银行</a:t>
            </a:r>
            <a:endParaRPr kumimoji="0" lang="zh-CN" altLang="en-US" sz="1050" b="0" i="0" u="none" strike="noStrike" kern="1200" cap="none" spc="0" normalizeH="0" baseline="0" noProof="0" dirty="0">
              <a:ln>
                <a:noFill/>
              </a:ln>
              <a:solidFill>
                <a:schemeClr val="bg1"/>
              </a:solidFill>
              <a:effectLst/>
              <a:uLnTx/>
              <a:uFillTx/>
              <a:cs typeface="+mn-cs"/>
            </a:endParaRPr>
          </a:p>
        </p:txBody>
      </p:sp>
      <p:sp>
        <p:nvSpPr>
          <p:cNvPr id="1106" name="文本框 1105"/>
          <p:cNvSpPr txBox="1"/>
          <p:nvPr/>
        </p:nvSpPr>
        <p:spPr>
          <a:xfrm>
            <a:off x="8790981" y="3441117"/>
            <a:ext cx="812166" cy="285335"/>
          </a:xfrm>
          <a:prstGeom prst="rect">
            <a:avLst/>
          </a:prstGeom>
          <a:noFill/>
          <a:ln w="9525">
            <a:noFill/>
          </a:ln>
        </p:spPr>
        <p:txBody>
          <a:bodyPr wrap="square">
            <a:spAutoFit/>
          </a:bodyPr>
          <a:lstStyle>
            <a:defPPr>
              <a:defRPr lang="zh-CN"/>
            </a:defPPr>
            <a:lvl1pPr indent="0">
              <a:defRPr sz="1400" b="0">
                <a:solidFill>
                  <a:schemeClr val="accent1"/>
                </a:solidFill>
                <a:latin typeface="+mn-ea"/>
              </a:defRPr>
            </a:lvl1pPr>
          </a:lstStyle>
          <a:p>
            <a:pPr marL="0" marR="0" lvl="0" indent="0" algn="ctr" defTabSz="914400" rtl="0" eaLnBrk="1" fontAlgn="auto" latinLnBrk="0" hangingPunct="1">
              <a:lnSpc>
                <a:spcPct val="130000"/>
              </a:lnSpc>
              <a:spcBef>
                <a:spcPts val="0"/>
              </a:spcBef>
              <a:spcAft>
                <a:spcPts val="0"/>
              </a:spcAft>
              <a:buClrTx/>
              <a:buSzTx/>
              <a:buFontTx/>
              <a:buNone/>
              <a:defRPr/>
            </a:pPr>
            <a:r>
              <a:rPr lang="zh-CN" altLang="en-US" sz="1050" dirty="0">
                <a:solidFill>
                  <a:schemeClr val="bg1"/>
                </a:solidFill>
              </a:rPr>
              <a:t>中国银行</a:t>
            </a:r>
            <a:endParaRPr kumimoji="0" lang="zh-CN" altLang="en-US" sz="1050" b="0" i="0" u="none" strike="noStrike" kern="1200" cap="none" spc="0" normalizeH="0" baseline="0" noProof="0" dirty="0">
              <a:ln>
                <a:noFill/>
              </a:ln>
              <a:solidFill>
                <a:schemeClr val="bg1"/>
              </a:solidFill>
              <a:effectLst/>
              <a:uLnTx/>
              <a:uFillTx/>
              <a:cs typeface="+mn-cs"/>
            </a:endParaRPr>
          </a:p>
        </p:txBody>
      </p:sp>
      <p:sp>
        <p:nvSpPr>
          <p:cNvPr id="1107" name="文本框 1106"/>
          <p:cNvSpPr txBox="1"/>
          <p:nvPr/>
        </p:nvSpPr>
        <p:spPr>
          <a:xfrm>
            <a:off x="8790981" y="3823251"/>
            <a:ext cx="812166" cy="294504"/>
          </a:xfrm>
          <a:prstGeom prst="rect">
            <a:avLst/>
          </a:prstGeom>
          <a:noFill/>
          <a:ln w="9525">
            <a:noFill/>
          </a:ln>
        </p:spPr>
        <p:txBody>
          <a:bodyPr wrap="square">
            <a:spAutoFit/>
          </a:bodyPr>
          <a:lstStyle>
            <a:defPPr>
              <a:defRPr lang="zh-CN"/>
            </a:defPPr>
            <a:lvl1pPr indent="0">
              <a:defRPr sz="1400" b="0">
                <a:solidFill>
                  <a:schemeClr val="accent1"/>
                </a:solidFill>
                <a:latin typeface="+mn-ea"/>
              </a:defRPr>
            </a:lvl1p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chemeClr val="bg1"/>
                </a:solidFill>
                <a:effectLst/>
                <a:uLnTx/>
                <a:uFillTx/>
                <a:cs typeface="+mn-cs"/>
              </a:rPr>
              <a:t>华为</a:t>
            </a:r>
            <a:endParaRPr kumimoji="0" lang="zh-CN" altLang="en-US" sz="1050" b="0" i="0" u="none" strike="noStrike" kern="1200" cap="none" spc="0" normalizeH="0" baseline="0" noProof="0" dirty="0">
              <a:ln>
                <a:noFill/>
              </a:ln>
              <a:solidFill>
                <a:schemeClr val="bg1"/>
              </a:solidFill>
              <a:effectLst/>
              <a:uLnTx/>
              <a:uFillTx/>
              <a:cs typeface="+mn-cs"/>
            </a:endParaRPr>
          </a:p>
        </p:txBody>
      </p:sp>
      <p:sp>
        <p:nvSpPr>
          <p:cNvPr id="1108" name="文本框 1107"/>
          <p:cNvSpPr txBox="1"/>
          <p:nvPr/>
        </p:nvSpPr>
        <p:spPr>
          <a:xfrm>
            <a:off x="8790981" y="4251508"/>
            <a:ext cx="812166" cy="294504"/>
          </a:xfrm>
          <a:prstGeom prst="rect">
            <a:avLst/>
          </a:prstGeom>
          <a:noFill/>
          <a:ln w="9525">
            <a:noFill/>
          </a:ln>
        </p:spPr>
        <p:txBody>
          <a:bodyPr wrap="square">
            <a:spAutoFit/>
          </a:bodyPr>
          <a:lstStyle>
            <a:defPPr>
              <a:defRPr lang="zh-CN"/>
            </a:defPPr>
            <a:lvl1pPr indent="0">
              <a:defRPr sz="1400" b="0">
                <a:solidFill>
                  <a:schemeClr val="accent1"/>
                </a:solidFill>
                <a:latin typeface="+mn-ea"/>
              </a:defRPr>
            </a:lvl1p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chemeClr val="bg1"/>
                </a:solidFill>
                <a:effectLst/>
                <a:uLnTx/>
                <a:uFillTx/>
                <a:cs typeface="+mn-cs"/>
              </a:rPr>
              <a:t>京东</a:t>
            </a:r>
            <a:endParaRPr kumimoji="0" lang="zh-CN" altLang="en-US" sz="1050" b="0" i="0" u="none" strike="noStrike" kern="1200" cap="none" spc="0" normalizeH="0" baseline="0" noProof="0" dirty="0">
              <a:ln>
                <a:noFill/>
              </a:ln>
              <a:solidFill>
                <a:schemeClr val="bg1"/>
              </a:solidFill>
              <a:effectLst/>
              <a:uLnTx/>
              <a:uFillTx/>
              <a:cs typeface="+mn-cs"/>
            </a:endParaRPr>
          </a:p>
        </p:txBody>
      </p:sp>
      <p:sp>
        <p:nvSpPr>
          <p:cNvPr id="1109" name="Rectangle 1033+"/>
          <p:cNvSpPr/>
          <p:nvPr/>
        </p:nvSpPr>
        <p:spPr>
          <a:xfrm rot="2700000">
            <a:off x="5432643" y="3110674"/>
            <a:ext cx="1281344" cy="1281344"/>
          </a:xfrm>
          <a:prstGeom prst="rect">
            <a:avLst/>
          </a:prstGeom>
          <a:noFill/>
          <a:ln w="6350">
            <a:solidFill>
              <a:schemeClr val="bg1">
                <a:lumMod val="75000"/>
              </a:schemeClr>
            </a:solidFill>
            <a:prstDash val="dash"/>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14" name="矩形: 圆角 1113"/>
          <p:cNvSpPr/>
          <p:nvPr/>
        </p:nvSpPr>
        <p:spPr>
          <a:xfrm>
            <a:off x="300038" y="1290447"/>
            <a:ext cx="4671719" cy="1427451"/>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5" name="矩形: 圆角 1114"/>
          <p:cNvSpPr/>
          <p:nvPr/>
        </p:nvSpPr>
        <p:spPr>
          <a:xfrm flipH="1">
            <a:off x="7158951" y="1290447"/>
            <a:ext cx="4671719" cy="1427451"/>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6" name="矩形: 圆角 1115"/>
          <p:cNvSpPr/>
          <p:nvPr/>
        </p:nvSpPr>
        <p:spPr>
          <a:xfrm>
            <a:off x="300038" y="4794295"/>
            <a:ext cx="4671719" cy="1427451"/>
          </a:xfrm>
          <a:prstGeom prst="roundRect">
            <a:avLst>
              <a:gd name="adj" fmla="val 1693"/>
            </a:avLst>
          </a:prstGeom>
          <a:gradFill flip="none" rotWithShape="1">
            <a:gsLst>
              <a:gs pos="0">
                <a:schemeClr val="bg1"/>
              </a:gs>
              <a:gs pos="100000">
                <a:schemeClr val="bg1"/>
              </a:gs>
              <a:gs pos="46000">
                <a:schemeClr val="accent3">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7" name="矩形: 圆角 1116"/>
          <p:cNvSpPr/>
          <p:nvPr/>
        </p:nvSpPr>
        <p:spPr>
          <a:xfrm>
            <a:off x="7158951" y="4794295"/>
            <a:ext cx="4671719" cy="1427451"/>
          </a:xfrm>
          <a:prstGeom prst="roundRect">
            <a:avLst>
              <a:gd name="adj" fmla="val 1693"/>
            </a:avLst>
          </a:prstGeom>
          <a:gradFill flip="none" rotWithShape="1">
            <a:gsLst>
              <a:gs pos="0">
                <a:schemeClr val="bg1"/>
              </a:gs>
              <a:gs pos="100000">
                <a:schemeClr val="bg1"/>
              </a:gs>
              <a:gs pos="46000">
                <a:schemeClr val="accent3">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19" name="组合 1118"/>
          <p:cNvGrpSpPr/>
          <p:nvPr/>
        </p:nvGrpSpPr>
        <p:grpSpPr>
          <a:xfrm>
            <a:off x="5038170" y="5303749"/>
            <a:ext cx="486258" cy="64787"/>
            <a:chOff x="5025709" y="3273988"/>
            <a:chExt cx="486258" cy="64787"/>
          </a:xfrm>
        </p:grpSpPr>
        <p:cxnSp>
          <p:nvCxnSpPr>
            <p:cNvPr id="1120" name="直接箭头连接符 1119"/>
            <p:cNvCxnSpPr/>
            <p:nvPr/>
          </p:nvCxnSpPr>
          <p:spPr>
            <a:xfrm>
              <a:off x="5090498" y="3302432"/>
              <a:ext cx="421469" cy="0"/>
            </a:xfrm>
            <a:prstGeom prst="straightConnector1">
              <a:avLst/>
            </a:prstGeom>
            <a:ln>
              <a:solidFill>
                <a:schemeClr val="tx1">
                  <a:lumMod val="50000"/>
                  <a:lumOff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121" name="椭圆 1120"/>
            <p:cNvSpPr/>
            <p:nvPr/>
          </p:nvSpPr>
          <p:spPr>
            <a:xfrm>
              <a:off x="5025709" y="3273988"/>
              <a:ext cx="64789" cy="64787"/>
            </a:xfrm>
            <a:prstGeom prst="ellipse">
              <a:avLst/>
            </a:prstGeom>
            <a:noFill/>
            <a:ln w="3175">
              <a:solidFill>
                <a:schemeClr val="tx1">
                  <a:lumMod val="50000"/>
                  <a:lumOff val="50000"/>
                </a:schemeClr>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grpSp>
        <p:nvGrpSpPr>
          <p:cNvPr id="1245" name="组合 1244"/>
          <p:cNvGrpSpPr/>
          <p:nvPr/>
        </p:nvGrpSpPr>
        <p:grpSpPr>
          <a:xfrm>
            <a:off x="5038170" y="2058672"/>
            <a:ext cx="486258" cy="64787"/>
            <a:chOff x="5038170" y="2084072"/>
            <a:chExt cx="486258" cy="64787"/>
          </a:xfrm>
        </p:grpSpPr>
        <p:cxnSp>
          <p:nvCxnSpPr>
            <p:cNvPr id="1124" name="直接箭头连接符 1123"/>
            <p:cNvCxnSpPr/>
            <p:nvPr/>
          </p:nvCxnSpPr>
          <p:spPr>
            <a:xfrm>
              <a:off x="5102959" y="2112516"/>
              <a:ext cx="421469" cy="0"/>
            </a:xfrm>
            <a:prstGeom prst="straightConnector1">
              <a:avLst/>
            </a:prstGeom>
            <a:ln>
              <a:solidFill>
                <a:schemeClr val="tx1">
                  <a:lumMod val="50000"/>
                  <a:lumOff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125" name="椭圆 1124"/>
            <p:cNvSpPr/>
            <p:nvPr/>
          </p:nvSpPr>
          <p:spPr>
            <a:xfrm>
              <a:off x="5038170" y="2084072"/>
              <a:ext cx="64789" cy="64787"/>
            </a:xfrm>
            <a:prstGeom prst="ellipse">
              <a:avLst/>
            </a:prstGeom>
            <a:noFill/>
            <a:ln w="3175">
              <a:solidFill>
                <a:schemeClr val="tx1">
                  <a:lumMod val="50000"/>
                  <a:lumOff val="50000"/>
                </a:schemeClr>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cxnSp>
        <p:nvCxnSpPr>
          <p:cNvPr id="1127" name="直接箭头连接符 1126"/>
          <p:cNvCxnSpPr/>
          <p:nvPr/>
        </p:nvCxnSpPr>
        <p:spPr>
          <a:xfrm flipH="1">
            <a:off x="6557036" y="2087116"/>
            <a:ext cx="421469" cy="0"/>
          </a:xfrm>
          <a:prstGeom prst="straightConnector1">
            <a:avLst/>
          </a:prstGeom>
          <a:ln>
            <a:solidFill>
              <a:schemeClr val="tx1">
                <a:lumMod val="50000"/>
                <a:lumOff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128" name="椭圆 1127"/>
          <p:cNvSpPr/>
          <p:nvPr/>
        </p:nvSpPr>
        <p:spPr>
          <a:xfrm flipH="1">
            <a:off x="6978505" y="2058672"/>
            <a:ext cx="64789" cy="64787"/>
          </a:xfrm>
          <a:prstGeom prst="ellipse">
            <a:avLst/>
          </a:prstGeom>
          <a:noFill/>
          <a:ln w="3175">
            <a:solidFill>
              <a:schemeClr val="tx1">
                <a:lumMod val="50000"/>
                <a:lumOff val="50000"/>
              </a:schemeClr>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nvGrpSpPr>
          <p:cNvPr id="1129" name="组合 1128"/>
          <p:cNvGrpSpPr/>
          <p:nvPr/>
        </p:nvGrpSpPr>
        <p:grpSpPr>
          <a:xfrm flipH="1">
            <a:off x="6557036" y="5341229"/>
            <a:ext cx="486258" cy="64787"/>
            <a:chOff x="5025709" y="3273988"/>
            <a:chExt cx="486258" cy="64787"/>
          </a:xfrm>
        </p:grpSpPr>
        <p:cxnSp>
          <p:nvCxnSpPr>
            <p:cNvPr id="1130" name="直接箭头连接符 1129"/>
            <p:cNvCxnSpPr/>
            <p:nvPr/>
          </p:nvCxnSpPr>
          <p:spPr>
            <a:xfrm>
              <a:off x="5090498" y="3302432"/>
              <a:ext cx="421469" cy="0"/>
            </a:xfrm>
            <a:prstGeom prst="straightConnector1">
              <a:avLst/>
            </a:prstGeom>
            <a:ln>
              <a:solidFill>
                <a:schemeClr val="tx1">
                  <a:lumMod val="50000"/>
                  <a:lumOff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131" name="椭圆 1130"/>
            <p:cNvSpPr/>
            <p:nvPr/>
          </p:nvSpPr>
          <p:spPr>
            <a:xfrm>
              <a:off x="5025709" y="3273988"/>
              <a:ext cx="64789" cy="64787"/>
            </a:xfrm>
            <a:prstGeom prst="ellipse">
              <a:avLst/>
            </a:prstGeom>
            <a:noFill/>
            <a:ln w="3175">
              <a:solidFill>
                <a:schemeClr val="tx1">
                  <a:lumMod val="50000"/>
                  <a:lumOff val="50000"/>
                </a:schemeClr>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sp>
        <p:nvSpPr>
          <p:cNvPr id="1118" name="文本框 1117"/>
          <p:cNvSpPr txBox="1"/>
          <p:nvPr/>
        </p:nvSpPr>
        <p:spPr>
          <a:xfrm>
            <a:off x="4023424" y="1424117"/>
            <a:ext cx="748923" cy="430887"/>
          </a:xfrm>
          <a:prstGeom prst="rect">
            <a:avLst/>
          </a:prstGeom>
          <a:noFill/>
        </p:spPr>
        <p:txBody>
          <a:bodyPr wrap="none">
            <a:spAutoFit/>
          </a:bodyPr>
          <a:lstStyle/>
          <a:p>
            <a:pPr algn="r"/>
            <a:r>
              <a:rPr kumimoji="0" lang="zh-CN" altLang="en-US" sz="1100" b="0" i="0" u="none" strike="noStrike" kern="1200" cap="none" spc="0" normalizeH="0" baseline="0" noProof="0" dirty="0">
                <a:ln>
                  <a:noFill/>
                </a:ln>
                <a:solidFill>
                  <a:schemeClr val="accent1"/>
                </a:solidFill>
                <a:effectLst/>
                <a:uLnTx/>
                <a:uFillTx/>
                <a:latin typeface="思源黑体 CN Heavy" panose="020B0A00000000000000" pitchFamily="34" charset="-122"/>
                <a:ea typeface="思源黑体 CN Heavy" panose="020B0A00000000000000" pitchFamily="34" charset="-122"/>
              </a:rPr>
              <a:t>线上运营</a:t>
            </a:r>
            <a:endParaRPr kumimoji="0" lang="en-US" altLang="zh-CN" sz="1100" b="0" i="0" u="none" strike="noStrike" kern="1200" cap="none" spc="0" normalizeH="0" baseline="0" noProof="0" dirty="0">
              <a:ln>
                <a:noFill/>
              </a:ln>
              <a:solidFill>
                <a:schemeClr val="accent1"/>
              </a:solidFill>
              <a:effectLst/>
              <a:uLnTx/>
              <a:uFillTx/>
              <a:latin typeface="思源黑体 CN Heavy" panose="020B0A00000000000000" pitchFamily="34" charset="-122"/>
              <a:ea typeface="思源黑体 CN Heavy" panose="020B0A00000000000000" pitchFamily="34" charset="-122"/>
            </a:endParaRPr>
          </a:p>
          <a:p>
            <a:pPr algn="r"/>
            <a:r>
              <a:rPr lang="zh-CN" altLang="en-US" sz="1100" dirty="0">
                <a:solidFill>
                  <a:schemeClr val="accent1"/>
                </a:solidFill>
                <a:latin typeface="思源黑体 CN Heavy" panose="020B0A00000000000000" pitchFamily="34" charset="-122"/>
                <a:ea typeface="思源黑体 CN Heavy" panose="020B0A00000000000000" pitchFamily="34" charset="-122"/>
              </a:rPr>
              <a:t>平台</a:t>
            </a:r>
            <a:endParaRPr lang="zh-CN" altLang="en-US" sz="1100" dirty="0">
              <a:solidFill>
                <a:schemeClr val="accent1"/>
              </a:solidFill>
              <a:latin typeface="思源黑体 CN Heavy" panose="020B0A00000000000000" pitchFamily="34" charset="-122"/>
              <a:ea typeface="思源黑体 CN Heavy" panose="020B0A00000000000000" pitchFamily="34" charset="-122"/>
            </a:endParaRPr>
          </a:p>
        </p:txBody>
      </p:sp>
      <p:sp>
        <p:nvSpPr>
          <p:cNvPr id="1134" name="文本框 1133"/>
          <p:cNvSpPr txBox="1"/>
          <p:nvPr/>
        </p:nvSpPr>
        <p:spPr>
          <a:xfrm>
            <a:off x="3464975" y="1942345"/>
            <a:ext cx="1299399" cy="462755"/>
          </a:xfrm>
          <a:prstGeom prst="rect">
            <a:avLst/>
          </a:prstGeom>
          <a:noFill/>
        </p:spPr>
        <p:txBody>
          <a:bodyPr wrap="square">
            <a:spAutoFit/>
          </a:bodyPr>
          <a:lstStyle/>
          <a:p>
            <a:pPr algn="r">
              <a:lnSpc>
                <a:spcPct val="125000"/>
              </a:lnSpc>
            </a:pPr>
            <a:r>
              <a:rPr lang="zh-CN" altLang="en-US" sz="1000" dirty="0">
                <a:solidFill>
                  <a:schemeClr val="tx1">
                    <a:lumMod val="65000"/>
                    <a:lumOff val="35000"/>
                  </a:schemeClr>
                </a:solidFill>
                <a:latin typeface="+mn-ea"/>
              </a:rPr>
              <a:t>用户端打通医院核心用户数据</a:t>
            </a:r>
            <a:endParaRPr lang="zh-CN" altLang="en-US" sz="1000" dirty="0">
              <a:solidFill>
                <a:schemeClr val="tx1">
                  <a:lumMod val="65000"/>
                  <a:lumOff val="35000"/>
                </a:schemeClr>
              </a:solidFill>
              <a:latin typeface="+mn-ea"/>
            </a:endParaRPr>
          </a:p>
        </p:txBody>
      </p:sp>
      <p:cxnSp>
        <p:nvCxnSpPr>
          <p:cNvPr id="1136" name="直接连接符 1135"/>
          <p:cNvCxnSpPr/>
          <p:nvPr/>
        </p:nvCxnSpPr>
        <p:spPr>
          <a:xfrm flipH="1">
            <a:off x="4407216" y="1889115"/>
            <a:ext cx="23236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40" name="组合 1139"/>
          <p:cNvGrpSpPr/>
          <p:nvPr/>
        </p:nvGrpSpPr>
        <p:grpSpPr>
          <a:xfrm>
            <a:off x="612340" y="1622740"/>
            <a:ext cx="550152" cy="514850"/>
            <a:chOff x="578207" y="1476475"/>
            <a:chExt cx="550152" cy="514850"/>
          </a:xfrm>
        </p:grpSpPr>
        <p:sp>
          <p:nvSpPr>
            <p:cNvPr id="1137" name="椭圆 1136"/>
            <p:cNvSpPr/>
            <p:nvPr/>
          </p:nvSpPr>
          <p:spPr>
            <a:xfrm>
              <a:off x="597002" y="1476475"/>
              <a:ext cx="514850" cy="514850"/>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38" name="文本框 1137"/>
            <p:cNvSpPr txBox="1"/>
            <p:nvPr/>
          </p:nvSpPr>
          <p:spPr>
            <a:xfrm rot="10800000" flipH="1" flipV="1">
              <a:off x="578207" y="1580483"/>
              <a:ext cx="550152" cy="298672"/>
            </a:xfrm>
            <a:prstGeom prst="rect">
              <a:avLst/>
            </a:prstGeom>
            <a:noFill/>
          </p:spPr>
          <p:txBody>
            <a:bodyPr wrap="none">
              <a:spAutoFit/>
            </a:bodyPr>
            <a:lstStyle/>
            <a:p>
              <a:pPr algn="ctr">
                <a:lnSpc>
                  <a:spcPct val="120000"/>
                </a:lnSpc>
              </a:pPr>
              <a:r>
                <a:rPr kumimoji="0" lang="en-US" altLang="zh-CN" sz="1200" b="0" i="0" u="none" strike="noStrike" kern="1200" cap="none" spc="0" normalizeH="0" baseline="0" noProof="0" dirty="0">
                  <a:ln>
                    <a:noFill/>
                  </a:ln>
                  <a:solidFill>
                    <a:schemeClr val="bg1"/>
                  </a:solidFill>
                  <a:effectLst/>
                  <a:uLnTx/>
                  <a:uFillTx/>
                  <a:latin typeface="+mj-ea"/>
                  <a:ea typeface="+mj-ea"/>
                </a:rPr>
                <a:t>300+</a:t>
              </a:r>
              <a:endParaRPr kumimoji="0" lang="en-US" altLang="zh-CN" sz="1200" b="0" i="0" u="none" strike="noStrike" kern="1200" cap="none" spc="0" normalizeH="0" baseline="0" noProof="0" dirty="0">
                <a:ln>
                  <a:noFill/>
                </a:ln>
                <a:solidFill>
                  <a:schemeClr val="bg1"/>
                </a:solidFill>
                <a:effectLst/>
                <a:uLnTx/>
                <a:uFillTx/>
                <a:latin typeface="+mj-ea"/>
                <a:ea typeface="+mj-ea"/>
              </a:endParaRPr>
            </a:p>
          </p:txBody>
        </p:sp>
      </p:grpSp>
      <p:sp>
        <p:nvSpPr>
          <p:cNvPr id="1139" name="文本框 1138"/>
          <p:cNvSpPr txBox="1"/>
          <p:nvPr/>
        </p:nvSpPr>
        <p:spPr>
          <a:xfrm>
            <a:off x="322187" y="2213552"/>
            <a:ext cx="1174104" cy="270395"/>
          </a:xfrm>
          <a:prstGeom prst="rect">
            <a:avLst/>
          </a:prstGeom>
          <a:noFill/>
        </p:spPr>
        <p:txBody>
          <a:bodyPr wrap="square">
            <a:spAutoFit/>
          </a:bodyPr>
          <a:lstStyle/>
          <a:p>
            <a:pPr algn="ctr">
              <a:lnSpc>
                <a:spcPct val="125000"/>
              </a:lnSpc>
            </a:pPr>
            <a:r>
              <a:rPr lang="zh-CN" altLang="en-US" sz="1000" dirty="0">
                <a:solidFill>
                  <a:schemeClr val="tx1">
                    <a:lumMod val="65000"/>
                    <a:lumOff val="35000"/>
                  </a:schemeClr>
                </a:solidFill>
                <a:latin typeface="+mn-ea"/>
              </a:rPr>
              <a:t>医院门户</a:t>
            </a:r>
            <a:endParaRPr lang="zh-CN" altLang="en-US" sz="1000" dirty="0">
              <a:solidFill>
                <a:schemeClr val="tx1">
                  <a:lumMod val="65000"/>
                  <a:lumOff val="35000"/>
                </a:schemeClr>
              </a:solidFill>
              <a:latin typeface="+mn-ea"/>
            </a:endParaRPr>
          </a:p>
        </p:txBody>
      </p:sp>
      <p:grpSp>
        <p:nvGrpSpPr>
          <p:cNvPr id="1143" name="组合 1142"/>
          <p:cNvGrpSpPr/>
          <p:nvPr/>
        </p:nvGrpSpPr>
        <p:grpSpPr>
          <a:xfrm>
            <a:off x="1600248" y="1622740"/>
            <a:ext cx="641522" cy="514850"/>
            <a:chOff x="532522" y="1476475"/>
            <a:chExt cx="641522" cy="514850"/>
          </a:xfrm>
        </p:grpSpPr>
        <p:sp>
          <p:nvSpPr>
            <p:cNvPr id="1145" name="椭圆 1144"/>
            <p:cNvSpPr/>
            <p:nvPr/>
          </p:nvSpPr>
          <p:spPr>
            <a:xfrm>
              <a:off x="597002" y="1476475"/>
              <a:ext cx="514850" cy="514850"/>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46" name="文本框 1145"/>
            <p:cNvSpPr txBox="1"/>
            <p:nvPr/>
          </p:nvSpPr>
          <p:spPr>
            <a:xfrm rot="10800000" flipH="1" flipV="1">
              <a:off x="532522" y="1580483"/>
              <a:ext cx="641522" cy="298672"/>
            </a:xfrm>
            <a:prstGeom prst="rect">
              <a:avLst/>
            </a:prstGeom>
            <a:noFill/>
          </p:spPr>
          <p:txBody>
            <a:bodyPr wrap="none">
              <a:spAutoFit/>
            </a:bodyPr>
            <a:lstStyle/>
            <a:p>
              <a:pPr algn="ctr">
                <a:lnSpc>
                  <a:spcPct val="120000"/>
                </a:lnSpc>
              </a:pPr>
              <a:r>
                <a:rPr kumimoji="0" lang="en-US" altLang="zh-CN" sz="1200" b="0" i="0" u="none" strike="noStrike" kern="1200" cap="none" spc="0" normalizeH="0" baseline="0" noProof="0" dirty="0">
                  <a:ln>
                    <a:noFill/>
                  </a:ln>
                  <a:solidFill>
                    <a:schemeClr val="bg1"/>
                  </a:solidFill>
                  <a:effectLst/>
                  <a:uLnTx/>
                  <a:uFillTx/>
                  <a:latin typeface="+mj-ea"/>
                  <a:ea typeface="+mj-ea"/>
                </a:rPr>
                <a:t>1300+</a:t>
              </a:r>
              <a:endParaRPr kumimoji="0" lang="en-US" altLang="zh-CN" sz="1200" b="0" i="0" u="none" strike="noStrike" kern="1200" cap="none" spc="0" normalizeH="0" baseline="0" noProof="0" dirty="0">
                <a:ln>
                  <a:noFill/>
                </a:ln>
                <a:solidFill>
                  <a:schemeClr val="bg1"/>
                </a:solidFill>
                <a:effectLst/>
                <a:uLnTx/>
                <a:uFillTx/>
                <a:latin typeface="+mj-ea"/>
                <a:ea typeface="+mj-ea"/>
              </a:endParaRPr>
            </a:p>
          </p:txBody>
        </p:sp>
      </p:grpSp>
      <p:sp>
        <p:nvSpPr>
          <p:cNvPr id="1144" name="文本框 1143"/>
          <p:cNvSpPr txBox="1"/>
          <p:nvPr/>
        </p:nvSpPr>
        <p:spPr>
          <a:xfrm>
            <a:off x="1319469" y="2213552"/>
            <a:ext cx="1246726" cy="270395"/>
          </a:xfrm>
          <a:prstGeom prst="rect">
            <a:avLst/>
          </a:prstGeom>
          <a:noFill/>
        </p:spPr>
        <p:txBody>
          <a:bodyPr wrap="square">
            <a:spAutoFit/>
          </a:bodyPr>
          <a:lstStyle/>
          <a:p>
            <a:pPr algn="ctr">
              <a:lnSpc>
                <a:spcPct val="125000"/>
              </a:lnSpc>
            </a:pPr>
            <a:r>
              <a:rPr lang="zh-CN" altLang="en-US" sz="1000" dirty="0">
                <a:solidFill>
                  <a:schemeClr val="tx1">
                    <a:lumMod val="65000"/>
                    <a:lumOff val="35000"/>
                  </a:schemeClr>
                </a:solidFill>
                <a:latin typeface="+mn-ea"/>
              </a:rPr>
              <a:t>卫生服务中心门户</a:t>
            </a:r>
            <a:endParaRPr lang="zh-CN" altLang="en-US" sz="1000" dirty="0">
              <a:solidFill>
                <a:schemeClr val="tx1">
                  <a:lumMod val="65000"/>
                  <a:lumOff val="35000"/>
                </a:schemeClr>
              </a:solidFill>
              <a:latin typeface="+mn-ea"/>
            </a:endParaRPr>
          </a:p>
        </p:txBody>
      </p:sp>
      <p:grpSp>
        <p:nvGrpSpPr>
          <p:cNvPr id="1148" name="组合 1147"/>
          <p:cNvGrpSpPr/>
          <p:nvPr/>
        </p:nvGrpSpPr>
        <p:grpSpPr>
          <a:xfrm>
            <a:off x="2679525" y="1622740"/>
            <a:ext cx="550151" cy="514850"/>
            <a:chOff x="578207" y="1476475"/>
            <a:chExt cx="550151" cy="514850"/>
          </a:xfrm>
        </p:grpSpPr>
        <p:sp>
          <p:nvSpPr>
            <p:cNvPr id="1150" name="椭圆 1149"/>
            <p:cNvSpPr/>
            <p:nvPr/>
          </p:nvSpPr>
          <p:spPr>
            <a:xfrm>
              <a:off x="597002" y="1476475"/>
              <a:ext cx="514850" cy="514850"/>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51" name="文本框 1150"/>
            <p:cNvSpPr txBox="1"/>
            <p:nvPr/>
          </p:nvSpPr>
          <p:spPr>
            <a:xfrm rot="10800000" flipH="1" flipV="1">
              <a:off x="578207" y="1580483"/>
              <a:ext cx="550151" cy="298672"/>
            </a:xfrm>
            <a:prstGeom prst="rect">
              <a:avLst/>
            </a:prstGeom>
            <a:noFill/>
          </p:spPr>
          <p:txBody>
            <a:bodyPr wrap="none">
              <a:spAutoFit/>
            </a:bodyPr>
            <a:lstStyle/>
            <a:p>
              <a:pPr algn="ctr">
                <a:lnSpc>
                  <a:spcPct val="120000"/>
                </a:lnSpc>
              </a:pPr>
              <a:r>
                <a:rPr kumimoji="0" lang="en-US" altLang="zh-CN" sz="1200" b="0" i="0" u="none" strike="noStrike" kern="1200" cap="none" spc="0" normalizeH="0" baseline="0" noProof="0" dirty="0">
                  <a:ln>
                    <a:noFill/>
                  </a:ln>
                  <a:solidFill>
                    <a:schemeClr val="bg1"/>
                  </a:solidFill>
                  <a:effectLst/>
                  <a:uLnTx/>
                  <a:uFillTx/>
                  <a:latin typeface="+mj-ea"/>
                  <a:ea typeface="+mj-ea"/>
                </a:rPr>
                <a:t>200+</a:t>
              </a:r>
              <a:endParaRPr kumimoji="0" lang="en-US" altLang="zh-CN" sz="1200" b="0" i="0" u="none" strike="noStrike" kern="1200" cap="none" spc="0" normalizeH="0" baseline="0" noProof="0" dirty="0">
                <a:ln>
                  <a:noFill/>
                </a:ln>
                <a:solidFill>
                  <a:schemeClr val="bg1"/>
                </a:solidFill>
                <a:effectLst/>
                <a:uLnTx/>
                <a:uFillTx/>
                <a:latin typeface="+mj-ea"/>
                <a:ea typeface="+mj-ea"/>
              </a:endParaRPr>
            </a:p>
          </p:txBody>
        </p:sp>
      </p:grpSp>
      <p:sp>
        <p:nvSpPr>
          <p:cNvPr id="1149" name="文本框 1148"/>
          <p:cNvSpPr txBox="1"/>
          <p:nvPr/>
        </p:nvSpPr>
        <p:spPr>
          <a:xfrm>
            <a:off x="2389372" y="2213552"/>
            <a:ext cx="1174104" cy="270395"/>
          </a:xfrm>
          <a:prstGeom prst="rect">
            <a:avLst/>
          </a:prstGeom>
          <a:noFill/>
        </p:spPr>
        <p:txBody>
          <a:bodyPr wrap="square">
            <a:spAutoFit/>
          </a:bodyPr>
          <a:lstStyle/>
          <a:p>
            <a:pPr algn="ctr">
              <a:lnSpc>
                <a:spcPct val="125000"/>
              </a:lnSpc>
            </a:pPr>
            <a:r>
              <a:rPr lang="zh-CN" altLang="en-US" sz="1000" dirty="0">
                <a:solidFill>
                  <a:schemeClr val="tx1">
                    <a:lumMod val="65000"/>
                    <a:lumOff val="35000"/>
                  </a:schemeClr>
                </a:solidFill>
                <a:latin typeface="+mn-ea"/>
              </a:rPr>
              <a:t>医供体门户</a:t>
            </a:r>
            <a:endParaRPr lang="zh-CN" altLang="en-US" sz="1000" dirty="0">
              <a:solidFill>
                <a:schemeClr val="tx1">
                  <a:lumMod val="65000"/>
                  <a:lumOff val="35000"/>
                </a:schemeClr>
              </a:solidFill>
              <a:latin typeface="+mn-ea"/>
            </a:endParaRPr>
          </a:p>
        </p:txBody>
      </p:sp>
      <p:sp>
        <p:nvSpPr>
          <p:cNvPr id="1152" name="不完整圆 235"/>
          <p:cNvSpPr/>
          <p:nvPr/>
        </p:nvSpPr>
        <p:spPr>
          <a:xfrm>
            <a:off x="663556" y="2170777"/>
            <a:ext cx="448281" cy="55021"/>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15875">
            <a:gradFill flip="none" rotWithShape="1">
              <a:gsLst>
                <a:gs pos="0">
                  <a:schemeClr val="accent1">
                    <a:alpha val="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3" name="不完整圆 235"/>
          <p:cNvSpPr/>
          <p:nvPr/>
        </p:nvSpPr>
        <p:spPr>
          <a:xfrm>
            <a:off x="1693320" y="2170777"/>
            <a:ext cx="448281" cy="55021"/>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15875">
            <a:gradFill flip="none" rotWithShape="1">
              <a:gsLst>
                <a:gs pos="0">
                  <a:schemeClr val="accent1">
                    <a:alpha val="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4" name="不完整圆 235"/>
          <p:cNvSpPr/>
          <p:nvPr/>
        </p:nvSpPr>
        <p:spPr>
          <a:xfrm>
            <a:off x="2732145" y="2170777"/>
            <a:ext cx="448281" cy="55021"/>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15875">
            <a:gradFill flip="none" rotWithShape="1">
              <a:gsLst>
                <a:gs pos="0">
                  <a:schemeClr val="accent1">
                    <a:alpha val="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78" name="文本框 1177"/>
          <p:cNvSpPr txBox="1"/>
          <p:nvPr/>
        </p:nvSpPr>
        <p:spPr>
          <a:xfrm flipH="1">
            <a:off x="7241883" y="1424117"/>
            <a:ext cx="748923" cy="430887"/>
          </a:xfrm>
          <a:prstGeom prst="rect">
            <a:avLst/>
          </a:prstGeom>
          <a:noFill/>
        </p:spPr>
        <p:txBody>
          <a:bodyPr wrap="none">
            <a:spAutoFit/>
          </a:bodyPr>
          <a:lstStyle/>
          <a:p>
            <a:r>
              <a:rPr lang="zh-CN" altLang="en-US" sz="1100" dirty="0">
                <a:solidFill>
                  <a:schemeClr val="accent1"/>
                </a:solidFill>
                <a:latin typeface="思源黑体 CN Heavy" panose="020B0A00000000000000" pitchFamily="34" charset="-122"/>
                <a:ea typeface="思源黑体 CN Heavy" panose="020B0A00000000000000" pitchFamily="34" charset="-122"/>
              </a:rPr>
              <a:t>线下运营</a:t>
            </a:r>
            <a:endParaRPr lang="en-US" altLang="zh-CN" sz="1100" dirty="0">
              <a:solidFill>
                <a:schemeClr val="accent1"/>
              </a:solidFill>
              <a:latin typeface="思源黑体 CN Heavy" panose="020B0A00000000000000" pitchFamily="34" charset="-122"/>
              <a:ea typeface="思源黑体 CN Heavy" panose="020B0A00000000000000" pitchFamily="34" charset="-122"/>
            </a:endParaRPr>
          </a:p>
          <a:p>
            <a:r>
              <a:rPr lang="zh-CN" altLang="en-US" sz="1100" dirty="0">
                <a:solidFill>
                  <a:schemeClr val="accent1"/>
                </a:solidFill>
                <a:latin typeface="思源黑体 CN Heavy" panose="020B0A00000000000000" pitchFamily="34" charset="-122"/>
                <a:ea typeface="思源黑体 CN Heavy" panose="020B0A00000000000000" pitchFamily="34" charset="-122"/>
              </a:rPr>
              <a:t>平台</a:t>
            </a:r>
            <a:endParaRPr lang="en-US" altLang="zh-CN" sz="1100" dirty="0">
              <a:solidFill>
                <a:schemeClr val="accent1"/>
              </a:solidFill>
              <a:latin typeface="思源黑体 CN Heavy" panose="020B0A00000000000000" pitchFamily="34" charset="-122"/>
              <a:ea typeface="思源黑体 CN Heavy" panose="020B0A00000000000000" pitchFamily="34" charset="-122"/>
            </a:endParaRPr>
          </a:p>
        </p:txBody>
      </p:sp>
      <p:sp>
        <p:nvSpPr>
          <p:cNvPr id="1179" name="文本框 1178"/>
          <p:cNvSpPr txBox="1"/>
          <p:nvPr/>
        </p:nvSpPr>
        <p:spPr>
          <a:xfrm flipH="1">
            <a:off x="7249856" y="1942345"/>
            <a:ext cx="1299399" cy="462755"/>
          </a:xfrm>
          <a:prstGeom prst="rect">
            <a:avLst/>
          </a:prstGeom>
          <a:noFill/>
        </p:spPr>
        <p:txBody>
          <a:bodyPr wrap="square">
            <a:spAutoFit/>
          </a:bodyPr>
          <a:lstStyle/>
          <a:p>
            <a:pPr>
              <a:lnSpc>
                <a:spcPct val="125000"/>
              </a:lnSpc>
            </a:pPr>
            <a:r>
              <a:rPr lang="zh-CN" altLang="en-US" sz="1000" dirty="0">
                <a:solidFill>
                  <a:schemeClr val="tx1">
                    <a:lumMod val="65000"/>
                    <a:lumOff val="35000"/>
                  </a:schemeClr>
                </a:solidFill>
                <a:latin typeface="+mn-ea"/>
              </a:rPr>
              <a:t>用户端打通医院核心用户数据</a:t>
            </a:r>
            <a:endParaRPr lang="zh-CN" altLang="en-US" sz="1000" dirty="0">
              <a:solidFill>
                <a:schemeClr val="tx1">
                  <a:lumMod val="65000"/>
                  <a:lumOff val="35000"/>
                </a:schemeClr>
              </a:solidFill>
              <a:latin typeface="+mn-ea"/>
            </a:endParaRPr>
          </a:p>
        </p:txBody>
      </p:sp>
      <p:cxnSp>
        <p:nvCxnSpPr>
          <p:cNvPr id="1180" name="直接连接符 1179"/>
          <p:cNvCxnSpPr/>
          <p:nvPr/>
        </p:nvCxnSpPr>
        <p:spPr>
          <a:xfrm>
            <a:off x="7374649" y="1889115"/>
            <a:ext cx="23236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81" name="组合 1180"/>
          <p:cNvGrpSpPr/>
          <p:nvPr/>
        </p:nvGrpSpPr>
        <p:grpSpPr>
          <a:xfrm flipH="1">
            <a:off x="10851738" y="1622740"/>
            <a:ext cx="550152" cy="514850"/>
            <a:chOff x="578207" y="1476475"/>
            <a:chExt cx="550152" cy="514850"/>
          </a:xfrm>
        </p:grpSpPr>
        <p:sp>
          <p:nvSpPr>
            <p:cNvPr id="1194" name="椭圆 1193"/>
            <p:cNvSpPr/>
            <p:nvPr/>
          </p:nvSpPr>
          <p:spPr>
            <a:xfrm>
              <a:off x="597002" y="1476475"/>
              <a:ext cx="514850" cy="514850"/>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95" name="文本框 1194"/>
            <p:cNvSpPr txBox="1"/>
            <p:nvPr/>
          </p:nvSpPr>
          <p:spPr>
            <a:xfrm rot="10800000" flipH="1" flipV="1">
              <a:off x="578207" y="1580483"/>
              <a:ext cx="550152" cy="298672"/>
            </a:xfrm>
            <a:prstGeom prst="rect">
              <a:avLst/>
            </a:prstGeom>
            <a:noFill/>
          </p:spPr>
          <p:txBody>
            <a:bodyPr wrap="none">
              <a:spAutoFit/>
            </a:bodyPr>
            <a:lstStyle/>
            <a:p>
              <a:pPr algn="ctr">
                <a:lnSpc>
                  <a:spcPct val="120000"/>
                </a:lnSpc>
              </a:pPr>
              <a:r>
                <a:rPr kumimoji="0" lang="en-US" altLang="zh-CN" sz="1200" b="0" i="0" u="none" strike="noStrike" kern="1200" cap="none" spc="0" normalizeH="0" baseline="0" noProof="0" dirty="0">
                  <a:ln>
                    <a:noFill/>
                  </a:ln>
                  <a:solidFill>
                    <a:schemeClr val="bg1"/>
                  </a:solidFill>
                  <a:effectLst/>
                  <a:uLnTx/>
                  <a:uFillTx/>
                  <a:latin typeface="+mj-ea"/>
                  <a:ea typeface="+mj-ea"/>
                </a:rPr>
                <a:t>300+</a:t>
              </a:r>
              <a:endParaRPr kumimoji="0" lang="en-US" altLang="zh-CN" sz="1200" b="0" i="0" u="none" strike="noStrike" kern="1200" cap="none" spc="0" normalizeH="0" baseline="0" noProof="0" dirty="0">
                <a:ln>
                  <a:noFill/>
                </a:ln>
                <a:solidFill>
                  <a:schemeClr val="bg1"/>
                </a:solidFill>
                <a:effectLst/>
                <a:uLnTx/>
                <a:uFillTx/>
                <a:latin typeface="+mj-ea"/>
                <a:ea typeface="+mj-ea"/>
              </a:endParaRPr>
            </a:p>
          </p:txBody>
        </p:sp>
      </p:grpSp>
      <p:sp>
        <p:nvSpPr>
          <p:cNvPr id="1182" name="文本框 1181"/>
          <p:cNvSpPr txBox="1"/>
          <p:nvPr/>
        </p:nvSpPr>
        <p:spPr>
          <a:xfrm flipH="1">
            <a:off x="10517939" y="2213552"/>
            <a:ext cx="1174104" cy="270395"/>
          </a:xfrm>
          <a:prstGeom prst="rect">
            <a:avLst/>
          </a:prstGeom>
          <a:noFill/>
        </p:spPr>
        <p:txBody>
          <a:bodyPr wrap="square">
            <a:spAutoFit/>
          </a:bodyPr>
          <a:lstStyle/>
          <a:p>
            <a:pPr algn="ctr">
              <a:lnSpc>
                <a:spcPct val="125000"/>
              </a:lnSpc>
            </a:pPr>
            <a:r>
              <a:rPr lang="zh-CN" altLang="en-US" sz="1000" dirty="0">
                <a:solidFill>
                  <a:schemeClr val="tx1">
                    <a:lumMod val="65000"/>
                    <a:lumOff val="35000"/>
                  </a:schemeClr>
                </a:solidFill>
                <a:latin typeface="+mn-ea"/>
              </a:rPr>
              <a:t>用户大苏打端</a:t>
            </a:r>
            <a:endParaRPr lang="zh-CN" altLang="en-US" sz="1000" dirty="0">
              <a:solidFill>
                <a:schemeClr val="tx1">
                  <a:lumMod val="65000"/>
                  <a:lumOff val="35000"/>
                </a:schemeClr>
              </a:solidFill>
              <a:latin typeface="+mn-ea"/>
            </a:endParaRPr>
          </a:p>
        </p:txBody>
      </p:sp>
      <p:grpSp>
        <p:nvGrpSpPr>
          <p:cNvPr id="1183" name="组合 1182"/>
          <p:cNvGrpSpPr/>
          <p:nvPr/>
        </p:nvGrpSpPr>
        <p:grpSpPr>
          <a:xfrm flipH="1">
            <a:off x="9818145" y="1622740"/>
            <a:ext cx="550152" cy="514850"/>
            <a:chOff x="578207" y="1476475"/>
            <a:chExt cx="550152" cy="514850"/>
          </a:xfrm>
        </p:grpSpPr>
        <p:sp>
          <p:nvSpPr>
            <p:cNvPr id="1192" name="椭圆 1191"/>
            <p:cNvSpPr/>
            <p:nvPr/>
          </p:nvSpPr>
          <p:spPr>
            <a:xfrm>
              <a:off x="597002" y="1476475"/>
              <a:ext cx="514850" cy="514850"/>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93" name="文本框 1192"/>
            <p:cNvSpPr txBox="1"/>
            <p:nvPr/>
          </p:nvSpPr>
          <p:spPr>
            <a:xfrm rot="10800000" flipH="1" flipV="1">
              <a:off x="578207" y="1580483"/>
              <a:ext cx="550152" cy="298672"/>
            </a:xfrm>
            <a:prstGeom prst="rect">
              <a:avLst/>
            </a:prstGeom>
            <a:noFill/>
          </p:spPr>
          <p:txBody>
            <a:bodyPr wrap="none">
              <a:spAutoFit/>
            </a:bodyPr>
            <a:lstStyle/>
            <a:p>
              <a:pPr algn="ctr">
                <a:lnSpc>
                  <a:spcPct val="120000"/>
                </a:lnSpc>
              </a:pPr>
              <a:r>
                <a:rPr kumimoji="0" lang="en-US" altLang="zh-CN" sz="1200" b="0" i="0" u="none" strike="noStrike" kern="1200" cap="none" spc="0" normalizeH="0" baseline="0" noProof="0" dirty="0">
                  <a:ln>
                    <a:noFill/>
                  </a:ln>
                  <a:solidFill>
                    <a:schemeClr val="bg1"/>
                  </a:solidFill>
                  <a:effectLst/>
                  <a:uLnTx/>
                  <a:uFillTx/>
                  <a:latin typeface="+mj-ea"/>
                  <a:ea typeface="+mj-ea"/>
                </a:rPr>
                <a:t>300+</a:t>
              </a:r>
              <a:endParaRPr kumimoji="0" lang="en-US" altLang="zh-CN" sz="1200" b="0" i="0" u="none" strike="noStrike" kern="1200" cap="none" spc="0" normalizeH="0" baseline="0" noProof="0" dirty="0">
                <a:ln>
                  <a:noFill/>
                </a:ln>
                <a:solidFill>
                  <a:schemeClr val="bg1"/>
                </a:solidFill>
                <a:effectLst/>
                <a:uLnTx/>
                <a:uFillTx/>
                <a:latin typeface="+mj-ea"/>
                <a:ea typeface="+mj-ea"/>
              </a:endParaRPr>
            </a:p>
          </p:txBody>
        </p:sp>
      </p:grpSp>
      <p:sp>
        <p:nvSpPr>
          <p:cNvPr id="1184" name="文本框 1183"/>
          <p:cNvSpPr txBox="1"/>
          <p:nvPr/>
        </p:nvSpPr>
        <p:spPr>
          <a:xfrm flipH="1">
            <a:off x="9484346" y="2213552"/>
            <a:ext cx="1174104" cy="270395"/>
          </a:xfrm>
          <a:prstGeom prst="rect">
            <a:avLst/>
          </a:prstGeom>
          <a:noFill/>
        </p:spPr>
        <p:txBody>
          <a:bodyPr wrap="square">
            <a:spAutoFit/>
          </a:bodyPr>
          <a:lstStyle/>
          <a:p>
            <a:pPr algn="ctr">
              <a:lnSpc>
                <a:spcPct val="125000"/>
              </a:lnSpc>
            </a:pPr>
            <a:r>
              <a:rPr lang="zh-CN" altLang="en-US" sz="1000" dirty="0">
                <a:solidFill>
                  <a:schemeClr val="tx1">
                    <a:lumMod val="65000"/>
                    <a:lumOff val="35000"/>
                  </a:schemeClr>
                </a:solidFill>
                <a:latin typeface="+mn-ea"/>
              </a:rPr>
              <a:t>用户大苏打端</a:t>
            </a:r>
            <a:endParaRPr lang="zh-CN" altLang="en-US" sz="1000" dirty="0">
              <a:solidFill>
                <a:schemeClr val="tx1">
                  <a:lumMod val="65000"/>
                  <a:lumOff val="35000"/>
                </a:schemeClr>
              </a:solidFill>
              <a:latin typeface="+mn-ea"/>
            </a:endParaRPr>
          </a:p>
        </p:txBody>
      </p:sp>
      <p:grpSp>
        <p:nvGrpSpPr>
          <p:cNvPr id="1185" name="组合 1184"/>
          <p:cNvGrpSpPr/>
          <p:nvPr/>
        </p:nvGrpSpPr>
        <p:grpSpPr>
          <a:xfrm flipH="1">
            <a:off x="8784553" y="1622740"/>
            <a:ext cx="550152" cy="514850"/>
            <a:chOff x="578207" y="1476475"/>
            <a:chExt cx="550152" cy="514850"/>
          </a:xfrm>
        </p:grpSpPr>
        <p:sp>
          <p:nvSpPr>
            <p:cNvPr id="1190" name="椭圆 1189"/>
            <p:cNvSpPr/>
            <p:nvPr/>
          </p:nvSpPr>
          <p:spPr>
            <a:xfrm>
              <a:off x="597002" y="1476475"/>
              <a:ext cx="514850" cy="514850"/>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91" name="文本框 1190"/>
            <p:cNvSpPr txBox="1"/>
            <p:nvPr/>
          </p:nvSpPr>
          <p:spPr>
            <a:xfrm rot="10800000" flipH="1" flipV="1">
              <a:off x="578207" y="1580483"/>
              <a:ext cx="550152" cy="298672"/>
            </a:xfrm>
            <a:prstGeom prst="rect">
              <a:avLst/>
            </a:prstGeom>
            <a:noFill/>
          </p:spPr>
          <p:txBody>
            <a:bodyPr wrap="none">
              <a:spAutoFit/>
            </a:bodyPr>
            <a:lstStyle/>
            <a:p>
              <a:pPr algn="ctr">
                <a:lnSpc>
                  <a:spcPct val="120000"/>
                </a:lnSpc>
              </a:pPr>
              <a:r>
                <a:rPr kumimoji="0" lang="en-US" altLang="zh-CN" sz="1200" b="0" i="0" u="none" strike="noStrike" kern="1200" cap="none" spc="0" normalizeH="0" baseline="0" noProof="0" dirty="0">
                  <a:ln>
                    <a:noFill/>
                  </a:ln>
                  <a:solidFill>
                    <a:schemeClr val="bg1"/>
                  </a:solidFill>
                  <a:effectLst/>
                  <a:uLnTx/>
                  <a:uFillTx/>
                  <a:latin typeface="+mj-ea"/>
                  <a:ea typeface="+mj-ea"/>
                </a:rPr>
                <a:t>300+</a:t>
              </a:r>
              <a:endParaRPr kumimoji="0" lang="en-US" altLang="zh-CN" sz="1200" b="0" i="0" u="none" strike="noStrike" kern="1200" cap="none" spc="0" normalizeH="0" baseline="0" noProof="0" dirty="0">
                <a:ln>
                  <a:noFill/>
                </a:ln>
                <a:solidFill>
                  <a:schemeClr val="bg1"/>
                </a:solidFill>
                <a:effectLst/>
                <a:uLnTx/>
                <a:uFillTx/>
                <a:latin typeface="+mj-ea"/>
                <a:ea typeface="+mj-ea"/>
              </a:endParaRPr>
            </a:p>
          </p:txBody>
        </p:sp>
      </p:grpSp>
      <p:sp>
        <p:nvSpPr>
          <p:cNvPr id="1186" name="文本框 1185"/>
          <p:cNvSpPr txBox="1"/>
          <p:nvPr/>
        </p:nvSpPr>
        <p:spPr>
          <a:xfrm flipH="1">
            <a:off x="8450754" y="2213552"/>
            <a:ext cx="1174104" cy="270395"/>
          </a:xfrm>
          <a:prstGeom prst="rect">
            <a:avLst/>
          </a:prstGeom>
          <a:noFill/>
        </p:spPr>
        <p:txBody>
          <a:bodyPr wrap="square">
            <a:spAutoFit/>
          </a:bodyPr>
          <a:lstStyle/>
          <a:p>
            <a:pPr algn="ctr">
              <a:lnSpc>
                <a:spcPct val="125000"/>
              </a:lnSpc>
            </a:pPr>
            <a:r>
              <a:rPr lang="zh-CN" altLang="en-US" sz="1000" dirty="0">
                <a:solidFill>
                  <a:schemeClr val="tx1">
                    <a:lumMod val="65000"/>
                    <a:lumOff val="35000"/>
                  </a:schemeClr>
                </a:solidFill>
                <a:latin typeface="+mn-ea"/>
              </a:rPr>
              <a:t>用户大苏打端</a:t>
            </a:r>
            <a:endParaRPr lang="zh-CN" altLang="en-US" sz="1000" dirty="0">
              <a:solidFill>
                <a:schemeClr val="tx1">
                  <a:lumMod val="65000"/>
                  <a:lumOff val="35000"/>
                </a:schemeClr>
              </a:solidFill>
              <a:latin typeface="+mn-ea"/>
            </a:endParaRPr>
          </a:p>
        </p:txBody>
      </p:sp>
      <p:sp>
        <p:nvSpPr>
          <p:cNvPr id="1187" name="不完整圆 235"/>
          <p:cNvSpPr/>
          <p:nvPr/>
        </p:nvSpPr>
        <p:spPr>
          <a:xfrm flipH="1">
            <a:off x="10902393" y="2170777"/>
            <a:ext cx="448281" cy="55021"/>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15875">
            <a:gradFill flip="none" rotWithShape="1">
              <a:gsLst>
                <a:gs pos="0">
                  <a:schemeClr val="accent1">
                    <a:alpha val="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88" name="不完整圆 235"/>
          <p:cNvSpPr/>
          <p:nvPr/>
        </p:nvSpPr>
        <p:spPr>
          <a:xfrm flipH="1">
            <a:off x="9872629" y="2170777"/>
            <a:ext cx="448281" cy="55021"/>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15875">
            <a:gradFill flip="none" rotWithShape="1">
              <a:gsLst>
                <a:gs pos="0">
                  <a:schemeClr val="accent1">
                    <a:alpha val="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89" name="不完整圆 235"/>
          <p:cNvSpPr/>
          <p:nvPr/>
        </p:nvSpPr>
        <p:spPr>
          <a:xfrm flipH="1">
            <a:off x="8833804" y="2170777"/>
            <a:ext cx="448281" cy="55021"/>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15875">
            <a:gradFill flip="none" rotWithShape="1">
              <a:gsLst>
                <a:gs pos="0">
                  <a:schemeClr val="accent1">
                    <a:alpha val="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3" name="文本框 492"/>
          <p:cNvSpPr txBox="1"/>
          <p:nvPr/>
        </p:nvSpPr>
        <p:spPr>
          <a:xfrm>
            <a:off x="7542900" y="5800435"/>
            <a:ext cx="889987" cy="261610"/>
          </a:xfrm>
          <a:prstGeom prst="rect">
            <a:avLst/>
          </a:prstGeom>
          <a:noFill/>
          <a:ln w="12700">
            <a:noFill/>
          </a:ln>
        </p:spPr>
        <p:txBody>
          <a:bodyPr wrap="none" rtlCol="0">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1" lang="zh-CN" altLang="en-US" sz="1100" b="0" i="0" u="none" strike="noStrike" kern="1200" cap="none" spc="0" normalizeH="0" baseline="0" noProof="0" dirty="0">
                <a:ln>
                  <a:noFill/>
                </a:ln>
                <a:solidFill>
                  <a:schemeClr val="tx1">
                    <a:lumMod val="75000"/>
                    <a:lumOff val="25000"/>
                  </a:schemeClr>
                </a:solidFill>
                <a:effectLst/>
                <a:uLnTx/>
                <a:uFillTx/>
                <a:latin typeface="+mn-ea"/>
                <a:cs typeface="微软雅黑" panose="020B0503020204020204" pitchFamily="34" charset="-122"/>
              </a:rPr>
              <a:t>互联网医院</a:t>
            </a:r>
            <a:endParaRPr kumimoji="1" lang="zh-CN" altLang="en-US" sz="1100" b="0" i="0" u="none" strike="noStrike" kern="1200" cap="none" spc="0" normalizeH="0" baseline="0" noProof="0" dirty="0">
              <a:ln>
                <a:noFill/>
              </a:ln>
              <a:solidFill>
                <a:schemeClr val="tx1">
                  <a:lumMod val="75000"/>
                  <a:lumOff val="25000"/>
                </a:schemeClr>
              </a:solidFill>
              <a:effectLst/>
              <a:uLnTx/>
              <a:uFillTx/>
              <a:latin typeface="+mn-ea"/>
              <a:cs typeface="微软雅黑" panose="020B0503020204020204" pitchFamily="34" charset="-122"/>
            </a:endParaRPr>
          </a:p>
        </p:txBody>
      </p:sp>
      <p:sp>
        <p:nvSpPr>
          <p:cNvPr id="492" name="Freeform 608"/>
          <p:cNvSpPr/>
          <p:nvPr/>
        </p:nvSpPr>
        <p:spPr bwMode="auto">
          <a:xfrm>
            <a:off x="7668506" y="5024069"/>
            <a:ext cx="638774" cy="671084"/>
          </a:xfrm>
          <a:custGeom>
            <a:avLst/>
            <a:gdLst>
              <a:gd name="T0" fmla="*/ 57 w 184"/>
              <a:gd name="T1" fmla="*/ 19 h 183"/>
              <a:gd name="T2" fmla="*/ 165 w 184"/>
              <a:gd name="T3" fmla="*/ 56 h 183"/>
              <a:gd name="T4" fmla="*/ 127 w 184"/>
              <a:gd name="T5" fmla="*/ 164 h 183"/>
              <a:gd name="T6" fmla="*/ 20 w 184"/>
              <a:gd name="T7" fmla="*/ 127 h 183"/>
              <a:gd name="T8" fmla="*/ 57 w 184"/>
              <a:gd name="T9" fmla="*/ 19 h 183"/>
            </a:gdLst>
            <a:ahLst/>
            <a:cxnLst>
              <a:cxn ang="0">
                <a:pos x="T0" y="T1"/>
              </a:cxn>
              <a:cxn ang="0">
                <a:pos x="T2" y="T3"/>
              </a:cxn>
              <a:cxn ang="0">
                <a:pos x="T4" y="T5"/>
              </a:cxn>
              <a:cxn ang="0">
                <a:pos x="T6" y="T7"/>
              </a:cxn>
              <a:cxn ang="0">
                <a:pos x="T8" y="T9"/>
              </a:cxn>
            </a:cxnLst>
            <a:rect l="0" t="0" r="r" b="b"/>
            <a:pathLst>
              <a:path w="184" h="183">
                <a:moveTo>
                  <a:pt x="57" y="19"/>
                </a:moveTo>
                <a:cubicBezTo>
                  <a:pt x="97" y="0"/>
                  <a:pt x="145" y="16"/>
                  <a:pt x="165" y="56"/>
                </a:cubicBezTo>
                <a:cubicBezTo>
                  <a:pt x="184" y="96"/>
                  <a:pt x="167" y="145"/>
                  <a:pt x="127" y="164"/>
                </a:cubicBezTo>
                <a:cubicBezTo>
                  <a:pt x="87" y="183"/>
                  <a:pt x="39" y="167"/>
                  <a:pt x="20" y="127"/>
                </a:cubicBezTo>
                <a:cubicBezTo>
                  <a:pt x="0" y="87"/>
                  <a:pt x="17" y="38"/>
                  <a:pt x="57" y="19"/>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sym typeface="微软雅黑" panose="020B0503020204020204" pitchFamily="34" charset="-122"/>
            </a:endParaRPr>
          </a:p>
        </p:txBody>
      </p:sp>
      <p:pic>
        <p:nvPicPr>
          <p:cNvPr id="494" name="图形 493" descr="Internet"/>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06058" y="5161889"/>
            <a:ext cx="374836" cy="395444"/>
          </a:xfrm>
          <a:prstGeom prst="rect">
            <a:avLst/>
          </a:prstGeom>
          <a:effectLst>
            <a:outerShdw blurRad="254000" dist="50800" dir="5400000" sx="108000" sy="108000" algn="ctr" rotWithShape="0">
              <a:schemeClr val="accent3">
                <a:alpha val="40000"/>
              </a:schemeClr>
            </a:outerShdw>
          </a:effectLst>
        </p:spPr>
      </p:pic>
      <p:sp>
        <p:nvSpPr>
          <p:cNvPr id="1196" name="不完整圆 235"/>
          <p:cNvSpPr/>
          <p:nvPr/>
        </p:nvSpPr>
        <p:spPr>
          <a:xfrm flipH="1">
            <a:off x="7768597" y="5699783"/>
            <a:ext cx="448281" cy="55021"/>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15875">
            <a:gradFill flip="none" rotWithShape="1">
              <a:gsLst>
                <a:gs pos="0">
                  <a:schemeClr val="accent3">
                    <a:alpha val="0"/>
                  </a:schemeClr>
                </a:gs>
                <a:gs pos="100000">
                  <a:schemeClr val="accent3"/>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01" name="文本框 1200"/>
          <p:cNvSpPr txBox="1"/>
          <p:nvPr/>
        </p:nvSpPr>
        <p:spPr>
          <a:xfrm>
            <a:off x="8565072" y="5800435"/>
            <a:ext cx="889987" cy="261610"/>
          </a:xfrm>
          <a:prstGeom prst="rect">
            <a:avLst/>
          </a:prstGeom>
          <a:noFill/>
          <a:ln w="12700">
            <a:noFill/>
          </a:ln>
        </p:spPr>
        <p:txBody>
          <a:bodyPr wrap="none" rtlCol="0">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1" lang="zh-CN" altLang="en-US" sz="1100" b="0" i="0" u="none" strike="noStrike" kern="1200" cap="none" spc="0" normalizeH="0" baseline="0" noProof="0" dirty="0">
                <a:ln>
                  <a:noFill/>
                </a:ln>
                <a:solidFill>
                  <a:schemeClr val="tx1">
                    <a:lumMod val="75000"/>
                    <a:lumOff val="25000"/>
                  </a:schemeClr>
                </a:solidFill>
                <a:effectLst/>
                <a:uLnTx/>
                <a:uFillTx/>
                <a:latin typeface="+mn-ea"/>
                <a:cs typeface="微软雅黑" panose="020B0503020204020204" pitchFamily="34" charset="-122"/>
              </a:rPr>
              <a:t>互联网医院</a:t>
            </a:r>
            <a:endParaRPr kumimoji="1" lang="zh-CN" altLang="en-US" sz="1100" b="0" i="0" u="none" strike="noStrike" kern="1200" cap="none" spc="0" normalizeH="0" baseline="0" noProof="0" dirty="0">
              <a:ln>
                <a:noFill/>
              </a:ln>
              <a:solidFill>
                <a:schemeClr val="tx1">
                  <a:lumMod val="75000"/>
                  <a:lumOff val="25000"/>
                </a:schemeClr>
              </a:solidFill>
              <a:effectLst/>
              <a:uLnTx/>
              <a:uFillTx/>
              <a:latin typeface="+mn-ea"/>
              <a:cs typeface="微软雅黑" panose="020B0503020204020204" pitchFamily="34" charset="-122"/>
            </a:endParaRPr>
          </a:p>
        </p:txBody>
      </p:sp>
      <p:sp>
        <p:nvSpPr>
          <p:cNvPr id="1203" name="Freeform 608"/>
          <p:cNvSpPr/>
          <p:nvPr/>
        </p:nvSpPr>
        <p:spPr bwMode="auto">
          <a:xfrm>
            <a:off x="8690678" y="5024069"/>
            <a:ext cx="638774" cy="671084"/>
          </a:xfrm>
          <a:custGeom>
            <a:avLst/>
            <a:gdLst>
              <a:gd name="T0" fmla="*/ 57 w 184"/>
              <a:gd name="T1" fmla="*/ 19 h 183"/>
              <a:gd name="T2" fmla="*/ 165 w 184"/>
              <a:gd name="T3" fmla="*/ 56 h 183"/>
              <a:gd name="T4" fmla="*/ 127 w 184"/>
              <a:gd name="T5" fmla="*/ 164 h 183"/>
              <a:gd name="T6" fmla="*/ 20 w 184"/>
              <a:gd name="T7" fmla="*/ 127 h 183"/>
              <a:gd name="T8" fmla="*/ 57 w 184"/>
              <a:gd name="T9" fmla="*/ 19 h 183"/>
            </a:gdLst>
            <a:ahLst/>
            <a:cxnLst>
              <a:cxn ang="0">
                <a:pos x="T0" y="T1"/>
              </a:cxn>
              <a:cxn ang="0">
                <a:pos x="T2" y="T3"/>
              </a:cxn>
              <a:cxn ang="0">
                <a:pos x="T4" y="T5"/>
              </a:cxn>
              <a:cxn ang="0">
                <a:pos x="T6" y="T7"/>
              </a:cxn>
              <a:cxn ang="0">
                <a:pos x="T8" y="T9"/>
              </a:cxn>
            </a:cxnLst>
            <a:rect l="0" t="0" r="r" b="b"/>
            <a:pathLst>
              <a:path w="184" h="183">
                <a:moveTo>
                  <a:pt x="57" y="19"/>
                </a:moveTo>
                <a:cubicBezTo>
                  <a:pt x="97" y="0"/>
                  <a:pt x="145" y="16"/>
                  <a:pt x="165" y="56"/>
                </a:cubicBezTo>
                <a:cubicBezTo>
                  <a:pt x="184" y="96"/>
                  <a:pt x="167" y="145"/>
                  <a:pt x="127" y="164"/>
                </a:cubicBezTo>
                <a:cubicBezTo>
                  <a:pt x="87" y="183"/>
                  <a:pt x="39" y="167"/>
                  <a:pt x="20" y="127"/>
                </a:cubicBezTo>
                <a:cubicBezTo>
                  <a:pt x="0" y="87"/>
                  <a:pt x="17" y="38"/>
                  <a:pt x="57" y="19"/>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sym typeface="微软雅黑" panose="020B0503020204020204" pitchFamily="34" charset="-122"/>
            </a:endParaRPr>
          </a:p>
        </p:txBody>
      </p:sp>
      <p:pic>
        <p:nvPicPr>
          <p:cNvPr id="1204" name="图形 1203" descr="Internet"/>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28230" y="5161889"/>
            <a:ext cx="374836" cy="395444"/>
          </a:xfrm>
          <a:prstGeom prst="rect">
            <a:avLst/>
          </a:prstGeom>
        </p:spPr>
      </p:pic>
      <p:sp>
        <p:nvSpPr>
          <p:cNvPr id="1205" name="不完整圆 235"/>
          <p:cNvSpPr/>
          <p:nvPr/>
        </p:nvSpPr>
        <p:spPr>
          <a:xfrm flipH="1">
            <a:off x="8790769" y="5699783"/>
            <a:ext cx="448281" cy="55021"/>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15875">
            <a:gradFill flip="none" rotWithShape="1">
              <a:gsLst>
                <a:gs pos="0">
                  <a:schemeClr val="accent3">
                    <a:alpha val="0"/>
                  </a:schemeClr>
                </a:gs>
                <a:gs pos="100000">
                  <a:schemeClr val="accent3"/>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07" name="文本框 1206"/>
          <p:cNvSpPr txBox="1"/>
          <p:nvPr/>
        </p:nvSpPr>
        <p:spPr>
          <a:xfrm>
            <a:off x="9587244" y="5800435"/>
            <a:ext cx="889987" cy="261610"/>
          </a:xfrm>
          <a:prstGeom prst="rect">
            <a:avLst/>
          </a:prstGeom>
          <a:noFill/>
          <a:ln w="12700">
            <a:noFill/>
          </a:ln>
        </p:spPr>
        <p:txBody>
          <a:bodyPr wrap="none" rtlCol="0">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1" lang="zh-CN" altLang="en-US" sz="1100" b="0" i="0" u="none" strike="noStrike" kern="1200" cap="none" spc="0" normalizeH="0" baseline="0" noProof="0" dirty="0">
                <a:ln>
                  <a:noFill/>
                </a:ln>
                <a:solidFill>
                  <a:schemeClr val="tx1">
                    <a:lumMod val="75000"/>
                    <a:lumOff val="25000"/>
                  </a:schemeClr>
                </a:solidFill>
                <a:effectLst/>
                <a:uLnTx/>
                <a:uFillTx/>
                <a:latin typeface="+mn-ea"/>
                <a:cs typeface="微软雅黑" panose="020B0503020204020204" pitchFamily="34" charset="-122"/>
              </a:rPr>
              <a:t>互联网医院</a:t>
            </a:r>
            <a:endParaRPr kumimoji="1" lang="zh-CN" altLang="en-US" sz="1100" b="0" i="0" u="none" strike="noStrike" kern="1200" cap="none" spc="0" normalizeH="0" baseline="0" noProof="0" dirty="0">
              <a:ln>
                <a:noFill/>
              </a:ln>
              <a:solidFill>
                <a:schemeClr val="tx1">
                  <a:lumMod val="75000"/>
                  <a:lumOff val="25000"/>
                </a:schemeClr>
              </a:solidFill>
              <a:effectLst/>
              <a:uLnTx/>
              <a:uFillTx/>
              <a:latin typeface="+mn-ea"/>
              <a:cs typeface="微软雅黑" panose="020B0503020204020204" pitchFamily="34" charset="-122"/>
            </a:endParaRPr>
          </a:p>
        </p:txBody>
      </p:sp>
      <p:sp>
        <p:nvSpPr>
          <p:cNvPr id="1209" name="Freeform 608"/>
          <p:cNvSpPr/>
          <p:nvPr/>
        </p:nvSpPr>
        <p:spPr bwMode="auto">
          <a:xfrm>
            <a:off x="9712850" y="5024069"/>
            <a:ext cx="638774" cy="671084"/>
          </a:xfrm>
          <a:custGeom>
            <a:avLst/>
            <a:gdLst>
              <a:gd name="T0" fmla="*/ 57 w 184"/>
              <a:gd name="T1" fmla="*/ 19 h 183"/>
              <a:gd name="T2" fmla="*/ 165 w 184"/>
              <a:gd name="T3" fmla="*/ 56 h 183"/>
              <a:gd name="T4" fmla="*/ 127 w 184"/>
              <a:gd name="T5" fmla="*/ 164 h 183"/>
              <a:gd name="T6" fmla="*/ 20 w 184"/>
              <a:gd name="T7" fmla="*/ 127 h 183"/>
              <a:gd name="T8" fmla="*/ 57 w 184"/>
              <a:gd name="T9" fmla="*/ 19 h 183"/>
            </a:gdLst>
            <a:ahLst/>
            <a:cxnLst>
              <a:cxn ang="0">
                <a:pos x="T0" y="T1"/>
              </a:cxn>
              <a:cxn ang="0">
                <a:pos x="T2" y="T3"/>
              </a:cxn>
              <a:cxn ang="0">
                <a:pos x="T4" y="T5"/>
              </a:cxn>
              <a:cxn ang="0">
                <a:pos x="T6" y="T7"/>
              </a:cxn>
              <a:cxn ang="0">
                <a:pos x="T8" y="T9"/>
              </a:cxn>
            </a:cxnLst>
            <a:rect l="0" t="0" r="r" b="b"/>
            <a:pathLst>
              <a:path w="184" h="183">
                <a:moveTo>
                  <a:pt x="57" y="19"/>
                </a:moveTo>
                <a:cubicBezTo>
                  <a:pt x="97" y="0"/>
                  <a:pt x="145" y="16"/>
                  <a:pt x="165" y="56"/>
                </a:cubicBezTo>
                <a:cubicBezTo>
                  <a:pt x="184" y="96"/>
                  <a:pt x="167" y="145"/>
                  <a:pt x="127" y="164"/>
                </a:cubicBezTo>
                <a:cubicBezTo>
                  <a:pt x="87" y="183"/>
                  <a:pt x="39" y="167"/>
                  <a:pt x="20" y="127"/>
                </a:cubicBezTo>
                <a:cubicBezTo>
                  <a:pt x="0" y="87"/>
                  <a:pt x="17" y="38"/>
                  <a:pt x="57" y="19"/>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sym typeface="微软雅黑" panose="020B0503020204020204" pitchFamily="34" charset="-122"/>
            </a:endParaRPr>
          </a:p>
        </p:txBody>
      </p:sp>
      <p:pic>
        <p:nvPicPr>
          <p:cNvPr id="1210" name="图形 1209" descr="Internet"/>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50402" y="5161889"/>
            <a:ext cx="374836" cy="395444"/>
          </a:xfrm>
          <a:prstGeom prst="rect">
            <a:avLst/>
          </a:prstGeom>
        </p:spPr>
      </p:pic>
      <p:sp>
        <p:nvSpPr>
          <p:cNvPr id="1211" name="不完整圆 235"/>
          <p:cNvSpPr/>
          <p:nvPr/>
        </p:nvSpPr>
        <p:spPr>
          <a:xfrm flipH="1">
            <a:off x="9812941" y="5699783"/>
            <a:ext cx="448281" cy="55021"/>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15875">
            <a:gradFill flip="none" rotWithShape="1">
              <a:gsLst>
                <a:gs pos="0">
                  <a:schemeClr val="accent3">
                    <a:alpha val="0"/>
                  </a:schemeClr>
                </a:gs>
                <a:gs pos="100000">
                  <a:schemeClr val="accent3"/>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13" name="文本框 1212"/>
          <p:cNvSpPr txBox="1"/>
          <p:nvPr/>
        </p:nvSpPr>
        <p:spPr>
          <a:xfrm>
            <a:off x="10609417" y="5800435"/>
            <a:ext cx="889987" cy="261610"/>
          </a:xfrm>
          <a:prstGeom prst="rect">
            <a:avLst/>
          </a:prstGeom>
          <a:noFill/>
          <a:ln w="12700">
            <a:noFill/>
          </a:ln>
        </p:spPr>
        <p:txBody>
          <a:bodyPr wrap="none" rtlCol="0">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1" lang="zh-CN" altLang="en-US" sz="1100" b="0" i="0" u="none" strike="noStrike" kern="1200" cap="none" spc="0" normalizeH="0" baseline="0" noProof="0" dirty="0">
                <a:ln>
                  <a:noFill/>
                </a:ln>
                <a:solidFill>
                  <a:schemeClr val="tx1">
                    <a:lumMod val="75000"/>
                    <a:lumOff val="25000"/>
                  </a:schemeClr>
                </a:solidFill>
                <a:effectLst/>
                <a:uLnTx/>
                <a:uFillTx/>
                <a:latin typeface="+mn-ea"/>
                <a:cs typeface="微软雅黑" panose="020B0503020204020204" pitchFamily="34" charset="-122"/>
              </a:rPr>
              <a:t>互联网医院</a:t>
            </a:r>
            <a:endParaRPr kumimoji="1" lang="zh-CN" altLang="en-US" sz="1100" b="0" i="0" u="none" strike="noStrike" kern="1200" cap="none" spc="0" normalizeH="0" baseline="0" noProof="0" dirty="0">
              <a:ln>
                <a:noFill/>
              </a:ln>
              <a:solidFill>
                <a:schemeClr val="tx1">
                  <a:lumMod val="75000"/>
                  <a:lumOff val="25000"/>
                </a:schemeClr>
              </a:solidFill>
              <a:effectLst/>
              <a:uLnTx/>
              <a:uFillTx/>
              <a:latin typeface="+mn-ea"/>
              <a:cs typeface="微软雅黑" panose="020B0503020204020204" pitchFamily="34" charset="-122"/>
            </a:endParaRPr>
          </a:p>
        </p:txBody>
      </p:sp>
      <p:sp>
        <p:nvSpPr>
          <p:cNvPr id="1215" name="Freeform 608"/>
          <p:cNvSpPr/>
          <p:nvPr/>
        </p:nvSpPr>
        <p:spPr bwMode="auto">
          <a:xfrm>
            <a:off x="10735023" y="5024069"/>
            <a:ext cx="638774" cy="671084"/>
          </a:xfrm>
          <a:custGeom>
            <a:avLst/>
            <a:gdLst>
              <a:gd name="T0" fmla="*/ 57 w 184"/>
              <a:gd name="T1" fmla="*/ 19 h 183"/>
              <a:gd name="T2" fmla="*/ 165 w 184"/>
              <a:gd name="T3" fmla="*/ 56 h 183"/>
              <a:gd name="T4" fmla="*/ 127 w 184"/>
              <a:gd name="T5" fmla="*/ 164 h 183"/>
              <a:gd name="T6" fmla="*/ 20 w 184"/>
              <a:gd name="T7" fmla="*/ 127 h 183"/>
              <a:gd name="T8" fmla="*/ 57 w 184"/>
              <a:gd name="T9" fmla="*/ 19 h 183"/>
            </a:gdLst>
            <a:ahLst/>
            <a:cxnLst>
              <a:cxn ang="0">
                <a:pos x="T0" y="T1"/>
              </a:cxn>
              <a:cxn ang="0">
                <a:pos x="T2" y="T3"/>
              </a:cxn>
              <a:cxn ang="0">
                <a:pos x="T4" y="T5"/>
              </a:cxn>
              <a:cxn ang="0">
                <a:pos x="T6" y="T7"/>
              </a:cxn>
              <a:cxn ang="0">
                <a:pos x="T8" y="T9"/>
              </a:cxn>
            </a:cxnLst>
            <a:rect l="0" t="0" r="r" b="b"/>
            <a:pathLst>
              <a:path w="184" h="183">
                <a:moveTo>
                  <a:pt x="57" y="19"/>
                </a:moveTo>
                <a:cubicBezTo>
                  <a:pt x="97" y="0"/>
                  <a:pt x="145" y="16"/>
                  <a:pt x="165" y="56"/>
                </a:cubicBezTo>
                <a:cubicBezTo>
                  <a:pt x="184" y="96"/>
                  <a:pt x="167" y="145"/>
                  <a:pt x="127" y="164"/>
                </a:cubicBezTo>
                <a:cubicBezTo>
                  <a:pt x="87" y="183"/>
                  <a:pt x="39" y="167"/>
                  <a:pt x="20" y="127"/>
                </a:cubicBezTo>
                <a:cubicBezTo>
                  <a:pt x="0" y="87"/>
                  <a:pt x="17" y="38"/>
                  <a:pt x="57" y="19"/>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sym typeface="微软雅黑" panose="020B0503020204020204" pitchFamily="34" charset="-122"/>
            </a:endParaRPr>
          </a:p>
        </p:txBody>
      </p:sp>
      <p:pic>
        <p:nvPicPr>
          <p:cNvPr id="1216" name="图形 1215" descr="Internet"/>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72575" y="5161889"/>
            <a:ext cx="374836" cy="395444"/>
          </a:xfrm>
          <a:prstGeom prst="rect">
            <a:avLst/>
          </a:prstGeom>
        </p:spPr>
      </p:pic>
      <p:sp>
        <p:nvSpPr>
          <p:cNvPr id="1217" name="不完整圆 235"/>
          <p:cNvSpPr/>
          <p:nvPr/>
        </p:nvSpPr>
        <p:spPr>
          <a:xfrm flipH="1">
            <a:off x="10835114" y="5699783"/>
            <a:ext cx="448281" cy="55021"/>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15875">
            <a:gradFill flip="none" rotWithShape="1">
              <a:gsLst>
                <a:gs pos="0">
                  <a:schemeClr val="accent3">
                    <a:alpha val="0"/>
                  </a:schemeClr>
                </a:gs>
                <a:gs pos="100000">
                  <a:schemeClr val="accent3"/>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18" name="矩形: 圆角 1217"/>
          <p:cNvSpPr/>
          <p:nvPr/>
        </p:nvSpPr>
        <p:spPr>
          <a:xfrm>
            <a:off x="525756" y="4936270"/>
            <a:ext cx="1087156" cy="1204514"/>
          </a:xfrm>
          <a:prstGeom prst="roundRect">
            <a:avLst>
              <a:gd name="adj" fmla="val 8240"/>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9" name="任意多边形: 形状 1218"/>
          <p:cNvSpPr/>
          <p:nvPr/>
        </p:nvSpPr>
        <p:spPr>
          <a:xfrm>
            <a:off x="525756" y="4939783"/>
            <a:ext cx="1087156" cy="322421"/>
          </a:xfrm>
          <a:custGeom>
            <a:avLst/>
            <a:gdLst>
              <a:gd name="connsiteX0" fmla="*/ 89582 w 1087156"/>
              <a:gd name="connsiteY0" fmla="*/ 0 h 322421"/>
              <a:gd name="connsiteX1" fmla="*/ 997574 w 1087156"/>
              <a:gd name="connsiteY1" fmla="*/ 0 h 322421"/>
              <a:gd name="connsiteX2" fmla="*/ 1087156 w 1087156"/>
              <a:gd name="connsiteY2" fmla="*/ 89582 h 322421"/>
              <a:gd name="connsiteX3" fmla="*/ 1087156 w 1087156"/>
              <a:gd name="connsiteY3" fmla="*/ 322421 h 322421"/>
              <a:gd name="connsiteX4" fmla="*/ 0 w 1087156"/>
              <a:gd name="connsiteY4" fmla="*/ 322421 h 322421"/>
              <a:gd name="connsiteX5" fmla="*/ 0 w 1087156"/>
              <a:gd name="connsiteY5" fmla="*/ 89582 h 322421"/>
              <a:gd name="connsiteX6" fmla="*/ 89582 w 1087156"/>
              <a:gd name="connsiteY6" fmla="*/ 0 h 322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156" h="322421">
                <a:moveTo>
                  <a:pt x="89582" y="0"/>
                </a:moveTo>
                <a:lnTo>
                  <a:pt x="997574" y="0"/>
                </a:lnTo>
                <a:cubicBezTo>
                  <a:pt x="1047049" y="0"/>
                  <a:pt x="1087156" y="40107"/>
                  <a:pt x="1087156" y="89582"/>
                </a:cubicBezTo>
                <a:lnTo>
                  <a:pt x="1087156" y="322421"/>
                </a:lnTo>
                <a:lnTo>
                  <a:pt x="0" y="322421"/>
                </a:lnTo>
                <a:lnTo>
                  <a:pt x="0" y="89582"/>
                </a:lnTo>
                <a:cubicBezTo>
                  <a:pt x="0" y="40107"/>
                  <a:pt x="40107" y="0"/>
                  <a:pt x="89582" y="0"/>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220" name="文本框 1219"/>
          <p:cNvSpPr txBox="1"/>
          <p:nvPr/>
        </p:nvSpPr>
        <p:spPr>
          <a:xfrm>
            <a:off x="648014" y="4977637"/>
            <a:ext cx="842640" cy="253916"/>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zh-CN" altLang="en-US" sz="1050" dirty="0"/>
              <a:t>运维体系</a:t>
            </a:r>
            <a:endParaRPr lang="zh-CN" altLang="en-US" sz="1050" dirty="0"/>
          </a:p>
        </p:txBody>
      </p:sp>
      <p:sp>
        <p:nvSpPr>
          <p:cNvPr id="1222" name="文本框 1221"/>
          <p:cNvSpPr txBox="1"/>
          <p:nvPr/>
        </p:nvSpPr>
        <p:spPr>
          <a:xfrm>
            <a:off x="717055" y="5353567"/>
            <a:ext cx="697628"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异业合作</a:t>
            </a:r>
            <a:endParaRPr lang="zh-CN" altLang="en-US" sz="1000" dirty="0">
              <a:solidFill>
                <a:schemeClr val="tx1">
                  <a:lumMod val="75000"/>
                  <a:lumOff val="25000"/>
                </a:schemeClr>
              </a:solidFill>
            </a:endParaRPr>
          </a:p>
        </p:txBody>
      </p:sp>
      <p:sp>
        <p:nvSpPr>
          <p:cNvPr id="1225" name="矩形: 圆角 1224"/>
          <p:cNvSpPr/>
          <p:nvPr/>
        </p:nvSpPr>
        <p:spPr>
          <a:xfrm>
            <a:off x="1784222" y="4936270"/>
            <a:ext cx="1087156" cy="1204514"/>
          </a:xfrm>
          <a:prstGeom prst="roundRect">
            <a:avLst>
              <a:gd name="adj" fmla="val 8240"/>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6" name="任意多边形: 形状 1225"/>
          <p:cNvSpPr/>
          <p:nvPr/>
        </p:nvSpPr>
        <p:spPr>
          <a:xfrm>
            <a:off x="1784222" y="4939783"/>
            <a:ext cx="1087156" cy="322421"/>
          </a:xfrm>
          <a:custGeom>
            <a:avLst/>
            <a:gdLst>
              <a:gd name="connsiteX0" fmla="*/ 89582 w 1087156"/>
              <a:gd name="connsiteY0" fmla="*/ 0 h 322421"/>
              <a:gd name="connsiteX1" fmla="*/ 997574 w 1087156"/>
              <a:gd name="connsiteY1" fmla="*/ 0 h 322421"/>
              <a:gd name="connsiteX2" fmla="*/ 1087156 w 1087156"/>
              <a:gd name="connsiteY2" fmla="*/ 89582 h 322421"/>
              <a:gd name="connsiteX3" fmla="*/ 1087156 w 1087156"/>
              <a:gd name="connsiteY3" fmla="*/ 322421 h 322421"/>
              <a:gd name="connsiteX4" fmla="*/ 0 w 1087156"/>
              <a:gd name="connsiteY4" fmla="*/ 322421 h 322421"/>
              <a:gd name="connsiteX5" fmla="*/ 0 w 1087156"/>
              <a:gd name="connsiteY5" fmla="*/ 89582 h 322421"/>
              <a:gd name="connsiteX6" fmla="*/ 89582 w 1087156"/>
              <a:gd name="connsiteY6" fmla="*/ 0 h 322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156" h="322421">
                <a:moveTo>
                  <a:pt x="89582" y="0"/>
                </a:moveTo>
                <a:lnTo>
                  <a:pt x="997574" y="0"/>
                </a:lnTo>
                <a:cubicBezTo>
                  <a:pt x="1047049" y="0"/>
                  <a:pt x="1087156" y="40107"/>
                  <a:pt x="1087156" y="89582"/>
                </a:cubicBezTo>
                <a:lnTo>
                  <a:pt x="1087156" y="322421"/>
                </a:lnTo>
                <a:lnTo>
                  <a:pt x="0" y="322421"/>
                </a:lnTo>
                <a:lnTo>
                  <a:pt x="0" y="89582"/>
                </a:lnTo>
                <a:cubicBezTo>
                  <a:pt x="0" y="40107"/>
                  <a:pt x="40107" y="0"/>
                  <a:pt x="89582" y="0"/>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227" name="文本框 1226"/>
          <p:cNvSpPr txBox="1"/>
          <p:nvPr/>
        </p:nvSpPr>
        <p:spPr>
          <a:xfrm>
            <a:off x="1906480" y="4977637"/>
            <a:ext cx="842640" cy="253916"/>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zh-CN" altLang="en-US" sz="1050" dirty="0"/>
              <a:t>推广体系</a:t>
            </a:r>
            <a:endParaRPr lang="zh-CN" altLang="en-US" sz="1050" dirty="0"/>
          </a:p>
        </p:txBody>
      </p:sp>
      <p:sp>
        <p:nvSpPr>
          <p:cNvPr id="1229" name="文本框 1228"/>
          <p:cNvSpPr txBox="1"/>
          <p:nvPr/>
        </p:nvSpPr>
        <p:spPr>
          <a:xfrm>
            <a:off x="1975521" y="5353567"/>
            <a:ext cx="697628"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异业合作</a:t>
            </a:r>
            <a:endParaRPr lang="zh-CN" altLang="en-US" sz="1000" dirty="0">
              <a:solidFill>
                <a:schemeClr val="tx1">
                  <a:lumMod val="75000"/>
                  <a:lumOff val="25000"/>
                </a:schemeClr>
              </a:solidFill>
            </a:endParaRPr>
          </a:p>
        </p:txBody>
      </p:sp>
      <p:sp>
        <p:nvSpPr>
          <p:cNvPr id="1231" name="矩形: 圆角 1230"/>
          <p:cNvSpPr/>
          <p:nvPr/>
        </p:nvSpPr>
        <p:spPr>
          <a:xfrm>
            <a:off x="3042688" y="4936270"/>
            <a:ext cx="1087156" cy="1204514"/>
          </a:xfrm>
          <a:prstGeom prst="roundRect">
            <a:avLst>
              <a:gd name="adj" fmla="val 8240"/>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2" name="任意多边形: 形状 1231"/>
          <p:cNvSpPr/>
          <p:nvPr/>
        </p:nvSpPr>
        <p:spPr>
          <a:xfrm>
            <a:off x="3042688" y="4939783"/>
            <a:ext cx="1087156" cy="322421"/>
          </a:xfrm>
          <a:custGeom>
            <a:avLst/>
            <a:gdLst>
              <a:gd name="connsiteX0" fmla="*/ 89582 w 1087156"/>
              <a:gd name="connsiteY0" fmla="*/ 0 h 322421"/>
              <a:gd name="connsiteX1" fmla="*/ 997574 w 1087156"/>
              <a:gd name="connsiteY1" fmla="*/ 0 h 322421"/>
              <a:gd name="connsiteX2" fmla="*/ 1087156 w 1087156"/>
              <a:gd name="connsiteY2" fmla="*/ 89582 h 322421"/>
              <a:gd name="connsiteX3" fmla="*/ 1087156 w 1087156"/>
              <a:gd name="connsiteY3" fmla="*/ 322421 h 322421"/>
              <a:gd name="connsiteX4" fmla="*/ 0 w 1087156"/>
              <a:gd name="connsiteY4" fmla="*/ 322421 h 322421"/>
              <a:gd name="connsiteX5" fmla="*/ 0 w 1087156"/>
              <a:gd name="connsiteY5" fmla="*/ 89582 h 322421"/>
              <a:gd name="connsiteX6" fmla="*/ 89582 w 1087156"/>
              <a:gd name="connsiteY6" fmla="*/ 0 h 322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156" h="322421">
                <a:moveTo>
                  <a:pt x="89582" y="0"/>
                </a:moveTo>
                <a:lnTo>
                  <a:pt x="997574" y="0"/>
                </a:lnTo>
                <a:cubicBezTo>
                  <a:pt x="1047049" y="0"/>
                  <a:pt x="1087156" y="40107"/>
                  <a:pt x="1087156" y="89582"/>
                </a:cubicBezTo>
                <a:lnTo>
                  <a:pt x="1087156" y="322421"/>
                </a:lnTo>
                <a:lnTo>
                  <a:pt x="0" y="322421"/>
                </a:lnTo>
                <a:lnTo>
                  <a:pt x="0" y="89582"/>
                </a:lnTo>
                <a:cubicBezTo>
                  <a:pt x="0" y="40107"/>
                  <a:pt x="40107" y="0"/>
                  <a:pt x="89582" y="0"/>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233" name="文本框 1232"/>
          <p:cNvSpPr txBox="1"/>
          <p:nvPr/>
        </p:nvSpPr>
        <p:spPr>
          <a:xfrm>
            <a:off x="3164946" y="4977637"/>
            <a:ext cx="842640" cy="253916"/>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zh-CN" altLang="en-US" sz="1050" dirty="0"/>
              <a:t>运营体系</a:t>
            </a:r>
            <a:endParaRPr lang="zh-CN" altLang="en-US" sz="1050" dirty="0"/>
          </a:p>
        </p:txBody>
      </p:sp>
      <p:sp>
        <p:nvSpPr>
          <p:cNvPr id="1235" name="文本框 1234"/>
          <p:cNvSpPr txBox="1"/>
          <p:nvPr/>
        </p:nvSpPr>
        <p:spPr>
          <a:xfrm>
            <a:off x="3233987" y="5353567"/>
            <a:ext cx="697628"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异业合作</a:t>
            </a:r>
            <a:endParaRPr lang="zh-CN" altLang="en-US" sz="1000" dirty="0">
              <a:solidFill>
                <a:schemeClr val="tx1">
                  <a:lumMod val="75000"/>
                  <a:lumOff val="25000"/>
                </a:schemeClr>
              </a:solidFill>
            </a:endParaRPr>
          </a:p>
        </p:txBody>
      </p:sp>
      <p:sp>
        <p:nvSpPr>
          <p:cNvPr id="1236" name="文本框 1235"/>
          <p:cNvSpPr txBox="1"/>
          <p:nvPr/>
        </p:nvSpPr>
        <p:spPr>
          <a:xfrm>
            <a:off x="4162441" y="5221980"/>
            <a:ext cx="748923" cy="430887"/>
          </a:xfrm>
          <a:prstGeom prst="rect">
            <a:avLst/>
          </a:prstGeom>
          <a:noFill/>
        </p:spPr>
        <p:txBody>
          <a:bodyPr wrap="none">
            <a:spAutoFit/>
          </a:bodyPr>
          <a:lstStyle/>
          <a:p>
            <a:pPr algn="r"/>
            <a:r>
              <a:rPr lang="zh-CN" altLang="en-US" sz="1100" dirty="0">
                <a:solidFill>
                  <a:schemeClr val="accent3"/>
                </a:solidFill>
                <a:latin typeface="思源黑体 CN Heavy" panose="020B0A00000000000000" pitchFamily="34" charset="-122"/>
                <a:ea typeface="思源黑体 CN Heavy" panose="020B0A00000000000000" pitchFamily="34" charset="-122"/>
              </a:rPr>
              <a:t>覆盖</a:t>
            </a:r>
            <a:endParaRPr lang="en-US" altLang="zh-CN" sz="1100" dirty="0">
              <a:solidFill>
                <a:schemeClr val="accent3"/>
              </a:solidFill>
              <a:latin typeface="思源黑体 CN Heavy" panose="020B0A00000000000000" pitchFamily="34" charset="-122"/>
              <a:ea typeface="思源黑体 CN Heavy" panose="020B0A00000000000000" pitchFamily="34" charset="-122"/>
            </a:endParaRPr>
          </a:p>
          <a:p>
            <a:pPr algn="r"/>
            <a:r>
              <a:rPr lang="zh-CN" altLang="en-US" sz="1100" dirty="0">
                <a:solidFill>
                  <a:schemeClr val="accent3"/>
                </a:solidFill>
                <a:latin typeface="思源黑体 CN Heavy" panose="020B0A00000000000000" pitchFamily="34" charset="-122"/>
                <a:ea typeface="思源黑体 CN Heavy" panose="020B0A00000000000000" pitchFamily="34" charset="-122"/>
              </a:rPr>
              <a:t>运营团队</a:t>
            </a:r>
            <a:endParaRPr lang="zh-CN" altLang="en-US" sz="1100" dirty="0">
              <a:solidFill>
                <a:schemeClr val="accent3"/>
              </a:solidFill>
              <a:latin typeface="思源黑体 CN Heavy" panose="020B0A00000000000000" pitchFamily="34" charset="-122"/>
              <a:ea typeface="思源黑体 CN Heavy" panose="020B0A00000000000000" pitchFamily="34" charset="-122"/>
            </a:endParaRPr>
          </a:p>
        </p:txBody>
      </p:sp>
      <p:cxnSp>
        <p:nvCxnSpPr>
          <p:cNvPr id="1238" name="直接连接符 1237"/>
          <p:cNvCxnSpPr/>
          <p:nvPr/>
        </p:nvCxnSpPr>
        <p:spPr>
          <a:xfrm flipH="1">
            <a:off x="4546233" y="5686978"/>
            <a:ext cx="23236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239" name="文本框 1238"/>
          <p:cNvSpPr txBox="1"/>
          <p:nvPr/>
        </p:nvSpPr>
        <p:spPr>
          <a:xfrm>
            <a:off x="717055" y="5590209"/>
            <a:ext cx="697628"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异业合作</a:t>
            </a:r>
            <a:endParaRPr lang="zh-CN" altLang="en-US" sz="1000" dirty="0">
              <a:solidFill>
                <a:schemeClr val="tx1">
                  <a:lumMod val="75000"/>
                  <a:lumOff val="25000"/>
                </a:schemeClr>
              </a:solidFill>
            </a:endParaRPr>
          </a:p>
        </p:txBody>
      </p:sp>
      <p:sp>
        <p:nvSpPr>
          <p:cNvPr id="1240" name="文本框 1239"/>
          <p:cNvSpPr txBox="1"/>
          <p:nvPr/>
        </p:nvSpPr>
        <p:spPr>
          <a:xfrm>
            <a:off x="1975521" y="5590209"/>
            <a:ext cx="697628"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异业合作</a:t>
            </a:r>
            <a:endParaRPr lang="zh-CN" altLang="en-US" sz="1000" dirty="0">
              <a:solidFill>
                <a:schemeClr val="tx1">
                  <a:lumMod val="75000"/>
                  <a:lumOff val="25000"/>
                </a:schemeClr>
              </a:solidFill>
            </a:endParaRPr>
          </a:p>
        </p:txBody>
      </p:sp>
      <p:sp>
        <p:nvSpPr>
          <p:cNvPr id="1241" name="文本框 1240"/>
          <p:cNvSpPr txBox="1"/>
          <p:nvPr/>
        </p:nvSpPr>
        <p:spPr>
          <a:xfrm>
            <a:off x="3233987" y="5590209"/>
            <a:ext cx="697628"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异业合作</a:t>
            </a:r>
            <a:endParaRPr lang="zh-CN" altLang="en-US" sz="1000" dirty="0">
              <a:solidFill>
                <a:schemeClr val="tx1">
                  <a:lumMod val="75000"/>
                  <a:lumOff val="25000"/>
                </a:schemeClr>
              </a:solidFill>
            </a:endParaRPr>
          </a:p>
        </p:txBody>
      </p:sp>
      <p:sp>
        <p:nvSpPr>
          <p:cNvPr id="1242" name="文本框 1241"/>
          <p:cNvSpPr txBox="1"/>
          <p:nvPr/>
        </p:nvSpPr>
        <p:spPr>
          <a:xfrm>
            <a:off x="717055" y="5826851"/>
            <a:ext cx="697628"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异业合作</a:t>
            </a:r>
            <a:endParaRPr lang="zh-CN" altLang="en-US" sz="1000" dirty="0">
              <a:solidFill>
                <a:schemeClr val="tx1">
                  <a:lumMod val="75000"/>
                  <a:lumOff val="25000"/>
                </a:schemeClr>
              </a:solidFill>
            </a:endParaRPr>
          </a:p>
        </p:txBody>
      </p:sp>
      <p:sp>
        <p:nvSpPr>
          <p:cNvPr id="1243" name="文本框 1242"/>
          <p:cNvSpPr txBox="1"/>
          <p:nvPr/>
        </p:nvSpPr>
        <p:spPr>
          <a:xfrm>
            <a:off x="1975521" y="5826851"/>
            <a:ext cx="697628"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异业合作</a:t>
            </a:r>
            <a:endParaRPr lang="zh-CN" altLang="en-US" sz="1000" dirty="0">
              <a:solidFill>
                <a:schemeClr val="tx1">
                  <a:lumMod val="75000"/>
                  <a:lumOff val="25000"/>
                </a:schemeClr>
              </a:solidFill>
            </a:endParaRPr>
          </a:p>
        </p:txBody>
      </p:sp>
      <p:sp>
        <p:nvSpPr>
          <p:cNvPr id="1244" name="文本框 1243"/>
          <p:cNvSpPr txBox="1"/>
          <p:nvPr/>
        </p:nvSpPr>
        <p:spPr>
          <a:xfrm>
            <a:off x="3233987" y="5826851"/>
            <a:ext cx="697628"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异业合作</a:t>
            </a:r>
            <a:endParaRPr lang="zh-CN" altLang="en-US" sz="1000"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6329962" y="1858459"/>
            <a:ext cx="1765926" cy="1765926"/>
          </a:xfrm>
          <a:prstGeom prst="ellipse">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065282" y="1858459"/>
            <a:ext cx="1765926" cy="1765926"/>
          </a:xfrm>
          <a:prstGeom prst="ellipse">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77" name="直接连接符 1176"/>
          <p:cNvCxnSpPr/>
          <p:nvPr/>
        </p:nvCxnSpPr>
        <p:spPr>
          <a:xfrm>
            <a:off x="10333562" y="1983905"/>
            <a:ext cx="21460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97" name="直接连接符 1196"/>
          <p:cNvCxnSpPr/>
          <p:nvPr/>
        </p:nvCxnSpPr>
        <p:spPr>
          <a:xfrm>
            <a:off x="10333562" y="3022074"/>
            <a:ext cx="21460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75" name="直接连接符 1174"/>
          <p:cNvCxnSpPr/>
          <p:nvPr/>
        </p:nvCxnSpPr>
        <p:spPr>
          <a:xfrm>
            <a:off x="1584121" y="1965243"/>
            <a:ext cx="21460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梯形 9"/>
          <p:cNvSpPr/>
          <p:nvPr/>
        </p:nvSpPr>
        <p:spPr>
          <a:xfrm>
            <a:off x="1146486" y="4584771"/>
            <a:ext cx="9845364" cy="524422"/>
          </a:xfrm>
          <a:prstGeom prst="trapezoid">
            <a:avLst>
              <a:gd name="adj" fmla="val 119447"/>
            </a:avLst>
          </a:prstGeom>
          <a:noFill/>
          <a:ln w="12700">
            <a:gradFill>
              <a:gsLst>
                <a:gs pos="0">
                  <a:schemeClr val="accent1">
                    <a:lumMod val="5000"/>
                    <a:lumOff val="95000"/>
                  </a:schemeClr>
                </a:gs>
                <a:gs pos="89000">
                  <a:schemeClr val="accent1"/>
                </a:gs>
              </a:gsLst>
              <a:lin ang="5400000" scaled="1"/>
            </a:gra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2" name="矩形 11"/>
          <p:cNvSpPr/>
          <p:nvPr/>
        </p:nvSpPr>
        <p:spPr>
          <a:xfrm>
            <a:off x="1146486" y="5109193"/>
            <a:ext cx="9845364" cy="1089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20436" y="475734"/>
            <a:ext cx="2915981"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28 </a:t>
            </a:r>
            <a:r>
              <a:rPr lang="zh-CN" altLang="en-US" dirty="0"/>
              <a:t>系统整体架构介绍</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3" name="矩形: 圆角 12"/>
          <p:cNvSpPr/>
          <p:nvPr/>
        </p:nvSpPr>
        <p:spPr>
          <a:xfrm>
            <a:off x="1146486" y="5436499"/>
            <a:ext cx="2888485" cy="1038515"/>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46486" y="5327517"/>
            <a:ext cx="2888484" cy="307777"/>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7" name="矩形: 圆角 16"/>
          <p:cNvSpPr/>
          <p:nvPr/>
        </p:nvSpPr>
        <p:spPr>
          <a:xfrm>
            <a:off x="4624925" y="5436499"/>
            <a:ext cx="2888485" cy="1038515"/>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624925" y="5327517"/>
            <a:ext cx="2888484" cy="307777"/>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0" name="矩形: 圆角 19"/>
          <p:cNvSpPr/>
          <p:nvPr/>
        </p:nvSpPr>
        <p:spPr>
          <a:xfrm>
            <a:off x="8103364" y="5436499"/>
            <a:ext cx="2888485" cy="1038515"/>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103364" y="5327517"/>
            <a:ext cx="2888484" cy="307777"/>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2" name="椭圆 21"/>
          <p:cNvSpPr/>
          <p:nvPr/>
        </p:nvSpPr>
        <p:spPr>
          <a:xfrm>
            <a:off x="5125018" y="1848476"/>
            <a:ext cx="1868940" cy="1868940"/>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6" name="任意多边形: 形状 25"/>
          <p:cNvSpPr/>
          <p:nvPr/>
        </p:nvSpPr>
        <p:spPr>
          <a:xfrm>
            <a:off x="1770743" y="1322313"/>
            <a:ext cx="8577488" cy="3481843"/>
          </a:xfrm>
          <a:custGeom>
            <a:avLst/>
            <a:gdLst>
              <a:gd name="connsiteX0" fmla="*/ 564130 w 11576510"/>
              <a:gd name="connsiteY0" fmla="*/ 0 h 5252681"/>
              <a:gd name="connsiteX1" fmla="*/ 11012381 w 11576510"/>
              <a:gd name="connsiteY1" fmla="*/ 0 h 5252681"/>
              <a:gd name="connsiteX2" fmla="*/ 11107815 w 11576510"/>
              <a:gd name="connsiteY2" fmla="*/ 199645 h 5252681"/>
              <a:gd name="connsiteX3" fmla="*/ 11576510 w 11576510"/>
              <a:gd name="connsiteY3" fmla="*/ 2485105 h 5252681"/>
              <a:gd name="connsiteX4" fmla="*/ 11005725 w 11576510"/>
              <a:gd name="connsiteY4" fmla="*/ 4994553 h 5252681"/>
              <a:gd name="connsiteX5" fmla="*/ 10869547 w 11576510"/>
              <a:gd name="connsiteY5" fmla="*/ 5252681 h 5252681"/>
              <a:gd name="connsiteX6" fmla="*/ 706963 w 11576510"/>
              <a:gd name="connsiteY6" fmla="*/ 5252681 h 5252681"/>
              <a:gd name="connsiteX7" fmla="*/ 570785 w 11576510"/>
              <a:gd name="connsiteY7" fmla="*/ 4994553 h 5252681"/>
              <a:gd name="connsiteX8" fmla="*/ 0 w 11576510"/>
              <a:gd name="connsiteY8" fmla="*/ 2485105 h 5252681"/>
              <a:gd name="connsiteX9" fmla="*/ 468696 w 11576510"/>
              <a:gd name="connsiteY9" fmla="*/ 199645 h 525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76510" h="5252681">
                <a:moveTo>
                  <a:pt x="564130" y="0"/>
                </a:moveTo>
                <a:lnTo>
                  <a:pt x="11012381" y="0"/>
                </a:lnTo>
                <a:lnTo>
                  <a:pt x="11107815" y="199645"/>
                </a:lnTo>
                <a:cubicBezTo>
                  <a:pt x="11409441" y="900769"/>
                  <a:pt x="11576510" y="1673426"/>
                  <a:pt x="11576510" y="2485105"/>
                </a:cubicBezTo>
                <a:cubicBezTo>
                  <a:pt x="11576510" y="3384195"/>
                  <a:pt x="11371519" y="4235407"/>
                  <a:pt x="11005725" y="4994553"/>
                </a:cubicBezTo>
                <a:lnTo>
                  <a:pt x="10869547" y="5252681"/>
                </a:lnTo>
                <a:lnTo>
                  <a:pt x="706963" y="5252681"/>
                </a:lnTo>
                <a:lnTo>
                  <a:pt x="570785" y="4994553"/>
                </a:lnTo>
                <a:cubicBezTo>
                  <a:pt x="204991" y="4235407"/>
                  <a:pt x="0" y="3384195"/>
                  <a:pt x="0" y="2485105"/>
                </a:cubicBezTo>
                <a:cubicBezTo>
                  <a:pt x="0" y="1673426"/>
                  <a:pt x="167069" y="900769"/>
                  <a:pt x="468696" y="199645"/>
                </a:cubicBezTo>
                <a:close/>
              </a:path>
            </a:pathLst>
          </a:custGeom>
          <a:noFill/>
          <a:ln w="13716">
            <a:gradFill flip="none" rotWithShape="1">
              <a:gsLst>
                <a:gs pos="50000">
                  <a:schemeClr val="tx1">
                    <a:lumMod val="75000"/>
                    <a:lumOff val="25000"/>
                  </a:schemeClr>
                </a:gs>
                <a:gs pos="89000">
                  <a:schemeClr val="tx2">
                    <a:alpha val="0"/>
                  </a:schemeClr>
                </a:gs>
                <a:gs pos="12000">
                  <a:schemeClr val="tx2">
                    <a:alpha val="0"/>
                  </a:schemeClr>
                </a:gs>
              </a:gsLst>
              <a:lin ang="5400000" scaled="1"/>
              <a:tileRect/>
            </a:gra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9" name="椭圆 28"/>
          <p:cNvSpPr/>
          <p:nvPr/>
        </p:nvSpPr>
        <p:spPr>
          <a:xfrm>
            <a:off x="3605155" y="2262672"/>
            <a:ext cx="1040548" cy="1040548"/>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1" name="椭圆 30"/>
          <p:cNvSpPr/>
          <p:nvPr/>
        </p:nvSpPr>
        <p:spPr>
          <a:xfrm>
            <a:off x="7513409" y="2262672"/>
            <a:ext cx="1040548" cy="1040548"/>
          </a:xfrm>
          <a:prstGeom prst="ellipse">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22" name="矩形: 对角圆角 475"/>
          <p:cNvSpPr/>
          <p:nvPr/>
        </p:nvSpPr>
        <p:spPr>
          <a:xfrm>
            <a:off x="2067200" y="1605559"/>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23" name="文本框 1122"/>
          <p:cNvSpPr txBox="1"/>
          <p:nvPr/>
        </p:nvSpPr>
        <p:spPr>
          <a:xfrm>
            <a:off x="2153942" y="1627712"/>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实体建模</a:t>
            </a:r>
            <a:endParaRPr lang="en-US" altLang="zh-CN" sz="970" dirty="0">
              <a:solidFill>
                <a:schemeClr val="bg1"/>
              </a:solidFill>
              <a:latin typeface="+mn-ea"/>
            </a:endParaRPr>
          </a:p>
        </p:txBody>
      </p:sp>
      <p:sp>
        <p:nvSpPr>
          <p:cNvPr id="1133" name="矩形: 对角圆角 475"/>
          <p:cNvSpPr/>
          <p:nvPr/>
        </p:nvSpPr>
        <p:spPr>
          <a:xfrm>
            <a:off x="1967413" y="2184727"/>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35" name="文本框 1134"/>
          <p:cNvSpPr txBox="1"/>
          <p:nvPr/>
        </p:nvSpPr>
        <p:spPr>
          <a:xfrm>
            <a:off x="2054155" y="2206880"/>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元数据管理</a:t>
            </a:r>
            <a:endParaRPr lang="en-US" altLang="zh-CN" sz="970" dirty="0">
              <a:solidFill>
                <a:schemeClr val="bg1"/>
              </a:solidFill>
              <a:latin typeface="+mn-ea"/>
            </a:endParaRPr>
          </a:p>
        </p:txBody>
      </p:sp>
      <p:sp>
        <p:nvSpPr>
          <p:cNvPr id="1142" name="矩形: 对角圆角 475"/>
          <p:cNvSpPr/>
          <p:nvPr/>
        </p:nvSpPr>
        <p:spPr>
          <a:xfrm>
            <a:off x="1940231" y="2751386"/>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47" name="文本框 1146"/>
          <p:cNvSpPr txBox="1"/>
          <p:nvPr/>
        </p:nvSpPr>
        <p:spPr>
          <a:xfrm>
            <a:off x="2026973" y="2773539"/>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接口管理</a:t>
            </a:r>
            <a:endParaRPr lang="en-US" altLang="zh-CN" sz="970" dirty="0">
              <a:solidFill>
                <a:schemeClr val="bg1"/>
              </a:solidFill>
              <a:latin typeface="+mn-ea"/>
            </a:endParaRPr>
          </a:p>
        </p:txBody>
      </p:sp>
      <p:sp>
        <p:nvSpPr>
          <p:cNvPr id="450" name="矩形: 对角圆角 475"/>
          <p:cNvSpPr/>
          <p:nvPr/>
        </p:nvSpPr>
        <p:spPr>
          <a:xfrm>
            <a:off x="2056119" y="3327321"/>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1" name="文本框 450"/>
          <p:cNvSpPr txBox="1"/>
          <p:nvPr/>
        </p:nvSpPr>
        <p:spPr>
          <a:xfrm>
            <a:off x="2142861" y="3349474"/>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接口聚合</a:t>
            </a:r>
            <a:endParaRPr lang="en-US" altLang="zh-CN" sz="970" dirty="0">
              <a:solidFill>
                <a:schemeClr val="bg1"/>
              </a:solidFill>
              <a:latin typeface="+mn-ea"/>
            </a:endParaRPr>
          </a:p>
        </p:txBody>
      </p:sp>
      <p:sp>
        <p:nvSpPr>
          <p:cNvPr id="465" name="右大括号 464"/>
          <p:cNvSpPr/>
          <p:nvPr/>
        </p:nvSpPr>
        <p:spPr>
          <a:xfrm>
            <a:off x="3211953" y="1793934"/>
            <a:ext cx="338157" cy="1716273"/>
          </a:xfrm>
          <a:prstGeom prst="rightBrace">
            <a:avLst>
              <a:gd name="adj1" fmla="val 53950"/>
              <a:gd name="adj2" fmla="val 50000"/>
            </a:avLst>
          </a:prstGeom>
          <a:noFill/>
          <a:ln w="12700">
            <a:solidFill>
              <a:schemeClr val="bg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lt1"/>
              </a:solidFill>
            </a:endParaRPr>
          </a:p>
        </p:txBody>
      </p:sp>
      <p:sp>
        <p:nvSpPr>
          <p:cNvPr id="32" name="矩形: 对角圆角 475"/>
          <p:cNvSpPr/>
          <p:nvPr/>
        </p:nvSpPr>
        <p:spPr>
          <a:xfrm flipH="1">
            <a:off x="9059846" y="1605559"/>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3" name="文本框 32"/>
          <p:cNvSpPr txBox="1"/>
          <p:nvPr/>
        </p:nvSpPr>
        <p:spPr>
          <a:xfrm flipH="1">
            <a:off x="9141249" y="1627712"/>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项目管理</a:t>
            </a:r>
            <a:endParaRPr lang="en-US" altLang="zh-CN" sz="970" dirty="0">
              <a:solidFill>
                <a:schemeClr val="bg1"/>
              </a:solidFill>
              <a:latin typeface="+mn-ea"/>
            </a:endParaRPr>
          </a:p>
        </p:txBody>
      </p:sp>
      <p:sp>
        <p:nvSpPr>
          <p:cNvPr id="478" name="矩形: 对角圆角 475"/>
          <p:cNvSpPr/>
          <p:nvPr/>
        </p:nvSpPr>
        <p:spPr>
          <a:xfrm flipH="1">
            <a:off x="9159633" y="2184727"/>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9" name="文本框 478"/>
          <p:cNvSpPr txBox="1"/>
          <p:nvPr/>
        </p:nvSpPr>
        <p:spPr>
          <a:xfrm flipH="1">
            <a:off x="9241036" y="2206880"/>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需求管理</a:t>
            </a:r>
            <a:endParaRPr lang="en-US" altLang="zh-CN" sz="970" dirty="0">
              <a:solidFill>
                <a:schemeClr val="bg1"/>
              </a:solidFill>
              <a:latin typeface="+mn-ea"/>
            </a:endParaRPr>
          </a:p>
        </p:txBody>
      </p:sp>
      <p:sp>
        <p:nvSpPr>
          <p:cNvPr id="476" name="矩形: 对角圆角 475"/>
          <p:cNvSpPr/>
          <p:nvPr/>
        </p:nvSpPr>
        <p:spPr>
          <a:xfrm flipH="1">
            <a:off x="9186815" y="2751386"/>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7" name="文本框 476"/>
          <p:cNvSpPr txBox="1"/>
          <p:nvPr/>
        </p:nvSpPr>
        <p:spPr>
          <a:xfrm flipH="1">
            <a:off x="9268218" y="2773539"/>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任务进度</a:t>
            </a:r>
            <a:endParaRPr lang="en-US" altLang="zh-CN" sz="970" dirty="0">
              <a:solidFill>
                <a:schemeClr val="bg1"/>
              </a:solidFill>
              <a:latin typeface="+mn-ea"/>
            </a:endParaRPr>
          </a:p>
        </p:txBody>
      </p:sp>
      <p:sp>
        <p:nvSpPr>
          <p:cNvPr id="474" name="矩形: 对角圆角 475"/>
          <p:cNvSpPr/>
          <p:nvPr/>
        </p:nvSpPr>
        <p:spPr>
          <a:xfrm flipH="1">
            <a:off x="9070927" y="3327321"/>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5" name="文本框 474"/>
          <p:cNvSpPr txBox="1"/>
          <p:nvPr/>
        </p:nvSpPr>
        <p:spPr>
          <a:xfrm flipH="1">
            <a:off x="9152330" y="3349474"/>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版本管理</a:t>
            </a:r>
            <a:endParaRPr lang="en-US" altLang="zh-CN" sz="970" dirty="0">
              <a:solidFill>
                <a:schemeClr val="bg1"/>
              </a:solidFill>
              <a:latin typeface="+mn-ea"/>
            </a:endParaRPr>
          </a:p>
        </p:txBody>
      </p:sp>
      <p:sp>
        <p:nvSpPr>
          <p:cNvPr id="469" name="右大括号 468"/>
          <p:cNvSpPr/>
          <p:nvPr/>
        </p:nvSpPr>
        <p:spPr>
          <a:xfrm flipH="1">
            <a:off x="8646154" y="1793934"/>
            <a:ext cx="338157" cy="1716273"/>
          </a:xfrm>
          <a:prstGeom prst="rightBrace">
            <a:avLst>
              <a:gd name="adj1" fmla="val 53950"/>
              <a:gd name="adj2" fmla="val 50000"/>
            </a:avLst>
          </a:prstGeom>
          <a:noFill/>
          <a:ln w="12700">
            <a:solidFill>
              <a:schemeClr val="bg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lt1"/>
              </a:solidFill>
            </a:endParaRPr>
          </a:p>
        </p:txBody>
      </p:sp>
      <p:sp>
        <p:nvSpPr>
          <p:cNvPr id="35" name="文本框 34"/>
          <p:cNvSpPr txBox="1"/>
          <p:nvPr/>
        </p:nvSpPr>
        <p:spPr>
          <a:xfrm>
            <a:off x="3717313" y="2510361"/>
            <a:ext cx="808388" cy="584775"/>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600" dirty="0">
                <a:solidFill>
                  <a:schemeClr val="bg1"/>
                </a:solidFill>
              </a:rPr>
              <a:t>研发</a:t>
            </a:r>
            <a:endParaRPr lang="en-US" altLang="zh-CN" sz="1600" dirty="0">
              <a:solidFill>
                <a:schemeClr val="bg1"/>
              </a:solidFill>
            </a:endParaRPr>
          </a:p>
          <a:p>
            <a:pPr algn="ctr"/>
            <a:r>
              <a:rPr lang="zh-CN" altLang="en-US" sz="1600" dirty="0">
                <a:solidFill>
                  <a:schemeClr val="bg1"/>
                </a:solidFill>
              </a:rPr>
              <a:t>平台</a:t>
            </a:r>
            <a:endParaRPr lang="zh-CN" altLang="en-US" sz="1600" dirty="0">
              <a:solidFill>
                <a:schemeClr val="bg1"/>
              </a:solidFill>
            </a:endParaRPr>
          </a:p>
        </p:txBody>
      </p:sp>
      <p:sp>
        <p:nvSpPr>
          <p:cNvPr id="37" name="文本框 36"/>
          <p:cNvSpPr txBox="1"/>
          <p:nvPr/>
        </p:nvSpPr>
        <p:spPr>
          <a:xfrm>
            <a:off x="5353694" y="2405131"/>
            <a:ext cx="1413310"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dirty="0">
                <a:solidFill>
                  <a:schemeClr val="bg1"/>
                </a:solidFill>
              </a:rPr>
              <a:t>业务中台</a:t>
            </a:r>
            <a:endParaRPr lang="zh-CN" altLang="en-US" dirty="0">
              <a:solidFill>
                <a:schemeClr val="bg1"/>
              </a:solidFill>
            </a:endParaRPr>
          </a:p>
        </p:txBody>
      </p:sp>
      <p:sp>
        <p:nvSpPr>
          <p:cNvPr id="38" name="文本框 37"/>
          <p:cNvSpPr txBox="1"/>
          <p:nvPr/>
        </p:nvSpPr>
        <p:spPr>
          <a:xfrm>
            <a:off x="4948245" y="2770417"/>
            <a:ext cx="221928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chemeClr val="bg1"/>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chemeClr val="bg1"/>
              </a:solidFill>
              <a:effectLst/>
              <a:uLnTx/>
              <a:uFillTx/>
              <a:latin typeface="思源黑体 CN Normal"/>
              <a:ea typeface="思源黑体 CN Normal"/>
              <a:cs typeface="+mn-cs"/>
            </a:endParaRPr>
          </a:p>
        </p:txBody>
      </p:sp>
      <p:sp>
        <p:nvSpPr>
          <p:cNvPr id="505" name="矩形 504"/>
          <p:cNvSpPr/>
          <p:nvPr/>
        </p:nvSpPr>
        <p:spPr>
          <a:xfrm rot="2656793">
            <a:off x="785515" y="1692182"/>
            <a:ext cx="607150" cy="60715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pic>
        <p:nvPicPr>
          <p:cNvPr id="506" name="图片 505"/>
          <p:cNvPicPr>
            <a:picLocks noChangeAspect="1"/>
          </p:cNvPicPr>
          <p:nvPr/>
        </p:nvPicPr>
        <p:blipFill rotWithShape="1">
          <a:blip r:embed="rId1">
            <a:duotone>
              <a:schemeClr val="accent2">
                <a:shade val="45000"/>
                <a:satMod val="135000"/>
              </a:schemeClr>
              <a:prstClr val="white"/>
            </a:duotone>
          </a:blip>
          <a:srcRect l="36442" r="36442"/>
          <a:stretch>
            <a:fillRect/>
          </a:stretch>
        </p:blipFill>
        <p:spPr>
          <a:xfrm>
            <a:off x="519346" y="2352426"/>
            <a:ext cx="1089406" cy="340969"/>
          </a:xfrm>
          <a:prstGeom prst="rect">
            <a:avLst/>
          </a:prstGeom>
        </p:spPr>
      </p:pic>
      <p:sp>
        <p:nvSpPr>
          <p:cNvPr id="508" name="文本框 507"/>
          <p:cNvSpPr txBox="1"/>
          <p:nvPr/>
        </p:nvSpPr>
        <p:spPr>
          <a:xfrm>
            <a:off x="665458" y="1773452"/>
            <a:ext cx="850732" cy="449097"/>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bg1"/>
                </a:solidFill>
                <a:latin typeface="思源黑体 CN Medium" panose="020B0600000000000000" pitchFamily="34" charset="-122"/>
                <a:ea typeface="思源黑体 CN Medium" panose="020B0600000000000000" pitchFamily="34" charset="-122"/>
              </a:rPr>
              <a:t>低代码</a:t>
            </a:r>
            <a:endParaRPr lang="en-US" altLang="zh-CN" sz="1000">
              <a:solidFill>
                <a:schemeClr val="bg1"/>
              </a:solidFill>
              <a:latin typeface="思源黑体 CN Medium" panose="020B0600000000000000" pitchFamily="34" charset="-122"/>
              <a:ea typeface="思源黑体 CN Medium" panose="020B0600000000000000" pitchFamily="34" charset="-122"/>
            </a:endParaRPr>
          </a:p>
          <a:p>
            <a:pPr algn="ctr">
              <a:lnSpc>
                <a:spcPct val="120000"/>
              </a:lnSpc>
            </a:pPr>
            <a:r>
              <a:rPr lang="zh-CN" altLang="en-US" sz="1000">
                <a:solidFill>
                  <a:schemeClr val="bg1"/>
                </a:solidFill>
                <a:latin typeface="思源黑体 CN Medium" panose="020B0600000000000000" pitchFamily="34" charset="-122"/>
                <a:ea typeface="思源黑体 CN Medium" panose="020B0600000000000000" pitchFamily="34" charset="-122"/>
              </a:rPr>
              <a:t>建设</a:t>
            </a:r>
            <a:endParaRPr lang="zh-CN" altLang="en-US" sz="1000" dirty="0">
              <a:solidFill>
                <a:schemeClr val="bg1"/>
              </a:solidFill>
              <a:latin typeface="思源黑体 CN Medium" panose="020B0600000000000000" pitchFamily="34" charset="-122"/>
              <a:ea typeface="思源黑体 CN Medium" panose="020B0600000000000000" pitchFamily="34" charset="-122"/>
            </a:endParaRPr>
          </a:p>
        </p:txBody>
      </p:sp>
      <p:sp>
        <p:nvSpPr>
          <p:cNvPr id="509" name="矩形 508"/>
          <p:cNvSpPr/>
          <p:nvPr/>
        </p:nvSpPr>
        <p:spPr>
          <a:xfrm rot="2656793">
            <a:off x="785515" y="2750911"/>
            <a:ext cx="607150" cy="60715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pic>
        <p:nvPicPr>
          <p:cNvPr id="510" name="图片 509"/>
          <p:cNvPicPr>
            <a:picLocks noChangeAspect="1"/>
          </p:cNvPicPr>
          <p:nvPr/>
        </p:nvPicPr>
        <p:blipFill rotWithShape="1">
          <a:blip r:embed="rId1">
            <a:duotone>
              <a:schemeClr val="accent2">
                <a:shade val="45000"/>
                <a:satMod val="135000"/>
              </a:schemeClr>
              <a:prstClr val="white"/>
            </a:duotone>
          </a:blip>
          <a:srcRect l="36442" r="36442"/>
          <a:stretch>
            <a:fillRect/>
          </a:stretch>
        </p:blipFill>
        <p:spPr>
          <a:xfrm>
            <a:off x="519346" y="3411155"/>
            <a:ext cx="1089406" cy="340969"/>
          </a:xfrm>
          <a:prstGeom prst="rect">
            <a:avLst/>
          </a:prstGeom>
        </p:spPr>
      </p:pic>
      <p:sp>
        <p:nvSpPr>
          <p:cNvPr id="1155" name="矩形 1154"/>
          <p:cNvSpPr/>
          <p:nvPr/>
        </p:nvSpPr>
        <p:spPr>
          <a:xfrm rot="2656793">
            <a:off x="10754968" y="1692182"/>
            <a:ext cx="607150" cy="60715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pic>
        <p:nvPicPr>
          <p:cNvPr id="1156" name="图片 1155"/>
          <p:cNvPicPr>
            <a:picLocks noChangeAspect="1"/>
          </p:cNvPicPr>
          <p:nvPr/>
        </p:nvPicPr>
        <p:blipFill rotWithShape="1">
          <a:blip r:embed="rId1"/>
          <a:srcRect l="36442" r="36442"/>
          <a:stretch>
            <a:fillRect/>
          </a:stretch>
        </p:blipFill>
        <p:spPr>
          <a:xfrm>
            <a:off x="10488799" y="2352426"/>
            <a:ext cx="1089406" cy="340969"/>
          </a:xfrm>
          <a:prstGeom prst="rect">
            <a:avLst/>
          </a:prstGeom>
        </p:spPr>
      </p:pic>
      <p:sp>
        <p:nvSpPr>
          <p:cNvPr id="1158" name="矩形 1157"/>
          <p:cNvSpPr/>
          <p:nvPr/>
        </p:nvSpPr>
        <p:spPr>
          <a:xfrm rot="2656793">
            <a:off x="10754968" y="2750911"/>
            <a:ext cx="607150" cy="60715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pic>
        <p:nvPicPr>
          <p:cNvPr id="1159" name="图片 1158"/>
          <p:cNvPicPr>
            <a:picLocks noChangeAspect="1"/>
          </p:cNvPicPr>
          <p:nvPr/>
        </p:nvPicPr>
        <p:blipFill rotWithShape="1">
          <a:blip r:embed="rId1"/>
          <a:srcRect l="36442" r="36442"/>
          <a:stretch>
            <a:fillRect/>
          </a:stretch>
        </p:blipFill>
        <p:spPr>
          <a:xfrm>
            <a:off x="10488799" y="3411155"/>
            <a:ext cx="1089406" cy="340969"/>
          </a:xfrm>
          <a:prstGeom prst="rect">
            <a:avLst/>
          </a:prstGeom>
        </p:spPr>
      </p:pic>
      <p:sp>
        <p:nvSpPr>
          <p:cNvPr id="1163" name="椭圆 1162"/>
          <p:cNvSpPr/>
          <p:nvPr>
            <p:custDataLst>
              <p:tags r:id="rId2"/>
            </p:custDataLst>
          </p:nvPr>
        </p:nvSpPr>
        <p:spPr>
          <a:xfrm>
            <a:off x="1775199" y="1928992"/>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1164" name="椭圆 1163"/>
          <p:cNvSpPr/>
          <p:nvPr/>
        </p:nvSpPr>
        <p:spPr>
          <a:xfrm>
            <a:off x="1798725" y="1952520"/>
            <a:ext cx="38880" cy="38880"/>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66" name="椭圆 1165"/>
          <p:cNvSpPr/>
          <p:nvPr>
            <p:custDataLst>
              <p:tags r:id="rId3"/>
            </p:custDataLst>
          </p:nvPr>
        </p:nvSpPr>
        <p:spPr>
          <a:xfrm>
            <a:off x="1775199" y="2979884"/>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1167" name="椭圆 1166"/>
          <p:cNvSpPr/>
          <p:nvPr/>
        </p:nvSpPr>
        <p:spPr>
          <a:xfrm>
            <a:off x="1798725" y="3003412"/>
            <a:ext cx="38880" cy="38880"/>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69" name="椭圆 1168"/>
          <p:cNvSpPr/>
          <p:nvPr>
            <p:custDataLst>
              <p:tags r:id="rId4"/>
            </p:custDataLst>
          </p:nvPr>
        </p:nvSpPr>
        <p:spPr>
          <a:xfrm>
            <a:off x="10271156" y="1956985"/>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1170" name="椭圆 1169"/>
          <p:cNvSpPr/>
          <p:nvPr/>
        </p:nvSpPr>
        <p:spPr>
          <a:xfrm>
            <a:off x="10294682" y="1980513"/>
            <a:ext cx="38880" cy="38880"/>
          </a:xfrm>
          <a:prstGeom prst="ellipse">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72" name="椭圆 1171"/>
          <p:cNvSpPr/>
          <p:nvPr>
            <p:custDataLst>
              <p:tags r:id="rId5"/>
            </p:custDataLst>
          </p:nvPr>
        </p:nvSpPr>
        <p:spPr>
          <a:xfrm>
            <a:off x="10289818" y="2979884"/>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1173" name="椭圆 1172"/>
          <p:cNvSpPr/>
          <p:nvPr/>
        </p:nvSpPr>
        <p:spPr>
          <a:xfrm>
            <a:off x="10313344" y="3003412"/>
            <a:ext cx="38880" cy="38880"/>
          </a:xfrm>
          <a:prstGeom prst="ellipse">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cxnSp>
        <p:nvCxnSpPr>
          <p:cNvPr id="1176" name="直接连接符 1175"/>
          <p:cNvCxnSpPr/>
          <p:nvPr/>
        </p:nvCxnSpPr>
        <p:spPr>
          <a:xfrm>
            <a:off x="1584121" y="3022074"/>
            <a:ext cx="21460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98" name="文本框 1197"/>
          <p:cNvSpPr txBox="1"/>
          <p:nvPr/>
        </p:nvSpPr>
        <p:spPr>
          <a:xfrm>
            <a:off x="1891693" y="5348266"/>
            <a:ext cx="1320260" cy="264431"/>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bg1"/>
                </a:solidFill>
                <a:latin typeface="思源黑体 CN Medium" panose="020B0600000000000000" pitchFamily="34" charset="-122"/>
                <a:ea typeface="思源黑体 CN Medium" panose="020B0600000000000000" pitchFamily="34" charset="-122"/>
              </a:rPr>
              <a:t>基础数据平台</a:t>
            </a:r>
            <a:endParaRPr lang="zh-CN" altLang="en-US" sz="1000" dirty="0">
              <a:solidFill>
                <a:schemeClr val="bg1"/>
              </a:solidFill>
              <a:latin typeface="思源黑体 CN Medium" panose="020B0600000000000000" pitchFamily="34" charset="-122"/>
              <a:ea typeface="思源黑体 CN Medium" panose="020B0600000000000000" pitchFamily="34" charset="-122"/>
            </a:endParaRPr>
          </a:p>
        </p:txBody>
      </p:sp>
      <p:sp>
        <p:nvSpPr>
          <p:cNvPr id="1199" name="矩形 1198"/>
          <p:cNvSpPr/>
          <p:nvPr/>
        </p:nvSpPr>
        <p:spPr>
          <a:xfrm>
            <a:off x="2429797" y="5587920"/>
            <a:ext cx="24405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0" name="文本框 1199"/>
          <p:cNvSpPr txBox="1"/>
          <p:nvPr/>
        </p:nvSpPr>
        <p:spPr>
          <a:xfrm>
            <a:off x="5618241" y="5348266"/>
            <a:ext cx="850732" cy="264624"/>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en-US" altLang="zh-CN" sz="1000" dirty="0">
                <a:solidFill>
                  <a:schemeClr val="bg1"/>
                </a:solidFill>
                <a:latin typeface="思源黑体 CN Medium" panose="020B0600000000000000" pitchFamily="34" charset="-122"/>
                <a:ea typeface="思源黑体 CN Medium" panose="020B0600000000000000" pitchFamily="34" charset="-122"/>
              </a:rPr>
              <a:t>ERP</a:t>
            </a:r>
            <a:r>
              <a:rPr lang="zh-CN" altLang="en-US" sz="1000" dirty="0">
                <a:solidFill>
                  <a:schemeClr val="bg1"/>
                </a:solidFill>
                <a:latin typeface="思源黑体 CN Medium" panose="020B0600000000000000" pitchFamily="34" charset="-122"/>
                <a:ea typeface="思源黑体 CN Medium" panose="020B0600000000000000" pitchFamily="34" charset="-122"/>
              </a:rPr>
              <a:t>系统</a:t>
            </a:r>
            <a:endParaRPr lang="zh-CN" altLang="en-US" sz="1000" dirty="0">
              <a:solidFill>
                <a:schemeClr val="bg1"/>
              </a:solidFill>
              <a:latin typeface="思源黑体 CN Medium" panose="020B0600000000000000" pitchFamily="34" charset="-122"/>
              <a:ea typeface="思源黑体 CN Medium" panose="020B0600000000000000" pitchFamily="34" charset="-122"/>
            </a:endParaRPr>
          </a:p>
        </p:txBody>
      </p:sp>
      <p:sp>
        <p:nvSpPr>
          <p:cNvPr id="1202" name="矩形 1201"/>
          <p:cNvSpPr/>
          <p:nvPr/>
        </p:nvSpPr>
        <p:spPr>
          <a:xfrm>
            <a:off x="5921581" y="5587920"/>
            <a:ext cx="24405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6" name="文本框 1205"/>
          <p:cNvSpPr txBox="1"/>
          <p:nvPr/>
        </p:nvSpPr>
        <p:spPr>
          <a:xfrm>
            <a:off x="8779702" y="5348266"/>
            <a:ext cx="1596052" cy="264431"/>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bg1"/>
                </a:solidFill>
                <a:latin typeface="思源黑体 CN Medium" panose="020B0600000000000000" pitchFamily="34" charset="-122"/>
                <a:ea typeface="思源黑体 CN Medium" panose="020B0600000000000000" pitchFamily="34" charset="-122"/>
              </a:rPr>
              <a:t>数据管理系统</a:t>
            </a:r>
            <a:endParaRPr lang="zh-CN" altLang="en-US" sz="1000" dirty="0">
              <a:solidFill>
                <a:schemeClr val="bg1"/>
              </a:solidFill>
              <a:latin typeface="思源黑体 CN Medium" panose="020B0600000000000000" pitchFamily="34" charset="-122"/>
              <a:ea typeface="思源黑体 CN Medium" panose="020B0600000000000000" pitchFamily="34" charset="-122"/>
            </a:endParaRPr>
          </a:p>
        </p:txBody>
      </p:sp>
      <p:sp>
        <p:nvSpPr>
          <p:cNvPr id="1208" name="矩形 1207"/>
          <p:cNvSpPr/>
          <p:nvPr/>
        </p:nvSpPr>
        <p:spPr>
          <a:xfrm>
            <a:off x="9455702" y="5587920"/>
            <a:ext cx="24405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2" name="文本框 1211"/>
          <p:cNvSpPr txBox="1"/>
          <p:nvPr/>
        </p:nvSpPr>
        <p:spPr>
          <a:xfrm>
            <a:off x="1365547" y="5829984"/>
            <a:ext cx="82586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商品主数据</a:t>
            </a:r>
            <a:endParaRPr lang="zh-CN" altLang="en-US" sz="1000" dirty="0">
              <a:solidFill>
                <a:schemeClr val="tx1">
                  <a:lumMod val="75000"/>
                  <a:lumOff val="25000"/>
                </a:schemeClr>
              </a:solidFill>
            </a:endParaRPr>
          </a:p>
        </p:txBody>
      </p:sp>
      <p:sp>
        <p:nvSpPr>
          <p:cNvPr id="1223" name="文本框 1222"/>
          <p:cNvSpPr txBox="1"/>
          <p:nvPr/>
        </p:nvSpPr>
        <p:spPr>
          <a:xfrm>
            <a:off x="2155438" y="5822581"/>
            <a:ext cx="82586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用户主数据</a:t>
            </a:r>
            <a:endParaRPr lang="zh-CN" altLang="en-US" sz="1000" dirty="0">
              <a:solidFill>
                <a:schemeClr val="tx1">
                  <a:lumMod val="75000"/>
                  <a:lumOff val="25000"/>
                </a:schemeClr>
              </a:solidFill>
            </a:endParaRPr>
          </a:p>
        </p:txBody>
      </p:sp>
      <p:sp>
        <p:nvSpPr>
          <p:cNvPr id="1224" name="文本框 1223"/>
          <p:cNvSpPr txBox="1"/>
          <p:nvPr/>
        </p:nvSpPr>
        <p:spPr>
          <a:xfrm>
            <a:off x="2918078" y="5822581"/>
            <a:ext cx="851515"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商户主数据</a:t>
            </a:r>
            <a:endParaRPr lang="zh-CN" altLang="en-US" sz="1000" dirty="0">
              <a:solidFill>
                <a:schemeClr val="tx1">
                  <a:lumMod val="75000"/>
                  <a:lumOff val="25000"/>
                </a:schemeClr>
              </a:solidFill>
            </a:endParaRPr>
          </a:p>
        </p:txBody>
      </p:sp>
      <p:sp>
        <p:nvSpPr>
          <p:cNvPr id="1230" name="文本框 1229"/>
          <p:cNvSpPr txBox="1"/>
          <p:nvPr/>
        </p:nvSpPr>
        <p:spPr>
          <a:xfrm>
            <a:off x="1429667" y="6096570"/>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数据字典</a:t>
            </a:r>
            <a:endParaRPr lang="zh-CN" altLang="en-US" sz="1000" dirty="0">
              <a:solidFill>
                <a:schemeClr val="tx1">
                  <a:lumMod val="75000"/>
                  <a:lumOff val="25000"/>
                </a:schemeClr>
              </a:solidFill>
            </a:endParaRPr>
          </a:p>
        </p:txBody>
      </p:sp>
      <p:sp>
        <p:nvSpPr>
          <p:cNvPr id="1237" name="文本框 1236"/>
          <p:cNvSpPr txBox="1"/>
          <p:nvPr/>
        </p:nvSpPr>
        <p:spPr>
          <a:xfrm>
            <a:off x="2155438" y="6089167"/>
            <a:ext cx="82586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账户主数据</a:t>
            </a:r>
            <a:endParaRPr lang="zh-CN" altLang="en-US" sz="1000" dirty="0">
              <a:solidFill>
                <a:schemeClr val="tx1">
                  <a:lumMod val="75000"/>
                  <a:lumOff val="25000"/>
                </a:schemeClr>
              </a:solidFill>
            </a:endParaRPr>
          </a:p>
        </p:txBody>
      </p:sp>
      <p:sp>
        <p:nvSpPr>
          <p:cNvPr id="1246" name="文本框 1245"/>
          <p:cNvSpPr txBox="1"/>
          <p:nvPr/>
        </p:nvSpPr>
        <p:spPr>
          <a:xfrm>
            <a:off x="2930902" y="6089167"/>
            <a:ext cx="82586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物料主数据</a:t>
            </a:r>
            <a:endParaRPr lang="zh-CN" altLang="en-US" sz="1000" dirty="0">
              <a:solidFill>
                <a:schemeClr val="tx1">
                  <a:lumMod val="75000"/>
                  <a:lumOff val="25000"/>
                </a:schemeClr>
              </a:solidFill>
            </a:endParaRPr>
          </a:p>
        </p:txBody>
      </p:sp>
      <p:sp>
        <p:nvSpPr>
          <p:cNvPr id="1247" name="文本框 1246"/>
          <p:cNvSpPr txBox="1"/>
          <p:nvPr/>
        </p:nvSpPr>
        <p:spPr>
          <a:xfrm>
            <a:off x="4941381" y="5829984"/>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排产管理</a:t>
            </a:r>
            <a:endParaRPr lang="zh-CN" altLang="en-US" sz="1000" dirty="0">
              <a:solidFill>
                <a:schemeClr val="tx1">
                  <a:lumMod val="75000"/>
                  <a:lumOff val="25000"/>
                </a:schemeClr>
              </a:solidFill>
            </a:endParaRPr>
          </a:p>
        </p:txBody>
      </p:sp>
      <p:sp>
        <p:nvSpPr>
          <p:cNvPr id="1024" name="文本框 1023"/>
          <p:cNvSpPr txBox="1"/>
          <p:nvPr/>
        </p:nvSpPr>
        <p:spPr>
          <a:xfrm>
            <a:off x="5731272" y="5822581"/>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财务单据</a:t>
            </a:r>
            <a:endParaRPr lang="zh-CN" altLang="en-US" sz="1000" dirty="0">
              <a:solidFill>
                <a:schemeClr val="tx1">
                  <a:lumMod val="75000"/>
                  <a:lumOff val="25000"/>
                </a:schemeClr>
              </a:solidFill>
            </a:endParaRPr>
          </a:p>
        </p:txBody>
      </p:sp>
      <p:sp>
        <p:nvSpPr>
          <p:cNvPr id="1025" name="文本框 1024"/>
          <p:cNvSpPr txBox="1"/>
          <p:nvPr/>
        </p:nvSpPr>
        <p:spPr>
          <a:xfrm>
            <a:off x="6506735" y="5822581"/>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采购管理</a:t>
            </a:r>
            <a:endParaRPr lang="zh-CN" altLang="en-US" sz="1000" dirty="0">
              <a:solidFill>
                <a:schemeClr val="tx1">
                  <a:lumMod val="75000"/>
                  <a:lumOff val="25000"/>
                </a:schemeClr>
              </a:solidFill>
            </a:endParaRPr>
          </a:p>
        </p:txBody>
      </p:sp>
      <p:sp>
        <p:nvSpPr>
          <p:cNvPr id="1026" name="文本框 1025"/>
          <p:cNvSpPr txBox="1"/>
          <p:nvPr/>
        </p:nvSpPr>
        <p:spPr>
          <a:xfrm>
            <a:off x="4941381" y="6096570"/>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商品管理</a:t>
            </a:r>
            <a:endParaRPr lang="zh-CN" altLang="en-US" sz="1000" dirty="0">
              <a:solidFill>
                <a:schemeClr val="tx1">
                  <a:lumMod val="75000"/>
                  <a:lumOff val="25000"/>
                </a:schemeClr>
              </a:solidFill>
            </a:endParaRPr>
          </a:p>
        </p:txBody>
      </p:sp>
      <p:sp>
        <p:nvSpPr>
          <p:cNvPr id="1027" name="文本框 1026"/>
          <p:cNvSpPr txBox="1"/>
          <p:nvPr/>
        </p:nvSpPr>
        <p:spPr>
          <a:xfrm>
            <a:off x="5731272" y="6089167"/>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订单管理</a:t>
            </a:r>
            <a:endParaRPr lang="zh-CN" altLang="en-US" sz="1000" dirty="0">
              <a:solidFill>
                <a:schemeClr val="tx1">
                  <a:lumMod val="75000"/>
                  <a:lumOff val="25000"/>
                </a:schemeClr>
              </a:solidFill>
            </a:endParaRPr>
          </a:p>
        </p:txBody>
      </p:sp>
      <p:sp>
        <p:nvSpPr>
          <p:cNvPr id="1028" name="文本框 1027"/>
          <p:cNvSpPr txBox="1"/>
          <p:nvPr/>
        </p:nvSpPr>
        <p:spPr>
          <a:xfrm>
            <a:off x="6506735" y="6089167"/>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支付管理</a:t>
            </a:r>
            <a:endParaRPr lang="zh-CN" altLang="en-US" sz="1000" dirty="0">
              <a:solidFill>
                <a:schemeClr val="tx1">
                  <a:lumMod val="75000"/>
                  <a:lumOff val="25000"/>
                </a:schemeClr>
              </a:solidFill>
            </a:endParaRPr>
          </a:p>
        </p:txBody>
      </p:sp>
      <p:sp>
        <p:nvSpPr>
          <p:cNvPr id="1029" name="文本框 1028"/>
          <p:cNvSpPr txBox="1"/>
          <p:nvPr/>
        </p:nvSpPr>
        <p:spPr>
          <a:xfrm>
            <a:off x="8465783" y="5829984"/>
            <a:ext cx="56938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元数据</a:t>
            </a:r>
            <a:endParaRPr lang="zh-CN" altLang="en-US" sz="1000" dirty="0">
              <a:solidFill>
                <a:schemeClr val="tx1">
                  <a:lumMod val="75000"/>
                  <a:lumOff val="25000"/>
                </a:schemeClr>
              </a:solidFill>
            </a:endParaRPr>
          </a:p>
        </p:txBody>
      </p:sp>
      <p:sp>
        <p:nvSpPr>
          <p:cNvPr id="1030" name="文本框 1029"/>
          <p:cNvSpPr txBox="1"/>
          <p:nvPr/>
        </p:nvSpPr>
        <p:spPr>
          <a:xfrm>
            <a:off x="9191554" y="5822581"/>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数据标签</a:t>
            </a:r>
            <a:endParaRPr lang="zh-CN" altLang="en-US" sz="1000" dirty="0">
              <a:solidFill>
                <a:schemeClr val="tx1">
                  <a:lumMod val="75000"/>
                  <a:lumOff val="25000"/>
                </a:schemeClr>
              </a:solidFill>
            </a:endParaRPr>
          </a:p>
        </p:txBody>
      </p:sp>
      <p:sp>
        <p:nvSpPr>
          <p:cNvPr id="1031" name="文本框 1030"/>
          <p:cNvSpPr txBox="1"/>
          <p:nvPr/>
        </p:nvSpPr>
        <p:spPr>
          <a:xfrm>
            <a:off x="9967017" y="5822581"/>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数据映射</a:t>
            </a:r>
            <a:endParaRPr lang="zh-CN" altLang="en-US" sz="1000" dirty="0">
              <a:solidFill>
                <a:schemeClr val="tx1">
                  <a:lumMod val="75000"/>
                  <a:lumOff val="25000"/>
                </a:schemeClr>
              </a:solidFill>
            </a:endParaRPr>
          </a:p>
        </p:txBody>
      </p:sp>
      <p:sp>
        <p:nvSpPr>
          <p:cNvPr id="1032" name="文本框 1031"/>
          <p:cNvSpPr txBox="1"/>
          <p:nvPr/>
        </p:nvSpPr>
        <p:spPr>
          <a:xfrm>
            <a:off x="8401663" y="6096570"/>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数据主题</a:t>
            </a:r>
            <a:endParaRPr lang="zh-CN" altLang="en-US" sz="1000" dirty="0">
              <a:solidFill>
                <a:schemeClr val="tx1">
                  <a:lumMod val="75000"/>
                  <a:lumOff val="25000"/>
                </a:schemeClr>
              </a:solidFill>
            </a:endParaRPr>
          </a:p>
        </p:txBody>
      </p:sp>
      <p:sp>
        <p:nvSpPr>
          <p:cNvPr id="1033" name="文本框 1032"/>
          <p:cNvSpPr txBox="1"/>
          <p:nvPr/>
        </p:nvSpPr>
        <p:spPr>
          <a:xfrm>
            <a:off x="9191553" y="6089167"/>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数据建模</a:t>
            </a:r>
            <a:endParaRPr lang="zh-CN" altLang="en-US" sz="1000" dirty="0">
              <a:solidFill>
                <a:schemeClr val="tx1">
                  <a:lumMod val="75000"/>
                  <a:lumOff val="25000"/>
                </a:schemeClr>
              </a:solidFill>
            </a:endParaRPr>
          </a:p>
        </p:txBody>
      </p:sp>
      <p:sp>
        <p:nvSpPr>
          <p:cNvPr id="1035" name="文本框 1034"/>
          <p:cNvSpPr txBox="1"/>
          <p:nvPr/>
        </p:nvSpPr>
        <p:spPr>
          <a:xfrm>
            <a:off x="9967019" y="6089167"/>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数据采集</a:t>
            </a:r>
            <a:endParaRPr lang="zh-CN" altLang="en-US" sz="1000" dirty="0">
              <a:solidFill>
                <a:schemeClr val="tx1">
                  <a:lumMod val="75000"/>
                  <a:lumOff val="25000"/>
                </a:schemeClr>
              </a:solidFill>
            </a:endParaRPr>
          </a:p>
        </p:txBody>
      </p:sp>
      <p:sp>
        <p:nvSpPr>
          <p:cNvPr id="1065" name="文本框 1064"/>
          <p:cNvSpPr txBox="1"/>
          <p:nvPr/>
        </p:nvSpPr>
        <p:spPr>
          <a:xfrm>
            <a:off x="7621771" y="2510361"/>
            <a:ext cx="808388" cy="584775"/>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600" dirty="0">
                <a:solidFill>
                  <a:schemeClr val="bg1"/>
                </a:solidFill>
              </a:rPr>
              <a:t>管控</a:t>
            </a:r>
            <a:endParaRPr lang="en-US" altLang="zh-CN" sz="1600" dirty="0">
              <a:solidFill>
                <a:schemeClr val="bg1"/>
              </a:solidFill>
            </a:endParaRPr>
          </a:p>
          <a:p>
            <a:pPr algn="ctr"/>
            <a:r>
              <a:rPr lang="zh-CN" altLang="en-US" sz="1600" dirty="0">
                <a:solidFill>
                  <a:schemeClr val="bg1"/>
                </a:solidFill>
              </a:rPr>
              <a:t>平台</a:t>
            </a:r>
            <a:endParaRPr lang="zh-CN" altLang="en-US" sz="1600" dirty="0">
              <a:solidFill>
                <a:schemeClr val="bg1"/>
              </a:solidFill>
            </a:endParaRPr>
          </a:p>
        </p:txBody>
      </p:sp>
      <p:sp>
        <p:nvSpPr>
          <p:cNvPr id="1077" name="文本框 1076"/>
          <p:cNvSpPr txBox="1"/>
          <p:nvPr/>
        </p:nvSpPr>
        <p:spPr>
          <a:xfrm>
            <a:off x="665458" y="2816283"/>
            <a:ext cx="850732" cy="449097"/>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bg1"/>
                </a:solidFill>
                <a:latin typeface="思源黑体 CN Medium" panose="020B0600000000000000" pitchFamily="34" charset="-122"/>
                <a:ea typeface="思源黑体 CN Medium" panose="020B0600000000000000" pitchFamily="34" charset="-122"/>
              </a:rPr>
              <a:t>快速</a:t>
            </a:r>
            <a:endParaRPr lang="en-US" altLang="zh-CN" sz="1000" dirty="0">
              <a:solidFill>
                <a:schemeClr val="bg1"/>
              </a:solidFill>
              <a:latin typeface="思源黑体 CN Medium" panose="020B0600000000000000" pitchFamily="34" charset="-122"/>
              <a:ea typeface="思源黑体 CN Medium" panose="020B0600000000000000" pitchFamily="34" charset="-122"/>
            </a:endParaRPr>
          </a:p>
          <a:p>
            <a:pPr algn="ctr">
              <a:lnSpc>
                <a:spcPct val="120000"/>
              </a:lnSpc>
            </a:pPr>
            <a:r>
              <a:rPr lang="zh-CN" altLang="en-US" sz="1000" dirty="0">
                <a:solidFill>
                  <a:schemeClr val="bg1"/>
                </a:solidFill>
                <a:latin typeface="思源黑体 CN Medium" panose="020B0600000000000000" pitchFamily="34" charset="-122"/>
                <a:ea typeface="思源黑体 CN Medium" panose="020B0600000000000000" pitchFamily="34" charset="-122"/>
              </a:rPr>
              <a:t>开发</a:t>
            </a:r>
            <a:endParaRPr lang="zh-CN" altLang="en-US" sz="1000" dirty="0">
              <a:solidFill>
                <a:schemeClr val="bg1"/>
              </a:solidFill>
              <a:latin typeface="思源黑体 CN Medium" panose="020B0600000000000000" pitchFamily="34" charset="-122"/>
              <a:ea typeface="思源黑体 CN Medium" panose="020B0600000000000000" pitchFamily="34" charset="-122"/>
            </a:endParaRPr>
          </a:p>
        </p:txBody>
      </p:sp>
      <p:sp>
        <p:nvSpPr>
          <p:cNvPr id="192" name="文本框 191"/>
          <p:cNvSpPr txBox="1"/>
          <p:nvPr/>
        </p:nvSpPr>
        <p:spPr>
          <a:xfrm>
            <a:off x="10650217" y="1773452"/>
            <a:ext cx="850732" cy="449097"/>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bg1"/>
                </a:solidFill>
                <a:latin typeface="思源黑体 CN Medium" panose="020B0600000000000000" pitchFamily="34" charset="-122"/>
                <a:ea typeface="思源黑体 CN Medium" panose="020B0600000000000000" pitchFamily="34" charset="-122"/>
              </a:rPr>
              <a:t>多项目</a:t>
            </a:r>
            <a:endParaRPr lang="en-US" altLang="zh-CN" sz="1000" dirty="0">
              <a:solidFill>
                <a:schemeClr val="bg1"/>
              </a:solidFill>
              <a:latin typeface="思源黑体 CN Medium" panose="020B0600000000000000" pitchFamily="34" charset="-122"/>
              <a:ea typeface="思源黑体 CN Medium" panose="020B0600000000000000" pitchFamily="34" charset="-122"/>
            </a:endParaRPr>
          </a:p>
          <a:p>
            <a:pPr algn="ctr">
              <a:lnSpc>
                <a:spcPct val="120000"/>
              </a:lnSpc>
            </a:pPr>
            <a:r>
              <a:rPr lang="zh-CN" altLang="en-US" sz="1000" dirty="0">
                <a:solidFill>
                  <a:schemeClr val="bg1"/>
                </a:solidFill>
                <a:latin typeface="思源黑体 CN Medium" panose="020B0600000000000000" pitchFamily="34" charset="-122"/>
                <a:ea typeface="思源黑体 CN Medium" panose="020B0600000000000000" pitchFamily="34" charset="-122"/>
              </a:rPr>
              <a:t>协作</a:t>
            </a:r>
            <a:endParaRPr lang="zh-CN" altLang="en-US" sz="1000" dirty="0">
              <a:solidFill>
                <a:schemeClr val="bg1"/>
              </a:solidFill>
              <a:latin typeface="思源黑体 CN Medium" panose="020B0600000000000000" pitchFamily="34" charset="-122"/>
              <a:ea typeface="思源黑体 CN Medium" panose="020B0600000000000000" pitchFamily="34" charset="-122"/>
            </a:endParaRPr>
          </a:p>
        </p:txBody>
      </p:sp>
      <p:sp>
        <p:nvSpPr>
          <p:cNvPr id="193" name="文本框 192"/>
          <p:cNvSpPr txBox="1"/>
          <p:nvPr/>
        </p:nvSpPr>
        <p:spPr>
          <a:xfrm>
            <a:off x="10650217" y="2816283"/>
            <a:ext cx="850732" cy="449097"/>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bg1"/>
                </a:solidFill>
                <a:latin typeface="思源黑体 CN Medium" panose="020B0600000000000000" pitchFamily="34" charset="-122"/>
                <a:ea typeface="思源黑体 CN Medium" panose="020B0600000000000000" pitchFamily="34" charset="-122"/>
              </a:rPr>
              <a:t>进度</a:t>
            </a:r>
            <a:endParaRPr lang="en-US" altLang="zh-CN" sz="1000" dirty="0">
              <a:solidFill>
                <a:schemeClr val="bg1"/>
              </a:solidFill>
              <a:latin typeface="思源黑体 CN Medium" panose="020B0600000000000000" pitchFamily="34" charset="-122"/>
              <a:ea typeface="思源黑体 CN Medium" panose="020B0600000000000000" pitchFamily="34" charset="-122"/>
            </a:endParaRPr>
          </a:p>
          <a:p>
            <a:pPr algn="ctr">
              <a:lnSpc>
                <a:spcPct val="120000"/>
              </a:lnSpc>
            </a:pPr>
            <a:r>
              <a:rPr lang="zh-CN" altLang="en-US" sz="1000" dirty="0">
                <a:solidFill>
                  <a:schemeClr val="bg1"/>
                </a:solidFill>
                <a:latin typeface="思源黑体 CN Medium" panose="020B0600000000000000" pitchFamily="34" charset="-122"/>
                <a:ea typeface="思源黑体 CN Medium" panose="020B0600000000000000" pitchFamily="34" charset="-122"/>
              </a:rPr>
              <a:t>透明</a:t>
            </a:r>
            <a:endParaRPr lang="zh-CN" altLang="en-US" sz="1000" dirty="0">
              <a:solidFill>
                <a:schemeClr val="bg1"/>
              </a:solidFill>
              <a:latin typeface="思源黑体 CN Medium" panose="020B0600000000000000" pitchFamily="34" charset="-122"/>
              <a:ea typeface="思源黑体 CN Medium" panose="020B0600000000000000" pitchFamily="34" charset="-122"/>
            </a:endParaRPr>
          </a:p>
        </p:txBody>
      </p:sp>
      <p:sp>
        <p:nvSpPr>
          <p:cNvPr id="16" name="任意多边形: 形状 15"/>
          <p:cNvSpPr/>
          <p:nvPr/>
        </p:nvSpPr>
        <p:spPr>
          <a:xfrm rot="16200000">
            <a:off x="7185995" y="3555818"/>
            <a:ext cx="149614"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rot="5400000">
            <a:off x="7176968" y="1793941"/>
            <a:ext cx="149614"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任意多边形: 形状 22"/>
          <p:cNvSpPr/>
          <p:nvPr/>
        </p:nvSpPr>
        <p:spPr>
          <a:xfrm rot="5400000">
            <a:off x="4872483" y="3538776"/>
            <a:ext cx="149614"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p:cNvSpPr/>
          <p:nvPr/>
        </p:nvSpPr>
        <p:spPr>
          <a:xfrm rot="16200000">
            <a:off x="4872483" y="1816922"/>
            <a:ext cx="149614"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36" name="椭圆 1135"/>
          <p:cNvSpPr/>
          <p:nvPr>
            <p:custDataLst>
              <p:tags r:id="rId6"/>
            </p:custDataLst>
          </p:nvPr>
        </p:nvSpPr>
        <p:spPr>
          <a:xfrm flipH="1">
            <a:off x="2755834" y="4135328"/>
            <a:ext cx="558581" cy="558581"/>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39" name="不完整圆 235"/>
          <p:cNvSpPr/>
          <p:nvPr/>
        </p:nvSpPr>
        <p:spPr>
          <a:xfrm>
            <a:off x="2638183" y="4661719"/>
            <a:ext cx="793885" cy="99562"/>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38100">
            <a:gradFill flip="none" rotWithShape="1">
              <a:gsLst>
                <a:gs pos="0">
                  <a:schemeClr val="accent1">
                    <a:lumMod val="0"/>
                    <a:lumOff val="10000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40" name="图形 113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37815" y="4183040"/>
            <a:ext cx="414384" cy="414383"/>
          </a:xfrm>
          <a:prstGeom prst="rect">
            <a:avLst/>
          </a:prstGeom>
        </p:spPr>
      </p:pic>
      <p:sp>
        <p:nvSpPr>
          <p:cNvPr id="1143" name="文本框 1142"/>
          <p:cNvSpPr txBox="1"/>
          <p:nvPr/>
        </p:nvSpPr>
        <p:spPr>
          <a:xfrm>
            <a:off x="2486354" y="4834140"/>
            <a:ext cx="1064712" cy="264431"/>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tx2">
                    <a:lumMod val="75000"/>
                    <a:lumOff val="25000"/>
                  </a:schemeClr>
                </a:solidFill>
                <a:latin typeface="思源黑体 CN Medium" panose="020B0600000000000000" pitchFamily="34" charset="-122"/>
                <a:ea typeface="思源黑体 CN Medium" panose="020B0600000000000000" pitchFamily="34" charset="-122"/>
              </a:rPr>
              <a:t>数据健康产品</a:t>
            </a:r>
            <a:endParaRPr lang="zh-CN" altLang="en-US" sz="1000" dirty="0">
              <a:solidFill>
                <a:schemeClr val="tx2">
                  <a:lumMod val="75000"/>
                  <a:lumOff val="25000"/>
                </a:schemeClr>
              </a:solidFill>
              <a:latin typeface="思源黑体 CN Medium" panose="020B0600000000000000" pitchFamily="34" charset="-122"/>
              <a:ea typeface="思源黑体 CN Medium" panose="020B0600000000000000" pitchFamily="34" charset="-122"/>
            </a:endParaRPr>
          </a:p>
        </p:txBody>
      </p:sp>
      <p:sp>
        <p:nvSpPr>
          <p:cNvPr id="466" name="椭圆 465"/>
          <p:cNvSpPr/>
          <p:nvPr>
            <p:custDataLst>
              <p:tags r:id="rId9"/>
            </p:custDataLst>
          </p:nvPr>
        </p:nvSpPr>
        <p:spPr>
          <a:xfrm flipH="1">
            <a:off x="4286100" y="4135328"/>
            <a:ext cx="558581" cy="558581"/>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67" name="不完整圆 235"/>
          <p:cNvSpPr/>
          <p:nvPr/>
        </p:nvSpPr>
        <p:spPr>
          <a:xfrm>
            <a:off x="4168449" y="4661719"/>
            <a:ext cx="793885" cy="99562"/>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38100">
            <a:gradFill flip="none" rotWithShape="1">
              <a:gsLst>
                <a:gs pos="0">
                  <a:schemeClr val="accent1">
                    <a:lumMod val="0"/>
                    <a:lumOff val="10000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68" name="图形 46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68081" y="4183040"/>
            <a:ext cx="414384" cy="414383"/>
          </a:xfrm>
          <a:prstGeom prst="rect">
            <a:avLst/>
          </a:prstGeom>
        </p:spPr>
      </p:pic>
      <p:sp>
        <p:nvSpPr>
          <p:cNvPr id="1152" name="文本框 1151"/>
          <p:cNvSpPr txBox="1"/>
          <p:nvPr/>
        </p:nvSpPr>
        <p:spPr>
          <a:xfrm>
            <a:off x="4016620" y="4834140"/>
            <a:ext cx="1064712" cy="264431"/>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tx2">
                    <a:lumMod val="75000"/>
                    <a:lumOff val="25000"/>
                  </a:schemeClr>
                </a:solidFill>
                <a:latin typeface="思源黑体 CN Medium" panose="020B0600000000000000" pitchFamily="34" charset="-122"/>
                <a:ea typeface="思源黑体 CN Medium" panose="020B0600000000000000" pitchFamily="34" charset="-122"/>
              </a:rPr>
              <a:t>健康商城产品</a:t>
            </a:r>
            <a:endParaRPr lang="zh-CN" altLang="en-US" sz="1000" dirty="0">
              <a:solidFill>
                <a:schemeClr val="tx2">
                  <a:lumMod val="75000"/>
                  <a:lumOff val="25000"/>
                </a:schemeClr>
              </a:solidFill>
              <a:latin typeface="思源黑体 CN Medium" panose="020B0600000000000000" pitchFamily="34" charset="-122"/>
              <a:ea typeface="思源黑体 CN Medium" panose="020B0600000000000000" pitchFamily="34" charset="-122"/>
            </a:endParaRPr>
          </a:p>
        </p:txBody>
      </p:sp>
      <p:sp>
        <p:nvSpPr>
          <p:cNvPr id="1154" name="椭圆 1153"/>
          <p:cNvSpPr/>
          <p:nvPr>
            <p:custDataLst>
              <p:tags r:id="rId10"/>
            </p:custDataLst>
          </p:nvPr>
        </p:nvSpPr>
        <p:spPr>
          <a:xfrm flipH="1">
            <a:off x="5816366" y="4135328"/>
            <a:ext cx="558581" cy="558581"/>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57" name="不完整圆 235"/>
          <p:cNvSpPr/>
          <p:nvPr/>
        </p:nvSpPr>
        <p:spPr>
          <a:xfrm>
            <a:off x="5698715" y="4661719"/>
            <a:ext cx="793885" cy="99562"/>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38100">
            <a:gradFill flip="none" rotWithShape="1">
              <a:gsLst>
                <a:gs pos="0">
                  <a:schemeClr val="accent1">
                    <a:lumMod val="0"/>
                    <a:lumOff val="10000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60" name="图形 115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98347" y="4183040"/>
            <a:ext cx="414384" cy="414383"/>
          </a:xfrm>
          <a:prstGeom prst="rect">
            <a:avLst/>
          </a:prstGeom>
        </p:spPr>
      </p:pic>
      <p:sp>
        <p:nvSpPr>
          <p:cNvPr id="1161" name="文本框 1160"/>
          <p:cNvSpPr txBox="1"/>
          <p:nvPr/>
        </p:nvSpPr>
        <p:spPr>
          <a:xfrm>
            <a:off x="5546886" y="4834140"/>
            <a:ext cx="1064712" cy="264431"/>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tx2">
                    <a:lumMod val="75000"/>
                    <a:lumOff val="25000"/>
                  </a:schemeClr>
                </a:solidFill>
                <a:latin typeface="思源黑体 CN Medium" panose="020B0600000000000000" pitchFamily="34" charset="-122"/>
                <a:ea typeface="思源黑体 CN Medium" panose="020B0600000000000000" pitchFamily="34" charset="-122"/>
              </a:rPr>
              <a:t>智慧排产产品</a:t>
            </a:r>
            <a:endParaRPr lang="zh-CN" altLang="en-US" sz="1000" dirty="0">
              <a:solidFill>
                <a:schemeClr val="tx2">
                  <a:lumMod val="75000"/>
                  <a:lumOff val="25000"/>
                </a:schemeClr>
              </a:solidFill>
              <a:latin typeface="思源黑体 CN Medium" panose="020B0600000000000000" pitchFamily="34" charset="-122"/>
              <a:ea typeface="思源黑体 CN Medium" panose="020B0600000000000000" pitchFamily="34" charset="-122"/>
            </a:endParaRPr>
          </a:p>
        </p:txBody>
      </p:sp>
      <p:sp>
        <p:nvSpPr>
          <p:cNvPr id="1165" name="椭圆 1164"/>
          <p:cNvSpPr/>
          <p:nvPr>
            <p:custDataLst>
              <p:tags r:id="rId11"/>
            </p:custDataLst>
          </p:nvPr>
        </p:nvSpPr>
        <p:spPr>
          <a:xfrm flipH="1">
            <a:off x="7346632" y="4135328"/>
            <a:ext cx="558581" cy="558581"/>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68" name="不完整圆 235"/>
          <p:cNvSpPr/>
          <p:nvPr/>
        </p:nvSpPr>
        <p:spPr>
          <a:xfrm>
            <a:off x="7228981" y="4661719"/>
            <a:ext cx="793885" cy="99562"/>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38100">
            <a:gradFill flip="none" rotWithShape="1">
              <a:gsLst>
                <a:gs pos="0">
                  <a:schemeClr val="accent1">
                    <a:lumMod val="0"/>
                    <a:lumOff val="10000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71" name="图形 117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8613" y="4183040"/>
            <a:ext cx="414384" cy="414383"/>
          </a:xfrm>
          <a:prstGeom prst="rect">
            <a:avLst/>
          </a:prstGeom>
        </p:spPr>
      </p:pic>
      <p:sp>
        <p:nvSpPr>
          <p:cNvPr id="1174" name="文本框 1173"/>
          <p:cNvSpPr txBox="1"/>
          <p:nvPr/>
        </p:nvSpPr>
        <p:spPr>
          <a:xfrm>
            <a:off x="7077152" y="4834140"/>
            <a:ext cx="1064712" cy="264431"/>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tx2">
                    <a:lumMod val="75000"/>
                    <a:lumOff val="25000"/>
                  </a:schemeClr>
                </a:solidFill>
                <a:latin typeface="思源黑体 CN Medium" panose="020B0600000000000000" pitchFamily="34" charset="-122"/>
                <a:ea typeface="思源黑体 CN Medium" panose="020B0600000000000000" pitchFamily="34" charset="-122"/>
              </a:rPr>
              <a:t>智慧</a:t>
            </a:r>
            <a:r>
              <a:rPr lang="en-US" altLang="zh-CN" sz="1000" dirty="0">
                <a:solidFill>
                  <a:schemeClr val="tx2">
                    <a:lumMod val="75000"/>
                    <a:lumOff val="25000"/>
                  </a:schemeClr>
                </a:solidFill>
                <a:latin typeface="思源黑体 CN Medium" panose="020B0600000000000000" pitchFamily="34" charset="-122"/>
                <a:ea typeface="思源黑体 CN Medium" panose="020B0600000000000000" pitchFamily="34" charset="-122"/>
              </a:rPr>
              <a:t>OA</a:t>
            </a:r>
            <a:r>
              <a:rPr lang="zh-CN" altLang="en-US" sz="1000" dirty="0">
                <a:solidFill>
                  <a:schemeClr val="tx2">
                    <a:lumMod val="75000"/>
                    <a:lumOff val="25000"/>
                  </a:schemeClr>
                </a:solidFill>
                <a:latin typeface="思源黑体 CN Medium" panose="020B0600000000000000" pitchFamily="34" charset="-122"/>
                <a:ea typeface="思源黑体 CN Medium" panose="020B0600000000000000" pitchFamily="34" charset="-122"/>
              </a:rPr>
              <a:t>产品</a:t>
            </a:r>
            <a:endParaRPr lang="zh-CN" altLang="en-US" sz="1000" dirty="0">
              <a:solidFill>
                <a:schemeClr val="tx2">
                  <a:lumMod val="75000"/>
                  <a:lumOff val="25000"/>
                </a:schemeClr>
              </a:solidFill>
              <a:latin typeface="思源黑体 CN Medium" panose="020B0600000000000000" pitchFamily="34" charset="-122"/>
              <a:ea typeface="思源黑体 CN Medium" panose="020B0600000000000000" pitchFamily="34" charset="-122"/>
            </a:endParaRPr>
          </a:p>
        </p:txBody>
      </p:sp>
      <p:sp>
        <p:nvSpPr>
          <p:cNvPr id="1179" name="椭圆 1178"/>
          <p:cNvSpPr/>
          <p:nvPr>
            <p:custDataLst>
              <p:tags r:id="rId12"/>
            </p:custDataLst>
          </p:nvPr>
        </p:nvSpPr>
        <p:spPr>
          <a:xfrm flipH="1">
            <a:off x="8876900" y="4135328"/>
            <a:ext cx="558581" cy="558581"/>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80" name="不完整圆 235"/>
          <p:cNvSpPr/>
          <p:nvPr/>
        </p:nvSpPr>
        <p:spPr>
          <a:xfrm>
            <a:off x="8759249" y="4661719"/>
            <a:ext cx="793885" cy="99562"/>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38100">
            <a:gradFill flip="none" rotWithShape="1">
              <a:gsLst>
                <a:gs pos="0">
                  <a:schemeClr val="accent1">
                    <a:lumMod val="0"/>
                    <a:lumOff val="10000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1" name="图形 118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58881" y="4183040"/>
            <a:ext cx="414384" cy="414383"/>
          </a:xfrm>
          <a:prstGeom prst="rect">
            <a:avLst/>
          </a:prstGeom>
        </p:spPr>
      </p:pic>
      <p:sp>
        <p:nvSpPr>
          <p:cNvPr id="1182" name="文本框 1181"/>
          <p:cNvSpPr txBox="1"/>
          <p:nvPr/>
        </p:nvSpPr>
        <p:spPr>
          <a:xfrm>
            <a:off x="8607420" y="4834140"/>
            <a:ext cx="1064712" cy="264431"/>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00" dirty="0">
                <a:solidFill>
                  <a:schemeClr val="tx2">
                    <a:lumMod val="75000"/>
                    <a:lumOff val="25000"/>
                  </a:schemeClr>
                </a:solidFill>
                <a:latin typeface="思源黑体 CN Medium" panose="020B0600000000000000" pitchFamily="34" charset="-122"/>
                <a:ea typeface="思源黑体 CN Medium" panose="020B0600000000000000" pitchFamily="34" charset="-122"/>
              </a:rPr>
              <a:t>全面预算产品</a:t>
            </a:r>
            <a:endParaRPr lang="zh-CN" altLang="en-US" sz="1000" dirty="0">
              <a:solidFill>
                <a:schemeClr val="tx2">
                  <a:lumMod val="75000"/>
                  <a:lumOff val="25000"/>
                </a:schemeClr>
              </a:solidFill>
              <a:latin typeface="思源黑体 CN Medium" panose="020B0600000000000000" pitchFamily="34" charset="-122"/>
              <a:ea typeface="思源黑体 CN Medium" panose="020B0600000000000000" pitchFamily="34" charset="-122"/>
            </a:endParaRPr>
          </a:p>
        </p:txBody>
      </p:sp>
      <p:sp>
        <p:nvSpPr>
          <p:cNvPr id="488" name="任意多边形: 形状 487"/>
          <p:cNvSpPr/>
          <p:nvPr/>
        </p:nvSpPr>
        <p:spPr>
          <a:xfrm>
            <a:off x="5388167" y="769095"/>
            <a:ext cx="1367194" cy="1758253"/>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accent1">
                  <a:alpha val="0"/>
                </a:schemeClr>
              </a:gs>
              <a:gs pos="46000">
                <a:schemeClr val="accent1">
                  <a:alpha val="13000"/>
                </a:schemeClr>
              </a:gs>
              <a:gs pos="100000">
                <a:schemeClr val="accent1">
                  <a:alpha val="44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4" name="矩形: 圆角 1173"/>
          <p:cNvSpPr/>
          <p:nvPr>
            <p:custDataLst>
              <p:tags r:id="rId1"/>
            </p:custDataLst>
          </p:nvPr>
        </p:nvSpPr>
        <p:spPr>
          <a:xfrm>
            <a:off x="1755652" y="5981738"/>
            <a:ext cx="804950"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76" name="矩形: 圆角 1175"/>
          <p:cNvSpPr/>
          <p:nvPr>
            <p:custDataLst>
              <p:tags r:id="rId2"/>
            </p:custDataLst>
          </p:nvPr>
        </p:nvSpPr>
        <p:spPr>
          <a:xfrm>
            <a:off x="2764620" y="5981738"/>
            <a:ext cx="804950"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97" name="矩形: 圆角 1196"/>
          <p:cNvSpPr/>
          <p:nvPr>
            <p:custDataLst>
              <p:tags r:id="rId3"/>
            </p:custDataLst>
          </p:nvPr>
        </p:nvSpPr>
        <p:spPr>
          <a:xfrm>
            <a:off x="3738116" y="5981738"/>
            <a:ext cx="804950"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25" name="矩形: 圆角 1024"/>
          <p:cNvSpPr/>
          <p:nvPr>
            <p:custDataLst>
              <p:tags r:id="rId4"/>
            </p:custDataLst>
          </p:nvPr>
        </p:nvSpPr>
        <p:spPr>
          <a:xfrm>
            <a:off x="4623181" y="5981738"/>
            <a:ext cx="804950"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28" name="矩形: 圆角 1027"/>
          <p:cNvSpPr/>
          <p:nvPr>
            <p:custDataLst>
              <p:tags r:id="rId5"/>
            </p:custDataLst>
          </p:nvPr>
        </p:nvSpPr>
        <p:spPr>
          <a:xfrm>
            <a:off x="5632149" y="5981738"/>
            <a:ext cx="804950"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30" name="矩形: 圆角 1029"/>
          <p:cNvSpPr/>
          <p:nvPr>
            <p:custDataLst>
              <p:tags r:id="rId6"/>
            </p:custDataLst>
          </p:nvPr>
        </p:nvSpPr>
        <p:spPr>
          <a:xfrm>
            <a:off x="6605645" y="5981738"/>
            <a:ext cx="804950"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40" name="矩形: 圆角 1039"/>
          <p:cNvSpPr/>
          <p:nvPr>
            <p:custDataLst>
              <p:tags r:id="rId7"/>
            </p:custDataLst>
          </p:nvPr>
        </p:nvSpPr>
        <p:spPr>
          <a:xfrm>
            <a:off x="7631428" y="5981738"/>
            <a:ext cx="804950"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42" name="矩形: 圆角 1041"/>
          <p:cNvSpPr/>
          <p:nvPr>
            <p:custDataLst>
              <p:tags r:id="rId8"/>
            </p:custDataLst>
          </p:nvPr>
        </p:nvSpPr>
        <p:spPr>
          <a:xfrm>
            <a:off x="8640396" y="5981738"/>
            <a:ext cx="804950"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44" name="矩形: 圆角 1043"/>
          <p:cNvSpPr/>
          <p:nvPr>
            <p:custDataLst>
              <p:tags r:id="rId9"/>
            </p:custDataLst>
          </p:nvPr>
        </p:nvSpPr>
        <p:spPr>
          <a:xfrm>
            <a:off x="9613892" y="5981738"/>
            <a:ext cx="804950"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61" name="矩形: 圆角 1160"/>
          <p:cNvSpPr/>
          <p:nvPr/>
        </p:nvSpPr>
        <p:spPr>
          <a:xfrm>
            <a:off x="2506605" y="5100359"/>
            <a:ext cx="1441638" cy="3507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2" name="Oval 8+"/>
          <p:cNvSpPr/>
          <p:nvPr/>
        </p:nvSpPr>
        <p:spPr>
          <a:xfrm>
            <a:off x="3541500" y="1003055"/>
            <a:ext cx="5067790" cy="5067790"/>
          </a:xfrm>
          <a:prstGeom prst="arc">
            <a:avLst>
              <a:gd name="adj1" fmla="val 11048810"/>
              <a:gd name="adj2" fmla="val 0"/>
            </a:avLst>
          </a:prstGeom>
          <a:noFill/>
          <a:ln w="13716">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9" name="弧形 8"/>
          <p:cNvSpPr/>
          <p:nvPr/>
        </p:nvSpPr>
        <p:spPr>
          <a:xfrm>
            <a:off x="3977985" y="1439540"/>
            <a:ext cx="4194820" cy="4194820"/>
          </a:xfrm>
          <a:prstGeom prst="arc">
            <a:avLst>
              <a:gd name="adj1" fmla="val 10520692"/>
              <a:gd name="adj2" fmla="val 0"/>
            </a:avLst>
          </a:prstGeom>
          <a:solidFill>
            <a:schemeClr val="accent1">
              <a:lumMod val="20000"/>
              <a:lumOff val="80000"/>
              <a:alpha val="20000"/>
            </a:schemeClr>
          </a:solidFill>
          <a:ln w="13716">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 name="弧形 9"/>
          <p:cNvSpPr/>
          <p:nvPr/>
        </p:nvSpPr>
        <p:spPr>
          <a:xfrm>
            <a:off x="4545805" y="2007360"/>
            <a:ext cx="3059180" cy="3059180"/>
          </a:xfrm>
          <a:prstGeom prst="arc">
            <a:avLst>
              <a:gd name="adj1" fmla="val 10706039"/>
              <a:gd name="adj2" fmla="val 0"/>
            </a:avLst>
          </a:prstGeom>
          <a:solidFill>
            <a:schemeClr val="bg1"/>
          </a:solidFill>
          <a:ln w="13716">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5" name="不完整圆 54"/>
          <p:cNvSpPr/>
          <p:nvPr>
            <p:custDataLst>
              <p:tags r:id="rId10"/>
            </p:custDataLst>
          </p:nvPr>
        </p:nvSpPr>
        <p:spPr>
          <a:xfrm flipH="1">
            <a:off x="1918225" y="-694262"/>
            <a:ext cx="8340790" cy="8340790"/>
          </a:xfrm>
          <a:prstGeom prst="pie">
            <a:avLst>
              <a:gd name="adj1" fmla="val 9465216"/>
              <a:gd name="adj2" fmla="val 12114446"/>
            </a:avLst>
          </a:prstGeom>
          <a:gradFill>
            <a:gsLst>
              <a:gs pos="100000">
                <a:schemeClr val="accent3">
                  <a:lumMod val="10000"/>
                  <a:lumOff val="90000"/>
                </a:schemeClr>
              </a:gs>
              <a:gs pos="0">
                <a:schemeClr val="accent3">
                  <a:lumMod val="20000"/>
                  <a:lumOff val="80000"/>
                </a:schemeClr>
              </a:gs>
            </a:gsLst>
            <a:lin ang="0" scaled="1"/>
          </a:gradFill>
          <a:ln w="13716">
            <a:gradFill flip="none" rotWithShape="1">
              <a:gsLst>
                <a:gs pos="100000">
                  <a:schemeClr val="bg1">
                    <a:alpha val="0"/>
                  </a:schemeClr>
                </a:gs>
                <a:gs pos="31000">
                  <a:schemeClr val="accent3">
                    <a:lumMod val="60000"/>
                    <a:lumOff val="40000"/>
                  </a:schemeClr>
                </a:gs>
              </a:gsLst>
              <a:lin ang="0" scaled="1"/>
              <a:tileRect/>
            </a:gra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1" name="不完整圆 30"/>
          <p:cNvSpPr/>
          <p:nvPr>
            <p:custDataLst>
              <p:tags r:id="rId11"/>
            </p:custDataLst>
          </p:nvPr>
        </p:nvSpPr>
        <p:spPr>
          <a:xfrm>
            <a:off x="1905000" y="-694262"/>
            <a:ext cx="8340790" cy="8340790"/>
          </a:xfrm>
          <a:prstGeom prst="pie">
            <a:avLst>
              <a:gd name="adj1" fmla="val 9465216"/>
              <a:gd name="adj2" fmla="val 12114446"/>
            </a:avLst>
          </a:prstGeom>
          <a:gradFill>
            <a:gsLst>
              <a:gs pos="100000">
                <a:schemeClr val="accent2">
                  <a:lumMod val="10000"/>
                  <a:lumOff val="90000"/>
                </a:schemeClr>
              </a:gs>
              <a:gs pos="0">
                <a:schemeClr val="accent2">
                  <a:lumMod val="20000"/>
                  <a:lumOff val="80000"/>
                </a:schemeClr>
              </a:gs>
            </a:gsLst>
            <a:lin ang="0" scaled="1"/>
          </a:gradFill>
          <a:ln w="13716">
            <a:gradFill flip="none" rotWithShape="1">
              <a:gsLst>
                <a:gs pos="100000">
                  <a:schemeClr val="bg1">
                    <a:alpha val="0"/>
                  </a:schemeClr>
                </a:gs>
                <a:gs pos="31000">
                  <a:schemeClr val="accent2">
                    <a:lumMod val="60000"/>
                    <a:lumOff val="40000"/>
                  </a:schemeClr>
                </a:gs>
              </a:gsLst>
              <a:lin ang="0" scaled="1"/>
              <a:tileRect/>
            </a:gra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0" name="文本框 29"/>
          <p:cNvSpPr txBox="1"/>
          <p:nvPr/>
        </p:nvSpPr>
        <p:spPr>
          <a:xfrm>
            <a:off x="220436" y="475734"/>
            <a:ext cx="2915981"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29 </a:t>
            </a:r>
            <a:r>
              <a:rPr lang="zh-CN" altLang="en-US" dirty="0"/>
              <a:t>领域模型介绍</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8" name="椭圆 7"/>
          <p:cNvSpPr/>
          <p:nvPr/>
        </p:nvSpPr>
        <p:spPr>
          <a:xfrm>
            <a:off x="5127308" y="2641321"/>
            <a:ext cx="1906814" cy="1906814"/>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68" name="文本框 467"/>
          <p:cNvSpPr txBox="1"/>
          <p:nvPr/>
        </p:nvSpPr>
        <p:spPr>
          <a:xfrm>
            <a:off x="5310272" y="3250472"/>
            <a:ext cx="1498432" cy="338554"/>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en-US" altLang="zh-CN" sz="1600" dirty="0">
                <a:solidFill>
                  <a:schemeClr val="bg1"/>
                </a:solidFill>
              </a:rPr>
              <a:t>DDD</a:t>
            </a:r>
            <a:r>
              <a:rPr lang="zh-CN" altLang="en-US" sz="1600" dirty="0">
                <a:solidFill>
                  <a:schemeClr val="bg1"/>
                </a:solidFill>
              </a:rPr>
              <a:t>领域模型</a:t>
            </a:r>
            <a:endParaRPr lang="zh-CN" altLang="en-US" sz="1600" dirty="0">
              <a:solidFill>
                <a:schemeClr val="bg1"/>
              </a:solidFill>
            </a:endParaRPr>
          </a:p>
        </p:txBody>
      </p:sp>
      <p:sp>
        <p:nvSpPr>
          <p:cNvPr id="18" name="空心弧 17"/>
          <p:cNvSpPr/>
          <p:nvPr/>
        </p:nvSpPr>
        <p:spPr>
          <a:xfrm rot="16200000">
            <a:off x="2269537" y="-243664"/>
            <a:ext cx="7622358" cy="7622358"/>
          </a:xfrm>
          <a:prstGeom prst="blockArc">
            <a:avLst>
              <a:gd name="adj1" fmla="val 15415805"/>
              <a:gd name="adj2" fmla="val 16978444"/>
              <a:gd name="adj3" fmla="val 9668"/>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cxnSp>
        <p:nvCxnSpPr>
          <p:cNvPr id="1147" name="直接连接符 1146"/>
          <p:cNvCxnSpPr/>
          <p:nvPr/>
        </p:nvCxnSpPr>
        <p:spPr>
          <a:xfrm>
            <a:off x="1555685" y="2048212"/>
            <a:ext cx="597691" cy="0"/>
          </a:xfrm>
          <a:prstGeom prst="line">
            <a:avLst/>
          </a:prstGeom>
          <a:ln w="6858">
            <a:gradFill flip="none" rotWithShape="1">
              <a:gsLst>
                <a:gs pos="0">
                  <a:schemeClr val="accent1">
                    <a:lumMod val="5000"/>
                    <a:lumOff val="95000"/>
                  </a:schemeClr>
                </a:gs>
                <a:gs pos="100000">
                  <a:schemeClr val="accent2">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sp>
        <p:nvSpPr>
          <p:cNvPr id="449" name="矩形: 圆角 448"/>
          <p:cNvSpPr/>
          <p:nvPr>
            <p:custDataLst>
              <p:tags r:id="rId12"/>
            </p:custDataLst>
          </p:nvPr>
        </p:nvSpPr>
        <p:spPr>
          <a:xfrm>
            <a:off x="724668" y="1916545"/>
            <a:ext cx="804950"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0" name="矩形: 圆角 449"/>
          <p:cNvSpPr/>
          <p:nvPr>
            <p:custDataLst>
              <p:tags r:id="rId13"/>
            </p:custDataLst>
          </p:nvPr>
        </p:nvSpPr>
        <p:spPr>
          <a:xfrm>
            <a:off x="724668" y="2395715"/>
            <a:ext cx="804950"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1" name="矩形: 圆角 450"/>
          <p:cNvSpPr/>
          <p:nvPr>
            <p:custDataLst>
              <p:tags r:id="rId14"/>
            </p:custDataLst>
          </p:nvPr>
        </p:nvSpPr>
        <p:spPr>
          <a:xfrm>
            <a:off x="724668" y="2880184"/>
            <a:ext cx="804950"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2" name="矩形: 圆角 451"/>
          <p:cNvSpPr/>
          <p:nvPr>
            <p:custDataLst>
              <p:tags r:id="rId15"/>
            </p:custDataLst>
          </p:nvPr>
        </p:nvSpPr>
        <p:spPr>
          <a:xfrm>
            <a:off x="724668" y="3340902"/>
            <a:ext cx="804950"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3" name="矩形: 圆角 452"/>
          <p:cNvSpPr/>
          <p:nvPr>
            <p:custDataLst>
              <p:tags r:id="rId16"/>
            </p:custDataLst>
          </p:nvPr>
        </p:nvSpPr>
        <p:spPr>
          <a:xfrm>
            <a:off x="724668" y="3835437"/>
            <a:ext cx="804950"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4" name="矩形: 圆角 453"/>
          <p:cNvSpPr/>
          <p:nvPr>
            <p:custDataLst>
              <p:tags r:id="rId17"/>
            </p:custDataLst>
          </p:nvPr>
        </p:nvSpPr>
        <p:spPr>
          <a:xfrm>
            <a:off x="724668" y="4319906"/>
            <a:ext cx="804950"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5" name="矩形: 圆角 454"/>
          <p:cNvSpPr/>
          <p:nvPr>
            <p:custDataLst>
              <p:tags r:id="rId18"/>
            </p:custDataLst>
          </p:nvPr>
        </p:nvSpPr>
        <p:spPr>
          <a:xfrm>
            <a:off x="724668" y="4780623"/>
            <a:ext cx="804950"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cxnSp>
        <p:nvCxnSpPr>
          <p:cNvPr id="456" name="直接连接符 455"/>
          <p:cNvCxnSpPr/>
          <p:nvPr/>
        </p:nvCxnSpPr>
        <p:spPr>
          <a:xfrm>
            <a:off x="1571625" y="4902853"/>
            <a:ext cx="581751" cy="0"/>
          </a:xfrm>
          <a:prstGeom prst="line">
            <a:avLst/>
          </a:prstGeom>
          <a:ln w="6858">
            <a:gradFill flip="none" rotWithShape="1">
              <a:gsLst>
                <a:gs pos="0">
                  <a:schemeClr val="accent1">
                    <a:lumMod val="5000"/>
                    <a:lumOff val="95000"/>
                  </a:schemeClr>
                </a:gs>
                <a:gs pos="100000">
                  <a:schemeClr val="accent2">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cxnSp>
        <p:nvCxnSpPr>
          <p:cNvPr id="457" name="直接连接符 456"/>
          <p:cNvCxnSpPr/>
          <p:nvPr/>
        </p:nvCxnSpPr>
        <p:spPr>
          <a:xfrm>
            <a:off x="1515329" y="2536971"/>
            <a:ext cx="505301" cy="0"/>
          </a:xfrm>
          <a:prstGeom prst="line">
            <a:avLst/>
          </a:prstGeom>
          <a:ln w="6858">
            <a:gradFill flip="none" rotWithShape="1">
              <a:gsLst>
                <a:gs pos="0">
                  <a:schemeClr val="accent1">
                    <a:lumMod val="5000"/>
                    <a:lumOff val="95000"/>
                  </a:schemeClr>
                </a:gs>
                <a:gs pos="100000">
                  <a:schemeClr val="accent2">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cxnSp>
        <p:nvCxnSpPr>
          <p:cNvPr id="458" name="直接连接符 457"/>
          <p:cNvCxnSpPr/>
          <p:nvPr/>
        </p:nvCxnSpPr>
        <p:spPr>
          <a:xfrm>
            <a:off x="1529617" y="3011599"/>
            <a:ext cx="392144" cy="0"/>
          </a:xfrm>
          <a:prstGeom prst="line">
            <a:avLst/>
          </a:prstGeom>
          <a:ln w="6858">
            <a:gradFill flip="none" rotWithShape="1">
              <a:gsLst>
                <a:gs pos="0">
                  <a:schemeClr val="accent1">
                    <a:lumMod val="5000"/>
                    <a:lumOff val="95000"/>
                  </a:schemeClr>
                </a:gs>
                <a:gs pos="100000">
                  <a:schemeClr val="accent2">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cxnSp>
        <p:nvCxnSpPr>
          <p:cNvPr id="459" name="直接连接符 458"/>
          <p:cNvCxnSpPr/>
          <p:nvPr/>
        </p:nvCxnSpPr>
        <p:spPr>
          <a:xfrm>
            <a:off x="1529617" y="3971348"/>
            <a:ext cx="392144" cy="0"/>
          </a:xfrm>
          <a:prstGeom prst="line">
            <a:avLst/>
          </a:prstGeom>
          <a:ln w="6858">
            <a:gradFill flip="none" rotWithShape="1">
              <a:gsLst>
                <a:gs pos="0">
                  <a:schemeClr val="accent1">
                    <a:lumMod val="5000"/>
                    <a:lumOff val="95000"/>
                  </a:schemeClr>
                </a:gs>
                <a:gs pos="100000">
                  <a:schemeClr val="accent2">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cxnSp>
        <p:nvCxnSpPr>
          <p:cNvPr id="460" name="直接连接符 459"/>
          <p:cNvCxnSpPr/>
          <p:nvPr/>
        </p:nvCxnSpPr>
        <p:spPr>
          <a:xfrm>
            <a:off x="1529618" y="3469366"/>
            <a:ext cx="353187" cy="596"/>
          </a:xfrm>
          <a:prstGeom prst="line">
            <a:avLst/>
          </a:prstGeom>
          <a:ln w="6858">
            <a:gradFill flip="none" rotWithShape="1">
              <a:gsLst>
                <a:gs pos="0">
                  <a:schemeClr val="accent1">
                    <a:lumMod val="5000"/>
                    <a:lumOff val="95000"/>
                  </a:schemeClr>
                </a:gs>
                <a:gs pos="100000">
                  <a:schemeClr val="accent2">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cxnSp>
        <p:nvCxnSpPr>
          <p:cNvPr id="461" name="直接连接符 460"/>
          <p:cNvCxnSpPr/>
          <p:nvPr/>
        </p:nvCxnSpPr>
        <p:spPr>
          <a:xfrm>
            <a:off x="1515329" y="4445590"/>
            <a:ext cx="505301" cy="0"/>
          </a:xfrm>
          <a:prstGeom prst="line">
            <a:avLst/>
          </a:prstGeom>
          <a:ln w="6858">
            <a:gradFill flip="none" rotWithShape="1">
              <a:gsLst>
                <a:gs pos="0">
                  <a:schemeClr val="accent1">
                    <a:lumMod val="5000"/>
                    <a:lumOff val="95000"/>
                  </a:schemeClr>
                </a:gs>
                <a:gs pos="100000">
                  <a:schemeClr val="accent2">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sp>
        <p:nvSpPr>
          <p:cNvPr id="466" name="文本框 465"/>
          <p:cNvSpPr txBox="1"/>
          <p:nvPr/>
        </p:nvSpPr>
        <p:spPr>
          <a:xfrm>
            <a:off x="2216180" y="3221856"/>
            <a:ext cx="808388" cy="584775"/>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600" dirty="0">
                <a:solidFill>
                  <a:schemeClr val="bg1"/>
                </a:solidFill>
              </a:rPr>
              <a:t>智慧</a:t>
            </a:r>
            <a:endParaRPr lang="en-US" altLang="zh-CN" sz="1600" dirty="0">
              <a:solidFill>
                <a:schemeClr val="bg1"/>
              </a:solidFill>
            </a:endParaRPr>
          </a:p>
          <a:p>
            <a:pPr algn="ctr"/>
            <a:r>
              <a:rPr lang="zh-CN" altLang="en-US" sz="1600" dirty="0">
                <a:solidFill>
                  <a:schemeClr val="bg1"/>
                </a:solidFill>
              </a:rPr>
              <a:t>商城</a:t>
            </a:r>
            <a:endParaRPr lang="zh-CN" altLang="en-US" sz="1600" dirty="0">
              <a:solidFill>
                <a:schemeClr val="bg1"/>
              </a:solidFill>
            </a:endParaRPr>
          </a:p>
        </p:txBody>
      </p:sp>
      <p:sp>
        <p:nvSpPr>
          <p:cNvPr id="26" name="Rounded Rectangle 5"/>
          <p:cNvSpPr/>
          <p:nvPr/>
        </p:nvSpPr>
        <p:spPr>
          <a:xfrm rot="18900000" flipH="1">
            <a:off x="3102505" y="3275851"/>
            <a:ext cx="680318" cy="211133"/>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27" name="Rounded Rectangle 6"/>
          <p:cNvSpPr/>
          <p:nvPr/>
        </p:nvSpPr>
        <p:spPr>
          <a:xfrm rot="13500000" flipH="1">
            <a:off x="3102200" y="3605607"/>
            <a:ext cx="678227" cy="211133"/>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28" name="Rounded Rectangle 7"/>
          <p:cNvSpPr/>
          <p:nvPr/>
        </p:nvSpPr>
        <p:spPr>
          <a:xfrm flipH="1">
            <a:off x="3170939" y="3440693"/>
            <a:ext cx="1245260" cy="211133"/>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dirty="0">
              <a:solidFill>
                <a:schemeClr val="bg1"/>
              </a:solidFill>
              <a:effectLst>
                <a:outerShdw blurRad="137160" dist="41148" dir="2699997" algn="tl">
                  <a:srgbClr val="000000">
                    <a:alpha val="40000"/>
                  </a:srgbClr>
                </a:outerShdw>
              </a:effectLst>
              <a:latin typeface="+mj-ea"/>
              <a:ea typeface="+mj-ea"/>
            </a:endParaRPr>
          </a:p>
        </p:txBody>
      </p:sp>
      <p:sp useBgFill="1">
        <p:nvSpPr>
          <p:cNvPr id="29" name="Oval 11"/>
          <p:cNvSpPr/>
          <p:nvPr/>
        </p:nvSpPr>
        <p:spPr>
          <a:xfrm flipH="1">
            <a:off x="3182459" y="3449403"/>
            <a:ext cx="192175" cy="193713"/>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dirty="0">
              <a:solidFill>
                <a:schemeClr val="bg1"/>
              </a:solidFill>
              <a:effectLst>
                <a:outerShdw blurRad="137160" dist="41148" dir="2699997" algn="tl">
                  <a:srgbClr val="000000">
                    <a:alpha val="40000"/>
                  </a:srgbClr>
                </a:outerShdw>
              </a:effectLst>
              <a:latin typeface="+mj-ea"/>
              <a:ea typeface="+mj-ea"/>
            </a:endParaRPr>
          </a:p>
        </p:txBody>
      </p:sp>
      <p:sp>
        <p:nvSpPr>
          <p:cNvPr id="469" name="文本框 468"/>
          <p:cNvSpPr txBox="1"/>
          <p:nvPr/>
        </p:nvSpPr>
        <p:spPr>
          <a:xfrm>
            <a:off x="3482522" y="3411671"/>
            <a:ext cx="808388" cy="261610"/>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050" dirty="0">
                <a:solidFill>
                  <a:schemeClr val="bg1"/>
                </a:solidFill>
              </a:rPr>
              <a:t>赋能</a:t>
            </a:r>
            <a:endParaRPr lang="zh-CN" altLang="en-US" sz="1050" dirty="0">
              <a:solidFill>
                <a:schemeClr val="bg1"/>
              </a:solidFill>
            </a:endParaRPr>
          </a:p>
        </p:txBody>
      </p:sp>
      <p:sp>
        <p:nvSpPr>
          <p:cNvPr id="473" name="空心弧 472"/>
          <p:cNvSpPr/>
          <p:nvPr/>
        </p:nvSpPr>
        <p:spPr>
          <a:xfrm rot="5400000" flipH="1">
            <a:off x="2249926" y="-243664"/>
            <a:ext cx="7622358" cy="7622358"/>
          </a:xfrm>
          <a:prstGeom prst="blockArc">
            <a:avLst>
              <a:gd name="adj1" fmla="val 15415805"/>
              <a:gd name="adj2" fmla="val 16978444"/>
              <a:gd name="adj3" fmla="val 9668"/>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nvGrpSpPr>
          <p:cNvPr id="1046" name="组合 1045"/>
          <p:cNvGrpSpPr/>
          <p:nvPr/>
        </p:nvGrpSpPr>
        <p:grpSpPr>
          <a:xfrm>
            <a:off x="7725622" y="3041259"/>
            <a:ext cx="1313999" cy="775481"/>
            <a:chOff x="7725622" y="3041259"/>
            <a:chExt cx="1313999" cy="775481"/>
          </a:xfrm>
        </p:grpSpPr>
        <p:sp>
          <p:nvSpPr>
            <p:cNvPr id="51" name="Rounded Rectangle 5"/>
            <p:cNvSpPr/>
            <p:nvPr/>
          </p:nvSpPr>
          <p:spPr>
            <a:xfrm rot="2700000">
              <a:off x="8358998" y="3275851"/>
              <a:ext cx="680318" cy="211133"/>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52" name="Rounded Rectangle 6"/>
            <p:cNvSpPr/>
            <p:nvPr/>
          </p:nvSpPr>
          <p:spPr>
            <a:xfrm rot="8100000">
              <a:off x="8361394" y="3605607"/>
              <a:ext cx="678227" cy="211133"/>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53" name="Rounded Rectangle 7"/>
            <p:cNvSpPr/>
            <p:nvPr/>
          </p:nvSpPr>
          <p:spPr>
            <a:xfrm>
              <a:off x="7725622" y="3440693"/>
              <a:ext cx="1245260" cy="211133"/>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dirty="0">
                <a:solidFill>
                  <a:schemeClr val="bg1"/>
                </a:solidFill>
                <a:effectLst>
                  <a:outerShdw blurRad="137160" dist="41148" dir="2699997" algn="tl">
                    <a:srgbClr val="000000">
                      <a:alpha val="40000"/>
                    </a:srgbClr>
                  </a:outerShdw>
                </a:effectLst>
                <a:latin typeface="+mj-ea"/>
                <a:ea typeface="+mj-ea"/>
              </a:endParaRPr>
            </a:p>
          </p:txBody>
        </p:sp>
        <p:sp>
          <p:nvSpPr>
            <p:cNvPr id="54" name="Oval 11"/>
            <p:cNvSpPr/>
            <p:nvPr/>
          </p:nvSpPr>
          <p:spPr>
            <a:xfrm>
              <a:off x="8767187" y="3449403"/>
              <a:ext cx="192175" cy="193713"/>
            </a:xfrm>
            <a:prstGeom prst="ellipse">
              <a:avLst/>
            </a:prstGeom>
            <a:gradFill flip="none" rotWithShape="1">
              <a:gsLst>
                <a:gs pos="0">
                  <a:schemeClr val="accent3"/>
                </a:gs>
                <a:gs pos="100000">
                  <a:schemeClr val="accent3">
                    <a:lumMod val="85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dirty="0">
                <a:solidFill>
                  <a:schemeClr val="bg1"/>
                </a:solidFill>
                <a:effectLst>
                  <a:outerShdw blurRad="137160" dist="41148" dir="2699997" algn="tl">
                    <a:srgbClr val="000000">
                      <a:alpha val="40000"/>
                    </a:srgbClr>
                  </a:outerShdw>
                </a:effectLst>
                <a:latin typeface="+mj-ea"/>
                <a:ea typeface="+mj-ea"/>
              </a:endParaRPr>
            </a:p>
          </p:txBody>
        </p:sp>
      </p:grpSp>
      <p:cxnSp>
        <p:nvCxnSpPr>
          <p:cNvPr id="35" name="直接连接符 34"/>
          <p:cNvCxnSpPr/>
          <p:nvPr/>
        </p:nvCxnSpPr>
        <p:spPr>
          <a:xfrm flipH="1">
            <a:off x="9988445" y="2048212"/>
            <a:ext cx="597691" cy="0"/>
          </a:xfrm>
          <a:prstGeom prst="line">
            <a:avLst/>
          </a:prstGeom>
          <a:ln w="6858">
            <a:gradFill flip="none" rotWithShape="1">
              <a:gsLst>
                <a:gs pos="0">
                  <a:schemeClr val="accent1">
                    <a:lumMod val="5000"/>
                    <a:lumOff val="95000"/>
                  </a:schemeClr>
                </a:gs>
                <a:gs pos="100000">
                  <a:schemeClr val="accent3">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sp>
        <p:nvSpPr>
          <p:cNvPr id="36" name="矩形: 圆角 35"/>
          <p:cNvSpPr/>
          <p:nvPr>
            <p:custDataLst>
              <p:tags r:id="rId19"/>
            </p:custDataLst>
          </p:nvPr>
        </p:nvSpPr>
        <p:spPr>
          <a:xfrm flipH="1">
            <a:off x="10612203" y="1916545"/>
            <a:ext cx="804950" cy="255988"/>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7" name="矩形: 圆角 36"/>
          <p:cNvSpPr/>
          <p:nvPr>
            <p:custDataLst>
              <p:tags r:id="rId20"/>
            </p:custDataLst>
          </p:nvPr>
        </p:nvSpPr>
        <p:spPr>
          <a:xfrm flipH="1">
            <a:off x="10612203" y="2395715"/>
            <a:ext cx="804950" cy="255988"/>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8" name="矩形: 圆角 37"/>
          <p:cNvSpPr/>
          <p:nvPr>
            <p:custDataLst>
              <p:tags r:id="rId21"/>
            </p:custDataLst>
          </p:nvPr>
        </p:nvSpPr>
        <p:spPr>
          <a:xfrm flipH="1">
            <a:off x="10612203" y="2880184"/>
            <a:ext cx="804950" cy="255988"/>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9" name="矩形: 圆角 38"/>
          <p:cNvSpPr/>
          <p:nvPr>
            <p:custDataLst>
              <p:tags r:id="rId22"/>
            </p:custDataLst>
          </p:nvPr>
        </p:nvSpPr>
        <p:spPr>
          <a:xfrm flipH="1">
            <a:off x="10612203" y="3340902"/>
            <a:ext cx="804950" cy="255988"/>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0" name="矩形: 圆角 39"/>
          <p:cNvSpPr/>
          <p:nvPr>
            <p:custDataLst>
              <p:tags r:id="rId23"/>
            </p:custDataLst>
          </p:nvPr>
        </p:nvSpPr>
        <p:spPr>
          <a:xfrm flipH="1">
            <a:off x="10612203" y="3835437"/>
            <a:ext cx="804950" cy="255988"/>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1" name="矩形: 圆角 40"/>
          <p:cNvSpPr/>
          <p:nvPr>
            <p:custDataLst>
              <p:tags r:id="rId24"/>
            </p:custDataLst>
          </p:nvPr>
        </p:nvSpPr>
        <p:spPr>
          <a:xfrm flipH="1">
            <a:off x="10612203" y="4319906"/>
            <a:ext cx="804950" cy="255988"/>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2" name="矩形: 圆角 41"/>
          <p:cNvSpPr/>
          <p:nvPr>
            <p:custDataLst>
              <p:tags r:id="rId25"/>
            </p:custDataLst>
          </p:nvPr>
        </p:nvSpPr>
        <p:spPr>
          <a:xfrm flipH="1">
            <a:off x="10612203" y="4780623"/>
            <a:ext cx="804950" cy="255988"/>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cxnSp>
        <p:nvCxnSpPr>
          <p:cNvPr id="43" name="直接连接符 42"/>
          <p:cNvCxnSpPr/>
          <p:nvPr/>
        </p:nvCxnSpPr>
        <p:spPr>
          <a:xfrm flipH="1">
            <a:off x="9988445" y="4902853"/>
            <a:ext cx="581751" cy="0"/>
          </a:xfrm>
          <a:prstGeom prst="line">
            <a:avLst/>
          </a:prstGeom>
          <a:ln w="6858">
            <a:gradFill flip="none" rotWithShape="1">
              <a:gsLst>
                <a:gs pos="0">
                  <a:schemeClr val="accent1">
                    <a:lumMod val="5000"/>
                    <a:lumOff val="95000"/>
                  </a:schemeClr>
                </a:gs>
                <a:gs pos="100000">
                  <a:schemeClr val="accent3">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10121191" y="2536971"/>
            <a:ext cx="505301" cy="0"/>
          </a:xfrm>
          <a:prstGeom prst="line">
            <a:avLst/>
          </a:prstGeom>
          <a:ln w="6858">
            <a:gradFill flip="none" rotWithShape="1">
              <a:gsLst>
                <a:gs pos="0">
                  <a:schemeClr val="accent1">
                    <a:lumMod val="5000"/>
                    <a:lumOff val="95000"/>
                  </a:schemeClr>
                </a:gs>
                <a:gs pos="100000">
                  <a:schemeClr val="accent3">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0220060" y="3011599"/>
            <a:ext cx="392144" cy="0"/>
          </a:xfrm>
          <a:prstGeom prst="line">
            <a:avLst/>
          </a:prstGeom>
          <a:ln w="6858">
            <a:gradFill flip="none" rotWithShape="1">
              <a:gsLst>
                <a:gs pos="0">
                  <a:schemeClr val="accent1">
                    <a:lumMod val="5000"/>
                    <a:lumOff val="95000"/>
                  </a:schemeClr>
                </a:gs>
                <a:gs pos="100000">
                  <a:schemeClr val="accent3">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10220060" y="3971348"/>
            <a:ext cx="392144" cy="0"/>
          </a:xfrm>
          <a:prstGeom prst="line">
            <a:avLst/>
          </a:prstGeom>
          <a:ln w="6858">
            <a:gradFill flip="none" rotWithShape="1">
              <a:gsLst>
                <a:gs pos="0">
                  <a:schemeClr val="accent1">
                    <a:lumMod val="5000"/>
                    <a:lumOff val="95000"/>
                  </a:schemeClr>
                </a:gs>
                <a:gs pos="100000">
                  <a:schemeClr val="accent3">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10259016" y="3469366"/>
            <a:ext cx="353187" cy="596"/>
          </a:xfrm>
          <a:prstGeom prst="line">
            <a:avLst/>
          </a:prstGeom>
          <a:ln w="6858">
            <a:gradFill flip="none" rotWithShape="1">
              <a:gsLst>
                <a:gs pos="0">
                  <a:schemeClr val="accent1">
                    <a:lumMod val="5000"/>
                    <a:lumOff val="95000"/>
                  </a:schemeClr>
                </a:gs>
                <a:gs pos="100000">
                  <a:schemeClr val="accent3">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10121191" y="4445590"/>
            <a:ext cx="505301" cy="0"/>
          </a:xfrm>
          <a:prstGeom prst="line">
            <a:avLst/>
          </a:prstGeom>
          <a:ln w="6858">
            <a:gradFill flip="none" rotWithShape="1">
              <a:gsLst>
                <a:gs pos="0">
                  <a:schemeClr val="accent1">
                    <a:lumMod val="5000"/>
                    <a:lumOff val="95000"/>
                  </a:schemeClr>
                </a:gs>
                <a:gs pos="100000">
                  <a:schemeClr val="accent3">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flipH="1">
            <a:off x="9117253" y="3221856"/>
            <a:ext cx="808388" cy="584775"/>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600" dirty="0">
                <a:solidFill>
                  <a:schemeClr val="bg1"/>
                </a:solidFill>
              </a:rPr>
              <a:t>智慧</a:t>
            </a:r>
            <a:endParaRPr lang="en-US" altLang="zh-CN" sz="1600" dirty="0">
              <a:solidFill>
                <a:schemeClr val="bg1"/>
              </a:solidFill>
            </a:endParaRPr>
          </a:p>
          <a:p>
            <a:pPr algn="ctr"/>
            <a:r>
              <a:rPr lang="zh-CN" altLang="en-US" sz="1600" dirty="0">
                <a:solidFill>
                  <a:schemeClr val="bg1"/>
                </a:solidFill>
              </a:rPr>
              <a:t>办公</a:t>
            </a:r>
            <a:endParaRPr lang="zh-CN" altLang="en-US" sz="1600" dirty="0">
              <a:solidFill>
                <a:schemeClr val="bg1"/>
              </a:solidFill>
            </a:endParaRPr>
          </a:p>
        </p:txBody>
      </p:sp>
      <p:sp>
        <p:nvSpPr>
          <p:cNvPr id="50" name="文本框 49"/>
          <p:cNvSpPr txBox="1"/>
          <p:nvPr/>
        </p:nvSpPr>
        <p:spPr>
          <a:xfrm flipH="1">
            <a:off x="7850911" y="3411671"/>
            <a:ext cx="808388" cy="261610"/>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050" dirty="0">
                <a:solidFill>
                  <a:schemeClr val="bg1"/>
                </a:solidFill>
              </a:rPr>
              <a:t>赋能</a:t>
            </a:r>
            <a:endParaRPr lang="zh-CN" altLang="en-US" sz="1050" dirty="0">
              <a:solidFill>
                <a:schemeClr val="bg1"/>
              </a:solidFill>
            </a:endParaRPr>
          </a:p>
        </p:txBody>
      </p:sp>
      <p:sp>
        <p:nvSpPr>
          <p:cNvPr id="56" name="文本框 55"/>
          <p:cNvSpPr txBox="1"/>
          <p:nvPr/>
        </p:nvSpPr>
        <p:spPr>
          <a:xfrm>
            <a:off x="2574473" y="5140122"/>
            <a:ext cx="1292224" cy="276999"/>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200" dirty="0">
                <a:solidFill>
                  <a:schemeClr val="bg1"/>
                </a:solidFill>
              </a:rPr>
              <a:t>四色模型</a:t>
            </a:r>
            <a:endParaRPr lang="zh-CN" altLang="en-US" sz="1200" dirty="0">
              <a:solidFill>
                <a:schemeClr val="bg1"/>
              </a:solidFill>
            </a:endParaRPr>
          </a:p>
        </p:txBody>
      </p:sp>
      <p:sp>
        <p:nvSpPr>
          <p:cNvPr id="58" name="文本框 57"/>
          <p:cNvSpPr txBox="1"/>
          <p:nvPr/>
        </p:nvSpPr>
        <p:spPr>
          <a:xfrm>
            <a:off x="5838915" y="2211692"/>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实体</a:t>
            </a:r>
            <a:endParaRPr lang="zh-CN" altLang="en-US" sz="1000" dirty="0">
              <a:solidFill>
                <a:schemeClr val="tx1">
                  <a:lumMod val="75000"/>
                  <a:lumOff val="25000"/>
                </a:schemeClr>
              </a:solidFill>
            </a:endParaRPr>
          </a:p>
        </p:txBody>
      </p:sp>
      <p:sp>
        <p:nvSpPr>
          <p:cNvPr id="59" name="文本框 58"/>
          <p:cNvSpPr txBox="1"/>
          <p:nvPr/>
        </p:nvSpPr>
        <p:spPr>
          <a:xfrm>
            <a:off x="5832503" y="1625547"/>
            <a:ext cx="453970" cy="253916"/>
          </a:xfrm>
          <a:prstGeom prst="rect">
            <a:avLst/>
          </a:prstGeom>
          <a:noFill/>
        </p:spPr>
        <p:txBody>
          <a:bodyPr wrap="none" rtlCol="0">
            <a:spAutoFit/>
          </a:bodyPr>
          <a:lstStyle/>
          <a:p>
            <a:pPr algn="ctr"/>
            <a:r>
              <a:rPr lang="zh-CN" altLang="en-US" sz="1000" dirty="0">
                <a:solidFill>
                  <a:schemeClr val="tx1">
                    <a:lumMod val="75000"/>
                    <a:lumOff val="25000"/>
                  </a:schemeClr>
                </a:solidFill>
              </a:rPr>
              <a:t>聚合</a:t>
            </a:r>
            <a:endParaRPr lang="zh-CN" altLang="en-US" sz="1000" dirty="0">
              <a:solidFill>
                <a:schemeClr val="tx1">
                  <a:lumMod val="75000"/>
                  <a:lumOff val="25000"/>
                </a:schemeClr>
              </a:solidFill>
            </a:endParaRPr>
          </a:p>
        </p:txBody>
      </p:sp>
      <p:sp>
        <p:nvSpPr>
          <p:cNvPr id="60" name="文本框 59"/>
          <p:cNvSpPr txBox="1"/>
          <p:nvPr/>
        </p:nvSpPr>
        <p:spPr>
          <a:xfrm>
            <a:off x="5838916" y="1118127"/>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领域</a:t>
            </a:r>
            <a:endParaRPr lang="zh-CN" altLang="en-US" sz="1000" dirty="0">
              <a:solidFill>
                <a:schemeClr val="tx1">
                  <a:lumMod val="75000"/>
                  <a:lumOff val="25000"/>
                </a:schemeClr>
              </a:solidFill>
            </a:endParaRPr>
          </a:p>
        </p:txBody>
      </p:sp>
      <p:cxnSp>
        <p:nvCxnSpPr>
          <p:cNvPr id="483" name="直接连接符 482"/>
          <p:cNvCxnSpPr/>
          <p:nvPr/>
        </p:nvCxnSpPr>
        <p:spPr>
          <a:xfrm>
            <a:off x="4979933" y="1255454"/>
            <a:ext cx="811252" cy="1434113"/>
          </a:xfrm>
          <a:prstGeom prst="line">
            <a:avLst/>
          </a:prstGeom>
          <a:ln>
            <a:solidFill>
              <a:schemeClr val="bg1">
                <a:lumMod val="75000"/>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6" name="直接连接符 485"/>
          <p:cNvCxnSpPr/>
          <p:nvPr/>
        </p:nvCxnSpPr>
        <p:spPr>
          <a:xfrm flipH="1">
            <a:off x="6362048" y="1244852"/>
            <a:ext cx="801680" cy="1444715"/>
          </a:xfrm>
          <a:prstGeom prst="line">
            <a:avLst/>
          </a:prstGeom>
          <a:ln>
            <a:solidFill>
              <a:schemeClr val="bg1">
                <a:lumMod val="75000"/>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89" name="文本框 488"/>
          <p:cNvSpPr txBox="1"/>
          <p:nvPr/>
        </p:nvSpPr>
        <p:spPr>
          <a:xfrm>
            <a:off x="4116052" y="1722437"/>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应用服务</a:t>
            </a:r>
            <a:endParaRPr lang="zh-CN" altLang="en-US" sz="1000" dirty="0">
              <a:solidFill>
                <a:schemeClr val="tx1">
                  <a:lumMod val="75000"/>
                  <a:lumOff val="25000"/>
                </a:schemeClr>
              </a:solidFill>
            </a:endParaRPr>
          </a:p>
        </p:txBody>
      </p:sp>
      <p:sp>
        <p:nvSpPr>
          <p:cNvPr id="496" name="文本框 495"/>
          <p:cNvSpPr txBox="1"/>
          <p:nvPr/>
        </p:nvSpPr>
        <p:spPr>
          <a:xfrm>
            <a:off x="4496793" y="2083199"/>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领域服务</a:t>
            </a:r>
            <a:endParaRPr lang="zh-CN" altLang="en-US" sz="1000" dirty="0">
              <a:solidFill>
                <a:schemeClr val="tx1">
                  <a:lumMod val="75000"/>
                  <a:lumOff val="25000"/>
                </a:schemeClr>
              </a:solidFill>
            </a:endParaRPr>
          </a:p>
        </p:txBody>
      </p:sp>
      <p:sp>
        <p:nvSpPr>
          <p:cNvPr id="497" name="文本框 496"/>
          <p:cNvSpPr txBox="1"/>
          <p:nvPr/>
        </p:nvSpPr>
        <p:spPr>
          <a:xfrm>
            <a:off x="4978448" y="2467692"/>
            <a:ext cx="56938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实体类</a:t>
            </a:r>
            <a:endParaRPr lang="zh-CN" altLang="en-US" sz="1000" dirty="0">
              <a:solidFill>
                <a:schemeClr val="tx1">
                  <a:lumMod val="75000"/>
                  <a:lumOff val="25000"/>
                </a:schemeClr>
              </a:solidFill>
            </a:endParaRPr>
          </a:p>
        </p:txBody>
      </p:sp>
      <p:sp>
        <p:nvSpPr>
          <p:cNvPr id="498" name="文本框 497"/>
          <p:cNvSpPr txBox="1"/>
          <p:nvPr/>
        </p:nvSpPr>
        <p:spPr>
          <a:xfrm>
            <a:off x="7325870" y="1722437"/>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通用语言</a:t>
            </a:r>
            <a:endParaRPr lang="zh-CN" altLang="en-US" sz="1000" dirty="0">
              <a:solidFill>
                <a:schemeClr val="tx1">
                  <a:lumMod val="75000"/>
                  <a:lumOff val="25000"/>
                </a:schemeClr>
              </a:solidFill>
            </a:endParaRPr>
          </a:p>
        </p:txBody>
      </p:sp>
      <p:sp>
        <p:nvSpPr>
          <p:cNvPr id="499" name="文本框 498"/>
          <p:cNvSpPr txBox="1"/>
          <p:nvPr/>
        </p:nvSpPr>
        <p:spPr>
          <a:xfrm>
            <a:off x="7069460" y="2083199"/>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仓储</a:t>
            </a:r>
            <a:endParaRPr lang="zh-CN" altLang="en-US" sz="1000" dirty="0">
              <a:solidFill>
                <a:schemeClr val="tx1">
                  <a:lumMod val="75000"/>
                  <a:lumOff val="25000"/>
                </a:schemeClr>
              </a:solidFill>
            </a:endParaRPr>
          </a:p>
        </p:txBody>
      </p:sp>
      <p:sp>
        <p:nvSpPr>
          <p:cNvPr id="500" name="文本框 499"/>
          <p:cNvSpPr txBox="1"/>
          <p:nvPr/>
        </p:nvSpPr>
        <p:spPr>
          <a:xfrm>
            <a:off x="6517452" y="2467692"/>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唯一标识</a:t>
            </a:r>
            <a:endParaRPr lang="zh-CN" altLang="en-US" sz="1000" dirty="0">
              <a:solidFill>
                <a:schemeClr val="tx1">
                  <a:lumMod val="75000"/>
                  <a:lumOff val="25000"/>
                </a:schemeClr>
              </a:solidFill>
            </a:endParaRPr>
          </a:p>
        </p:txBody>
      </p:sp>
      <p:sp>
        <p:nvSpPr>
          <p:cNvPr id="503" name="文本框 502"/>
          <p:cNvSpPr txBox="1"/>
          <p:nvPr/>
        </p:nvSpPr>
        <p:spPr>
          <a:xfrm>
            <a:off x="4754583" y="3563711"/>
            <a:ext cx="2611664"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chemeClr val="bg1"/>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chemeClr val="bg1"/>
              </a:solidFill>
              <a:effectLst/>
              <a:uLnTx/>
              <a:uFillTx/>
              <a:latin typeface="思源黑体 CN Normal"/>
              <a:ea typeface="思源黑体 CN Normal"/>
              <a:cs typeface="+mn-cs"/>
            </a:endParaRPr>
          </a:p>
        </p:txBody>
      </p:sp>
      <p:sp>
        <p:nvSpPr>
          <p:cNvPr id="1165" name="矩形: 圆角 1164"/>
          <p:cNvSpPr/>
          <p:nvPr/>
        </p:nvSpPr>
        <p:spPr>
          <a:xfrm>
            <a:off x="5341282" y="5100359"/>
            <a:ext cx="1441638" cy="3507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66" name="文本框 1165"/>
          <p:cNvSpPr txBox="1"/>
          <p:nvPr/>
        </p:nvSpPr>
        <p:spPr>
          <a:xfrm>
            <a:off x="5409150" y="5140122"/>
            <a:ext cx="1292224" cy="276999"/>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200" dirty="0">
                <a:solidFill>
                  <a:schemeClr val="bg1"/>
                </a:solidFill>
              </a:rPr>
              <a:t>事件风暴</a:t>
            </a:r>
            <a:endParaRPr lang="zh-CN" altLang="en-US" sz="1200" dirty="0">
              <a:solidFill>
                <a:schemeClr val="bg1"/>
              </a:solidFill>
            </a:endParaRPr>
          </a:p>
        </p:txBody>
      </p:sp>
      <p:sp>
        <p:nvSpPr>
          <p:cNvPr id="1167" name="矩形: 圆角 1166"/>
          <p:cNvSpPr/>
          <p:nvPr/>
        </p:nvSpPr>
        <p:spPr>
          <a:xfrm>
            <a:off x="8250063" y="5100359"/>
            <a:ext cx="1441638" cy="3507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68" name="文本框 1167"/>
          <p:cNvSpPr txBox="1"/>
          <p:nvPr/>
        </p:nvSpPr>
        <p:spPr>
          <a:xfrm>
            <a:off x="8317931" y="5140122"/>
            <a:ext cx="1292224" cy="276999"/>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200" dirty="0">
                <a:solidFill>
                  <a:schemeClr val="bg1"/>
                </a:solidFill>
              </a:rPr>
              <a:t>用例建模</a:t>
            </a:r>
            <a:endParaRPr lang="zh-CN" altLang="en-US" sz="1200" dirty="0">
              <a:solidFill>
                <a:schemeClr val="bg1"/>
              </a:solidFill>
            </a:endParaRPr>
          </a:p>
        </p:txBody>
      </p:sp>
      <p:sp>
        <p:nvSpPr>
          <p:cNvPr id="1169" name="右大括号 1168"/>
          <p:cNvSpPr/>
          <p:nvPr/>
        </p:nvSpPr>
        <p:spPr>
          <a:xfrm rot="5400000" flipH="1">
            <a:off x="5948230" y="1951776"/>
            <a:ext cx="254327" cy="5767936"/>
          </a:xfrm>
          <a:prstGeom prst="rightBrace">
            <a:avLst>
              <a:gd name="adj1" fmla="val 46441"/>
              <a:gd name="adj2" fmla="val 50000"/>
            </a:avLst>
          </a:prstGeom>
          <a:noFill/>
          <a:ln w="12700">
            <a:solidFill>
              <a:schemeClr val="accent1">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lt1"/>
              </a:solidFill>
            </a:endParaRPr>
          </a:p>
        </p:txBody>
      </p:sp>
      <p:sp>
        <p:nvSpPr>
          <p:cNvPr id="1170" name="右大括号 1169"/>
          <p:cNvSpPr/>
          <p:nvPr/>
        </p:nvSpPr>
        <p:spPr>
          <a:xfrm rot="5400000" flipH="1">
            <a:off x="3059615" y="4680288"/>
            <a:ext cx="254327" cy="2028220"/>
          </a:xfrm>
          <a:prstGeom prst="rightBrace">
            <a:avLst>
              <a:gd name="adj1" fmla="val 46441"/>
              <a:gd name="adj2" fmla="val 50000"/>
            </a:avLst>
          </a:prstGeom>
          <a:noFill/>
          <a:ln w="12700">
            <a:solidFill>
              <a:schemeClr val="accent1">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ndParaRPr>
          </a:p>
        </p:txBody>
      </p:sp>
      <p:sp>
        <p:nvSpPr>
          <p:cNvPr id="1173" name="文本框 1172"/>
          <p:cNvSpPr txBox="1"/>
          <p:nvPr/>
        </p:nvSpPr>
        <p:spPr>
          <a:xfrm>
            <a:off x="1816748" y="6001235"/>
            <a:ext cx="574541" cy="249313"/>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人事物</a:t>
            </a:r>
            <a:endParaRPr lang="en-US" altLang="zh-CN" sz="970" dirty="0">
              <a:solidFill>
                <a:schemeClr val="bg1"/>
              </a:solidFill>
              <a:latin typeface="+mn-ea"/>
            </a:endParaRPr>
          </a:p>
        </p:txBody>
      </p:sp>
      <p:sp>
        <p:nvSpPr>
          <p:cNvPr id="1175" name="文本框 1174"/>
          <p:cNvSpPr txBox="1"/>
          <p:nvPr/>
        </p:nvSpPr>
        <p:spPr>
          <a:xfrm>
            <a:off x="2941212" y="6001235"/>
            <a:ext cx="449507"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角色</a:t>
            </a:r>
            <a:endParaRPr lang="en-US" altLang="zh-CN" sz="970" dirty="0">
              <a:solidFill>
                <a:schemeClr val="bg1"/>
              </a:solidFill>
              <a:latin typeface="+mn-ea"/>
            </a:endParaRPr>
          </a:p>
        </p:txBody>
      </p:sp>
      <p:sp>
        <p:nvSpPr>
          <p:cNvPr id="1177" name="文本框 1176"/>
          <p:cNvSpPr txBox="1"/>
          <p:nvPr/>
        </p:nvSpPr>
        <p:spPr>
          <a:xfrm>
            <a:off x="3914708" y="6001235"/>
            <a:ext cx="449507"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事件</a:t>
            </a:r>
            <a:endParaRPr lang="en-US" altLang="zh-CN" sz="970" dirty="0">
              <a:solidFill>
                <a:schemeClr val="bg1"/>
              </a:solidFill>
              <a:latin typeface="+mn-ea"/>
            </a:endParaRPr>
          </a:p>
        </p:txBody>
      </p:sp>
      <p:sp>
        <p:nvSpPr>
          <p:cNvPr id="1246" name="右大括号 1245"/>
          <p:cNvSpPr/>
          <p:nvPr/>
        </p:nvSpPr>
        <p:spPr>
          <a:xfrm rot="5400000" flipH="1">
            <a:off x="5927144" y="4680288"/>
            <a:ext cx="254327" cy="2028220"/>
          </a:xfrm>
          <a:prstGeom prst="rightBrace">
            <a:avLst>
              <a:gd name="adj1" fmla="val 46441"/>
              <a:gd name="adj2" fmla="val 50000"/>
            </a:avLst>
          </a:prstGeom>
          <a:noFill/>
          <a:ln w="12700">
            <a:solidFill>
              <a:schemeClr val="accent1">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ndParaRPr>
          </a:p>
        </p:txBody>
      </p:sp>
      <p:sp>
        <p:nvSpPr>
          <p:cNvPr id="1024" name="文本框 1023"/>
          <p:cNvSpPr txBox="1"/>
          <p:nvPr/>
        </p:nvSpPr>
        <p:spPr>
          <a:xfrm>
            <a:off x="4808543" y="6001235"/>
            <a:ext cx="449507"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思源黑体 CN Normal"/>
                <a:ea typeface="思源黑体 CN Normal"/>
              </a:rPr>
              <a:t>用户</a:t>
            </a:r>
            <a:r>
              <a:rPr lang="en-US" altLang="zh-CN" sz="970" dirty="0">
                <a:solidFill>
                  <a:schemeClr val="bg1"/>
                </a:solidFill>
                <a:latin typeface="思源黑体 CN Normal"/>
                <a:ea typeface="思源黑体 CN Normal"/>
              </a:rPr>
              <a:t>	</a:t>
            </a:r>
            <a:endParaRPr lang="en-US" altLang="zh-CN" sz="970" dirty="0">
              <a:solidFill>
                <a:schemeClr val="bg1"/>
              </a:solidFill>
              <a:latin typeface="+mn-ea"/>
            </a:endParaRPr>
          </a:p>
        </p:txBody>
      </p:sp>
      <p:sp>
        <p:nvSpPr>
          <p:cNvPr id="1027" name="文本框 1026"/>
          <p:cNvSpPr txBox="1"/>
          <p:nvPr/>
        </p:nvSpPr>
        <p:spPr>
          <a:xfrm>
            <a:off x="5817511" y="6001235"/>
            <a:ext cx="449507"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聚合</a:t>
            </a:r>
            <a:endParaRPr lang="en-US" altLang="zh-CN" sz="970" dirty="0">
              <a:solidFill>
                <a:schemeClr val="bg1"/>
              </a:solidFill>
              <a:latin typeface="+mn-ea"/>
            </a:endParaRPr>
          </a:p>
        </p:txBody>
      </p:sp>
      <p:sp>
        <p:nvSpPr>
          <p:cNvPr id="1029" name="文本框 1028"/>
          <p:cNvSpPr txBox="1"/>
          <p:nvPr/>
        </p:nvSpPr>
        <p:spPr>
          <a:xfrm>
            <a:off x="6791006" y="6001235"/>
            <a:ext cx="449507"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策略</a:t>
            </a:r>
            <a:endParaRPr lang="en-US" altLang="zh-CN" sz="970" dirty="0">
              <a:solidFill>
                <a:schemeClr val="bg1"/>
              </a:solidFill>
              <a:latin typeface="+mn-ea"/>
            </a:endParaRPr>
          </a:p>
        </p:txBody>
      </p:sp>
      <p:sp>
        <p:nvSpPr>
          <p:cNvPr id="1032" name="右大括号 1031"/>
          <p:cNvSpPr/>
          <p:nvPr/>
        </p:nvSpPr>
        <p:spPr>
          <a:xfrm rot="5400000" flipH="1">
            <a:off x="8935391" y="4680288"/>
            <a:ext cx="254327" cy="2028220"/>
          </a:xfrm>
          <a:prstGeom prst="rightBrace">
            <a:avLst>
              <a:gd name="adj1" fmla="val 46441"/>
              <a:gd name="adj2" fmla="val 50000"/>
            </a:avLst>
          </a:prstGeom>
          <a:noFill/>
          <a:ln w="12700">
            <a:solidFill>
              <a:schemeClr val="accent1">
                <a:lumMod val="60000"/>
                <a:lumOff val="4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ndParaRPr>
          </a:p>
        </p:txBody>
      </p:sp>
      <p:sp>
        <p:nvSpPr>
          <p:cNvPr id="1035" name="文本框 1034"/>
          <p:cNvSpPr txBox="1"/>
          <p:nvPr/>
        </p:nvSpPr>
        <p:spPr>
          <a:xfrm>
            <a:off x="7759882" y="6001235"/>
            <a:ext cx="563321" cy="249313"/>
          </a:xfrm>
          <a:prstGeom prst="rect">
            <a:avLst/>
          </a:prstGeom>
          <a:noFill/>
          <a:effectLst/>
        </p:spPr>
        <p:txBody>
          <a:bodyPr wrap="none" lIns="98755" tIns="49378" rIns="98755" bIns="49378" rtlCol="0">
            <a:spAutoFit/>
          </a:bodyPr>
          <a:lstStyle/>
          <a:p>
            <a:pPr algn="ctr"/>
            <a:r>
              <a:rPr kumimoji="0" lang="en-US" altLang="zh-CN" sz="970" b="0" i="0" u="none" strike="noStrike" kern="1200" cap="none" spc="0" normalizeH="0" baseline="0" noProof="0" dirty="0" err="1">
                <a:ln>
                  <a:noFill/>
                </a:ln>
                <a:solidFill>
                  <a:schemeClr val="bg1"/>
                </a:solidFill>
                <a:effectLst/>
                <a:uLnTx/>
                <a:uFillTx/>
                <a:latin typeface="思源黑体 CN Normal"/>
                <a:ea typeface="思源黑体 CN Normal"/>
                <a:cs typeface="+mn-cs"/>
              </a:rPr>
              <a:t>Uml</a:t>
            </a: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图</a:t>
            </a:r>
            <a:endParaRPr lang="en-US" altLang="zh-CN" sz="970" dirty="0">
              <a:solidFill>
                <a:schemeClr val="bg1"/>
              </a:solidFill>
              <a:latin typeface="+mn-ea"/>
            </a:endParaRPr>
          </a:p>
        </p:txBody>
      </p:sp>
      <p:sp>
        <p:nvSpPr>
          <p:cNvPr id="1041" name="文本框 1040"/>
          <p:cNvSpPr txBox="1"/>
          <p:nvPr/>
        </p:nvSpPr>
        <p:spPr>
          <a:xfrm>
            <a:off x="8825758" y="6001235"/>
            <a:ext cx="449507"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角色</a:t>
            </a:r>
            <a:endParaRPr lang="en-US" altLang="zh-CN" sz="970" dirty="0">
              <a:solidFill>
                <a:schemeClr val="bg1"/>
              </a:solidFill>
              <a:latin typeface="+mn-ea"/>
            </a:endParaRPr>
          </a:p>
        </p:txBody>
      </p:sp>
      <p:sp>
        <p:nvSpPr>
          <p:cNvPr id="1043" name="文本框 1042"/>
          <p:cNvSpPr txBox="1"/>
          <p:nvPr/>
        </p:nvSpPr>
        <p:spPr>
          <a:xfrm>
            <a:off x="9785629" y="6001235"/>
            <a:ext cx="476759"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 事件</a:t>
            </a:r>
            <a:endParaRPr lang="en-US" altLang="zh-CN" sz="970" dirty="0">
              <a:solidFill>
                <a:schemeClr val="bg1"/>
              </a:solidFill>
              <a:latin typeface="+mn-ea"/>
            </a:endParaRPr>
          </a:p>
        </p:txBody>
      </p:sp>
      <p:sp>
        <p:nvSpPr>
          <p:cNvPr id="1123" name="文本框 1122"/>
          <p:cNvSpPr txBox="1"/>
          <p:nvPr/>
        </p:nvSpPr>
        <p:spPr>
          <a:xfrm>
            <a:off x="785764" y="1928197"/>
            <a:ext cx="699576" cy="249313"/>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商品管理</a:t>
            </a:r>
            <a:endParaRPr lang="en-US" altLang="zh-CN" sz="970" dirty="0">
              <a:solidFill>
                <a:schemeClr val="bg1"/>
              </a:solidFill>
              <a:latin typeface="+mn-ea"/>
            </a:endParaRPr>
          </a:p>
        </p:txBody>
      </p:sp>
      <p:sp>
        <p:nvSpPr>
          <p:cNvPr id="1126" name="文本框 1125"/>
          <p:cNvSpPr txBox="1"/>
          <p:nvPr/>
        </p:nvSpPr>
        <p:spPr>
          <a:xfrm>
            <a:off x="785764" y="2405597"/>
            <a:ext cx="699576" cy="249313"/>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订单管理</a:t>
            </a:r>
            <a:endParaRPr lang="en-US" altLang="zh-CN" sz="970" dirty="0">
              <a:solidFill>
                <a:schemeClr val="bg1"/>
              </a:solidFill>
              <a:latin typeface="+mn-ea"/>
            </a:endParaRPr>
          </a:p>
        </p:txBody>
      </p:sp>
      <p:sp>
        <p:nvSpPr>
          <p:cNvPr id="1132" name="文本框 1131"/>
          <p:cNvSpPr txBox="1"/>
          <p:nvPr/>
        </p:nvSpPr>
        <p:spPr>
          <a:xfrm>
            <a:off x="785764" y="2882999"/>
            <a:ext cx="699576" cy="249313"/>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支付管理</a:t>
            </a:r>
            <a:endParaRPr lang="en-US" altLang="zh-CN" sz="970" dirty="0">
              <a:solidFill>
                <a:schemeClr val="bg1"/>
              </a:solidFill>
              <a:latin typeface="+mn-ea"/>
            </a:endParaRPr>
          </a:p>
        </p:txBody>
      </p:sp>
      <p:sp>
        <p:nvSpPr>
          <p:cNvPr id="1133" name="文本框 1132"/>
          <p:cNvSpPr txBox="1"/>
          <p:nvPr/>
        </p:nvSpPr>
        <p:spPr>
          <a:xfrm>
            <a:off x="785764" y="3360399"/>
            <a:ext cx="699576" cy="249313"/>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物流服务</a:t>
            </a:r>
            <a:endParaRPr lang="en-US" altLang="zh-CN" sz="970" dirty="0">
              <a:solidFill>
                <a:schemeClr val="bg1"/>
              </a:solidFill>
              <a:latin typeface="+mn-ea"/>
            </a:endParaRPr>
          </a:p>
        </p:txBody>
      </p:sp>
      <p:sp>
        <p:nvSpPr>
          <p:cNvPr id="1135" name="文本框 1134"/>
          <p:cNvSpPr txBox="1"/>
          <p:nvPr/>
        </p:nvSpPr>
        <p:spPr>
          <a:xfrm>
            <a:off x="785764" y="3837800"/>
            <a:ext cx="699576" cy="249313"/>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用户账号</a:t>
            </a:r>
            <a:endParaRPr lang="en-US" altLang="zh-CN" sz="970" dirty="0">
              <a:solidFill>
                <a:schemeClr val="bg1"/>
              </a:solidFill>
              <a:latin typeface="+mn-ea"/>
            </a:endParaRPr>
          </a:p>
        </p:txBody>
      </p:sp>
      <p:sp>
        <p:nvSpPr>
          <p:cNvPr id="1141" name="文本框 1140"/>
          <p:cNvSpPr txBox="1"/>
          <p:nvPr/>
        </p:nvSpPr>
        <p:spPr>
          <a:xfrm>
            <a:off x="785764" y="4315201"/>
            <a:ext cx="699576" cy="249313"/>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营销活动</a:t>
            </a:r>
            <a:endParaRPr lang="en-US" altLang="zh-CN" sz="970" dirty="0">
              <a:solidFill>
                <a:schemeClr val="bg1"/>
              </a:solidFill>
              <a:latin typeface="+mn-ea"/>
            </a:endParaRPr>
          </a:p>
        </p:txBody>
      </p:sp>
      <p:sp>
        <p:nvSpPr>
          <p:cNvPr id="1142" name="文本框 1141"/>
          <p:cNvSpPr txBox="1"/>
          <p:nvPr/>
        </p:nvSpPr>
        <p:spPr>
          <a:xfrm>
            <a:off x="785764" y="4792601"/>
            <a:ext cx="699576" cy="249313"/>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会员管理</a:t>
            </a:r>
            <a:endParaRPr lang="en-US" altLang="zh-CN" sz="970" dirty="0">
              <a:solidFill>
                <a:schemeClr val="bg1"/>
              </a:solidFill>
              <a:latin typeface="+mn-ea"/>
            </a:endParaRPr>
          </a:p>
        </p:txBody>
      </p:sp>
      <p:sp>
        <p:nvSpPr>
          <p:cNvPr id="475" name="文本框 474"/>
          <p:cNvSpPr txBox="1"/>
          <p:nvPr/>
        </p:nvSpPr>
        <p:spPr>
          <a:xfrm flipH="1">
            <a:off x="10658020" y="1928197"/>
            <a:ext cx="698037" cy="249299"/>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硬件销售</a:t>
            </a:r>
            <a:endParaRPr lang="en-US" altLang="zh-CN" sz="970" dirty="0">
              <a:solidFill>
                <a:schemeClr val="bg1"/>
              </a:solidFill>
              <a:latin typeface="+mn-ea"/>
            </a:endParaRPr>
          </a:p>
        </p:txBody>
      </p:sp>
      <p:sp>
        <p:nvSpPr>
          <p:cNvPr id="476" name="文本框 475"/>
          <p:cNvSpPr txBox="1"/>
          <p:nvPr/>
        </p:nvSpPr>
        <p:spPr>
          <a:xfrm flipH="1">
            <a:off x="10658020" y="2405597"/>
            <a:ext cx="698037" cy="249299"/>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项目建设</a:t>
            </a:r>
            <a:endParaRPr lang="en-US" altLang="zh-CN" sz="970" dirty="0">
              <a:solidFill>
                <a:schemeClr val="bg1"/>
              </a:solidFill>
              <a:latin typeface="+mn-ea"/>
            </a:endParaRPr>
          </a:p>
        </p:txBody>
      </p:sp>
      <p:sp>
        <p:nvSpPr>
          <p:cNvPr id="477" name="文本框 476"/>
          <p:cNvSpPr txBox="1"/>
          <p:nvPr/>
        </p:nvSpPr>
        <p:spPr>
          <a:xfrm flipH="1">
            <a:off x="10658020" y="2882999"/>
            <a:ext cx="698037" cy="249299"/>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a:ln>
                  <a:noFill/>
                </a:ln>
                <a:solidFill>
                  <a:schemeClr val="bg1"/>
                </a:solidFill>
                <a:effectLst/>
                <a:uLnTx/>
                <a:uFillTx/>
                <a:latin typeface="思源黑体 CN Normal"/>
                <a:ea typeface="思源黑体 CN Normal"/>
                <a:cs typeface="+mn-cs"/>
              </a:rPr>
              <a:t>技术支持</a:t>
            </a:r>
            <a:endParaRPr lang="en-US" altLang="zh-CN" sz="970" dirty="0">
              <a:solidFill>
                <a:schemeClr val="bg1"/>
              </a:solidFill>
              <a:latin typeface="+mn-ea"/>
            </a:endParaRPr>
          </a:p>
        </p:txBody>
      </p:sp>
      <p:sp>
        <p:nvSpPr>
          <p:cNvPr id="478" name="文本框 477"/>
          <p:cNvSpPr txBox="1"/>
          <p:nvPr/>
        </p:nvSpPr>
        <p:spPr>
          <a:xfrm flipH="1">
            <a:off x="10658020" y="3360399"/>
            <a:ext cx="698037" cy="249299"/>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维保服务</a:t>
            </a:r>
            <a:endParaRPr lang="en-US" altLang="zh-CN" sz="970" dirty="0">
              <a:solidFill>
                <a:schemeClr val="bg1"/>
              </a:solidFill>
              <a:latin typeface="+mn-ea"/>
            </a:endParaRPr>
          </a:p>
        </p:txBody>
      </p:sp>
      <p:sp>
        <p:nvSpPr>
          <p:cNvPr id="479" name="文本框 478"/>
          <p:cNvSpPr txBox="1"/>
          <p:nvPr/>
        </p:nvSpPr>
        <p:spPr>
          <a:xfrm flipH="1">
            <a:off x="10658020" y="3837800"/>
            <a:ext cx="698037" cy="249299"/>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a:ln>
                  <a:noFill/>
                </a:ln>
                <a:solidFill>
                  <a:schemeClr val="bg1"/>
                </a:solidFill>
                <a:effectLst/>
                <a:uLnTx/>
                <a:uFillTx/>
                <a:latin typeface="思源黑体 CN Normal"/>
                <a:ea typeface="思源黑体 CN Normal"/>
                <a:cs typeface="+mn-cs"/>
              </a:rPr>
              <a:t>支付返佣</a:t>
            </a:r>
            <a:endParaRPr lang="en-US" altLang="zh-CN" sz="970" dirty="0">
              <a:solidFill>
                <a:schemeClr val="bg1"/>
              </a:solidFill>
              <a:latin typeface="+mn-ea"/>
            </a:endParaRPr>
          </a:p>
        </p:txBody>
      </p:sp>
      <p:sp>
        <p:nvSpPr>
          <p:cNvPr id="32" name="文本框 31"/>
          <p:cNvSpPr txBox="1"/>
          <p:nvPr/>
        </p:nvSpPr>
        <p:spPr>
          <a:xfrm flipH="1">
            <a:off x="10658020" y="4315201"/>
            <a:ext cx="698037" cy="249299"/>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a:ln>
                  <a:noFill/>
                </a:ln>
                <a:solidFill>
                  <a:schemeClr val="bg1"/>
                </a:solidFill>
                <a:effectLst/>
                <a:uLnTx/>
                <a:uFillTx/>
                <a:latin typeface="思源黑体 CN Normal"/>
                <a:ea typeface="思源黑体 CN Normal"/>
                <a:cs typeface="+mn-cs"/>
              </a:rPr>
              <a:t>服务分润</a:t>
            </a:r>
            <a:endParaRPr lang="en-US" altLang="zh-CN" sz="970" dirty="0">
              <a:solidFill>
                <a:schemeClr val="bg1"/>
              </a:solidFill>
              <a:latin typeface="+mn-ea"/>
            </a:endParaRPr>
          </a:p>
        </p:txBody>
      </p:sp>
      <p:sp>
        <p:nvSpPr>
          <p:cNvPr id="33" name="文本框 32"/>
          <p:cNvSpPr txBox="1"/>
          <p:nvPr/>
        </p:nvSpPr>
        <p:spPr>
          <a:xfrm flipH="1">
            <a:off x="10658020" y="4792601"/>
            <a:ext cx="698037" cy="249299"/>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接口收费</a:t>
            </a:r>
            <a:endParaRPr lang="en-US" altLang="zh-CN" sz="970" dirty="0">
              <a:solidFill>
                <a:schemeClr val="bg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220436" y="475734"/>
            <a:ext cx="1433406" cy="369332"/>
          </a:xfrm>
          <a:prstGeom prst="rect">
            <a:avLst/>
          </a:prstGeom>
          <a:noFill/>
        </p:spPr>
        <p:txBody>
          <a:bodyPr wrap="non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03 </a:t>
            </a:r>
            <a:r>
              <a:rPr lang="zh-CN" altLang="en-US" dirty="0"/>
              <a:t>逻辑图表</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Logical Diagrams</a:t>
            </a:r>
            <a:endParaRPr kumimoji="0" lang="en-US" altLang="zh-CN" sz="1400" b="0" i="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60" name="文本框 259"/>
          <p:cNvSpPr txBox="1"/>
          <p:nvPr/>
        </p:nvSpPr>
        <p:spPr>
          <a:xfrm>
            <a:off x="5044361" y="1259663"/>
            <a:ext cx="1415772" cy="338554"/>
          </a:xfrm>
          <a:prstGeom prst="rect">
            <a:avLst/>
          </a:prstGeom>
          <a:noFill/>
        </p:spPr>
        <p:txBody>
          <a:bodyPr wrap="none" rtlCol="0">
            <a:spAutoFit/>
          </a:bodyPr>
          <a:lstStyle/>
          <a:p>
            <a:r>
              <a:rPr lang="zh-CN" altLang="en-US" sz="1600" dirty="0">
                <a:solidFill>
                  <a:schemeClr val="accent2"/>
                </a:solidFill>
              </a:rPr>
              <a:t>身份数据统一</a:t>
            </a:r>
            <a:endParaRPr lang="zh-CN" altLang="en-US" sz="1600" dirty="0">
              <a:solidFill>
                <a:schemeClr val="accent2"/>
              </a:solidFill>
            </a:endParaRPr>
          </a:p>
        </p:txBody>
      </p:sp>
      <p:sp>
        <p:nvSpPr>
          <p:cNvPr id="262" name="文本框 261"/>
          <p:cNvSpPr txBox="1"/>
          <p:nvPr/>
        </p:nvSpPr>
        <p:spPr>
          <a:xfrm>
            <a:off x="1375897" y="1283469"/>
            <a:ext cx="1415772" cy="338554"/>
          </a:xfrm>
          <a:prstGeom prst="rect">
            <a:avLst/>
          </a:prstGeom>
          <a:noFill/>
        </p:spPr>
        <p:txBody>
          <a:bodyPr wrap="none" rtlCol="0">
            <a:spAutoFit/>
          </a:bodyPr>
          <a:lstStyle>
            <a:defPPr>
              <a:defRPr lang="zh-CN"/>
            </a:defPPr>
            <a:lvl1pPr>
              <a:defRPr sz="1600">
                <a:solidFill>
                  <a:schemeClr val="accent1"/>
                </a:solidFill>
              </a:defRPr>
            </a:lvl1pPr>
          </a:lstStyle>
          <a:p>
            <a:r>
              <a:rPr lang="zh-CN" altLang="en-US" dirty="0"/>
              <a:t>达成跨域联合</a:t>
            </a:r>
            <a:endParaRPr lang="zh-CN" altLang="en-US" dirty="0"/>
          </a:p>
        </p:txBody>
      </p:sp>
      <p:sp>
        <p:nvSpPr>
          <p:cNvPr id="263" name="文本框 262"/>
          <p:cNvSpPr txBox="1"/>
          <p:nvPr/>
        </p:nvSpPr>
        <p:spPr>
          <a:xfrm>
            <a:off x="8881768" y="1259663"/>
            <a:ext cx="1415772" cy="338554"/>
          </a:xfrm>
          <a:prstGeom prst="rect">
            <a:avLst/>
          </a:prstGeom>
          <a:noFill/>
        </p:spPr>
        <p:txBody>
          <a:bodyPr wrap="none" rtlCol="0">
            <a:spAutoFit/>
          </a:bodyPr>
          <a:lstStyle/>
          <a:p>
            <a:r>
              <a:rPr lang="zh-CN" altLang="en-US" sz="1600" dirty="0">
                <a:solidFill>
                  <a:schemeClr val="accent1"/>
                </a:solidFill>
              </a:rPr>
              <a:t>共同服务用户</a:t>
            </a:r>
            <a:endParaRPr lang="zh-CN" altLang="en-US" sz="1600" dirty="0">
              <a:solidFill>
                <a:schemeClr val="accent1"/>
              </a:solidFill>
            </a:endParaRPr>
          </a:p>
        </p:txBody>
      </p:sp>
      <p:sp>
        <p:nvSpPr>
          <p:cNvPr id="181" name="矩形: 圆角 180"/>
          <p:cNvSpPr/>
          <p:nvPr>
            <p:custDataLst>
              <p:tags r:id="rId1"/>
            </p:custDataLst>
          </p:nvPr>
        </p:nvSpPr>
        <p:spPr>
          <a:xfrm>
            <a:off x="4443898" y="5596546"/>
            <a:ext cx="1108636" cy="326135"/>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89" name="文本框 188"/>
          <p:cNvSpPr txBox="1"/>
          <p:nvPr/>
        </p:nvSpPr>
        <p:spPr>
          <a:xfrm>
            <a:off x="4574795" y="5633728"/>
            <a:ext cx="824797" cy="239371"/>
          </a:xfrm>
          <a:prstGeom prst="rect">
            <a:avLst/>
          </a:prstGeom>
          <a:noFill/>
          <a:effectLst/>
        </p:spPr>
        <p:txBody>
          <a:bodyPr wrap="none" lIns="79004" tIns="39502" rIns="79004" bIns="39502" rtlCol="0">
            <a:spAutoFit/>
          </a:bodyPr>
          <a:lstStyle/>
          <a:p>
            <a:pPr algn="ctr"/>
            <a:r>
              <a:rPr lang="zh-CN" altLang="en-US" sz="1035" dirty="0">
                <a:solidFill>
                  <a:schemeClr val="bg1"/>
                </a:solidFill>
                <a:latin typeface="思源黑体 CN Bold" panose="020B0800000000000000" pitchFamily="34" charset="-122"/>
                <a:ea typeface="思源黑体 CN Bold" panose="020B0800000000000000" pitchFamily="34" charset="-122"/>
              </a:rPr>
              <a:t>电子健康卡</a:t>
            </a:r>
            <a:endParaRPr lang="en-US" altLang="zh-CN" sz="1035" dirty="0">
              <a:solidFill>
                <a:schemeClr val="bg1"/>
              </a:solidFill>
              <a:latin typeface="思源黑体 CN Bold" panose="020B0800000000000000" pitchFamily="34" charset="-122"/>
              <a:ea typeface="思源黑体 CN Bold" panose="020B0800000000000000" pitchFamily="34" charset="-122"/>
            </a:endParaRPr>
          </a:p>
        </p:txBody>
      </p:sp>
      <p:sp>
        <p:nvSpPr>
          <p:cNvPr id="194" name="矩形: 圆角 193"/>
          <p:cNvSpPr/>
          <p:nvPr>
            <p:custDataLst>
              <p:tags r:id="rId2"/>
            </p:custDataLst>
          </p:nvPr>
        </p:nvSpPr>
        <p:spPr>
          <a:xfrm>
            <a:off x="5755793" y="5596546"/>
            <a:ext cx="1108636" cy="326135"/>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cxnSp>
        <p:nvCxnSpPr>
          <p:cNvPr id="275" name="直接箭头连接符 274"/>
          <p:cNvCxnSpPr/>
          <p:nvPr/>
        </p:nvCxnSpPr>
        <p:spPr>
          <a:xfrm>
            <a:off x="6614021" y="1418929"/>
            <a:ext cx="2153573" cy="0"/>
          </a:xfrm>
          <a:prstGeom prst="straightConnector1">
            <a:avLst/>
          </a:prstGeom>
          <a:ln>
            <a:gradFill flip="none" rotWithShape="1">
              <a:gsLst>
                <a:gs pos="0">
                  <a:schemeClr val="accent1"/>
                </a:gs>
                <a:gs pos="100000">
                  <a:schemeClr val="accent2"/>
                </a:gs>
              </a:gsLst>
              <a:lin ang="10800000" scaled="1"/>
              <a:tileRect/>
            </a:gra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7" name="直接箭头连接符 276"/>
          <p:cNvCxnSpPr/>
          <p:nvPr/>
        </p:nvCxnSpPr>
        <p:spPr>
          <a:xfrm>
            <a:off x="2891222" y="1418929"/>
            <a:ext cx="2153573" cy="0"/>
          </a:xfrm>
          <a:prstGeom prst="straightConnector1">
            <a:avLst/>
          </a:prstGeom>
          <a:ln>
            <a:gradFill flip="none" rotWithShape="1">
              <a:gsLst>
                <a:gs pos="0">
                  <a:schemeClr val="accent2"/>
                </a:gs>
                <a:gs pos="100000">
                  <a:schemeClr val="accent1"/>
                </a:gs>
              </a:gsLst>
              <a:lin ang="10800000" scaled="1"/>
              <a:tileRect/>
            </a:gra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4" name="任意多边形: 形状 203"/>
          <p:cNvSpPr/>
          <p:nvPr/>
        </p:nvSpPr>
        <p:spPr>
          <a:xfrm>
            <a:off x="5188210" y="5031153"/>
            <a:ext cx="232572" cy="271554"/>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accent2">
                  <a:alpha val="0"/>
                </a:schemeClr>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5" name="任意多边形: 形状 204"/>
          <p:cNvSpPr/>
          <p:nvPr/>
        </p:nvSpPr>
        <p:spPr>
          <a:xfrm rot="10800000">
            <a:off x="5770477" y="5031153"/>
            <a:ext cx="232572" cy="271552"/>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accent2">
                  <a:alpha val="0"/>
                </a:schemeClr>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弧形 3"/>
          <p:cNvSpPr/>
          <p:nvPr/>
        </p:nvSpPr>
        <p:spPr>
          <a:xfrm rot="16200000" flipV="1">
            <a:off x="7880633" y="2623870"/>
            <a:ext cx="3253065" cy="2945555"/>
          </a:xfrm>
          <a:prstGeom prst="arc">
            <a:avLst>
              <a:gd name="adj1" fmla="val 16114492"/>
              <a:gd name="adj2" fmla="val 5484784"/>
            </a:avLst>
          </a:prstGeom>
          <a:gradFill flip="none" rotWithShape="1">
            <a:gsLst>
              <a:gs pos="53000">
                <a:schemeClr val="accent1">
                  <a:lumMod val="20000"/>
                  <a:lumOff val="80000"/>
                  <a:alpha val="0"/>
                </a:schemeClr>
              </a:gs>
              <a:gs pos="100000">
                <a:schemeClr val="accent1">
                  <a:lumMod val="20000"/>
                  <a:lumOff val="80000"/>
                </a:schemeClr>
              </a:gs>
            </a:gsLst>
            <a:path path="circle">
              <a:fillToRect l="50000" t="50000" r="50000" b="50000"/>
            </a:path>
            <a:tileRect/>
          </a:gradFill>
          <a:ln w="13716">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15" name="椭圆 14"/>
          <p:cNvSpPr/>
          <p:nvPr/>
        </p:nvSpPr>
        <p:spPr>
          <a:xfrm rot="16200000" flipH="1">
            <a:off x="7679806" y="3207586"/>
            <a:ext cx="657140" cy="657140"/>
          </a:xfrm>
          <a:prstGeom prst="ellipse">
            <a:avLst/>
          </a:pr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6" name="椭圆 15"/>
          <p:cNvSpPr/>
          <p:nvPr/>
        </p:nvSpPr>
        <p:spPr>
          <a:xfrm>
            <a:off x="8579477" y="3038147"/>
            <a:ext cx="1950606" cy="1950606"/>
          </a:xfrm>
          <a:prstGeom prst="ellipse">
            <a:avLst/>
          </a:pr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9" name="文本框 18"/>
          <p:cNvSpPr txBox="1"/>
          <p:nvPr/>
        </p:nvSpPr>
        <p:spPr>
          <a:xfrm>
            <a:off x="8667038" y="3690285"/>
            <a:ext cx="1775484" cy="646331"/>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zh-CN" altLang="en-US" dirty="0"/>
              <a:t>患者精准</a:t>
            </a:r>
            <a:endParaRPr lang="en-US" altLang="zh-CN" dirty="0"/>
          </a:p>
          <a:p>
            <a:r>
              <a:rPr lang="zh-CN" altLang="en-US" dirty="0"/>
              <a:t>服务平台</a:t>
            </a:r>
            <a:endParaRPr lang="zh-CN" altLang="en-US" dirty="0"/>
          </a:p>
        </p:txBody>
      </p:sp>
      <p:sp>
        <p:nvSpPr>
          <p:cNvPr id="43" name="椭圆 42"/>
          <p:cNvSpPr/>
          <p:nvPr/>
        </p:nvSpPr>
        <p:spPr>
          <a:xfrm rot="16200000" flipH="1">
            <a:off x="8229278" y="2450694"/>
            <a:ext cx="657139" cy="657139"/>
          </a:xfrm>
          <a:prstGeom prst="ellipse">
            <a:avLst/>
          </a:pr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椭圆 21"/>
          <p:cNvSpPr/>
          <p:nvPr/>
        </p:nvSpPr>
        <p:spPr>
          <a:xfrm rot="16200000" flipH="1">
            <a:off x="10165328" y="2496163"/>
            <a:ext cx="657140" cy="657140"/>
          </a:xfrm>
          <a:prstGeom prst="ellipse">
            <a:avLst/>
          </a:pr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2" name="文本框 31"/>
          <p:cNvSpPr txBox="1"/>
          <p:nvPr/>
        </p:nvSpPr>
        <p:spPr>
          <a:xfrm flipH="1">
            <a:off x="10277791" y="2615467"/>
            <a:ext cx="425650" cy="398965"/>
          </a:xfrm>
          <a:prstGeom prst="rect">
            <a:avLst/>
          </a:prstGeom>
          <a:noFill/>
          <a:effectLst/>
        </p:spPr>
        <p:txBody>
          <a:bodyPr wrap="none" lIns="79004" tIns="39502" rIns="79004" bIns="39502" rtlCol="0">
            <a:spAutoFit/>
          </a:bodyPr>
          <a:lstStyle>
            <a:defPPr>
              <a:defRPr lang="zh-CN"/>
            </a:defPPr>
            <a:lvl1pPr algn="ctr">
              <a:defRPr sz="1035">
                <a:solidFill>
                  <a:schemeClr val="bg1"/>
                </a:solidFill>
                <a:latin typeface="思源黑体 CN Bold" panose="020B0800000000000000" pitchFamily="34" charset="-122"/>
                <a:ea typeface="思源黑体 CN Bold" panose="020B0800000000000000" pitchFamily="34" charset="-122"/>
              </a:defRPr>
            </a:lvl1pPr>
          </a:lstStyle>
          <a:p>
            <a:r>
              <a:rPr lang="zh-CN" altLang="en-US" dirty="0"/>
              <a:t>交通</a:t>
            </a:r>
            <a:endParaRPr lang="en-US" altLang="zh-CN" dirty="0"/>
          </a:p>
          <a:p>
            <a:r>
              <a:rPr lang="zh-CN" altLang="en-US" dirty="0"/>
              <a:t>优惠</a:t>
            </a:r>
            <a:endParaRPr lang="en-US" altLang="zh-CN" dirty="0"/>
          </a:p>
        </p:txBody>
      </p:sp>
      <p:sp>
        <p:nvSpPr>
          <p:cNvPr id="33" name="椭圆 32"/>
          <p:cNvSpPr/>
          <p:nvPr/>
        </p:nvSpPr>
        <p:spPr>
          <a:xfrm rot="16200000" flipH="1">
            <a:off x="10749546" y="3227370"/>
            <a:ext cx="657140" cy="657140"/>
          </a:xfrm>
          <a:prstGeom prst="ellipse">
            <a:avLst/>
          </a:pr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8" name="文本框 37"/>
          <p:cNvSpPr txBox="1"/>
          <p:nvPr/>
        </p:nvSpPr>
        <p:spPr>
          <a:xfrm flipH="1">
            <a:off x="10869603" y="3348914"/>
            <a:ext cx="425650" cy="398965"/>
          </a:xfrm>
          <a:prstGeom prst="rect">
            <a:avLst/>
          </a:prstGeom>
          <a:noFill/>
          <a:effectLst/>
        </p:spPr>
        <p:txBody>
          <a:bodyPr wrap="none" lIns="79004" tIns="39502" rIns="79004" bIns="39502" rtlCol="0">
            <a:spAutoFit/>
          </a:bodyPr>
          <a:lstStyle>
            <a:defPPr>
              <a:defRPr lang="zh-CN"/>
            </a:defPPr>
            <a:lvl1pPr algn="ctr">
              <a:defRPr sz="1035">
                <a:solidFill>
                  <a:schemeClr val="bg1"/>
                </a:solidFill>
                <a:latin typeface="思源黑体 CN Bold" panose="020B0800000000000000" pitchFamily="34" charset="-122"/>
                <a:ea typeface="思源黑体 CN Bold" panose="020B0800000000000000" pitchFamily="34" charset="-122"/>
              </a:defRPr>
            </a:lvl1pPr>
          </a:lstStyle>
          <a:p>
            <a:r>
              <a:rPr lang="zh-CN" altLang="en-US" dirty="0"/>
              <a:t>统一</a:t>
            </a:r>
            <a:endParaRPr lang="en-US" altLang="zh-CN" dirty="0"/>
          </a:p>
          <a:p>
            <a:r>
              <a:rPr lang="zh-CN" altLang="en-US" dirty="0"/>
              <a:t>推送</a:t>
            </a:r>
            <a:endParaRPr lang="zh-CN" altLang="en-US" dirty="0"/>
          </a:p>
        </p:txBody>
      </p:sp>
      <p:sp>
        <p:nvSpPr>
          <p:cNvPr id="39" name="文本框 38"/>
          <p:cNvSpPr txBox="1"/>
          <p:nvPr/>
        </p:nvSpPr>
        <p:spPr>
          <a:xfrm flipH="1">
            <a:off x="7784093" y="3338357"/>
            <a:ext cx="425650" cy="398965"/>
          </a:xfrm>
          <a:prstGeom prst="rect">
            <a:avLst/>
          </a:prstGeom>
          <a:noFill/>
          <a:effectLst/>
        </p:spPr>
        <p:txBody>
          <a:bodyPr wrap="none" lIns="79004" tIns="39502" rIns="79004" bIns="39502" rtlCol="0">
            <a:spAutoFit/>
          </a:bodyPr>
          <a:lstStyle>
            <a:defPPr>
              <a:defRPr lang="zh-CN"/>
            </a:defPPr>
            <a:lvl1pPr algn="ctr">
              <a:defRPr sz="1035">
                <a:solidFill>
                  <a:schemeClr val="bg1"/>
                </a:solidFill>
                <a:latin typeface="思源黑体 CN Bold" panose="020B0800000000000000" pitchFamily="34" charset="-122"/>
                <a:ea typeface="思源黑体 CN Bold" panose="020B0800000000000000" pitchFamily="34" charset="-122"/>
              </a:defRPr>
            </a:lvl1pPr>
          </a:lstStyle>
          <a:p>
            <a:r>
              <a:rPr lang="zh-CN" altLang="en-US" dirty="0"/>
              <a:t>服务</a:t>
            </a:r>
            <a:endParaRPr lang="en-US" altLang="zh-CN" dirty="0"/>
          </a:p>
          <a:p>
            <a:r>
              <a:rPr lang="zh-CN" altLang="en-US" dirty="0"/>
              <a:t>管理</a:t>
            </a:r>
            <a:endParaRPr lang="zh-CN" altLang="en-US" dirty="0"/>
          </a:p>
        </p:txBody>
      </p:sp>
      <p:sp>
        <p:nvSpPr>
          <p:cNvPr id="40" name="椭圆 39"/>
          <p:cNvSpPr/>
          <p:nvPr/>
        </p:nvSpPr>
        <p:spPr>
          <a:xfrm rot="16200000" flipH="1">
            <a:off x="9230717" y="2142154"/>
            <a:ext cx="657141" cy="657140"/>
          </a:xfrm>
          <a:prstGeom prst="ellipse">
            <a:avLst/>
          </a:pr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1" name="文本框 40"/>
          <p:cNvSpPr txBox="1"/>
          <p:nvPr/>
        </p:nvSpPr>
        <p:spPr>
          <a:xfrm flipH="1">
            <a:off x="9349714" y="2258095"/>
            <a:ext cx="425650" cy="398965"/>
          </a:xfrm>
          <a:prstGeom prst="rect">
            <a:avLst/>
          </a:prstGeom>
          <a:noFill/>
          <a:effectLst/>
        </p:spPr>
        <p:txBody>
          <a:bodyPr wrap="none" lIns="79004" tIns="39502" rIns="79004" bIns="39502" rtlCol="0">
            <a:spAutoFit/>
          </a:bodyPr>
          <a:lstStyle>
            <a:defPPr>
              <a:defRPr lang="zh-CN"/>
            </a:defPPr>
            <a:lvl1pPr algn="ctr">
              <a:defRPr sz="1035">
                <a:solidFill>
                  <a:schemeClr val="bg1"/>
                </a:solidFill>
                <a:latin typeface="思源黑体 CN Bold" panose="020B0800000000000000" pitchFamily="34" charset="-122"/>
                <a:ea typeface="思源黑体 CN Bold" panose="020B0800000000000000" pitchFamily="34" charset="-122"/>
              </a:defRPr>
            </a:lvl1pPr>
          </a:lstStyle>
          <a:p>
            <a:r>
              <a:rPr lang="zh-CN" altLang="en-US" dirty="0"/>
              <a:t>医疗</a:t>
            </a:r>
            <a:endParaRPr lang="en-US" altLang="zh-CN" dirty="0"/>
          </a:p>
          <a:p>
            <a:r>
              <a:rPr lang="zh-CN" altLang="en-US" dirty="0"/>
              <a:t>金融</a:t>
            </a:r>
            <a:endParaRPr lang="zh-CN" altLang="en-US" dirty="0"/>
          </a:p>
        </p:txBody>
      </p:sp>
      <p:sp>
        <p:nvSpPr>
          <p:cNvPr id="210" name="文本框 209"/>
          <p:cNvSpPr txBox="1"/>
          <p:nvPr/>
        </p:nvSpPr>
        <p:spPr>
          <a:xfrm flipH="1">
            <a:off x="8339532" y="2563643"/>
            <a:ext cx="441680" cy="398965"/>
          </a:xfrm>
          <a:prstGeom prst="rect">
            <a:avLst/>
          </a:prstGeom>
          <a:noFill/>
          <a:effectLst/>
        </p:spPr>
        <p:txBody>
          <a:bodyPr wrap="none" lIns="79004" tIns="39502" rIns="79004" bIns="39502" rtlCol="0">
            <a:spAutoFit/>
          </a:bodyPr>
          <a:lstStyle>
            <a:defPPr>
              <a:defRPr lang="zh-CN"/>
            </a:defPPr>
            <a:lvl1pPr algn="ctr">
              <a:defRPr sz="1035">
                <a:solidFill>
                  <a:schemeClr val="bg1"/>
                </a:solidFill>
                <a:latin typeface="思源黑体 CN Bold" panose="020B0800000000000000" pitchFamily="34" charset="-122"/>
                <a:ea typeface="思源黑体 CN Bold" panose="020B0800000000000000" pitchFamily="34" charset="-122"/>
              </a:defRPr>
            </a:lvl1pPr>
          </a:lstStyle>
          <a:p>
            <a:r>
              <a:rPr lang="zh-CN" altLang="en-US" dirty="0"/>
              <a:t>挂号</a:t>
            </a:r>
            <a:endParaRPr lang="en-US" altLang="zh-CN" dirty="0"/>
          </a:p>
          <a:p>
            <a:r>
              <a:rPr lang="zh-CN" altLang="en-US" dirty="0"/>
              <a:t>预约</a:t>
            </a:r>
            <a:endParaRPr lang="zh-CN" altLang="en-US" dirty="0"/>
          </a:p>
        </p:txBody>
      </p:sp>
      <p:sp>
        <p:nvSpPr>
          <p:cNvPr id="220" name="椭圆 219"/>
          <p:cNvSpPr/>
          <p:nvPr/>
        </p:nvSpPr>
        <p:spPr>
          <a:xfrm>
            <a:off x="4642180" y="3038147"/>
            <a:ext cx="1950606" cy="1950606"/>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2" name="文本框 11"/>
          <p:cNvSpPr txBox="1"/>
          <p:nvPr/>
        </p:nvSpPr>
        <p:spPr>
          <a:xfrm>
            <a:off x="4779871" y="3690285"/>
            <a:ext cx="1675225" cy="646331"/>
          </a:xfrm>
          <a:prstGeom prst="rect">
            <a:avLst/>
          </a:prstGeom>
          <a:noFill/>
          <a:ln w="38100">
            <a:noFill/>
          </a:ln>
          <a:effectLst>
            <a:outerShdw blurRad="411480" dist="123444" dir="5400000" sx="108000" sy="108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defPPr>
              <a:defRPr lang="zh-CN"/>
            </a:defPPr>
            <a:lvl1pPr algn="ctr">
              <a:defRPr sz="1945">
                <a:solidFill>
                  <a:schemeClr val="bg1"/>
                </a:solidFill>
                <a:effectLst>
                  <a:outerShdw blurRad="137160" dist="41148" dir="2699997" algn="tl">
                    <a:srgbClr val="000000">
                      <a:alpha val="40000"/>
                    </a:srgbClr>
                  </a:outerShdw>
                </a:effectLst>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effectLst/>
              </a:rPr>
              <a:t>跨界惠民</a:t>
            </a:r>
            <a:endParaRPr lang="en-US" altLang="zh-CN" dirty="0">
              <a:effectLst/>
            </a:endParaRPr>
          </a:p>
          <a:p>
            <a:r>
              <a:rPr lang="zh-CN" altLang="en-US" dirty="0">
                <a:effectLst/>
              </a:rPr>
              <a:t>服务平台</a:t>
            </a:r>
            <a:endParaRPr lang="zh-CN" altLang="en-US" dirty="0">
              <a:effectLst/>
            </a:endParaRPr>
          </a:p>
        </p:txBody>
      </p:sp>
      <p:grpSp>
        <p:nvGrpSpPr>
          <p:cNvPr id="233" name="组合 232"/>
          <p:cNvGrpSpPr/>
          <p:nvPr/>
        </p:nvGrpSpPr>
        <p:grpSpPr>
          <a:xfrm>
            <a:off x="3720393" y="3800569"/>
            <a:ext cx="398964" cy="149614"/>
            <a:chOff x="1593404" y="4498041"/>
            <a:chExt cx="846536" cy="361950"/>
          </a:xfrm>
        </p:grpSpPr>
        <p:sp>
          <p:nvSpPr>
            <p:cNvPr id="230" name="任意多边形: 形状 229"/>
            <p:cNvSpPr/>
            <p:nvPr/>
          </p:nvSpPr>
          <p:spPr>
            <a:xfrm rot="16200000">
              <a:off x="2124075" y="4544126"/>
              <a:ext cx="361950" cy="269780"/>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1" name="任意多边形: 形状 230"/>
            <p:cNvSpPr/>
            <p:nvPr/>
          </p:nvSpPr>
          <p:spPr>
            <a:xfrm rot="16200000">
              <a:off x="1835697" y="4544126"/>
              <a:ext cx="361950" cy="269780"/>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2" name="任意多边形: 形状 231"/>
            <p:cNvSpPr/>
            <p:nvPr/>
          </p:nvSpPr>
          <p:spPr>
            <a:xfrm rot="16200000">
              <a:off x="1547319" y="4544126"/>
              <a:ext cx="361950" cy="269780"/>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34" name="组合 233"/>
          <p:cNvGrpSpPr/>
          <p:nvPr/>
        </p:nvGrpSpPr>
        <p:grpSpPr>
          <a:xfrm rot="10800000">
            <a:off x="3720392" y="4051278"/>
            <a:ext cx="398964" cy="149612"/>
            <a:chOff x="1593404" y="4498041"/>
            <a:chExt cx="846536" cy="361950"/>
          </a:xfrm>
        </p:grpSpPr>
        <p:sp>
          <p:nvSpPr>
            <p:cNvPr id="235" name="任意多边形: 形状 234"/>
            <p:cNvSpPr/>
            <p:nvPr/>
          </p:nvSpPr>
          <p:spPr>
            <a:xfrm rot="16200000">
              <a:off x="2124075" y="4544126"/>
              <a:ext cx="361950" cy="269780"/>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6" name="任意多边形: 形状 235"/>
            <p:cNvSpPr/>
            <p:nvPr/>
          </p:nvSpPr>
          <p:spPr>
            <a:xfrm rot="16200000">
              <a:off x="1835697" y="4544126"/>
              <a:ext cx="361950" cy="269780"/>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7" name="任意多边形: 形状 236"/>
            <p:cNvSpPr/>
            <p:nvPr/>
          </p:nvSpPr>
          <p:spPr>
            <a:xfrm rot="16200000">
              <a:off x="1547319" y="4544126"/>
              <a:ext cx="361950" cy="269780"/>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43" name="矩形: 圆角 242"/>
          <p:cNvSpPr/>
          <p:nvPr>
            <p:custDataLst>
              <p:tags r:id="rId3"/>
            </p:custDataLst>
          </p:nvPr>
        </p:nvSpPr>
        <p:spPr>
          <a:xfrm>
            <a:off x="7613646" y="5457114"/>
            <a:ext cx="1108636" cy="326135"/>
          </a:xfrm>
          <a:prstGeom prst="roundRect">
            <a:avLst>
              <a:gd name="adj" fmla="val 50000"/>
            </a:avLst>
          </a:pr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44" name="文本框 243"/>
          <p:cNvSpPr txBox="1"/>
          <p:nvPr/>
        </p:nvSpPr>
        <p:spPr>
          <a:xfrm>
            <a:off x="7811069" y="5494296"/>
            <a:ext cx="691748" cy="239371"/>
          </a:xfrm>
          <a:prstGeom prst="rect">
            <a:avLst/>
          </a:prstGeom>
          <a:noFill/>
          <a:effectLst/>
        </p:spPr>
        <p:txBody>
          <a:bodyPr wrap="none" lIns="79004" tIns="39502" rIns="79004" bIns="39502" rtlCol="0">
            <a:spAutoFit/>
          </a:bodyPr>
          <a:lstStyle/>
          <a:p>
            <a:pPr algn="ctr"/>
            <a:r>
              <a:rPr lang="zh-CN" altLang="en-US" sz="1035" dirty="0">
                <a:solidFill>
                  <a:schemeClr val="bg1"/>
                </a:solidFill>
                <a:latin typeface="思源黑体 CN Bold" panose="020B0800000000000000" pitchFamily="34" charset="-122"/>
                <a:ea typeface="思源黑体 CN Bold" panose="020B0800000000000000" pitchFamily="34" charset="-122"/>
              </a:rPr>
              <a:t>支付平台</a:t>
            </a:r>
            <a:endParaRPr lang="en-US" altLang="zh-CN" sz="1035" dirty="0">
              <a:solidFill>
                <a:schemeClr val="bg1"/>
              </a:solidFill>
              <a:latin typeface="思源黑体 CN Bold" panose="020B0800000000000000" pitchFamily="34" charset="-122"/>
              <a:ea typeface="思源黑体 CN Bold" panose="020B0800000000000000" pitchFamily="34" charset="-122"/>
            </a:endParaRPr>
          </a:p>
        </p:txBody>
      </p:sp>
      <p:sp>
        <p:nvSpPr>
          <p:cNvPr id="246" name="矩形: 圆角 245"/>
          <p:cNvSpPr/>
          <p:nvPr>
            <p:custDataLst>
              <p:tags r:id="rId4"/>
            </p:custDataLst>
          </p:nvPr>
        </p:nvSpPr>
        <p:spPr>
          <a:xfrm>
            <a:off x="9028088" y="5494296"/>
            <a:ext cx="1108636" cy="326135"/>
          </a:xfrm>
          <a:prstGeom prst="roundRect">
            <a:avLst>
              <a:gd name="adj" fmla="val 50000"/>
            </a:avLst>
          </a:pr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47" name="文本框 246"/>
          <p:cNvSpPr txBox="1"/>
          <p:nvPr/>
        </p:nvSpPr>
        <p:spPr>
          <a:xfrm>
            <a:off x="9225512" y="5531478"/>
            <a:ext cx="691748" cy="239371"/>
          </a:xfrm>
          <a:prstGeom prst="rect">
            <a:avLst/>
          </a:prstGeom>
          <a:noFill/>
          <a:effectLst/>
        </p:spPr>
        <p:txBody>
          <a:bodyPr wrap="none" lIns="79004" tIns="39502" rIns="79004" bIns="39502" rtlCol="0">
            <a:spAutoFit/>
          </a:bodyPr>
          <a:lstStyle/>
          <a:p>
            <a:pPr algn="ctr"/>
            <a:r>
              <a:rPr lang="zh-CN" altLang="en-US" sz="1035" dirty="0">
                <a:solidFill>
                  <a:schemeClr val="bg1"/>
                </a:solidFill>
                <a:latin typeface="思源黑体 CN Bold" panose="020B0800000000000000" pitchFamily="34" charset="-122"/>
                <a:ea typeface="思源黑体 CN Bold" panose="020B0800000000000000" pitchFamily="34" charset="-122"/>
              </a:rPr>
              <a:t>智能终端</a:t>
            </a:r>
            <a:endParaRPr lang="en-US" altLang="zh-CN" sz="1035" dirty="0">
              <a:solidFill>
                <a:schemeClr val="bg1"/>
              </a:solidFill>
              <a:latin typeface="思源黑体 CN Bold" panose="020B0800000000000000" pitchFamily="34" charset="-122"/>
              <a:ea typeface="思源黑体 CN Bold" panose="020B0800000000000000" pitchFamily="34" charset="-122"/>
            </a:endParaRPr>
          </a:p>
        </p:txBody>
      </p:sp>
      <p:sp>
        <p:nvSpPr>
          <p:cNvPr id="249" name="矩形: 圆角 248"/>
          <p:cNvSpPr/>
          <p:nvPr>
            <p:custDataLst>
              <p:tags r:id="rId5"/>
            </p:custDataLst>
          </p:nvPr>
        </p:nvSpPr>
        <p:spPr>
          <a:xfrm>
            <a:off x="10462982" y="5494295"/>
            <a:ext cx="1108636" cy="326135"/>
          </a:xfrm>
          <a:prstGeom prst="roundRect">
            <a:avLst>
              <a:gd name="adj" fmla="val 50000"/>
            </a:avLst>
          </a:pr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50" name="文本框 249"/>
          <p:cNvSpPr txBox="1"/>
          <p:nvPr/>
        </p:nvSpPr>
        <p:spPr>
          <a:xfrm>
            <a:off x="10660404" y="5531477"/>
            <a:ext cx="691748" cy="239371"/>
          </a:xfrm>
          <a:prstGeom prst="rect">
            <a:avLst/>
          </a:prstGeom>
          <a:noFill/>
          <a:effectLst/>
        </p:spPr>
        <p:txBody>
          <a:bodyPr wrap="none" lIns="79004" tIns="39502" rIns="79004" bIns="39502" rtlCol="0">
            <a:spAutoFit/>
          </a:bodyPr>
          <a:lstStyle/>
          <a:p>
            <a:pPr algn="ctr"/>
            <a:r>
              <a:rPr lang="zh-CN" altLang="en-US" sz="1035" dirty="0">
                <a:solidFill>
                  <a:schemeClr val="bg1"/>
                </a:solidFill>
                <a:latin typeface="思源黑体 CN Bold" panose="020B0800000000000000" pitchFamily="34" charset="-122"/>
                <a:ea typeface="思源黑体 CN Bold" panose="020B0800000000000000" pitchFamily="34" charset="-122"/>
              </a:rPr>
              <a:t>门户网站</a:t>
            </a:r>
            <a:endParaRPr lang="en-US" altLang="zh-CN" sz="1035" dirty="0">
              <a:solidFill>
                <a:schemeClr val="bg1"/>
              </a:solidFill>
              <a:latin typeface="思源黑体 CN Bold" panose="020B0800000000000000" pitchFamily="34" charset="-122"/>
              <a:ea typeface="思源黑体 CN Bold" panose="020B0800000000000000" pitchFamily="34" charset="-122"/>
            </a:endParaRPr>
          </a:p>
        </p:txBody>
      </p:sp>
      <p:sp>
        <p:nvSpPr>
          <p:cNvPr id="251" name="右大括号 250"/>
          <p:cNvSpPr/>
          <p:nvPr/>
        </p:nvSpPr>
        <p:spPr>
          <a:xfrm rot="16200000">
            <a:off x="9540493" y="3705600"/>
            <a:ext cx="167019" cy="3027193"/>
          </a:xfrm>
          <a:prstGeom prst="rightBrace">
            <a:avLst>
              <a:gd name="adj1" fmla="val 46441"/>
              <a:gd name="adj2" fmla="val 50000"/>
            </a:avLst>
          </a:prstGeom>
          <a:no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lt1"/>
              </a:solidFill>
            </a:endParaRPr>
          </a:p>
        </p:txBody>
      </p:sp>
      <p:grpSp>
        <p:nvGrpSpPr>
          <p:cNvPr id="252" name="组合 251"/>
          <p:cNvGrpSpPr/>
          <p:nvPr/>
        </p:nvGrpSpPr>
        <p:grpSpPr>
          <a:xfrm>
            <a:off x="6986630" y="3809038"/>
            <a:ext cx="398964" cy="149614"/>
            <a:chOff x="1593404" y="4498041"/>
            <a:chExt cx="846536" cy="361950"/>
          </a:xfrm>
        </p:grpSpPr>
        <p:sp>
          <p:nvSpPr>
            <p:cNvPr id="253" name="任意多边形: 形状 252"/>
            <p:cNvSpPr/>
            <p:nvPr/>
          </p:nvSpPr>
          <p:spPr>
            <a:xfrm rot="16200000">
              <a:off x="2124075" y="4544126"/>
              <a:ext cx="361950" cy="269780"/>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4" name="任意多边形: 形状 253"/>
            <p:cNvSpPr/>
            <p:nvPr/>
          </p:nvSpPr>
          <p:spPr>
            <a:xfrm rot="16200000">
              <a:off x="1835697" y="4544126"/>
              <a:ext cx="361950" cy="269780"/>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5" name="任意多边形: 形状 254"/>
            <p:cNvSpPr/>
            <p:nvPr/>
          </p:nvSpPr>
          <p:spPr>
            <a:xfrm rot="16200000">
              <a:off x="1547319" y="4544126"/>
              <a:ext cx="361950" cy="269780"/>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56" name="组合 255"/>
          <p:cNvGrpSpPr/>
          <p:nvPr/>
        </p:nvGrpSpPr>
        <p:grpSpPr>
          <a:xfrm rot="10800000">
            <a:off x="6986629" y="4059747"/>
            <a:ext cx="398964" cy="149612"/>
            <a:chOff x="1593404" y="4498041"/>
            <a:chExt cx="846536" cy="361950"/>
          </a:xfrm>
        </p:grpSpPr>
        <p:sp>
          <p:nvSpPr>
            <p:cNvPr id="257" name="任意多边形: 形状 256"/>
            <p:cNvSpPr/>
            <p:nvPr/>
          </p:nvSpPr>
          <p:spPr>
            <a:xfrm rot="16200000">
              <a:off x="2124075" y="4544126"/>
              <a:ext cx="361950" cy="269780"/>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8" name="任意多边形: 形状 257"/>
            <p:cNvSpPr/>
            <p:nvPr/>
          </p:nvSpPr>
          <p:spPr>
            <a:xfrm rot="16200000">
              <a:off x="1835697" y="4544126"/>
              <a:ext cx="361950" cy="269780"/>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9" name="任意多边形: 形状 258"/>
            <p:cNvSpPr/>
            <p:nvPr/>
          </p:nvSpPr>
          <p:spPr>
            <a:xfrm rot="16200000">
              <a:off x="1547319" y="4544126"/>
              <a:ext cx="361950" cy="269780"/>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95" name="文本框 194"/>
          <p:cNvSpPr txBox="1"/>
          <p:nvPr/>
        </p:nvSpPr>
        <p:spPr>
          <a:xfrm>
            <a:off x="6016449" y="5633728"/>
            <a:ext cx="558699" cy="239371"/>
          </a:xfrm>
          <a:prstGeom prst="rect">
            <a:avLst/>
          </a:prstGeom>
          <a:noFill/>
          <a:effectLst/>
        </p:spPr>
        <p:txBody>
          <a:bodyPr wrap="none" lIns="79004" tIns="39502" rIns="79004" bIns="39502" rtlCol="0">
            <a:spAutoFit/>
          </a:bodyPr>
          <a:lstStyle/>
          <a:p>
            <a:pPr algn="ctr"/>
            <a:r>
              <a:rPr lang="zh-CN" altLang="en-US" sz="1035" dirty="0">
                <a:solidFill>
                  <a:schemeClr val="bg1"/>
                </a:solidFill>
                <a:latin typeface="思源黑体 CN Bold" panose="020B0800000000000000" pitchFamily="34" charset="-122"/>
                <a:ea typeface="思源黑体 CN Bold" panose="020B0800000000000000" pitchFamily="34" charset="-122"/>
              </a:rPr>
              <a:t>医保卡</a:t>
            </a:r>
            <a:endParaRPr lang="en-US" altLang="zh-CN" sz="1035" dirty="0">
              <a:solidFill>
                <a:schemeClr val="bg1"/>
              </a:solidFill>
              <a:latin typeface="思源黑体 CN Bold" panose="020B0800000000000000" pitchFamily="34" charset="-122"/>
              <a:ea typeface="思源黑体 CN Bold" panose="020B0800000000000000" pitchFamily="34" charset="-122"/>
            </a:endParaRPr>
          </a:p>
        </p:txBody>
      </p:sp>
      <p:sp>
        <p:nvSpPr>
          <p:cNvPr id="289" name="矩形: 圆角 288"/>
          <p:cNvSpPr/>
          <p:nvPr>
            <p:custDataLst>
              <p:tags r:id="rId6"/>
            </p:custDataLst>
          </p:nvPr>
        </p:nvSpPr>
        <p:spPr>
          <a:xfrm>
            <a:off x="4378925" y="2095027"/>
            <a:ext cx="1108636" cy="326135"/>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90" name="文本框 289"/>
          <p:cNvSpPr txBox="1"/>
          <p:nvPr/>
        </p:nvSpPr>
        <p:spPr>
          <a:xfrm>
            <a:off x="4642871" y="2132209"/>
            <a:ext cx="558698" cy="239371"/>
          </a:xfrm>
          <a:prstGeom prst="rect">
            <a:avLst/>
          </a:prstGeom>
          <a:noFill/>
          <a:effectLst/>
        </p:spPr>
        <p:txBody>
          <a:bodyPr wrap="none" lIns="79004" tIns="39502" rIns="79004" bIns="39502" rtlCol="0">
            <a:spAutoFit/>
          </a:bodyPr>
          <a:lstStyle/>
          <a:p>
            <a:pPr algn="ctr"/>
            <a:r>
              <a:rPr lang="zh-CN" altLang="en-US" sz="1035" dirty="0">
                <a:solidFill>
                  <a:schemeClr val="bg1"/>
                </a:solidFill>
                <a:latin typeface="思源黑体 CN Bold" panose="020B0800000000000000" pitchFamily="34" charset="-122"/>
                <a:ea typeface="思源黑体 CN Bold" panose="020B0800000000000000" pitchFamily="34" charset="-122"/>
              </a:rPr>
              <a:t>社保卡</a:t>
            </a:r>
            <a:endParaRPr lang="en-US" altLang="zh-CN" sz="1035" dirty="0">
              <a:solidFill>
                <a:schemeClr val="bg1"/>
              </a:solidFill>
              <a:latin typeface="思源黑体 CN Bold" panose="020B0800000000000000" pitchFamily="34" charset="-122"/>
              <a:ea typeface="思源黑体 CN Bold" panose="020B0800000000000000" pitchFamily="34" charset="-122"/>
            </a:endParaRPr>
          </a:p>
        </p:txBody>
      </p:sp>
      <p:sp>
        <p:nvSpPr>
          <p:cNvPr id="292" name="矩形: 圆角 291"/>
          <p:cNvSpPr/>
          <p:nvPr>
            <p:custDataLst>
              <p:tags r:id="rId7"/>
            </p:custDataLst>
          </p:nvPr>
        </p:nvSpPr>
        <p:spPr>
          <a:xfrm>
            <a:off x="5690820" y="2095027"/>
            <a:ext cx="1108636" cy="326135"/>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93" name="文本框 292"/>
          <p:cNvSpPr txBox="1"/>
          <p:nvPr/>
        </p:nvSpPr>
        <p:spPr>
          <a:xfrm>
            <a:off x="5954768" y="2132209"/>
            <a:ext cx="558698" cy="239371"/>
          </a:xfrm>
          <a:prstGeom prst="rect">
            <a:avLst/>
          </a:prstGeom>
          <a:noFill/>
          <a:effectLst/>
        </p:spPr>
        <p:txBody>
          <a:bodyPr wrap="none" lIns="79004" tIns="39502" rIns="79004" bIns="39502" rtlCol="0">
            <a:spAutoFit/>
          </a:bodyPr>
          <a:lstStyle/>
          <a:p>
            <a:pPr algn="ctr"/>
            <a:r>
              <a:rPr lang="zh-CN" altLang="en-US" sz="1035" dirty="0">
                <a:solidFill>
                  <a:schemeClr val="bg1"/>
                </a:solidFill>
                <a:latin typeface="思源黑体 CN Bold" panose="020B0800000000000000" pitchFamily="34" charset="-122"/>
                <a:ea typeface="思源黑体 CN Bold" panose="020B0800000000000000" pitchFamily="34" charset="-122"/>
              </a:rPr>
              <a:t>银行卡</a:t>
            </a:r>
            <a:endParaRPr lang="en-US" altLang="zh-CN" sz="1035" dirty="0">
              <a:solidFill>
                <a:schemeClr val="bg1"/>
              </a:solidFill>
              <a:latin typeface="思源黑体 CN Bold" panose="020B0800000000000000" pitchFamily="34" charset="-122"/>
              <a:ea typeface="思源黑体 CN Bold" panose="020B0800000000000000" pitchFamily="34" charset="-122"/>
            </a:endParaRPr>
          </a:p>
        </p:txBody>
      </p:sp>
      <p:sp>
        <p:nvSpPr>
          <p:cNvPr id="294" name="矩形: 圆角 293"/>
          <p:cNvSpPr/>
          <p:nvPr/>
        </p:nvSpPr>
        <p:spPr>
          <a:xfrm>
            <a:off x="4100681" y="1894656"/>
            <a:ext cx="3036512" cy="774029"/>
          </a:xfrm>
          <a:prstGeom prst="roundRect">
            <a:avLst>
              <a:gd name="adj" fmla="val 4945"/>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任意多边形: 形状 294"/>
          <p:cNvSpPr/>
          <p:nvPr/>
        </p:nvSpPr>
        <p:spPr>
          <a:xfrm>
            <a:off x="5188210" y="2716863"/>
            <a:ext cx="232572" cy="271554"/>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accent2">
                  <a:alpha val="0"/>
                </a:schemeClr>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6" name="任意多边形: 形状 295"/>
          <p:cNvSpPr/>
          <p:nvPr/>
        </p:nvSpPr>
        <p:spPr>
          <a:xfrm rot="10800000">
            <a:off x="5770477" y="2716863"/>
            <a:ext cx="232572" cy="271552"/>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accent2">
                  <a:alpha val="0"/>
                </a:schemeClr>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9" name="文本框 298"/>
          <p:cNvSpPr txBox="1"/>
          <p:nvPr/>
        </p:nvSpPr>
        <p:spPr>
          <a:xfrm>
            <a:off x="5351791" y="4296265"/>
            <a:ext cx="543739" cy="200055"/>
          </a:xfrm>
          <a:prstGeom prst="rect">
            <a:avLst/>
          </a:prstGeom>
          <a:noFill/>
        </p:spPr>
        <p:txBody>
          <a:bodyPr wrap="none" rtlCol="0">
            <a:spAutoFit/>
          </a:bodyPr>
          <a:lstStyle/>
          <a:p>
            <a:pPr algn="ctr"/>
            <a:r>
              <a:rPr lang="zh-CN" altLang="en-US" sz="700" dirty="0">
                <a:solidFill>
                  <a:schemeClr val="bg1">
                    <a:alpha val="80000"/>
                  </a:schemeClr>
                </a:solidFill>
              </a:rPr>
              <a:t>跨界平台</a:t>
            </a:r>
            <a:endParaRPr lang="zh-CN" altLang="en-US" sz="700" dirty="0">
              <a:solidFill>
                <a:schemeClr val="bg1">
                  <a:alpha val="80000"/>
                </a:schemeClr>
              </a:solidFill>
            </a:endParaRPr>
          </a:p>
        </p:txBody>
      </p:sp>
      <p:sp>
        <p:nvSpPr>
          <p:cNvPr id="300" name="文本框 299"/>
          <p:cNvSpPr txBox="1"/>
          <p:nvPr/>
        </p:nvSpPr>
        <p:spPr>
          <a:xfrm>
            <a:off x="9299518" y="4296265"/>
            <a:ext cx="543739" cy="200055"/>
          </a:xfrm>
          <a:prstGeom prst="rect">
            <a:avLst/>
          </a:prstGeom>
          <a:noFill/>
        </p:spPr>
        <p:txBody>
          <a:bodyPr wrap="none" rtlCol="0">
            <a:spAutoFit/>
          </a:bodyPr>
          <a:lstStyle/>
          <a:p>
            <a:pPr algn="ctr"/>
            <a:r>
              <a:rPr lang="zh-CN" altLang="en-US" sz="700" dirty="0">
                <a:solidFill>
                  <a:schemeClr val="bg1">
                    <a:alpha val="80000"/>
                  </a:schemeClr>
                </a:solidFill>
              </a:rPr>
              <a:t>应用平台</a:t>
            </a:r>
            <a:endParaRPr lang="zh-CN" altLang="en-US" sz="700" dirty="0">
              <a:solidFill>
                <a:schemeClr val="bg1">
                  <a:alpha val="80000"/>
                </a:schemeClr>
              </a:solidFill>
            </a:endParaRPr>
          </a:p>
        </p:txBody>
      </p:sp>
      <p:sp>
        <p:nvSpPr>
          <p:cNvPr id="48" name="文本框 47"/>
          <p:cNvSpPr txBox="1"/>
          <p:nvPr/>
        </p:nvSpPr>
        <p:spPr>
          <a:xfrm>
            <a:off x="1535851" y="3833073"/>
            <a:ext cx="980289" cy="325997"/>
          </a:xfrm>
          <a:prstGeom prst="rect">
            <a:avLst/>
          </a:prstGeom>
          <a:noFill/>
          <a:effectLst/>
        </p:spPr>
        <p:txBody>
          <a:bodyPr wrap="none" lIns="79004" tIns="39502" rIns="79004" bIns="39502" rtlCol="0">
            <a:spAutoFit/>
          </a:bodyPr>
          <a:lstStyle>
            <a:defPPr>
              <a:defRPr lang="zh-CN"/>
            </a:defPPr>
            <a:lvl1pPr algn="ctr">
              <a:defRPr sz="1035">
                <a:solidFill>
                  <a:schemeClr val="bg1"/>
                </a:solidFill>
                <a:latin typeface="思源黑体 CN Bold" panose="020B0800000000000000" pitchFamily="34" charset="-122"/>
                <a:ea typeface="思源黑体 CN Bold" panose="020B0800000000000000" pitchFamily="34" charset="-122"/>
              </a:defRPr>
            </a:lvl1pPr>
          </a:lstStyle>
          <a:p>
            <a:r>
              <a:rPr lang="zh-CN" altLang="en-US" sz="1600" dirty="0">
                <a:solidFill>
                  <a:schemeClr val="accent1"/>
                </a:solidFill>
              </a:rPr>
              <a:t>机构合作</a:t>
            </a:r>
            <a:endParaRPr lang="zh-CN" altLang="en-US" sz="1600" dirty="0">
              <a:solidFill>
                <a:schemeClr val="accent1"/>
              </a:solidFill>
            </a:endParaRPr>
          </a:p>
        </p:txBody>
      </p:sp>
      <p:cxnSp>
        <p:nvCxnSpPr>
          <p:cNvPr id="54" name="直接连接符 53"/>
          <p:cNvCxnSpPr/>
          <p:nvPr/>
        </p:nvCxnSpPr>
        <p:spPr>
          <a:xfrm>
            <a:off x="2631035" y="3288091"/>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80" name="Arc 277+"/>
          <p:cNvSpPr/>
          <p:nvPr/>
        </p:nvSpPr>
        <p:spPr>
          <a:xfrm rot="10800000" flipV="1">
            <a:off x="2825616" y="3624412"/>
            <a:ext cx="614071" cy="719951"/>
          </a:xfrm>
          <a:prstGeom prst="arc">
            <a:avLst>
              <a:gd name="adj1" fmla="val 5633981"/>
              <a:gd name="adj2" fmla="val 15843239"/>
            </a:avLst>
          </a:prstGeom>
          <a:noFill/>
          <a:ln w="9525">
            <a:gradFill flip="none" rotWithShape="1">
              <a:gsLst>
                <a:gs pos="46000">
                  <a:schemeClr val="accent1">
                    <a:lumMod val="97000"/>
                  </a:schemeClr>
                </a:gs>
                <a:gs pos="100000">
                  <a:schemeClr val="accent1">
                    <a:alpha val="0"/>
                  </a:schemeClr>
                </a:gs>
              </a:gsLst>
              <a:lin ang="2700000" scaled="1"/>
              <a:tileRect/>
            </a:gradFill>
            <a:tailEnd type="arrow" w="med" len="sm"/>
          </a:ln>
          <a:effectLst>
            <a:outerShdw blurRad="63500" dist="152400" dir="4800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6" name="Arc 277+"/>
          <p:cNvSpPr/>
          <p:nvPr/>
        </p:nvSpPr>
        <p:spPr>
          <a:xfrm rot="16200000" flipV="1">
            <a:off x="1781030" y="4227806"/>
            <a:ext cx="516727" cy="882070"/>
          </a:xfrm>
          <a:prstGeom prst="arc">
            <a:avLst>
              <a:gd name="adj1" fmla="val 5633981"/>
              <a:gd name="adj2" fmla="val 15843239"/>
            </a:avLst>
          </a:prstGeom>
          <a:noFill/>
          <a:ln w="9525">
            <a:gradFill flip="none" rotWithShape="1">
              <a:gsLst>
                <a:gs pos="46000">
                  <a:schemeClr val="accent1">
                    <a:lumMod val="97000"/>
                  </a:schemeClr>
                </a:gs>
                <a:gs pos="100000">
                  <a:schemeClr val="accent1">
                    <a:alpha val="0"/>
                  </a:schemeClr>
                </a:gs>
              </a:gsLst>
              <a:lin ang="2700000" scaled="1"/>
              <a:tileRect/>
            </a:gradFill>
            <a:tailEnd type="arrow" w="med" len="sm"/>
          </a:ln>
          <a:effectLst>
            <a:outerShdw blurRad="63500" dist="152400" dir="4800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08" name="组合 307"/>
          <p:cNvGrpSpPr/>
          <p:nvPr/>
        </p:nvGrpSpPr>
        <p:grpSpPr>
          <a:xfrm>
            <a:off x="1014458" y="3386712"/>
            <a:ext cx="804950" cy="284386"/>
            <a:chOff x="804491" y="3770473"/>
            <a:chExt cx="804950" cy="284386"/>
          </a:xfrm>
        </p:grpSpPr>
        <p:sp>
          <p:nvSpPr>
            <p:cNvPr id="301" name="矩形: 圆角 300"/>
            <p:cNvSpPr/>
            <p:nvPr>
              <p:custDataLst>
                <p:tags r:id="rId8"/>
              </p:custDataLst>
            </p:nvPr>
          </p:nvSpPr>
          <p:spPr>
            <a:xfrm>
              <a:off x="804491" y="3784672"/>
              <a:ext cx="804950" cy="255988"/>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tx1">
                    <a:lumMod val="75000"/>
                    <a:lumOff val="25000"/>
                  </a:schemeClr>
                </a:solidFill>
              </a:endParaRPr>
            </a:p>
          </p:txBody>
        </p:sp>
        <p:sp>
          <p:nvSpPr>
            <p:cNvPr id="304" name="TextBox 15"/>
            <p:cNvSpPr txBox="1"/>
            <p:nvPr/>
          </p:nvSpPr>
          <p:spPr>
            <a:xfrm>
              <a:off x="953359" y="3770473"/>
              <a:ext cx="507215" cy="284386"/>
            </a:xfrm>
            <a:prstGeom prst="rect">
              <a:avLst/>
            </a:prstGeom>
            <a:noFill/>
            <a:effectLst/>
          </p:spPr>
          <p:txBody>
            <a:bodyPr wrap="non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kumimoji="0" lang="zh-CN" altLang="en-US" sz="12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Arial" panose="020B0604020202020204" pitchFamily="34" charset="0"/>
                </a:rPr>
                <a:t>医院</a:t>
              </a:r>
              <a:endParaRPr lang="en-US" altLang="zh-CN" sz="1200" dirty="0">
                <a:solidFill>
                  <a:schemeClr val="accent1"/>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grpSp>
      <p:grpSp>
        <p:nvGrpSpPr>
          <p:cNvPr id="309" name="组合 308"/>
          <p:cNvGrpSpPr/>
          <p:nvPr/>
        </p:nvGrpSpPr>
        <p:grpSpPr>
          <a:xfrm>
            <a:off x="2252080" y="3386712"/>
            <a:ext cx="804950" cy="284386"/>
            <a:chOff x="804491" y="3770473"/>
            <a:chExt cx="804950" cy="284386"/>
          </a:xfrm>
        </p:grpSpPr>
        <p:sp>
          <p:nvSpPr>
            <p:cNvPr id="310" name="矩形: 圆角 309"/>
            <p:cNvSpPr/>
            <p:nvPr>
              <p:custDataLst>
                <p:tags r:id="rId9"/>
              </p:custDataLst>
            </p:nvPr>
          </p:nvSpPr>
          <p:spPr>
            <a:xfrm>
              <a:off x="804491" y="3784672"/>
              <a:ext cx="804950" cy="255988"/>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tx1">
                    <a:lumMod val="75000"/>
                    <a:lumOff val="25000"/>
                  </a:schemeClr>
                </a:solidFill>
              </a:endParaRPr>
            </a:p>
          </p:txBody>
        </p:sp>
        <p:sp>
          <p:nvSpPr>
            <p:cNvPr id="311" name="TextBox 15"/>
            <p:cNvSpPr txBox="1"/>
            <p:nvPr/>
          </p:nvSpPr>
          <p:spPr>
            <a:xfrm>
              <a:off x="953359" y="3770473"/>
              <a:ext cx="507216" cy="284386"/>
            </a:xfrm>
            <a:prstGeom prst="rect">
              <a:avLst/>
            </a:prstGeom>
            <a:noFill/>
            <a:effectLst/>
          </p:spPr>
          <p:txBody>
            <a:bodyPr wrap="non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zh-CN" altLang="en-US" sz="1200" dirty="0">
                  <a:solidFill>
                    <a:schemeClr val="accent1"/>
                  </a:solidFill>
                  <a:latin typeface="思源黑体 CN Bold" panose="020B0800000000000000" pitchFamily="34" charset="-122"/>
                  <a:ea typeface="思源黑体 CN Bold" panose="020B0800000000000000" pitchFamily="34" charset="-122"/>
                  <a:sym typeface="Arial" panose="020B0604020202020204" pitchFamily="34" charset="0"/>
                </a:rPr>
                <a:t>银行</a:t>
              </a:r>
              <a:endParaRPr lang="en-US" altLang="zh-CN" sz="1200" dirty="0">
                <a:solidFill>
                  <a:schemeClr val="accent1"/>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grpSp>
      <p:grpSp>
        <p:nvGrpSpPr>
          <p:cNvPr id="312" name="组合 311"/>
          <p:cNvGrpSpPr/>
          <p:nvPr/>
        </p:nvGrpSpPr>
        <p:grpSpPr>
          <a:xfrm>
            <a:off x="1014458" y="4328454"/>
            <a:ext cx="804950" cy="284386"/>
            <a:chOff x="804491" y="3770473"/>
            <a:chExt cx="804950" cy="284386"/>
          </a:xfrm>
        </p:grpSpPr>
        <p:sp>
          <p:nvSpPr>
            <p:cNvPr id="313" name="矩形: 圆角 312"/>
            <p:cNvSpPr/>
            <p:nvPr>
              <p:custDataLst>
                <p:tags r:id="rId10"/>
              </p:custDataLst>
            </p:nvPr>
          </p:nvSpPr>
          <p:spPr>
            <a:xfrm>
              <a:off x="804491" y="3784672"/>
              <a:ext cx="804950" cy="255988"/>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tx1">
                    <a:lumMod val="75000"/>
                    <a:lumOff val="25000"/>
                  </a:schemeClr>
                </a:solidFill>
              </a:endParaRPr>
            </a:p>
          </p:txBody>
        </p:sp>
        <p:sp>
          <p:nvSpPr>
            <p:cNvPr id="314" name="TextBox 15"/>
            <p:cNvSpPr txBox="1"/>
            <p:nvPr/>
          </p:nvSpPr>
          <p:spPr>
            <a:xfrm>
              <a:off x="953359" y="3770473"/>
              <a:ext cx="507215" cy="284386"/>
            </a:xfrm>
            <a:prstGeom prst="rect">
              <a:avLst/>
            </a:prstGeom>
            <a:noFill/>
            <a:effectLst/>
          </p:spPr>
          <p:txBody>
            <a:bodyPr wrap="non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kumimoji="0" lang="zh-CN" altLang="en-US" sz="1200"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sym typeface="Arial" panose="020B0604020202020204" pitchFamily="34" charset="0"/>
                </a:rPr>
                <a:t>社保</a:t>
              </a:r>
              <a:endParaRPr lang="en-US" altLang="zh-CN" sz="1200" dirty="0">
                <a:solidFill>
                  <a:schemeClr val="accent1"/>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grpSp>
      <p:grpSp>
        <p:nvGrpSpPr>
          <p:cNvPr id="315" name="组合 314"/>
          <p:cNvGrpSpPr/>
          <p:nvPr/>
        </p:nvGrpSpPr>
        <p:grpSpPr>
          <a:xfrm>
            <a:off x="2247058" y="4328454"/>
            <a:ext cx="814992" cy="284386"/>
            <a:chOff x="799469" y="3770473"/>
            <a:chExt cx="814992" cy="284386"/>
          </a:xfrm>
        </p:grpSpPr>
        <p:sp>
          <p:nvSpPr>
            <p:cNvPr id="316" name="矩形: 圆角 315"/>
            <p:cNvSpPr/>
            <p:nvPr>
              <p:custDataLst>
                <p:tags r:id="rId11"/>
              </p:custDataLst>
            </p:nvPr>
          </p:nvSpPr>
          <p:spPr>
            <a:xfrm>
              <a:off x="804491" y="3784672"/>
              <a:ext cx="804950" cy="255988"/>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tx1">
                    <a:lumMod val="75000"/>
                    <a:lumOff val="25000"/>
                  </a:schemeClr>
                </a:solidFill>
              </a:endParaRPr>
            </a:p>
          </p:txBody>
        </p:sp>
        <p:sp>
          <p:nvSpPr>
            <p:cNvPr id="317" name="TextBox 15"/>
            <p:cNvSpPr txBox="1"/>
            <p:nvPr/>
          </p:nvSpPr>
          <p:spPr>
            <a:xfrm>
              <a:off x="799469" y="3770473"/>
              <a:ext cx="814992" cy="284386"/>
            </a:xfrm>
            <a:prstGeom prst="rect">
              <a:avLst/>
            </a:prstGeom>
            <a:noFill/>
            <a:effectLst/>
          </p:spPr>
          <p:txBody>
            <a:bodyPr wrap="non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zh-CN" altLang="en-US" sz="1200" dirty="0">
                  <a:solidFill>
                    <a:schemeClr val="accent1"/>
                  </a:solidFill>
                  <a:latin typeface="思源黑体 CN Bold" panose="020B0800000000000000" pitchFamily="34" charset="-122"/>
                  <a:ea typeface="思源黑体 CN Bold" panose="020B0800000000000000" pitchFamily="34" charset="-122"/>
                  <a:sym typeface="Arial" panose="020B0604020202020204" pitchFamily="34" charset="0"/>
                </a:rPr>
                <a:t>公共交通</a:t>
              </a:r>
              <a:endParaRPr lang="en-US" altLang="zh-CN" sz="1200" dirty="0">
                <a:solidFill>
                  <a:schemeClr val="accent1"/>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grpSp>
      <p:sp>
        <p:nvSpPr>
          <p:cNvPr id="318" name="Arc 277+"/>
          <p:cNvSpPr/>
          <p:nvPr/>
        </p:nvSpPr>
        <p:spPr>
          <a:xfrm rot="16200000" flipH="1">
            <a:off x="1781031" y="2790492"/>
            <a:ext cx="516727" cy="882070"/>
          </a:xfrm>
          <a:prstGeom prst="arc">
            <a:avLst>
              <a:gd name="adj1" fmla="val 5633981"/>
              <a:gd name="adj2" fmla="val 15843239"/>
            </a:avLst>
          </a:prstGeom>
          <a:noFill/>
          <a:ln w="9525">
            <a:gradFill flip="none" rotWithShape="1">
              <a:gsLst>
                <a:gs pos="46000">
                  <a:schemeClr val="accent1">
                    <a:lumMod val="97000"/>
                  </a:schemeClr>
                </a:gs>
                <a:gs pos="100000">
                  <a:schemeClr val="accent1">
                    <a:alpha val="0"/>
                  </a:schemeClr>
                </a:gs>
              </a:gsLst>
              <a:lin ang="2700000" scaled="1"/>
              <a:tileRect/>
            </a:gradFill>
            <a:tailEnd type="arrow" w="med" len="sm"/>
          </a:ln>
          <a:effectLst>
            <a:outerShdw blurRad="63500" dist="152400" dir="4800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9" name="Arc 277+"/>
          <p:cNvSpPr/>
          <p:nvPr/>
        </p:nvSpPr>
        <p:spPr>
          <a:xfrm rot="10800000" flipH="1" flipV="1">
            <a:off x="679000" y="3624412"/>
            <a:ext cx="614071" cy="719951"/>
          </a:xfrm>
          <a:prstGeom prst="arc">
            <a:avLst>
              <a:gd name="adj1" fmla="val 5633981"/>
              <a:gd name="adj2" fmla="val 15843239"/>
            </a:avLst>
          </a:prstGeom>
          <a:noFill/>
          <a:ln w="9525">
            <a:gradFill flip="none" rotWithShape="1">
              <a:gsLst>
                <a:gs pos="46000">
                  <a:schemeClr val="accent1">
                    <a:lumMod val="97000"/>
                  </a:schemeClr>
                </a:gs>
                <a:gs pos="100000">
                  <a:schemeClr val="accent1">
                    <a:alpha val="0"/>
                  </a:schemeClr>
                </a:gs>
              </a:gsLst>
              <a:lin ang="2700000" scaled="1"/>
              <a:tileRect/>
            </a:gradFill>
            <a:tailEnd type="arrow" w="med" len="sm"/>
          </a:ln>
          <a:effectLst>
            <a:outerShdw blurRad="63500" dist="152400" dir="4800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3" name="矩形: 圆角 322"/>
          <p:cNvSpPr/>
          <p:nvPr/>
        </p:nvSpPr>
        <p:spPr>
          <a:xfrm>
            <a:off x="4100681" y="5394825"/>
            <a:ext cx="3036512" cy="774029"/>
          </a:xfrm>
          <a:prstGeom prst="roundRect">
            <a:avLst>
              <a:gd name="adj" fmla="val 4945"/>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 name="矩形 2"/>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 name="矩形 4"/>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97381" y="2250241"/>
            <a:ext cx="1458873" cy="3975700"/>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1" name="矩形 1140"/>
          <p:cNvSpPr/>
          <p:nvPr/>
        </p:nvSpPr>
        <p:spPr>
          <a:xfrm>
            <a:off x="3857865" y="2250241"/>
            <a:ext cx="1458873" cy="3975700"/>
          </a:xfrm>
          <a:prstGeom prst="rect">
            <a:avLst/>
          </a:prstGeom>
          <a:gradFill flip="none" rotWithShape="1">
            <a:gsLst>
              <a:gs pos="0">
                <a:schemeClr val="bg1"/>
              </a:gs>
              <a:gs pos="100000">
                <a:schemeClr val="bg1"/>
              </a:gs>
              <a:gs pos="46000">
                <a:schemeClr val="accent3">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矩形 448"/>
          <p:cNvSpPr/>
          <p:nvPr/>
        </p:nvSpPr>
        <p:spPr>
          <a:xfrm>
            <a:off x="8749412" y="2250241"/>
            <a:ext cx="2810749" cy="3975700"/>
          </a:xfrm>
          <a:prstGeom prst="rect">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20436" y="475734"/>
            <a:ext cx="2915981"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30 </a:t>
            </a:r>
            <a:r>
              <a:rPr lang="zh-CN" altLang="en-US" dirty="0"/>
              <a:t>商业模式架构</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0" name="矩形: 圆角 19"/>
          <p:cNvSpPr/>
          <p:nvPr/>
        </p:nvSpPr>
        <p:spPr>
          <a:xfrm>
            <a:off x="497381" y="1339412"/>
            <a:ext cx="1458873" cy="466076"/>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1" name="文本框 20"/>
          <p:cNvSpPr txBox="1"/>
          <p:nvPr/>
        </p:nvSpPr>
        <p:spPr>
          <a:xfrm>
            <a:off x="580705" y="1415285"/>
            <a:ext cx="1292224" cy="276999"/>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200" dirty="0">
                <a:solidFill>
                  <a:schemeClr val="bg1"/>
                </a:solidFill>
              </a:rPr>
              <a:t>价值发现</a:t>
            </a:r>
            <a:endParaRPr lang="zh-CN" altLang="en-US" sz="1200" dirty="0">
              <a:solidFill>
                <a:schemeClr val="bg1"/>
              </a:solidFill>
            </a:endParaRPr>
          </a:p>
        </p:txBody>
      </p:sp>
      <p:sp>
        <p:nvSpPr>
          <p:cNvPr id="24" name="矩形: 圆角 23"/>
          <p:cNvSpPr/>
          <p:nvPr/>
        </p:nvSpPr>
        <p:spPr>
          <a:xfrm>
            <a:off x="5330051" y="1339412"/>
            <a:ext cx="1458873" cy="466076"/>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5" name="文本框 24"/>
          <p:cNvSpPr txBox="1"/>
          <p:nvPr/>
        </p:nvSpPr>
        <p:spPr>
          <a:xfrm>
            <a:off x="5413375" y="1415285"/>
            <a:ext cx="1292224" cy="276999"/>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200" dirty="0">
                <a:solidFill>
                  <a:schemeClr val="bg1"/>
                </a:solidFill>
              </a:rPr>
              <a:t>价值创造</a:t>
            </a:r>
            <a:endParaRPr lang="zh-CN" altLang="en-US" sz="1200" dirty="0">
              <a:solidFill>
                <a:schemeClr val="bg1"/>
              </a:solidFill>
            </a:endParaRPr>
          </a:p>
        </p:txBody>
      </p:sp>
      <p:sp>
        <p:nvSpPr>
          <p:cNvPr id="27" name="矩形: 圆角 26"/>
          <p:cNvSpPr/>
          <p:nvPr/>
        </p:nvSpPr>
        <p:spPr>
          <a:xfrm>
            <a:off x="10112643" y="1339412"/>
            <a:ext cx="1458873" cy="466076"/>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8" name="文本框 27"/>
          <p:cNvSpPr txBox="1"/>
          <p:nvPr/>
        </p:nvSpPr>
        <p:spPr>
          <a:xfrm>
            <a:off x="10195967" y="1415285"/>
            <a:ext cx="1292224" cy="276999"/>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200" dirty="0">
                <a:solidFill>
                  <a:schemeClr val="bg1"/>
                </a:solidFill>
              </a:rPr>
              <a:t>价值实现</a:t>
            </a:r>
            <a:endParaRPr lang="zh-CN" altLang="en-US" sz="1200" dirty="0">
              <a:solidFill>
                <a:schemeClr val="bg1"/>
              </a:solidFill>
            </a:endParaRPr>
          </a:p>
        </p:txBody>
      </p:sp>
      <p:grpSp>
        <p:nvGrpSpPr>
          <p:cNvPr id="1122" name="组合 1121"/>
          <p:cNvGrpSpPr/>
          <p:nvPr/>
        </p:nvGrpSpPr>
        <p:grpSpPr>
          <a:xfrm>
            <a:off x="2079357" y="1484205"/>
            <a:ext cx="3029669" cy="139158"/>
            <a:chOff x="6479402" y="2084072"/>
            <a:chExt cx="1410482" cy="64787"/>
          </a:xfrm>
        </p:grpSpPr>
        <p:cxnSp>
          <p:nvCxnSpPr>
            <p:cNvPr id="29" name="直接箭头连接符 28"/>
            <p:cNvCxnSpPr/>
            <p:nvPr/>
          </p:nvCxnSpPr>
          <p:spPr>
            <a:xfrm flipH="1">
              <a:off x="6557036" y="2112516"/>
              <a:ext cx="1332848" cy="0"/>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flipH="1">
              <a:off x="6479402" y="2084072"/>
              <a:ext cx="64789" cy="64787"/>
            </a:xfrm>
            <a:prstGeom prst="ellipse">
              <a:avLst/>
            </a:prstGeom>
            <a:noFill/>
            <a:ln w="19050">
              <a:solidFill>
                <a:schemeClr val="accent1"/>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grpSp>
        <p:nvGrpSpPr>
          <p:cNvPr id="1126" name="组合 1125"/>
          <p:cNvGrpSpPr/>
          <p:nvPr/>
        </p:nvGrpSpPr>
        <p:grpSpPr>
          <a:xfrm>
            <a:off x="6872248" y="1484205"/>
            <a:ext cx="3029669" cy="139158"/>
            <a:chOff x="6479402" y="2084072"/>
            <a:chExt cx="1410482" cy="64787"/>
          </a:xfrm>
        </p:grpSpPr>
        <p:cxnSp>
          <p:nvCxnSpPr>
            <p:cNvPr id="1132" name="直接箭头连接符 1131"/>
            <p:cNvCxnSpPr/>
            <p:nvPr/>
          </p:nvCxnSpPr>
          <p:spPr>
            <a:xfrm flipH="1">
              <a:off x="6557036" y="2112516"/>
              <a:ext cx="1332848" cy="0"/>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1133" name="椭圆 1132"/>
            <p:cNvSpPr/>
            <p:nvPr/>
          </p:nvSpPr>
          <p:spPr>
            <a:xfrm flipH="1">
              <a:off x="6479402" y="2084072"/>
              <a:ext cx="64789" cy="64787"/>
            </a:xfrm>
            <a:prstGeom prst="ellipse">
              <a:avLst/>
            </a:prstGeom>
            <a:noFill/>
            <a:ln w="19050">
              <a:solidFill>
                <a:schemeClr val="accent1"/>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sp>
        <p:nvSpPr>
          <p:cNvPr id="451" name="矩形: 对角圆角 475"/>
          <p:cNvSpPr/>
          <p:nvPr/>
        </p:nvSpPr>
        <p:spPr>
          <a:xfrm>
            <a:off x="648621" y="3149612"/>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2" name="文本框 451"/>
          <p:cNvSpPr txBox="1"/>
          <p:nvPr/>
        </p:nvSpPr>
        <p:spPr>
          <a:xfrm>
            <a:off x="735363" y="3171765"/>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市场环境</a:t>
            </a:r>
            <a:endParaRPr lang="en-US" altLang="zh-CN" sz="970" dirty="0">
              <a:solidFill>
                <a:schemeClr val="bg1"/>
              </a:solidFill>
              <a:latin typeface="+mn-ea"/>
            </a:endParaRPr>
          </a:p>
        </p:txBody>
      </p:sp>
      <p:sp>
        <p:nvSpPr>
          <p:cNvPr id="454" name="矩形: 对角圆角 475"/>
          <p:cNvSpPr/>
          <p:nvPr/>
        </p:nvSpPr>
        <p:spPr>
          <a:xfrm>
            <a:off x="648621" y="3889760"/>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5" name="文本框 454"/>
          <p:cNvSpPr txBox="1"/>
          <p:nvPr/>
        </p:nvSpPr>
        <p:spPr>
          <a:xfrm>
            <a:off x="735363" y="3911913"/>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产业环境</a:t>
            </a:r>
            <a:endParaRPr lang="en-US" altLang="zh-CN" sz="970" dirty="0">
              <a:solidFill>
                <a:schemeClr val="bg1"/>
              </a:solidFill>
              <a:latin typeface="+mn-ea"/>
            </a:endParaRPr>
          </a:p>
        </p:txBody>
      </p:sp>
      <p:sp>
        <p:nvSpPr>
          <p:cNvPr id="457" name="矩形: 对角圆角 475"/>
          <p:cNvSpPr/>
          <p:nvPr/>
        </p:nvSpPr>
        <p:spPr>
          <a:xfrm>
            <a:off x="648621" y="4629908"/>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8" name="文本框 457"/>
          <p:cNvSpPr txBox="1"/>
          <p:nvPr/>
        </p:nvSpPr>
        <p:spPr>
          <a:xfrm>
            <a:off x="735363" y="4652061"/>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社会环境</a:t>
            </a:r>
            <a:endParaRPr lang="en-US" altLang="zh-CN" sz="970" dirty="0">
              <a:solidFill>
                <a:schemeClr val="bg1"/>
              </a:solidFill>
              <a:latin typeface="+mn-ea"/>
            </a:endParaRPr>
          </a:p>
        </p:txBody>
      </p:sp>
      <p:sp>
        <p:nvSpPr>
          <p:cNvPr id="460" name="矩形: 对角圆角 475"/>
          <p:cNvSpPr/>
          <p:nvPr/>
        </p:nvSpPr>
        <p:spPr>
          <a:xfrm>
            <a:off x="648621" y="5370056"/>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61" name="文本框 460"/>
          <p:cNvSpPr txBox="1"/>
          <p:nvPr/>
        </p:nvSpPr>
        <p:spPr>
          <a:xfrm>
            <a:off x="735363" y="5392209"/>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技术进步</a:t>
            </a:r>
            <a:endParaRPr lang="en-US" altLang="zh-CN" sz="970" dirty="0">
              <a:solidFill>
                <a:schemeClr val="bg1"/>
              </a:solidFill>
              <a:latin typeface="+mn-ea"/>
            </a:endParaRPr>
          </a:p>
        </p:txBody>
      </p:sp>
      <p:sp>
        <p:nvSpPr>
          <p:cNvPr id="462" name="文本框 461"/>
          <p:cNvSpPr txBox="1"/>
          <p:nvPr/>
        </p:nvSpPr>
        <p:spPr>
          <a:xfrm>
            <a:off x="528678" y="2511737"/>
            <a:ext cx="1292224" cy="276999"/>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200" dirty="0"/>
              <a:t>外部环境</a:t>
            </a:r>
            <a:endParaRPr lang="zh-CN" altLang="en-US" sz="1200" dirty="0"/>
          </a:p>
        </p:txBody>
      </p:sp>
      <p:sp>
        <p:nvSpPr>
          <p:cNvPr id="463" name="文本框 462"/>
          <p:cNvSpPr txBox="1"/>
          <p:nvPr/>
        </p:nvSpPr>
        <p:spPr>
          <a:xfrm>
            <a:off x="3912067" y="2511737"/>
            <a:ext cx="1292224" cy="276999"/>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200" dirty="0">
                <a:solidFill>
                  <a:schemeClr val="accent3"/>
                </a:solidFill>
              </a:rPr>
              <a:t>内部环境</a:t>
            </a:r>
            <a:endParaRPr lang="zh-CN" altLang="en-US" sz="1200" dirty="0">
              <a:solidFill>
                <a:schemeClr val="accent3"/>
              </a:solidFill>
            </a:endParaRPr>
          </a:p>
        </p:txBody>
      </p:sp>
      <p:sp>
        <p:nvSpPr>
          <p:cNvPr id="465" name="矩形: 对角圆角 475"/>
          <p:cNvSpPr/>
          <p:nvPr/>
        </p:nvSpPr>
        <p:spPr>
          <a:xfrm>
            <a:off x="4036344" y="3149612"/>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66" name="文本框 465"/>
          <p:cNvSpPr txBox="1"/>
          <p:nvPr/>
        </p:nvSpPr>
        <p:spPr>
          <a:xfrm>
            <a:off x="4123086" y="3171765"/>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组织</a:t>
            </a:r>
            <a:endParaRPr lang="en-US" altLang="zh-CN" sz="970" dirty="0">
              <a:solidFill>
                <a:schemeClr val="bg1"/>
              </a:solidFill>
              <a:latin typeface="+mn-ea"/>
            </a:endParaRPr>
          </a:p>
        </p:txBody>
      </p:sp>
      <p:sp>
        <p:nvSpPr>
          <p:cNvPr id="468" name="矩形: 对角圆角 475"/>
          <p:cNvSpPr/>
          <p:nvPr/>
        </p:nvSpPr>
        <p:spPr>
          <a:xfrm>
            <a:off x="4036344" y="3889760"/>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69" name="文本框 468"/>
          <p:cNvSpPr txBox="1"/>
          <p:nvPr/>
        </p:nvSpPr>
        <p:spPr>
          <a:xfrm>
            <a:off x="4123086" y="3911913"/>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资本运作</a:t>
            </a:r>
            <a:endParaRPr lang="en-US" altLang="zh-CN" sz="970" dirty="0">
              <a:solidFill>
                <a:schemeClr val="bg1"/>
              </a:solidFill>
              <a:latin typeface="+mn-ea"/>
            </a:endParaRPr>
          </a:p>
        </p:txBody>
      </p:sp>
      <p:sp>
        <p:nvSpPr>
          <p:cNvPr id="471" name="矩形: 对角圆角 475"/>
          <p:cNvSpPr/>
          <p:nvPr/>
        </p:nvSpPr>
        <p:spPr>
          <a:xfrm>
            <a:off x="4036344" y="4629908"/>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2" name="文本框 471"/>
          <p:cNvSpPr txBox="1"/>
          <p:nvPr/>
        </p:nvSpPr>
        <p:spPr>
          <a:xfrm>
            <a:off x="4123086" y="4652061"/>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成本利润</a:t>
            </a:r>
            <a:endParaRPr lang="en-US" altLang="zh-CN" sz="970" dirty="0">
              <a:solidFill>
                <a:schemeClr val="bg1"/>
              </a:solidFill>
              <a:latin typeface="+mn-ea"/>
            </a:endParaRPr>
          </a:p>
        </p:txBody>
      </p:sp>
      <p:sp>
        <p:nvSpPr>
          <p:cNvPr id="474" name="矩形: 对角圆角 475"/>
          <p:cNvSpPr/>
          <p:nvPr/>
        </p:nvSpPr>
        <p:spPr>
          <a:xfrm>
            <a:off x="4036344" y="5370056"/>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5" name="文本框 474"/>
          <p:cNvSpPr txBox="1"/>
          <p:nvPr/>
        </p:nvSpPr>
        <p:spPr>
          <a:xfrm>
            <a:off x="4123086" y="5392209"/>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研发设计</a:t>
            </a:r>
            <a:endParaRPr lang="en-US" altLang="zh-CN" sz="970" dirty="0">
              <a:solidFill>
                <a:schemeClr val="bg1"/>
              </a:solidFill>
              <a:latin typeface="+mn-ea"/>
            </a:endParaRPr>
          </a:p>
        </p:txBody>
      </p:sp>
      <p:sp>
        <p:nvSpPr>
          <p:cNvPr id="478" name="矩形: 对角圆角 475"/>
          <p:cNvSpPr/>
          <p:nvPr/>
        </p:nvSpPr>
        <p:spPr>
          <a:xfrm>
            <a:off x="2343516" y="3149612"/>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9" name="文本框 478"/>
          <p:cNvSpPr txBox="1"/>
          <p:nvPr/>
        </p:nvSpPr>
        <p:spPr>
          <a:xfrm>
            <a:off x="2430258" y="3171765"/>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核心能力</a:t>
            </a:r>
            <a:endParaRPr lang="en-US" altLang="zh-CN" sz="970" dirty="0">
              <a:solidFill>
                <a:schemeClr val="bg1"/>
              </a:solidFill>
              <a:latin typeface="+mn-ea"/>
            </a:endParaRPr>
          </a:p>
        </p:txBody>
      </p:sp>
      <p:sp>
        <p:nvSpPr>
          <p:cNvPr id="33" name="矩形: 对角圆角 475"/>
          <p:cNvSpPr/>
          <p:nvPr/>
        </p:nvSpPr>
        <p:spPr>
          <a:xfrm>
            <a:off x="2343516" y="4186824"/>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5" name="文本框 34"/>
          <p:cNvSpPr txBox="1"/>
          <p:nvPr/>
        </p:nvSpPr>
        <p:spPr>
          <a:xfrm>
            <a:off x="2430258" y="4208977"/>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市场设计</a:t>
            </a:r>
            <a:endParaRPr lang="en-US" altLang="zh-CN" sz="970" dirty="0">
              <a:solidFill>
                <a:schemeClr val="bg1"/>
              </a:solidFill>
              <a:latin typeface="+mn-ea"/>
            </a:endParaRPr>
          </a:p>
        </p:txBody>
      </p:sp>
      <p:sp>
        <p:nvSpPr>
          <p:cNvPr id="37" name="矩形: 对角圆角 475"/>
          <p:cNvSpPr/>
          <p:nvPr/>
        </p:nvSpPr>
        <p:spPr>
          <a:xfrm>
            <a:off x="2343516" y="5337354"/>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8" name="文本框 37"/>
          <p:cNvSpPr txBox="1"/>
          <p:nvPr/>
        </p:nvSpPr>
        <p:spPr>
          <a:xfrm>
            <a:off x="2430258" y="5359507"/>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技术水平</a:t>
            </a:r>
            <a:endParaRPr lang="en-US" altLang="zh-CN" sz="970" dirty="0">
              <a:solidFill>
                <a:schemeClr val="bg1"/>
              </a:solidFill>
              <a:latin typeface="+mn-ea"/>
            </a:endParaRPr>
          </a:p>
        </p:txBody>
      </p:sp>
      <p:cxnSp>
        <p:nvCxnSpPr>
          <p:cNvPr id="40" name="直接箭头连接符 39"/>
          <p:cNvCxnSpPr/>
          <p:nvPr/>
        </p:nvCxnSpPr>
        <p:spPr>
          <a:xfrm flipH="1">
            <a:off x="1858521" y="3286488"/>
            <a:ext cx="387591" cy="0"/>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flipH="1">
            <a:off x="1786148" y="3259972"/>
            <a:ext cx="60399" cy="60396"/>
          </a:xfrm>
          <a:prstGeom prst="ellipse">
            <a:avLst/>
          </a:prstGeom>
          <a:noFill/>
          <a:ln w="19050">
            <a:solidFill>
              <a:schemeClr val="accent1"/>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2" name="椭圆 51"/>
          <p:cNvSpPr/>
          <p:nvPr/>
        </p:nvSpPr>
        <p:spPr>
          <a:xfrm flipH="1">
            <a:off x="1786148" y="4028365"/>
            <a:ext cx="60399" cy="60396"/>
          </a:xfrm>
          <a:prstGeom prst="ellipse">
            <a:avLst/>
          </a:prstGeom>
          <a:noFill/>
          <a:ln w="19050">
            <a:solidFill>
              <a:schemeClr val="accent1"/>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cxnSp>
        <p:nvCxnSpPr>
          <p:cNvPr id="44" name="直接箭头连接符 43"/>
          <p:cNvCxnSpPr/>
          <p:nvPr/>
        </p:nvCxnSpPr>
        <p:spPr>
          <a:xfrm rot="5400000" flipH="1">
            <a:off x="2670020" y="3861708"/>
            <a:ext cx="387591" cy="0"/>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rot="5400000" flipH="1">
            <a:off x="2829935" y="3595541"/>
            <a:ext cx="60399" cy="60396"/>
          </a:xfrm>
          <a:prstGeom prst="ellipse">
            <a:avLst/>
          </a:prstGeom>
          <a:noFill/>
          <a:ln w="19050">
            <a:solidFill>
              <a:schemeClr val="accent1"/>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cxnSp>
        <p:nvCxnSpPr>
          <p:cNvPr id="47" name="直接箭头连接符 46"/>
          <p:cNvCxnSpPr/>
          <p:nvPr/>
        </p:nvCxnSpPr>
        <p:spPr>
          <a:xfrm flipH="1">
            <a:off x="1839347" y="5543381"/>
            <a:ext cx="387591" cy="0"/>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48" name="椭圆 47"/>
          <p:cNvSpPr/>
          <p:nvPr/>
        </p:nvSpPr>
        <p:spPr>
          <a:xfrm flipH="1">
            <a:off x="1766974" y="5516865"/>
            <a:ext cx="60399" cy="60396"/>
          </a:xfrm>
          <a:prstGeom prst="ellipse">
            <a:avLst/>
          </a:prstGeom>
          <a:noFill/>
          <a:ln w="19050">
            <a:solidFill>
              <a:schemeClr val="accent1"/>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cxnSp>
        <p:nvCxnSpPr>
          <p:cNvPr id="50" name="直接箭头连接符 49"/>
          <p:cNvCxnSpPr/>
          <p:nvPr/>
        </p:nvCxnSpPr>
        <p:spPr>
          <a:xfrm rot="10800000" flipH="1">
            <a:off x="3478417" y="5490349"/>
            <a:ext cx="387591" cy="0"/>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rot="10800000" flipH="1">
            <a:off x="3877982" y="5456469"/>
            <a:ext cx="60399" cy="60396"/>
          </a:xfrm>
          <a:prstGeom prst="ellipse">
            <a:avLst/>
          </a:prstGeom>
          <a:noFill/>
          <a:ln w="19050">
            <a:solidFill>
              <a:schemeClr val="accent1"/>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3" name="任意多边形: 形状 52"/>
          <p:cNvSpPr/>
          <p:nvPr/>
        </p:nvSpPr>
        <p:spPr>
          <a:xfrm>
            <a:off x="1852613" y="3305175"/>
            <a:ext cx="166687" cy="747713"/>
          </a:xfrm>
          <a:custGeom>
            <a:avLst/>
            <a:gdLst>
              <a:gd name="connsiteX0" fmla="*/ 0 w 166687"/>
              <a:gd name="connsiteY0" fmla="*/ 747713 h 747713"/>
              <a:gd name="connsiteX1" fmla="*/ 166687 w 166687"/>
              <a:gd name="connsiteY1" fmla="*/ 747713 h 747713"/>
              <a:gd name="connsiteX2" fmla="*/ 166687 w 166687"/>
              <a:gd name="connsiteY2" fmla="*/ 0 h 747713"/>
            </a:gdLst>
            <a:ahLst/>
            <a:cxnLst>
              <a:cxn ang="0">
                <a:pos x="connsiteX0" y="connsiteY0"/>
              </a:cxn>
              <a:cxn ang="0">
                <a:pos x="connsiteX1" y="connsiteY1"/>
              </a:cxn>
              <a:cxn ang="0">
                <a:pos x="connsiteX2" y="connsiteY2"/>
              </a:cxn>
            </a:cxnLst>
            <a:rect l="l" t="t" r="r" b="b"/>
            <a:pathLst>
              <a:path w="166687" h="747713">
                <a:moveTo>
                  <a:pt x="0" y="747713"/>
                </a:moveTo>
                <a:lnTo>
                  <a:pt x="166687" y="747713"/>
                </a:lnTo>
                <a:lnTo>
                  <a:pt x="166687" y="0"/>
                </a:lnTo>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1648142" y="5214243"/>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应用服务</a:t>
            </a:r>
            <a:endParaRPr lang="zh-CN" altLang="en-US" sz="1000" dirty="0">
              <a:solidFill>
                <a:schemeClr val="tx1">
                  <a:lumMod val="75000"/>
                  <a:lumOff val="25000"/>
                </a:schemeClr>
              </a:solidFill>
            </a:endParaRPr>
          </a:p>
        </p:txBody>
      </p:sp>
      <p:sp>
        <p:nvSpPr>
          <p:cNvPr id="55" name="文本框 54"/>
          <p:cNvSpPr txBox="1"/>
          <p:nvPr/>
        </p:nvSpPr>
        <p:spPr>
          <a:xfrm>
            <a:off x="3400287" y="5214243"/>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应用服务</a:t>
            </a:r>
            <a:endParaRPr lang="zh-CN" altLang="en-US" sz="1000" dirty="0">
              <a:solidFill>
                <a:schemeClr val="tx1">
                  <a:lumMod val="75000"/>
                  <a:lumOff val="25000"/>
                </a:schemeClr>
              </a:solidFill>
            </a:endParaRPr>
          </a:p>
        </p:txBody>
      </p:sp>
      <p:sp>
        <p:nvSpPr>
          <p:cNvPr id="57" name="矩形: 对角圆角 475"/>
          <p:cNvSpPr/>
          <p:nvPr/>
        </p:nvSpPr>
        <p:spPr>
          <a:xfrm>
            <a:off x="5614659" y="3149612"/>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8" name="文本框 57"/>
          <p:cNvSpPr txBox="1"/>
          <p:nvPr/>
        </p:nvSpPr>
        <p:spPr>
          <a:xfrm>
            <a:off x="5701401" y="3171765"/>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合作伙伴</a:t>
            </a:r>
            <a:endParaRPr lang="en-US" altLang="zh-CN" sz="970" dirty="0">
              <a:solidFill>
                <a:schemeClr val="bg1"/>
              </a:solidFill>
              <a:latin typeface="+mn-ea"/>
            </a:endParaRPr>
          </a:p>
        </p:txBody>
      </p:sp>
      <p:sp>
        <p:nvSpPr>
          <p:cNvPr id="60" name="矩形: 对角圆角 475"/>
          <p:cNvSpPr/>
          <p:nvPr/>
        </p:nvSpPr>
        <p:spPr>
          <a:xfrm>
            <a:off x="5614659" y="4226830"/>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1" name="文本框 60"/>
          <p:cNvSpPr txBox="1"/>
          <p:nvPr/>
        </p:nvSpPr>
        <p:spPr>
          <a:xfrm>
            <a:off x="5701401" y="4248983"/>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生产模式</a:t>
            </a:r>
            <a:endParaRPr lang="en-US" altLang="zh-CN" sz="970" dirty="0">
              <a:solidFill>
                <a:schemeClr val="bg1"/>
              </a:solidFill>
              <a:latin typeface="+mn-ea"/>
            </a:endParaRPr>
          </a:p>
        </p:txBody>
      </p:sp>
      <p:sp>
        <p:nvSpPr>
          <p:cNvPr id="63" name="矩形: 对角圆角 475"/>
          <p:cNvSpPr/>
          <p:nvPr/>
        </p:nvSpPr>
        <p:spPr>
          <a:xfrm>
            <a:off x="5614659" y="5370056"/>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80" name="文本框 479"/>
          <p:cNvSpPr txBox="1"/>
          <p:nvPr/>
        </p:nvSpPr>
        <p:spPr>
          <a:xfrm>
            <a:off x="5701401" y="5392209"/>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合作伙伴</a:t>
            </a:r>
            <a:endParaRPr lang="en-US" altLang="zh-CN" sz="970" dirty="0">
              <a:solidFill>
                <a:schemeClr val="bg1"/>
              </a:solidFill>
              <a:latin typeface="+mn-ea"/>
            </a:endParaRPr>
          </a:p>
        </p:txBody>
      </p:sp>
      <p:cxnSp>
        <p:nvCxnSpPr>
          <p:cNvPr id="483" name="直接箭头连接符 482"/>
          <p:cNvCxnSpPr/>
          <p:nvPr/>
        </p:nvCxnSpPr>
        <p:spPr>
          <a:xfrm rot="10800000" flipH="1">
            <a:off x="5140713" y="3293852"/>
            <a:ext cx="387591" cy="0"/>
          </a:xfrm>
          <a:prstGeom prst="straightConnector1">
            <a:avLst/>
          </a:prstGeom>
          <a:ln w="19050">
            <a:solidFill>
              <a:schemeClr val="accent3"/>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484" name="椭圆 483"/>
          <p:cNvSpPr/>
          <p:nvPr/>
        </p:nvSpPr>
        <p:spPr>
          <a:xfrm rot="10800000" flipH="1">
            <a:off x="5540278" y="3259972"/>
            <a:ext cx="60399" cy="60396"/>
          </a:xfrm>
          <a:prstGeom prst="ellipse">
            <a:avLst/>
          </a:prstGeom>
          <a:noFill/>
          <a:ln w="19050">
            <a:solidFill>
              <a:schemeClr val="accent3"/>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cxnSp>
        <p:nvCxnSpPr>
          <p:cNvPr id="486" name="直接箭头连接符 485"/>
          <p:cNvCxnSpPr/>
          <p:nvPr/>
        </p:nvCxnSpPr>
        <p:spPr>
          <a:xfrm rot="5400000" flipH="1">
            <a:off x="5657693" y="3861708"/>
            <a:ext cx="387591" cy="0"/>
          </a:xfrm>
          <a:prstGeom prst="straightConnector1">
            <a:avLst/>
          </a:prstGeom>
          <a:ln w="19050">
            <a:solidFill>
              <a:schemeClr val="accent3"/>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487" name="椭圆 486"/>
          <p:cNvSpPr/>
          <p:nvPr/>
        </p:nvSpPr>
        <p:spPr>
          <a:xfrm rot="5400000" flipH="1">
            <a:off x="5817608" y="3595541"/>
            <a:ext cx="60399" cy="60396"/>
          </a:xfrm>
          <a:prstGeom prst="ellipse">
            <a:avLst/>
          </a:prstGeom>
          <a:noFill/>
          <a:ln w="19050">
            <a:solidFill>
              <a:schemeClr val="accent3"/>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cxnSp>
        <p:nvCxnSpPr>
          <p:cNvPr id="489" name="直接箭头连接符 488"/>
          <p:cNvCxnSpPr/>
          <p:nvPr/>
        </p:nvCxnSpPr>
        <p:spPr>
          <a:xfrm rot="16200000" flipH="1">
            <a:off x="6188183" y="3789336"/>
            <a:ext cx="387591" cy="0"/>
          </a:xfrm>
          <a:prstGeom prst="straightConnector1">
            <a:avLst/>
          </a:prstGeom>
          <a:ln w="19050">
            <a:solidFill>
              <a:schemeClr val="accent3"/>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490" name="椭圆 489"/>
          <p:cNvSpPr/>
          <p:nvPr/>
        </p:nvSpPr>
        <p:spPr>
          <a:xfrm rot="16200000" flipH="1">
            <a:off x="6355462" y="3995107"/>
            <a:ext cx="60399" cy="60396"/>
          </a:xfrm>
          <a:prstGeom prst="ellipse">
            <a:avLst/>
          </a:prstGeom>
          <a:noFill/>
          <a:ln w="19050">
            <a:solidFill>
              <a:schemeClr val="accent3"/>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cxnSp>
        <p:nvCxnSpPr>
          <p:cNvPr id="495" name="直接箭头连接符 494"/>
          <p:cNvCxnSpPr/>
          <p:nvPr/>
        </p:nvCxnSpPr>
        <p:spPr>
          <a:xfrm rot="5400000" flipH="1">
            <a:off x="5657693" y="5056968"/>
            <a:ext cx="387591" cy="0"/>
          </a:xfrm>
          <a:prstGeom prst="straightConnector1">
            <a:avLst/>
          </a:prstGeom>
          <a:ln w="19050">
            <a:solidFill>
              <a:schemeClr val="accent3"/>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496" name="椭圆 495"/>
          <p:cNvSpPr/>
          <p:nvPr/>
        </p:nvSpPr>
        <p:spPr>
          <a:xfrm rot="5400000" flipH="1">
            <a:off x="5817608" y="4790801"/>
            <a:ext cx="60399" cy="60396"/>
          </a:xfrm>
          <a:prstGeom prst="ellipse">
            <a:avLst/>
          </a:prstGeom>
          <a:noFill/>
          <a:ln w="19050">
            <a:solidFill>
              <a:schemeClr val="accent3"/>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cxnSp>
        <p:nvCxnSpPr>
          <p:cNvPr id="498" name="直接箭头连接符 497"/>
          <p:cNvCxnSpPr/>
          <p:nvPr/>
        </p:nvCxnSpPr>
        <p:spPr>
          <a:xfrm rot="16200000" flipH="1">
            <a:off x="6188183" y="4984596"/>
            <a:ext cx="387591" cy="0"/>
          </a:xfrm>
          <a:prstGeom prst="straightConnector1">
            <a:avLst/>
          </a:prstGeom>
          <a:ln w="19050">
            <a:solidFill>
              <a:schemeClr val="accent3"/>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499" name="椭圆 498"/>
          <p:cNvSpPr/>
          <p:nvPr/>
        </p:nvSpPr>
        <p:spPr>
          <a:xfrm rot="16200000" flipH="1">
            <a:off x="6355462" y="5190367"/>
            <a:ext cx="60399" cy="60396"/>
          </a:xfrm>
          <a:prstGeom prst="ellipse">
            <a:avLst/>
          </a:prstGeom>
          <a:noFill/>
          <a:ln w="19050">
            <a:solidFill>
              <a:schemeClr val="accent3"/>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cxnSp>
        <p:nvCxnSpPr>
          <p:cNvPr id="501" name="直接箭头连接符 500"/>
          <p:cNvCxnSpPr/>
          <p:nvPr/>
        </p:nvCxnSpPr>
        <p:spPr>
          <a:xfrm flipH="1">
            <a:off x="5242269" y="5543381"/>
            <a:ext cx="387591" cy="0"/>
          </a:xfrm>
          <a:prstGeom prst="straightConnector1">
            <a:avLst/>
          </a:prstGeom>
          <a:ln w="19050">
            <a:solidFill>
              <a:schemeClr val="accent3"/>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502" name="椭圆 501"/>
          <p:cNvSpPr/>
          <p:nvPr/>
        </p:nvSpPr>
        <p:spPr>
          <a:xfrm flipH="1">
            <a:off x="5169896" y="5516865"/>
            <a:ext cx="60399" cy="60396"/>
          </a:xfrm>
          <a:prstGeom prst="ellipse">
            <a:avLst/>
          </a:prstGeom>
          <a:noFill/>
          <a:ln w="19050">
            <a:solidFill>
              <a:schemeClr val="accent3"/>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04" name="矩形: 对角圆角 475"/>
          <p:cNvSpPr/>
          <p:nvPr/>
        </p:nvSpPr>
        <p:spPr>
          <a:xfrm>
            <a:off x="7309554" y="4226830"/>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05" name="文本框 504"/>
          <p:cNvSpPr txBox="1"/>
          <p:nvPr/>
        </p:nvSpPr>
        <p:spPr>
          <a:xfrm>
            <a:off x="7396296" y="4248983"/>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价值 主张</a:t>
            </a:r>
            <a:endParaRPr lang="en-US" altLang="zh-CN" sz="970" dirty="0">
              <a:solidFill>
                <a:schemeClr val="bg1"/>
              </a:solidFill>
              <a:latin typeface="+mn-ea"/>
            </a:endParaRPr>
          </a:p>
        </p:txBody>
      </p:sp>
      <p:grpSp>
        <p:nvGrpSpPr>
          <p:cNvPr id="1247" name="组合 1246"/>
          <p:cNvGrpSpPr/>
          <p:nvPr/>
        </p:nvGrpSpPr>
        <p:grpSpPr>
          <a:xfrm>
            <a:off x="6765509" y="4363880"/>
            <a:ext cx="459964" cy="60396"/>
            <a:chOff x="6765509" y="4363880"/>
            <a:chExt cx="459964" cy="60396"/>
          </a:xfrm>
        </p:grpSpPr>
        <p:cxnSp>
          <p:nvCxnSpPr>
            <p:cNvPr id="507" name="直接箭头连接符 506"/>
            <p:cNvCxnSpPr/>
            <p:nvPr/>
          </p:nvCxnSpPr>
          <p:spPr>
            <a:xfrm flipH="1">
              <a:off x="6837882" y="4390396"/>
              <a:ext cx="387591" cy="0"/>
            </a:xfrm>
            <a:prstGeom prst="straightConnector1">
              <a:avLst/>
            </a:prstGeom>
            <a:ln w="19050">
              <a:solidFill>
                <a:schemeClr val="accent3"/>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508" name="椭圆 507"/>
            <p:cNvSpPr/>
            <p:nvPr/>
          </p:nvSpPr>
          <p:spPr>
            <a:xfrm flipH="1">
              <a:off x="6765509" y="4363880"/>
              <a:ext cx="60399" cy="60396"/>
            </a:xfrm>
            <a:prstGeom prst="ellipse">
              <a:avLst/>
            </a:prstGeom>
            <a:noFill/>
            <a:ln w="19050">
              <a:solidFill>
                <a:schemeClr val="accent3"/>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sp>
        <p:nvSpPr>
          <p:cNvPr id="510" name="矩形: 对角圆角 475"/>
          <p:cNvSpPr/>
          <p:nvPr/>
        </p:nvSpPr>
        <p:spPr>
          <a:xfrm>
            <a:off x="8963191" y="4226830"/>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11" name="文本框 510"/>
          <p:cNvSpPr txBox="1"/>
          <p:nvPr/>
        </p:nvSpPr>
        <p:spPr>
          <a:xfrm>
            <a:off x="9049933" y="4248983"/>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分销渠道</a:t>
            </a:r>
            <a:endParaRPr lang="en-US" altLang="zh-CN" sz="970" dirty="0">
              <a:solidFill>
                <a:schemeClr val="bg1"/>
              </a:solidFill>
              <a:latin typeface="+mn-ea"/>
            </a:endParaRPr>
          </a:p>
        </p:txBody>
      </p:sp>
      <p:sp>
        <p:nvSpPr>
          <p:cNvPr id="1156" name="矩形: 对角圆角 475"/>
          <p:cNvSpPr/>
          <p:nvPr/>
        </p:nvSpPr>
        <p:spPr>
          <a:xfrm>
            <a:off x="10353399" y="4226830"/>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57" name="文本框 1156"/>
          <p:cNvSpPr txBox="1"/>
          <p:nvPr/>
        </p:nvSpPr>
        <p:spPr>
          <a:xfrm>
            <a:off x="10440141" y="4248983"/>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目标客户</a:t>
            </a:r>
            <a:endParaRPr lang="en-US" altLang="zh-CN" sz="970" dirty="0">
              <a:solidFill>
                <a:schemeClr val="bg1"/>
              </a:solidFill>
              <a:latin typeface="+mn-ea"/>
            </a:endParaRPr>
          </a:p>
        </p:txBody>
      </p:sp>
      <p:sp>
        <p:nvSpPr>
          <p:cNvPr id="1159" name="矩形: 对角圆角 475"/>
          <p:cNvSpPr/>
          <p:nvPr/>
        </p:nvSpPr>
        <p:spPr>
          <a:xfrm>
            <a:off x="8963191" y="3124014"/>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60" name="文本框 1159"/>
          <p:cNvSpPr txBox="1"/>
          <p:nvPr/>
        </p:nvSpPr>
        <p:spPr>
          <a:xfrm>
            <a:off x="9049933" y="3146167"/>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客户关系</a:t>
            </a:r>
            <a:endParaRPr lang="en-US" altLang="zh-CN" sz="970" dirty="0">
              <a:solidFill>
                <a:schemeClr val="bg1"/>
              </a:solidFill>
              <a:latin typeface="+mn-ea"/>
            </a:endParaRPr>
          </a:p>
        </p:txBody>
      </p:sp>
      <p:sp>
        <p:nvSpPr>
          <p:cNvPr id="1162" name="矩形: 对角圆角 475"/>
          <p:cNvSpPr/>
          <p:nvPr/>
        </p:nvSpPr>
        <p:spPr>
          <a:xfrm>
            <a:off x="8963191" y="5354044"/>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63" name="文本框 1162"/>
          <p:cNvSpPr txBox="1"/>
          <p:nvPr/>
        </p:nvSpPr>
        <p:spPr>
          <a:xfrm>
            <a:off x="9049933" y="5376197"/>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收益模式</a:t>
            </a:r>
            <a:endParaRPr lang="en-US" altLang="zh-CN" sz="970" dirty="0">
              <a:solidFill>
                <a:schemeClr val="bg1"/>
              </a:solidFill>
              <a:latin typeface="+mn-ea"/>
            </a:endParaRPr>
          </a:p>
        </p:txBody>
      </p:sp>
      <p:sp>
        <p:nvSpPr>
          <p:cNvPr id="1164" name="文本框 1163"/>
          <p:cNvSpPr txBox="1"/>
          <p:nvPr/>
        </p:nvSpPr>
        <p:spPr>
          <a:xfrm>
            <a:off x="9497800" y="2511737"/>
            <a:ext cx="1292224" cy="276999"/>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200" dirty="0">
                <a:solidFill>
                  <a:schemeClr val="accent2"/>
                </a:solidFill>
              </a:rPr>
              <a:t>顾客界面</a:t>
            </a:r>
            <a:endParaRPr lang="zh-CN" altLang="en-US" sz="1200" dirty="0">
              <a:solidFill>
                <a:schemeClr val="accent2"/>
              </a:solidFill>
            </a:endParaRPr>
          </a:p>
        </p:txBody>
      </p:sp>
      <p:cxnSp>
        <p:nvCxnSpPr>
          <p:cNvPr id="1166" name="直接箭头连接符 1165"/>
          <p:cNvCxnSpPr/>
          <p:nvPr/>
        </p:nvCxnSpPr>
        <p:spPr>
          <a:xfrm flipH="1">
            <a:off x="8460750" y="4390396"/>
            <a:ext cx="387591" cy="0"/>
          </a:xfrm>
          <a:prstGeom prst="straightConnector1">
            <a:avLst/>
          </a:prstGeom>
          <a:ln w="19050">
            <a:solidFill>
              <a:schemeClr val="accent3"/>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1167" name="椭圆 1166"/>
          <p:cNvSpPr/>
          <p:nvPr/>
        </p:nvSpPr>
        <p:spPr>
          <a:xfrm flipH="1">
            <a:off x="8388377" y="4363880"/>
            <a:ext cx="60399" cy="60396"/>
          </a:xfrm>
          <a:prstGeom prst="ellipse">
            <a:avLst/>
          </a:prstGeom>
          <a:noFill/>
          <a:ln w="19050">
            <a:solidFill>
              <a:schemeClr val="accent3"/>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cxnSp>
        <p:nvCxnSpPr>
          <p:cNvPr id="1169" name="直接箭头连接符 1168"/>
          <p:cNvCxnSpPr/>
          <p:nvPr/>
        </p:nvCxnSpPr>
        <p:spPr>
          <a:xfrm flipH="1">
            <a:off x="10144587" y="4390396"/>
            <a:ext cx="189362" cy="0"/>
          </a:xfrm>
          <a:prstGeom prst="straightConnector1">
            <a:avLst/>
          </a:prstGeom>
          <a:ln w="19050">
            <a:solidFill>
              <a:schemeClr val="accent2"/>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1170" name="椭圆 1169"/>
          <p:cNvSpPr/>
          <p:nvPr/>
        </p:nvSpPr>
        <p:spPr>
          <a:xfrm flipH="1">
            <a:off x="10072214" y="4363880"/>
            <a:ext cx="60399" cy="60396"/>
          </a:xfrm>
          <a:prstGeom prst="ellipse">
            <a:avLst/>
          </a:prstGeom>
          <a:noFill/>
          <a:ln w="19050">
            <a:solidFill>
              <a:schemeClr val="accent2"/>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73" name="任意多边形: 形状 1172"/>
          <p:cNvSpPr/>
          <p:nvPr/>
        </p:nvSpPr>
        <p:spPr>
          <a:xfrm>
            <a:off x="10203543" y="3236686"/>
            <a:ext cx="638628" cy="870857"/>
          </a:xfrm>
          <a:custGeom>
            <a:avLst/>
            <a:gdLst>
              <a:gd name="connsiteX0" fmla="*/ 0 w 638628"/>
              <a:gd name="connsiteY0" fmla="*/ 0 h 870857"/>
              <a:gd name="connsiteX1" fmla="*/ 638628 w 638628"/>
              <a:gd name="connsiteY1" fmla="*/ 0 h 870857"/>
              <a:gd name="connsiteX2" fmla="*/ 638628 w 638628"/>
              <a:gd name="connsiteY2" fmla="*/ 870857 h 870857"/>
            </a:gdLst>
            <a:ahLst/>
            <a:cxnLst>
              <a:cxn ang="0">
                <a:pos x="connsiteX0" y="connsiteY0"/>
              </a:cxn>
              <a:cxn ang="0">
                <a:pos x="connsiteX1" y="connsiteY1"/>
              </a:cxn>
              <a:cxn ang="0">
                <a:pos x="connsiteX2" y="connsiteY2"/>
              </a:cxn>
            </a:cxnLst>
            <a:rect l="l" t="t" r="r" b="b"/>
            <a:pathLst>
              <a:path w="638628" h="870857">
                <a:moveTo>
                  <a:pt x="0" y="0"/>
                </a:moveTo>
                <a:lnTo>
                  <a:pt x="638628" y="0"/>
                </a:lnTo>
                <a:lnTo>
                  <a:pt x="638628" y="870857"/>
                </a:lnTo>
              </a:path>
            </a:pathLst>
          </a:custGeom>
          <a:ln w="19050">
            <a:solidFill>
              <a:schemeClr val="accent2"/>
            </a:solidFill>
            <a:prstDash val="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74" name="椭圆 1173"/>
          <p:cNvSpPr/>
          <p:nvPr/>
        </p:nvSpPr>
        <p:spPr>
          <a:xfrm flipH="1">
            <a:off x="10811879" y="4088761"/>
            <a:ext cx="60399" cy="60396"/>
          </a:xfrm>
          <a:prstGeom prst="ellipse">
            <a:avLst/>
          </a:prstGeom>
          <a:noFill/>
          <a:ln w="19050">
            <a:solidFill>
              <a:schemeClr val="accent2"/>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nvGrpSpPr>
          <p:cNvPr id="1223" name="组合 1222"/>
          <p:cNvGrpSpPr/>
          <p:nvPr/>
        </p:nvGrpSpPr>
        <p:grpSpPr>
          <a:xfrm>
            <a:off x="10203543" y="4637752"/>
            <a:ext cx="668735" cy="912471"/>
            <a:chOff x="10203543" y="4637752"/>
            <a:chExt cx="668735" cy="912471"/>
          </a:xfrm>
        </p:grpSpPr>
        <p:sp>
          <p:nvSpPr>
            <p:cNvPr id="1200" name="任意多边形: 形状 1199"/>
            <p:cNvSpPr/>
            <p:nvPr/>
          </p:nvSpPr>
          <p:spPr>
            <a:xfrm flipV="1">
              <a:off x="10203543" y="4679366"/>
              <a:ext cx="638628" cy="870857"/>
            </a:xfrm>
            <a:custGeom>
              <a:avLst/>
              <a:gdLst>
                <a:gd name="connsiteX0" fmla="*/ 0 w 638628"/>
                <a:gd name="connsiteY0" fmla="*/ 0 h 870857"/>
                <a:gd name="connsiteX1" fmla="*/ 638628 w 638628"/>
                <a:gd name="connsiteY1" fmla="*/ 0 h 870857"/>
                <a:gd name="connsiteX2" fmla="*/ 638628 w 638628"/>
                <a:gd name="connsiteY2" fmla="*/ 870857 h 870857"/>
              </a:gdLst>
              <a:ahLst/>
              <a:cxnLst>
                <a:cxn ang="0">
                  <a:pos x="connsiteX0" y="connsiteY0"/>
                </a:cxn>
                <a:cxn ang="0">
                  <a:pos x="connsiteX1" y="connsiteY1"/>
                </a:cxn>
                <a:cxn ang="0">
                  <a:pos x="connsiteX2" y="connsiteY2"/>
                </a:cxn>
              </a:cxnLst>
              <a:rect l="l" t="t" r="r" b="b"/>
              <a:pathLst>
                <a:path w="638628" h="870857">
                  <a:moveTo>
                    <a:pt x="0" y="0"/>
                  </a:moveTo>
                  <a:lnTo>
                    <a:pt x="638628" y="0"/>
                  </a:lnTo>
                  <a:lnTo>
                    <a:pt x="638628" y="870857"/>
                  </a:lnTo>
                </a:path>
              </a:pathLst>
            </a:custGeom>
            <a:ln w="19050">
              <a:solidFill>
                <a:schemeClr val="accent2"/>
              </a:solidFill>
              <a:prstDash val="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02" name="椭圆 1201"/>
            <p:cNvSpPr/>
            <p:nvPr/>
          </p:nvSpPr>
          <p:spPr>
            <a:xfrm flipH="1" flipV="1">
              <a:off x="10811879" y="4637752"/>
              <a:ext cx="60399" cy="60396"/>
            </a:xfrm>
            <a:prstGeom prst="ellipse">
              <a:avLst/>
            </a:prstGeom>
            <a:noFill/>
            <a:ln w="19050">
              <a:solidFill>
                <a:schemeClr val="accent2"/>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cxnSp>
        <p:nvCxnSpPr>
          <p:cNvPr id="1212" name="直接箭头连接符 1211"/>
          <p:cNvCxnSpPr/>
          <p:nvPr/>
        </p:nvCxnSpPr>
        <p:spPr>
          <a:xfrm flipH="1">
            <a:off x="3522267" y="4327686"/>
            <a:ext cx="387591" cy="0"/>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1214" name="椭圆 1213"/>
          <p:cNvSpPr/>
          <p:nvPr/>
        </p:nvSpPr>
        <p:spPr>
          <a:xfrm flipH="1">
            <a:off x="3449894" y="4301170"/>
            <a:ext cx="60399" cy="60396"/>
          </a:xfrm>
          <a:prstGeom prst="ellipse">
            <a:avLst/>
          </a:prstGeom>
          <a:noFill/>
          <a:ln w="19050">
            <a:solidFill>
              <a:schemeClr val="accent1"/>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237" name="矩形: 对角圆角 475"/>
          <p:cNvSpPr/>
          <p:nvPr/>
        </p:nvSpPr>
        <p:spPr>
          <a:xfrm>
            <a:off x="7309554" y="5354044"/>
            <a:ext cx="1069218" cy="297064"/>
          </a:xfrm>
          <a:custGeom>
            <a:avLst/>
            <a:gdLst>
              <a:gd name="connsiteX0" fmla="*/ 80761 w 1582121"/>
              <a:gd name="connsiteY0" fmla="*/ 0 h 484554"/>
              <a:gd name="connsiteX1" fmla="*/ 1582121 w 1582121"/>
              <a:gd name="connsiteY1" fmla="*/ 0 h 484554"/>
              <a:gd name="connsiteX2" fmla="*/ 1582121 w 1582121"/>
              <a:gd name="connsiteY2" fmla="*/ 0 h 484554"/>
              <a:gd name="connsiteX3" fmla="*/ 1582121 w 1582121"/>
              <a:gd name="connsiteY3" fmla="*/ 403793 h 484554"/>
              <a:gd name="connsiteX4" fmla="*/ 1501360 w 1582121"/>
              <a:gd name="connsiteY4" fmla="*/ 484554 h 484554"/>
              <a:gd name="connsiteX5" fmla="*/ 0 w 1582121"/>
              <a:gd name="connsiteY5" fmla="*/ 484554 h 484554"/>
              <a:gd name="connsiteX6" fmla="*/ 0 w 1582121"/>
              <a:gd name="connsiteY6" fmla="*/ 484554 h 484554"/>
              <a:gd name="connsiteX7" fmla="*/ 0 w 1582121"/>
              <a:gd name="connsiteY7" fmla="*/ 80761 h 484554"/>
              <a:gd name="connsiteX8" fmla="*/ 80761 w 1582121"/>
              <a:gd name="connsiteY8" fmla="*/ 0 h 484554"/>
              <a:gd name="connsiteX0-1" fmla="*/ 128386 w 1629746"/>
              <a:gd name="connsiteY0-2" fmla="*/ 0 h 484554"/>
              <a:gd name="connsiteX1-3" fmla="*/ 1629746 w 1629746"/>
              <a:gd name="connsiteY1-4" fmla="*/ 0 h 484554"/>
              <a:gd name="connsiteX2-5" fmla="*/ 1629746 w 1629746"/>
              <a:gd name="connsiteY2-6" fmla="*/ 0 h 484554"/>
              <a:gd name="connsiteX3-7" fmla="*/ 1629746 w 1629746"/>
              <a:gd name="connsiteY3-8" fmla="*/ 403793 h 484554"/>
              <a:gd name="connsiteX4-9" fmla="*/ 1548985 w 1629746"/>
              <a:gd name="connsiteY4-10" fmla="*/ 484554 h 484554"/>
              <a:gd name="connsiteX5-11" fmla="*/ 47625 w 1629746"/>
              <a:gd name="connsiteY5-12" fmla="*/ 484554 h 484554"/>
              <a:gd name="connsiteX6-13" fmla="*/ 0 w 1629746"/>
              <a:gd name="connsiteY6-14" fmla="*/ 484554 h 484554"/>
              <a:gd name="connsiteX7-15" fmla="*/ 47625 w 1629746"/>
              <a:gd name="connsiteY7-16" fmla="*/ 80761 h 484554"/>
              <a:gd name="connsiteX8-17" fmla="*/ 128386 w 1629746"/>
              <a:gd name="connsiteY8-18" fmla="*/ 0 h 484554"/>
              <a:gd name="connsiteX0-19" fmla="*/ 128386 w 1677371"/>
              <a:gd name="connsiteY0-20" fmla="*/ 9525 h 494079"/>
              <a:gd name="connsiteX1-21" fmla="*/ 1629746 w 1677371"/>
              <a:gd name="connsiteY1-22" fmla="*/ 9525 h 494079"/>
              <a:gd name="connsiteX2-23" fmla="*/ 1677371 w 1677371"/>
              <a:gd name="connsiteY2-24" fmla="*/ 0 h 494079"/>
              <a:gd name="connsiteX3-25" fmla="*/ 1629746 w 1677371"/>
              <a:gd name="connsiteY3-26" fmla="*/ 413318 h 494079"/>
              <a:gd name="connsiteX4-27" fmla="*/ 1548985 w 1677371"/>
              <a:gd name="connsiteY4-28" fmla="*/ 494079 h 494079"/>
              <a:gd name="connsiteX5-29" fmla="*/ 47625 w 1677371"/>
              <a:gd name="connsiteY5-30" fmla="*/ 494079 h 494079"/>
              <a:gd name="connsiteX6-31" fmla="*/ 0 w 1677371"/>
              <a:gd name="connsiteY6-32" fmla="*/ 494079 h 494079"/>
              <a:gd name="connsiteX7-33" fmla="*/ 47625 w 1677371"/>
              <a:gd name="connsiteY7-34" fmla="*/ 90286 h 494079"/>
              <a:gd name="connsiteX8-35" fmla="*/ 128386 w 1677371"/>
              <a:gd name="connsiteY8-36" fmla="*/ 9525 h 494079"/>
              <a:gd name="connsiteX0-37" fmla="*/ 128386 w 1705946"/>
              <a:gd name="connsiteY0-38" fmla="*/ 9525 h 494079"/>
              <a:gd name="connsiteX1-39" fmla="*/ 1629746 w 1705946"/>
              <a:gd name="connsiteY1-40" fmla="*/ 9525 h 494079"/>
              <a:gd name="connsiteX2-41" fmla="*/ 1705946 w 1705946"/>
              <a:gd name="connsiteY2-42" fmla="*/ 0 h 494079"/>
              <a:gd name="connsiteX3-43" fmla="*/ 1629746 w 1705946"/>
              <a:gd name="connsiteY3-44" fmla="*/ 413318 h 494079"/>
              <a:gd name="connsiteX4-45" fmla="*/ 1548985 w 1705946"/>
              <a:gd name="connsiteY4-46" fmla="*/ 494079 h 494079"/>
              <a:gd name="connsiteX5-47" fmla="*/ 47625 w 1705946"/>
              <a:gd name="connsiteY5-48" fmla="*/ 494079 h 494079"/>
              <a:gd name="connsiteX6-49" fmla="*/ 0 w 1705946"/>
              <a:gd name="connsiteY6-50" fmla="*/ 494079 h 494079"/>
              <a:gd name="connsiteX7-51" fmla="*/ 47625 w 1705946"/>
              <a:gd name="connsiteY7-52" fmla="*/ 90286 h 494079"/>
              <a:gd name="connsiteX8-53" fmla="*/ 128386 w 1705946"/>
              <a:gd name="connsiteY8-54" fmla="*/ 9525 h 494079"/>
              <a:gd name="connsiteX0-55" fmla="*/ 128386 w 1718646"/>
              <a:gd name="connsiteY0-56" fmla="*/ 0 h 484554"/>
              <a:gd name="connsiteX1-57" fmla="*/ 1629746 w 1718646"/>
              <a:gd name="connsiteY1-58" fmla="*/ 0 h 484554"/>
              <a:gd name="connsiteX2-59" fmla="*/ 1718646 w 1718646"/>
              <a:gd name="connsiteY2-60" fmla="*/ 6350 h 484554"/>
              <a:gd name="connsiteX3-61" fmla="*/ 1629746 w 1718646"/>
              <a:gd name="connsiteY3-62" fmla="*/ 403793 h 484554"/>
              <a:gd name="connsiteX4-63" fmla="*/ 1548985 w 1718646"/>
              <a:gd name="connsiteY4-64" fmla="*/ 484554 h 484554"/>
              <a:gd name="connsiteX5-65" fmla="*/ 47625 w 1718646"/>
              <a:gd name="connsiteY5-66" fmla="*/ 484554 h 484554"/>
              <a:gd name="connsiteX6-67" fmla="*/ 0 w 1718646"/>
              <a:gd name="connsiteY6-68" fmla="*/ 484554 h 484554"/>
              <a:gd name="connsiteX7-69" fmla="*/ 47625 w 1718646"/>
              <a:gd name="connsiteY7-70" fmla="*/ 80761 h 484554"/>
              <a:gd name="connsiteX8-71" fmla="*/ 128386 w 1718646"/>
              <a:gd name="connsiteY8-72" fmla="*/ 0 h 484554"/>
              <a:gd name="connsiteX0-73" fmla="*/ 128386 w 1718646"/>
              <a:gd name="connsiteY0-74" fmla="*/ 0 h 484554"/>
              <a:gd name="connsiteX1-75" fmla="*/ 1718646 w 1718646"/>
              <a:gd name="connsiteY1-76" fmla="*/ 6350 h 484554"/>
              <a:gd name="connsiteX2-77" fmla="*/ 1629746 w 1718646"/>
              <a:gd name="connsiteY2-78" fmla="*/ 403793 h 484554"/>
              <a:gd name="connsiteX3-79" fmla="*/ 1548985 w 1718646"/>
              <a:gd name="connsiteY3-80" fmla="*/ 484554 h 484554"/>
              <a:gd name="connsiteX4-81" fmla="*/ 47625 w 1718646"/>
              <a:gd name="connsiteY4-82" fmla="*/ 484554 h 484554"/>
              <a:gd name="connsiteX5-83" fmla="*/ 0 w 1718646"/>
              <a:gd name="connsiteY5-84" fmla="*/ 484554 h 484554"/>
              <a:gd name="connsiteX6-85" fmla="*/ 47625 w 1718646"/>
              <a:gd name="connsiteY6-86" fmla="*/ 80761 h 484554"/>
              <a:gd name="connsiteX7-87" fmla="*/ 128386 w 1718646"/>
              <a:gd name="connsiteY7-88" fmla="*/ 0 h 484554"/>
              <a:gd name="connsiteX0-89" fmla="*/ 128386 w 1715471"/>
              <a:gd name="connsiteY0-90" fmla="*/ 0 h 484554"/>
              <a:gd name="connsiteX1-91" fmla="*/ 1715471 w 1715471"/>
              <a:gd name="connsiteY1-92" fmla="*/ 0 h 484554"/>
              <a:gd name="connsiteX2-93" fmla="*/ 1629746 w 1715471"/>
              <a:gd name="connsiteY2-94" fmla="*/ 403793 h 484554"/>
              <a:gd name="connsiteX3-95" fmla="*/ 1548985 w 1715471"/>
              <a:gd name="connsiteY3-96" fmla="*/ 484554 h 484554"/>
              <a:gd name="connsiteX4-97" fmla="*/ 47625 w 1715471"/>
              <a:gd name="connsiteY4-98" fmla="*/ 484554 h 484554"/>
              <a:gd name="connsiteX5-99" fmla="*/ 0 w 1715471"/>
              <a:gd name="connsiteY5-100" fmla="*/ 484554 h 484554"/>
              <a:gd name="connsiteX6-101" fmla="*/ 47625 w 1715471"/>
              <a:gd name="connsiteY6-102" fmla="*/ 80761 h 484554"/>
              <a:gd name="connsiteX7-103" fmla="*/ 128386 w 1715471"/>
              <a:gd name="connsiteY7-104" fmla="*/ 0 h 484554"/>
              <a:gd name="connsiteX0-105" fmla="*/ 128386 w 1715471"/>
              <a:gd name="connsiteY0-106" fmla="*/ 0 h 484554"/>
              <a:gd name="connsiteX1-107" fmla="*/ 1715471 w 1715471"/>
              <a:gd name="connsiteY1-108" fmla="*/ 0 h 484554"/>
              <a:gd name="connsiteX2-109" fmla="*/ 1629746 w 1715471"/>
              <a:gd name="connsiteY2-110" fmla="*/ 403793 h 484554"/>
              <a:gd name="connsiteX3-111" fmla="*/ 1548985 w 1715471"/>
              <a:gd name="connsiteY3-112" fmla="*/ 484554 h 484554"/>
              <a:gd name="connsiteX4-113" fmla="*/ 0 w 1715471"/>
              <a:gd name="connsiteY4-114" fmla="*/ 484554 h 484554"/>
              <a:gd name="connsiteX5-115" fmla="*/ 47625 w 1715471"/>
              <a:gd name="connsiteY5-116" fmla="*/ 80761 h 484554"/>
              <a:gd name="connsiteX6-117" fmla="*/ 128386 w 1715471"/>
              <a:gd name="connsiteY6-118" fmla="*/ 0 h 484554"/>
              <a:gd name="connsiteX0-119" fmla="*/ 137911 w 1724996"/>
              <a:gd name="connsiteY0-120" fmla="*/ 0 h 484554"/>
              <a:gd name="connsiteX1-121" fmla="*/ 1724996 w 1724996"/>
              <a:gd name="connsiteY1-122" fmla="*/ 0 h 484554"/>
              <a:gd name="connsiteX2-123" fmla="*/ 1639271 w 1724996"/>
              <a:gd name="connsiteY2-124" fmla="*/ 403793 h 484554"/>
              <a:gd name="connsiteX3-125" fmla="*/ 1558510 w 1724996"/>
              <a:gd name="connsiteY3-126" fmla="*/ 484554 h 484554"/>
              <a:gd name="connsiteX4-127" fmla="*/ 0 w 1724996"/>
              <a:gd name="connsiteY4-128" fmla="*/ 484554 h 484554"/>
              <a:gd name="connsiteX5-129" fmla="*/ 57150 w 1724996"/>
              <a:gd name="connsiteY5-130" fmla="*/ 80761 h 484554"/>
              <a:gd name="connsiteX6-131" fmla="*/ 137911 w 1724996"/>
              <a:gd name="connsiteY6-132" fmla="*/ 0 h 484554"/>
              <a:gd name="connsiteX0-133" fmla="*/ 137911 w 1724996"/>
              <a:gd name="connsiteY0-134" fmla="*/ 0 h 484554"/>
              <a:gd name="connsiteX1-135" fmla="*/ 1724996 w 1724996"/>
              <a:gd name="connsiteY1-136" fmla="*/ 0 h 484554"/>
              <a:gd name="connsiteX2-137" fmla="*/ 1639271 w 1724996"/>
              <a:gd name="connsiteY2-138" fmla="*/ 403793 h 484554"/>
              <a:gd name="connsiteX3-139" fmla="*/ 1558510 w 1724996"/>
              <a:gd name="connsiteY3-140" fmla="*/ 484554 h 484554"/>
              <a:gd name="connsiteX4-141" fmla="*/ 0 w 1724996"/>
              <a:gd name="connsiteY4-142" fmla="*/ 484554 h 484554"/>
              <a:gd name="connsiteX5-143" fmla="*/ 57150 w 1724996"/>
              <a:gd name="connsiteY5-144" fmla="*/ 80761 h 484554"/>
              <a:gd name="connsiteX6-145" fmla="*/ 137911 w 1724996"/>
              <a:gd name="connsiteY6-146" fmla="*/ 0 h 484554"/>
              <a:gd name="connsiteX0-147" fmla="*/ 137911 w 1724996"/>
              <a:gd name="connsiteY0-148" fmla="*/ 0 h 484554"/>
              <a:gd name="connsiteX1-149" fmla="*/ 1724996 w 1724996"/>
              <a:gd name="connsiteY1-150" fmla="*/ 0 h 484554"/>
              <a:gd name="connsiteX2-151" fmla="*/ 1639271 w 1724996"/>
              <a:gd name="connsiteY2-152" fmla="*/ 403793 h 484554"/>
              <a:gd name="connsiteX3-153" fmla="*/ 1558510 w 1724996"/>
              <a:gd name="connsiteY3-154" fmla="*/ 484554 h 484554"/>
              <a:gd name="connsiteX4-155" fmla="*/ 0 w 1724996"/>
              <a:gd name="connsiteY4-156" fmla="*/ 484554 h 484554"/>
              <a:gd name="connsiteX5-157" fmla="*/ 57150 w 1724996"/>
              <a:gd name="connsiteY5-158" fmla="*/ 80761 h 484554"/>
              <a:gd name="connsiteX6-159" fmla="*/ 137911 w 1724996"/>
              <a:gd name="connsiteY6-160" fmla="*/ 0 h 484554"/>
              <a:gd name="connsiteX0-161" fmla="*/ 156961 w 1744046"/>
              <a:gd name="connsiteY0-162" fmla="*/ 0 h 484554"/>
              <a:gd name="connsiteX1-163" fmla="*/ 1744046 w 1744046"/>
              <a:gd name="connsiteY1-164" fmla="*/ 0 h 484554"/>
              <a:gd name="connsiteX2-165" fmla="*/ 1658321 w 1744046"/>
              <a:gd name="connsiteY2-166" fmla="*/ 403793 h 484554"/>
              <a:gd name="connsiteX3-167" fmla="*/ 1577560 w 1744046"/>
              <a:gd name="connsiteY3-168" fmla="*/ 484554 h 484554"/>
              <a:gd name="connsiteX4-169" fmla="*/ 0 w 1744046"/>
              <a:gd name="connsiteY4-170" fmla="*/ 484554 h 484554"/>
              <a:gd name="connsiteX5-171" fmla="*/ 76200 w 1744046"/>
              <a:gd name="connsiteY5-172" fmla="*/ 80761 h 484554"/>
              <a:gd name="connsiteX6-173" fmla="*/ 156961 w 1744046"/>
              <a:gd name="connsiteY6-174" fmla="*/ 0 h 484554"/>
              <a:gd name="connsiteX0-175" fmla="*/ 156961 w 1744046"/>
              <a:gd name="connsiteY0-176" fmla="*/ 0 h 484554"/>
              <a:gd name="connsiteX1-177" fmla="*/ 1744046 w 1744046"/>
              <a:gd name="connsiteY1-178" fmla="*/ 0 h 484554"/>
              <a:gd name="connsiteX2-179" fmla="*/ 1658321 w 1744046"/>
              <a:gd name="connsiteY2-180" fmla="*/ 403793 h 484554"/>
              <a:gd name="connsiteX3-181" fmla="*/ 1577560 w 1744046"/>
              <a:gd name="connsiteY3-182" fmla="*/ 484554 h 484554"/>
              <a:gd name="connsiteX4-183" fmla="*/ 0 w 1744046"/>
              <a:gd name="connsiteY4-184" fmla="*/ 484554 h 484554"/>
              <a:gd name="connsiteX5-185" fmla="*/ 76200 w 1744046"/>
              <a:gd name="connsiteY5-186" fmla="*/ 80761 h 484554"/>
              <a:gd name="connsiteX6-187" fmla="*/ 156961 w 1744046"/>
              <a:gd name="connsiteY6-188" fmla="*/ 0 h 484554"/>
              <a:gd name="connsiteX0-189" fmla="*/ 156961 w 1744046"/>
              <a:gd name="connsiteY0-190" fmla="*/ 0 h 484554"/>
              <a:gd name="connsiteX1-191" fmla="*/ 1744046 w 1744046"/>
              <a:gd name="connsiteY1-192" fmla="*/ 0 h 484554"/>
              <a:gd name="connsiteX2-193" fmla="*/ 1658321 w 1744046"/>
              <a:gd name="connsiteY2-194" fmla="*/ 403793 h 484554"/>
              <a:gd name="connsiteX3-195" fmla="*/ 1577560 w 1744046"/>
              <a:gd name="connsiteY3-196" fmla="*/ 484554 h 484554"/>
              <a:gd name="connsiteX4-197" fmla="*/ 0 w 1744046"/>
              <a:gd name="connsiteY4-198" fmla="*/ 484554 h 484554"/>
              <a:gd name="connsiteX5-199" fmla="*/ 76200 w 1744046"/>
              <a:gd name="connsiteY5-200" fmla="*/ 80761 h 484554"/>
              <a:gd name="connsiteX6-201" fmla="*/ 156961 w 1744046"/>
              <a:gd name="connsiteY6-202" fmla="*/ 0 h 484554"/>
              <a:gd name="connsiteX0-203" fmla="*/ 156961 w 1744046"/>
              <a:gd name="connsiteY0-204" fmla="*/ 0 h 484554"/>
              <a:gd name="connsiteX1-205" fmla="*/ 1744046 w 1744046"/>
              <a:gd name="connsiteY1-206" fmla="*/ 0 h 484554"/>
              <a:gd name="connsiteX2-207" fmla="*/ 1658321 w 1744046"/>
              <a:gd name="connsiteY2-208" fmla="*/ 403793 h 484554"/>
              <a:gd name="connsiteX3-209" fmla="*/ 1577560 w 1744046"/>
              <a:gd name="connsiteY3-210" fmla="*/ 484554 h 484554"/>
              <a:gd name="connsiteX4-211" fmla="*/ 0 w 1744046"/>
              <a:gd name="connsiteY4-212" fmla="*/ 484554 h 484554"/>
              <a:gd name="connsiteX5-213" fmla="*/ 76200 w 1744046"/>
              <a:gd name="connsiteY5-214" fmla="*/ 80761 h 484554"/>
              <a:gd name="connsiteX6-215" fmla="*/ 156961 w 1744046"/>
              <a:gd name="connsiteY6-216" fmla="*/ 0 h 484554"/>
              <a:gd name="connsiteX0-217" fmla="*/ 156961 w 1744046"/>
              <a:gd name="connsiteY0-218" fmla="*/ 0 h 484554"/>
              <a:gd name="connsiteX1-219" fmla="*/ 1744046 w 1744046"/>
              <a:gd name="connsiteY1-220" fmla="*/ 0 h 484554"/>
              <a:gd name="connsiteX2-221" fmla="*/ 1658321 w 1744046"/>
              <a:gd name="connsiteY2-222" fmla="*/ 403793 h 484554"/>
              <a:gd name="connsiteX3-223" fmla="*/ 1577560 w 1744046"/>
              <a:gd name="connsiteY3-224" fmla="*/ 484554 h 484554"/>
              <a:gd name="connsiteX4-225" fmla="*/ 0 w 1744046"/>
              <a:gd name="connsiteY4-226" fmla="*/ 484554 h 484554"/>
              <a:gd name="connsiteX5-227" fmla="*/ 76200 w 1744046"/>
              <a:gd name="connsiteY5-228" fmla="*/ 80761 h 484554"/>
              <a:gd name="connsiteX6-229" fmla="*/ 156961 w 1744046"/>
              <a:gd name="connsiteY6-230" fmla="*/ 0 h 484554"/>
              <a:gd name="connsiteX0-231" fmla="*/ 156961 w 1744046"/>
              <a:gd name="connsiteY0-232" fmla="*/ 0 h 484554"/>
              <a:gd name="connsiteX1-233" fmla="*/ 1744046 w 1744046"/>
              <a:gd name="connsiteY1-234" fmla="*/ 0 h 484554"/>
              <a:gd name="connsiteX2-235" fmla="*/ 1658321 w 1744046"/>
              <a:gd name="connsiteY2-236" fmla="*/ 403793 h 484554"/>
              <a:gd name="connsiteX3-237" fmla="*/ 1577560 w 1744046"/>
              <a:gd name="connsiteY3-238" fmla="*/ 484554 h 484554"/>
              <a:gd name="connsiteX4-239" fmla="*/ 0 w 1744046"/>
              <a:gd name="connsiteY4-240" fmla="*/ 484554 h 484554"/>
              <a:gd name="connsiteX5-241" fmla="*/ 76200 w 1744046"/>
              <a:gd name="connsiteY5-242" fmla="*/ 80761 h 484554"/>
              <a:gd name="connsiteX6-243" fmla="*/ 156961 w 1744046"/>
              <a:gd name="connsiteY6-244" fmla="*/ 0 h 4845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44046" h="484554">
                <a:moveTo>
                  <a:pt x="156961" y="0"/>
                </a:moveTo>
                <a:lnTo>
                  <a:pt x="1744046" y="0"/>
                </a:lnTo>
                <a:lnTo>
                  <a:pt x="1658321" y="403793"/>
                </a:lnTo>
                <a:cubicBezTo>
                  <a:pt x="1658321" y="448396"/>
                  <a:pt x="1622163" y="484554"/>
                  <a:pt x="1577560" y="484554"/>
                </a:cubicBezTo>
                <a:lnTo>
                  <a:pt x="0" y="484554"/>
                </a:lnTo>
                <a:cubicBezTo>
                  <a:pt x="19050" y="343606"/>
                  <a:pt x="57150" y="180434"/>
                  <a:pt x="76200" y="80761"/>
                </a:cubicBezTo>
                <a:cubicBezTo>
                  <a:pt x="88900" y="36158"/>
                  <a:pt x="112358" y="0"/>
                  <a:pt x="156961" y="0"/>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246" name="文本框 1245"/>
          <p:cNvSpPr txBox="1"/>
          <p:nvPr/>
        </p:nvSpPr>
        <p:spPr>
          <a:xfrm>
            <a:off x="7396296" y="5376197"/>
            <a:ext cx="901073" cy="249313"/>
          </a:xfrm>
          <a:prstGeom prst="rect">
            <a:avLst/>
          </a:prstGeom>
          <a:noFill/>
          <a:effectLst/>
        </p:spPr>
        <p:txBody>
          <a:bodyPr wrap="square" lIns="98755" tIns="49378" rIns="98755" bIns="49378" rtlCol="0">
            <a:spAutoFit/>
          </a:bodyPr>
          <a:lstStyle/>
          <a:p>
            <a:pPr algn="ctr"/>
            <a:r>
              <a:rPr lang="zh-CN" altLang="en-US" sz="970" dirty="0">
                <a:solidFill>
                  <a:schemeClr val="bg1"/>
                </a:solidFill>
                <a:latin typeface="+mn-ea"/>
              </a:rPr>
              <a:t>品牌价值观</a:t>
            </a:r>
            <a:endParaRPr lang="en-US" altLang="zh-CN" sz="970" dirty="0">
              <a:solidFill>
                <a:schemeClr val="bg1"/>
              </a:solidFill>
              <a:latin typeface="+mn-ea"/>
            </a:endParaRPr>
          </a:p>
        </p:txBody>
      </p:sp>
      <p:grpSp>
        <p:nvGrpSpPr>
          <p:cNvPr id="1024" name="组合 1023"/>
          <p:cNvGrpSpPr/>
          <p:nvPr/>
        </p:nvGrpSpPr>
        <p:grpSpPr>
          <a:xfrm rot="5400000">
            <a:off x="7634680" y="4976501"/>
            <a:ext cx="459964" cy="60396"/>
            <a:chOff x="6765509" y="4363880"/>
            <a:chExt cx="459964" cy="60396"/>
          </a:xfrm>
        </p:grpSpPr>
        <p:cxnSp>
          <p:nvCxnSpPr>
            <p:cNvPr id="1025" name="直接箭头连接符 1024"/>
            <p:cNvCxnSpPr/>
            <p:nvPr/>
          </p:nvCxnSpPr>
          <p:spPr>
            <a:xfrm flipH="1">
              <a:off x="6837882" y="4390396"/>
              <a:ext cx="387591" cy="0"/>
            </a:xfrm>
            <a:prstGeom prst="straightConnector1">
              <a:avLst/>
            </a:prstGeom>
            <a:ln w="19050">
              <a:solidFill>
                <a:schemeClr val="accent3"/>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1026" name="椭圆 1025"/>
            <p:cNvSpPr/>
            <p:nvPr/>
          </p:nvSpPr>
          <p:spPr>
            <a:xfrm flipH="1">
              <a:off x="6765509" y="4363880"/>
              <a:ext cx="60399" cy="60396"/>
            </a:xfrm>
            <a:prstGeom prst="ellipse">
              <a:avLst/>
            </a:prstGeom>
            <a:noFill/>
            <a:ln w="19050">
              <a:solidFill>
                <a:schemeClr val="accent3"/>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sp>
        <p:nvSpPr>
          <p:cNvPr id="1029" name="椭圆 1028"/>
          <p:cNvSpPr/>
          <p:nvPr/>
        </p:nvSpPr>
        <p:spPr>
          <a:xfrm rot="5400000" flipH="1">
            <a:off x="10196633" y="6219936"/>
            <a:ext cx="60399" cy="60396"/>
          </a:xfrm>
          <a:prstGeom prst="ellipse">
            <a:avLst/>
          </a:prstGeom>
          <a:noFill/>
          <a:ln w="19050">
            <a:solidFill>
              <a:schemeClr val="bg1">
                <a:lumMod val="65000"/>
              </a:schemeClr>
            </a:soli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30" name="任意多边形: 形状 1029"/>
          <p:cNvSpPr/>
          <p:nvPr/>
        </p:nvSpPr>
        <p:spPr>
          <a:xfrm>
            <a:off x="1204686" y="6299200"/>
            <a:ext cx="9027885" cy="203200"/>
          </a:xfrm>
          <a:custGeom>
            <a:avLst/>
            <a:gdLst>
              <a:gd name="connsiteX0" fmla="*/ 9027885 w 9027885"/>
              <a:gd name="connsiteY0" fmla="*/ 0 h 203200"/>
              <a:gd name="connsiteX1" fmla="*/ 9027885 w 9027885"/>
              <a:gd name="connsiteY1" fmla="*/ 203200 h 203200"/>
              <a:gd name="connsiteX2" fmla="*/ 0 w 9027885"/>
              <a:gd name="connsiteY2" fmla="*/ 203200 h 203200"/>
              <a:gd name="connsiteX3" fmla="*/ 0 w 9027885"/>
              <a:gd name="connsiteY3" fmla="*/ 0 h 203200"/>
            </a:gdLst>
            <a:ahLst/>
            <a:cxnLst>
              <a:cxn ang="0">
                <a:pos x="connsiteX0" y="connsiteY0"/>
              </a:cxn>
              <a:cxn ang="0">
                <a:pos x="connsiteX1" y="connsiteY1"/>
              </a:cxn>
              <a:cxn ang="0">
                <a:pos x="connsiteX2" y="connsiteY2"/>
              </a:cxn>
              <a:cxn ang="0">
                <a:pos x="connsiteX3" y="connsiteY3"/>
              </a:cxn>
            </a:cxnLst>
            <a:rect l="l" t="t" r="r" b="b"/>
            <a:pathLst>
              <a:path w="9027885" h="203200">
                <a:moveTo>
                  <a:pt x="9027885" y="0"/>
                </a:moveTo>
                <a:lnTo>
                  <a:pt x="9027885" y="203200"/>
                </a:lnTo>
                <a:lnTo>
                  <a:pt x="0" y="203200"/>
                </a:lnTo>
                <a:lnTo>
                  <a:pt x="0" y="0"/>
                </a:lnTo>
              </a:path>
            </a:pathLst>
          </a:custGeom>
          <a:noFill/>
          <a:ln>
            <a:solidFill>
              <a:schemeClr val="bg1">
                <a:lumMod val="65000"/>
              </a:schemeClr>
            </a:solidFill>
            <a:prstDash val="dash"/>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 name="不完整圆 235"/>
          <p:cNvSpPr/>
          <p:nvPr/>
        </p:nvSpPr>
        <p:spPr>
          <a:xfrm>
            <a:off x="5235554" y="3203080"/>
            <a:ext cx="2322830" cy="236863"/>
          </a:xfrm>
          <a:prstGeom prst="ellipse">
            <a:avLst/>
          </a:prstGeom>
          <a:noFill/>
          <a:ln w="9525">
            <a:solidFill>
              <a:schemeClr val="accent3"/>
            </a:solidFill>
            <a:prstDash val="dash"/>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1278" name="不完整圆 235"/>
          <p:cNvSpPr/>
          <p:nvPr/>
        </p:nvSpPr>
        <p:spPr>
          <a:xfrm>
            <a:off x="7980252" y="3203080"/>
            <a:ext cx="2322830" cy="236863"/>
          </a:xfrm>
          <a:prstGeom prst="ellipse">
            <a:avLst/>
          </a:prstGeom>
          <a:noFill/>
          <a:ln w="9525">
            <a:solidFill>
              <a:schemeClr val="accent3"/>
            </a:solidFill>
            <a:prstDash val="dash"/>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1276" name="不完整圆 235"/>
          <p:cNvSpPr/>
          <p:nvPr/>
        </p:nvSpPr>
        <p:spPr>
          <a:xfrm>
            <a:off x="2480327" y="3203080"/>
            <a:ext cx="2322830" cy="236863"/>
          </a:xfrm>
          <a:prstGeom prst="ellipse">
            <a:avLst/>
          </a:prstGeom>
          <a:noFill/>
          <a:ln w="9525">
            <a:solidFill>
              <a:schemeClr val="accent3"/>
            </a:solidFill>
            <a:prstDash val="dash"/>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63" name="不完整圆 235"/>
          <p:cNvSpPr/>
          <p:nvPr/>
        </p:nvSpPr>
        <p:spPr>
          <a:xfrm>
            <a:off x="2628192" y="5453050"/>
            <a:ext cx="7575232" cy="772458"/>
          </a:xfrm>
          <a:prstGeom prst="ellipse">
            <a:avLst/>
          </a:prstGeom>
          <a:solidFill>
            <a:schemeClr val="bg1"/>
          </a:solid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214" name="立方体 1213"/>
          <p:cNvSpPr/>
          <p:nvPr/>
        </p:nvSpPr>
        <p:spPr>
          <a:xfrm>
            <a:off x="2628192" y="5447438"/>
            <a:ext cx="1374623" cy="457091"/>
          </a:xfrm>
          <a:prstGeom prst="cub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1" name="不完整圆 235"/>
          <p:cNvSpPr/>
          <p:nvPr/>
        </p:nvSpPr>
        <p:spPr>
          <a:xfrm>
            <a:off x="3176922" y="4440645"/>
            <a:ext cx="6477772" cy="660548"/>
          </a:xfrm>
          <a:prstGeom prst="ellipse">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220436" y="475734"/>
            <a:ext cx="2915981"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31 </a:t>
            </a:r>
            <a:r>
              <a:rPr lang="zh-CN" altLang="en-US" dirty="0"/>
              <a:t>圆形逻辑图</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0" name="不完整圆 235"/>
          <p:cNvSpPr/>
          <p:nvPr/>
        </p:nvSpPr>
        <p:spPr>
          <a:xfrm>
            <a:off x="2480326" y="4078758"/>
            <a:ext cx="7870963" cy="802615"/>
          </a:xfrm>
          <a:prstGeom prst="ellipse">
            <a:avLst/>
          </a:prstGeom>
          <a:solidFill>
            <a:schemeClr val="bg1"/>
          </a:solidFill>
          <a:ln w="127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不完整圆 235"/>
          <p:cNvSpPr/>
          <p:nvPr/>
        </p:nvSpPr>
        <p:spPr>
          <a:xfrm>
            <a:off x="2480327" y="3138107"/>
            <a:ext cx="2322830" cy="236863"/>
          </a:xfrm>
          <a:prstGeom prst="ellipse">
            <a:avLst/>
          </a:prstGeom>
          <a:gradFill flip="none" rotWithShape="1">
            <a:gsLst>
              <a:gs pos="0">
                <a:schemeClr val="accent3">
                  <a:alpha val="76000"/>
                </a:schemeClr>
              </a:gs>
              <a:gs pos="100000">
                <a:schemeClr val="accent3">
                  <a:lumMod val="90000"/>
                  <a:lumOff val="10000"/>
                </a:schemeClr>
              </a:gs>
            </a:gsLst>
            <a:lin ang="5400000" scaled="1"/>
            <a:tileRect/>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53" name="不完整圆 235"/>
          <p:cNvSpPr/>
          <p:nvPr/>
        </p:nvSpPr>
        <p:spPr>
          <a:xfrm>
            <a:off x="5254392" y="3138107"/>
            <a:ext cx="2322830" cy="236863"/>
          </a:xfrm>
          <a:prstGeom prst="ellipse">
            <a:avLst/>
          </a:prstGeom>
          <a:gradFill flip="none" rotWithShape="1">
            <a:gsLst>
              <a:gs pos="0">
                <a:schemeClr val="accent3">
                  <a:alpha val="76000"/>
                </a:schemeClr>
              </a:gs>
              <a:gs pos="100000">
                <a:schemeClr val="accent3">
                  <a:lumMod val="90000"/>
                  <a:lumOff val="10000"/>
                </a:schemeClr>
              </a:gs>
            </a:gsLst>
            <a:lin ang="5400000" scaled="1"/>
            <a:tileRect/>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54" name="不完整圆 235"/>
          <p:cNvSpPr/>
          <p:nvPr/>
        </p:nvSpPr>
        <p:spPr>
          <a:xfrm>
            <a:off x="8019102" y="3138107"/>
            <a:ext cx="2322830" cy="236863"/>
          </a:xfrm>
          <a:prstGeom prst="ellipse">
            <a:avLst/>
          </a:prstGeom>
          <a:gradFill flip="none" rotWithShape="1">
            <a:gsLst>
              <a:gs pos="0">
                <a:schemeClr val="accent3">
                  <a:alpha val="76000"/>
                </a:schemeClr>
              </a:gs>
              <a:gs pos="100000">
                <a:schemeClr val="accent3">
                  <a:lumMod val="90000"/>
                  <a:lumOff val="10000"/>
                </a:schemeClr>
              </a:gs>
            </a:gsLst>
            <a:lin ang="5400000" scaled="1"/>
            <a:tileRect/>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cxnSp>
        <p:nvCxnSpPr>
          <p:cNvPr id="56" name="直接连接符 55"/>
          <p:cNvCxnSpPr/>
          <p:nvPr/>
        </p:nvCxnSpPr>
        <p:spPr>
          <a:xfrm>
            <a:off x="2526046" y="1930579"/>
            <a:ext cx="782524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682700" y="1326927"/>
            <a:ext cx="646331" cy="276999"/>
          </a:xfrm>
          <a:prstGeom prst="rect">
            <a:avLst/>
          </a:prstGeom>
          <a:noFill/>
        </p:spPr>
        <p:txBody>
          <a:bodyPr wrap="none" rtlCol="0">
            <a:spAutoFit/>
          </a:bodyPr>
          <a:lstStyle/>
          <a:p>
            <a:r>
              <a:rPr lang="zh-CN" altLang="en-US" sz="1200" dirty="0">
                <a:solidFill>
                  <a:schemeClr val="tx1">
                    <a:lumMod val="75000"/>
                    <a:lumOff val="25000"/>
                  </a:schemeClr>
                </a:solidFill>
                <a:latin typeface="思源宋体 CN Heavy" panose="02020900000000000000" pitchFamily="18" charset="-122"/>
                <a:ea typeface="思源宋体 CN Heavy" panose="02020900000000000000" pitchFamily="18" charset="-122"/>
              </a:rPr>
              <a:t>交互层</a:t>
            </a:r>
            <a:endParaRPr lang="zh-CN" altLang="en-US" sz="1200"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p:txBody>
      </p:sp>
      <p:sp>
        <p:nvSpPr>
          <p:cNvPr id="58" name="文本框 57"/>
          <p:cNvSpPr txBox="1"/>
          <p:nvPr/>
        </p:nvSpPr>
        <p:spPr>
          <a:xfrm>
            <a:off x="681265" y="2631377"/>
            <a:ext cx="954107" cy="276999"/>
          </a:xfrm>
          <a:prstGeom prst="rect">
            <a:avLst/>
          </a:prstGeom>
          <a:noFill/>
        </p:spPr>
        <p:txBody>
          <a:bodyPr wrap="none" rtlCol="0">
            <a:spAutoFit/>
          </a:bodyPr>
          <a:lstStyle/>
          <a:p>
            <a:r>
              <a:rPr lang="zh-CN" altLang="en-US" sz="1200" dirty="0">
                <a:solidFill>
                  <a:schemeClr val="accent3"/>
                </a:solidFill>
                <a:latin typeface="思源宋体 CN Heavy" panose="02020900000000000000" pitchFamily="18" charset="-122"/>
                <a:ea typeface="思源宋体 CN Heavy" panose="02020900000000000000" pitchFamily="18" charset="-122"/>
              </a:rPr>
              <a:t>应用服务层</a:t>
            </a:r>
            <a:endParaRPr lang="zh-CN" altLang="en-US" sz="1200" dirty="0">
              <a:solidFill>
                <a:schemeClr val="accent3"/>
              </a:solidFill>
              <a:latin typeface="思源宋体 CN Heavy" panose="02020900000000000000" pitchFamily="18" charset="-122"/>
              <a:ea typeface="思源宋体 CN Heavy" panose="02020900000000000000" pitchFamily="18" charset="-122"/>
            </a:endParaRPr>
          </a:p>
        </p:txBody>
      </p:sp>
      <p:sp>
        <p:nvSpPr>
          <p:cNvPr id="59" name="文本框 58"/>
          <p:cNvSpPr txBox="1"/>
          <p:nvPr/>
        </p:nvSpPr>
        <p:spPr>
          <a:xfrm>
            <a:off x="686710" y="3968251"/>
            <a:ext cx="646331" cy="276999"/>
          </a:xfrm>
          <a:prstGeom prst="rect">
            <a:avLst/>
          </a:prstGeom>
          <a:noFill/>
        </p:spPr>
        <p:txBody>
          <a:bodyPr wrap="none" rtlCol="0">
            <a:spAutoFit/>
          </a:bodyPr>
          <a:lstStyle/>
          <a:p>
            <a:r>
              <a:rPr lang="zh-CN" altLang="en-US" sz="1200" dirty="0">
                <a:solidFill>
                  <a:schemeClr val="accent2"/>
                </a:solidFill>
                <a:latin typeface="思源宋体 CN Heavy" panose="02020900000000000000" pitchFamily="18" charset="-122"/>
                <a:ea typeface="思源宋体 CN Heavy" panose="02020900000000000000" pitchFamily="18" charset="-122"/>
              </a:rPr>
              <a:t>数据层</a:t>
            </a:r>
            <a:endParaRPr lang="zh-CN" altLang="en-US" sz="1200" dirty="0">
              <a:solidFill>
                <a:schemeClr val="accent2"/>
              </a:solidFill>
              <a:latin typeface="思源宋体 CN Heavy" panose="02020900000000000000" pitchFamily="18" charset="-122"/>
              <a:ea typeface="思源宋体 CN Heavy" panose="02020900000000000000" pitchFamily="18" charset="-122"/>
            </a:endParaRPr>
          </a:p>
        </p:txBody>
      </p:sp>
      <p:sp>
        <p:nvSpPr>
          <p:cNvPr id="60" name="文本框 59"/>
          <p:cNvSpPr txBox="1"/>
          <p:nvPr/>
        </p:nvSpPr>
        <p:spPr>
          <a:xfrm>
            <a:off x="686710" y="5208533"/>
            <a:ext cx="646331" cy="276999"/>
          </a:xfrm>
          <a:prstGeom prst="rect">
            <a:avLst/>
          </a:prstGeom>
          <a:noFill/>
        </p:spPr>
        <p:txBody>
          <a:bodyPr wrap="none" rtlCol="0">
            <a:spAutoFit/>
          </a:bodyPr>
          <a:lstStyle/>
          <a:p>
            <a:r>
              <a:rPr lang="zh-CN" altLang="en-US" sz="1200" dirty="0">
                <a:solidFill>
                  <a:schemeClr val="accent1"/>
                </a:solidFill>
                <a:latin typeface="思源宋体 CN Heavy" panose="02020900000000000000" pitchFamily="18" charset="-122"/>
                <a:ea typeface="思源宋体 CN Heavy" panose="02020900000000000000" pitchFamily="18" charset="-122"/>
              </a:rPr>
              <a:t>基础层</a:t>
            </a:r>
            <a:endParaRPr lang="zh-CN" altLang="en-US" sz="1200" dirty="0">
              <a:solidFill>
                <a:schemeClr val="accent1"/>
              </a:solidFill>
              <a:latin typeface="思源宋体 CN Heavy" panose="02020900000000000000" pitchFamily="18" charset="-122"/>
              <a:ea typeface="思源宋体 CN Heavy" panose="02020900000000000000" pitchFamily="18" charset="-122"/>
            </a:endParaRPr>
          </a:p>
        </p:txBody>
      </p:sp>
      <p:sp>
        <p:nvSpPr>
          <p:cNvPr id="480" name="圆柱体 479"/>
          <p:cNvSpPr/>
          <p:nvPr/>
        </p:nvSpPr>
        <p:spPr>
          <a:xfrm>
            <a:off x="2993361" y="3770876"/>
            <a:ext cx="1428115" cy="802615"/>
          </a:xfrm>
          <a:prstGeom prst="can">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81" name="圆柱体 480"/>
          <p:cNvSpPr/>
          <p:nvPr/>
        </p:nvSpPr>
        <p:spPr>
          <a:xfrm>
            <a:off x="4809414" y="3770876"/>
            <a:ext cx="1428115" cy="802615"/>
          </a:xfrm>
          <a:prstGeom prst="can">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82" name="圆柱体 481"/>
          <p:cNvSpPr/>
          <p:nvPr/>
        </p:nvSpPr>
        <p:spPr>
          <a:xfrm>
            <a:off x="6577207" y="3770876"/>
            <a:ext cx="1428115" cy="802615"/>
          </a:xfrm>
          <a:prstGeom prst="can">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83" name="圆柱体 482"/>
          <p:cNvSpPr/>
          <p:nvPr/>
        </p:nvSpPr>
        <p:spPr>
          <a:xfrm>
            <a:off x="8378746" y="3770876"/>
            <a:ext cx="1428115" cy="802615"/>
          </a:xfrm>
          <a:prstGeom prst="can">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84" name="文本框 483"/>
          <p:cNvSpPr txBox="1"/>
          <p:nvPr/>
        </p:nvSpPr>
        <p:spPr>
          <a:xfrm>
            <a:off x="3382096" y="4145269"/>
            <a:ext cx="646331" cy="276999"/>
          </a:xfrm>
          <a:prstGeom prst="rect">
            <a:avLst/>
          </a:prstGeom>
          <a:noFill/>
        </p:spPr>
        <p:txBody>
          <a:bodyPr wrap="none" rtlCol="0">
            <a:spAutoFit/>
          </a:bodyPr>
          <a:lstStyle/>
          <a:p>
            <a:pPr algn="ctr"/>
            <a:r>
              <a:rPr lang="zh-CN" altLang="en-US" sz="1200" dirty="0">
                <a:solidFill>
                  <a:schemeClr val="bg1"/>
                </a:solidFill>
                <a:latin typeface="+mj-ea"/>
                <a:ea typeface="+mj-ea"/>
              </a:rPr>
              <a:t>索引库</a:t>
            </a:r>
            <a:endParaRPr lang="zh-CN" altLang="en-US" sz="1200" dirty="0">
              <a:solidFill>
                <a:schemeClr val="bg1"/>
              </a:solidFill>
              <a:latin typeface="+mj-ea"/>
              <a:ea typeface="+mj-ea"/>
            </a:endParaRPr>
          </a:p>
        </p:txBody>
      </p:sp>
      <p:sp>
        <p:nvSpPr>
          <p:cNvPr id="485" name="文本框 484"/>
          <p:cNvSpPr txBox="1"/>
          <p:nvPr/>
        </p:nvSpPr>
        <p:spPr>
          <a:xfrm>
            <a:off x="5195642" y="4145269"/>
            <a:ext cx="646331" cy="276999"/>
          </a:xfrm>
          <a:prstGeom prst="rect">
            <a:avLst/>
          </a:prstGeom>
          <a:noFill/>
        </p:spPr>
        <p:txBody>
          <a:bodyPr wrap="none" rtlCol="0">
            <a:spAutoFit/>
          </a:bodyPr>
          <a:lstStyle/>
          <a:p>
            <a:pPr algn="ctr"/>
            <a:r>
              <a:rPr lang="zh-CN" altLang="en-US" sz="1200" dirty="0">
                <a:solidFill>
                  <a:schemeClr val="bg1"/>
                </a:solidFill>
                <a:latin typeface="+mj-ea"/>
                <a:ea typeface="+mj-ea"/>
              </a:rPr>
              <a:t>配置库</a:t>
            </a:r>
            <a:endParaRPr lang="zh-CN" altLang="en-US" sz="1200" dirty="0">
              <a:solidFill>
                <a:schemeClr val="bg1"/>
              </a:solidFill>
              <a:latin typeface="+mj-ea"/>
              <a:ea typeface="+mj-ea"/>
            </a:endParaRPr>
          </a:p>
        </p:txBody>
      </p:sp>
      <p:sp>
        <p:nvSpPr>
          <p:cNvPr id="486" name="文本框 485"/>
          <p:cNvSpPr txBox="1"/>
          <p:nvPr/>
        </p:nvSpPr>
        <p:spPr>
          <a:xfrm>
            <a:off x="6970879" y="4145269"/>
            <a:ext cx="646331" cy="276999"/>
          </a:xfrm>
          <a:prstGeom prst="rect">
            <a:avLst/>
          </a:prstGeom>
          <a:noFill/>
        </p:spPr>
        <p:txBody>
          <a:bodyPr wrap="none" rtlCol="0">
            <a:spAutoFit/>
          </a:bodyPr>
          <a:lstStyle/>
          <a:p>
            <a:pPr algn="ctr"/>
            <a:r>
              <a:rPr lang="zh-CN" altLang="en-US" sz="1200" dirty="0">
                <a:solidFill>
                  <a:schemeClr val="bg1"/>
                </a:solidFill>
                <a:latin typeface="+mj-ea"/>
                <a:ea typeface="+mj-ea"/>
              </a:rPr>
              <a:t>接口库</a:t>
            </a:r>
            <a:endParaRPr lang="zh-CN" altLang="en-US" sz="1200" dirty="0">
              <a:solidFill>
                <a:schemeClr val="bg1"/>
              </a:solidFill>
              <a:latin typeface="+mj-ea"/>
              <a:ea typeface="+mj-ea"/>
            </a:endParaRPr>
          </a:p>
        </p:txBody>
      </p:sp>
      <p:sp>
        <p:nvSpPr>
          <p:cNvPr id="487" name="文本框 486"/>
          <p:cNvSpPr txBox="1"/>
          <p:nvPr/>
        </p:nvSpPr>
        <p:spPr>
          <a:xfrm>
            <a:off x="8774313" y="4145269"/>
            <a:ext cx="646331" cy="276999"/>
          </a:xfrm>
          <a:prstGeom prst="rect">
            <a:avLst/>
          </a:prstGeom>
          <a:noFill/>
        </p:spPr>
        <p:txBody>
          <a:bodyPr wrap="none" rtlCol="0">
            <a:spAutoFit/>
          </a:bodyPr>
          <a:lstStyle/>
          <a:p>
            <a:pPr algn="ctr"/>
            <a:r>
              <a:rPr lang="zh-CN" altLang="en-US" sz="1200" dirty="0">
                <a:solidFill>
                  <a:schemeClr val="bg1"/>
                </a:solidFill>
                <a:latin typeface="+mj-ea"/>
                <a:ea typeface="+mj-ea"/>
              </a:rPr>
              <a:t>共享库</a:t>
            </a:r>
            <a:endParaRPr lang="zh-CN" altLang="en-US" sz="1200" dirty="0">
              <a:solidFill>
                <a:schemeClr val="bg1"/>
              </a:solidFill>
              <a:latin typeface="+mj-ea"/>
              <a:ea typeface="+mj-ea"/>
            </a:endParaRPr>
          </a:p>
        </p:txBody>
      </p:sp>
      <p:grpSp>
        <p:nvGrpSpPr>
          <p:cNvPr id="1279" name="组合 1278"/>
          <p:cNvGrpSpPr/>
          <p:nvPr/>
        </p:nvGrpSpPr>
        <p:grpSpPr>
          <a:xfrm>
            <a:off x="2474681" y="2341644"/>
            <a:ext cx="2308665" cy="526976"/>
            <a:chOff x="2732535" y="2232824"/>
            <a:chExt cx="2308665" cy="744615"/>
          </a:xfrm>
        </p:grpSpPr>
        <p:cxnSp>
          <p:nvCxnSpPr>
            <p:cNvPr id="496" name="直接连接符 495"/>
            <p:cNvCxnSpPr/>
            <p:nvPr/>
          </p:nvCxnSpPr>
          <p:spPr>
            <a:xfrm>
              <a:off x="2732535" y="2232824"/>
              <a:ext cx="0" cy="744615"/>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504" name="直接连接符 503"/>
            <p:cNvCxnSpPr/>
            <p:nvPr/>
          </p:nvCxnSpPr>
          <p:spPr>
            <a:xfrm>
              <a:off x="3502090" y="2232824"/>
              <a:ext cx="0" cy="744615"/>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505" name="直接连接符 504"/>
            <p:cNvCxnSpPr/>
            <p:nvPr/>
          </p:nvCxnSpPr>
          <p:spPr>
            <a:xfrm>
              <a:off x="4271645" y="2232824"/>
              <a:ext cx="0" cy="744615"/>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506" name="直接连接符 505"/>
            <p:cNvCxnSpPr/>
            <p:nvPr/>
          </p:nvCxnSpPr>
          <p:spPr>
            <a:xfrm>
              <a:off x="5041200" y="2232824"/>
              <a:ext cx="0" cy="744615"/>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sp>
        <p:nvSpPr>
          <p:cNvPr id="509" name="文本框 508"/>
          <p:cNvSpPr txBox="1"/>
          <p:nvPr/>
        </p:nvSpPr>
        <p:spPr>
          <a:xfrm>
            <a:off x="2526048" y="2303463"/>
            <a:ext cx="697627" cy="246221"/>
          </a:xfrm>
          <a:prstGeom prst="rect">
            <a:avLst/>
          </a:prstGeom>
          <a:noFill/>
        </p:spPr>
        <p:txBody>
          <a:bodyPr wrap="none" rtlCol="0">
            <a:spAutoFit/>
          </a:bodyPr>
          <a:lstStyle/>
          <a:p>
            <a:pPr algn="ctr"/>
            <a:r>
              <a:rPr lang="zh-CN" altLang="en-US" sz="1000" dirty="0">
                <a:solidFill>
                  <a:schemeClr val="accent3"/>
                </a:solidFill>
                <a:latin typeface="+mj-ea"/>
                <a:ea typeface="+mj-ea"/>
              </a:rPr>
              <a:t>实时定位</a:t>
            </a:r>
            <a:endParaRPr lang="zh-CN" altLang="en-US" sz="1000" dirty="0">
              <a:solidFill>
                <a:schemeClr val="accent3"/>
              </a:solidFill>
              <a:latin typeface="+mj-ea"/>
              <a:ea typeface="+mj-ea"/>
            </a:endParaRPr>
          </a:p>
        </p:txBody>
      </p:sp>
      <p:sp>
        <p:nvSpPr>
          <p:cNvPr id="510" name="文本框 509"/>
          <p:cNvSpPr txBox="1"/>
          <p:nvPr/>
        </p:nvSpPr>
        <p:spPr>
          <a:xfrm>
            <a:off x="2526050" y="2695574"/>
            <a:ext cx="697627" cy="246221"/>
          </a:xfrm>
          <a:prstGeom prst="rect">
            <a:avLst/>
          </a:prstGeom>
          <a:noFill/>
        </p:spPr>
        <p:txBody>
          <a:bodyPr wrap="none" rtlCol="0">
            <a:spAutoFit/>
          </a:bodyPr>
          <a:lstStyle/>
          <a:p>
            <a:pPr algn="ctr"/>
            <a:r>
              <a:rPr lang="zh-CN" altLang="en-US" sz="1000" dirty="0">
                <a:solidFill>
                  <a:schemeClr val="accent3"/>
                </a:solidFill>
                <a:latin typeface="+mj-ea"/>
                <a:ea typeface="+mj-ea"/>
              </a:rPr>
              <a:t>订单同步</a:t>
            </a:r>
            <a:endParaRPr lang="zh-CN" altLang="en-US" sz="1000" dirty="0">
              <a:solidFill>
                <a:schemeClr val="accent3"/>
              </a:solidFill>
              <a:latin typeface="+mj-ea"/>
              <a:ea typeface="+mj-ea"/>
            </a:endParaRPr>
          </a:p>
        </p:txBody>
      </p:sp>
      <p:sp>
        <p:nvSpPr>
          <p:cNvPr id="511" name="文本框 510"/>
          <p:cNvSpPr txBox="1"/>
          <p:nvPr/>
        </p:nvSpPr>
        <p:spPr>
          <a:xfrm>
            <a:off x="3285357" y="2303463"/>
            <a:ext cx="697627" cy="246221"/>
          </a:xfrm>
          <a:prstGeom prst="rect">
            <a:avLst/>
          </a:prstGeom>
          <a:noFill/>
        </p:spPr>
        <p:txBody>
          <a:bodyPr wrap="none" rtlCol="0">
            <a:spAutoFit/>
          </a:bodyPr>
          <a:lstStyle/>
          <a:p>
            <a:pPr algn="ctr"/>
            <a:r>
              <a:rPr lang="zh-CN" altLang="en-US" sz="1000" dirty="0">
                <a:solidFill>
                  <a:schemeClr val="accent3"/>
                </a:solidFill>
                <a:latin typeface="+mj-ea"/>
                <a:ea typeface="+mj-ea"/>
              </a:rPr>
              <a:t>风险监控</a:t>
            </a:r>
            <a:endParaRPr lang="zh-CN" altLang="en-US" sz="1000" dirty="0">
              <a:solidFill>
                <a:schemeClr val="accent3"/>
              </a:solidFill>
              <a:latin typeface="+mj-ea"/>
              <a:ea typeface="+mj-ea"/>
            </a:endParaRPr>
          </a:p>
        </p:txBody>
      </p:sp>
      <p:sp>
        <p:nvSpPr>
          <p:cNvPr id="1155" name="文本框 1154"/>
          <p:cNvSpPr txBox="1"/>
          <p:nvPr/>
        </p:nvSpPr>
        <p:spPr>
          <a:xfrm>
            <a:off x="3285358" y="2695574"/>
            <a:ext cx="697627" cy="246221"/>
          </a:xfrm>
          <a:prstGeom prst="rect">
            <a:avLst/>
          </a:prstGeom>
          <a:noFill/>
        </p:spPr>
        <p:txBody>
          <a:bodyPr wrap="none" rtlCol="0">
            <a:spAutoFit/>
          </a:bodyPr>
          <a:lstStyle/>
          <a:p>
            <a:pPr algn="ctr"/>
            <a:r>
              <a:rPr lang="zh-CN" altLang="en-US" sz="1000" dirty="0">
                <a:solidFill>
                  <a:schemeClr val="accent3"/>
                </a:solidFill>
                <a:latin typeface="+mj-ea"/>
                <a:ea typeface="+mj-ea"/>
              </a:rPr>
              <a:t>数据存档</a:t>
            </a:r>
            <a:endParaRPr lang="zh-CN" altLang="en-US" sz="1000" dirty="0">
              <a:solidFill>
                <a:schemeClr val="accent3"/>
              </a:solidFill>
              <a:latin typeface="+mj-ea"/>
              <a:ea typeface="+mj-ea"/>
            </a:endParaRPr>
          </a:p>
        </p:txBody>
      </p:sp>
      <p:sp>
        <p:nvSpPr>
          <p:cNvPr id="1156" name="文本框 1155"/>
          <p:cNvSpPr txBox="1"/>
          <p:nvPr/>
        </p:nvSpPr>
        <p:spPr>
          <a:xfrm>
            <a:off x="4063164" y="2303463"/>
            <a:ext cx="697627" cy="246221"/>
          </a:xfrm>
          <a:prstGeom prst="rect">
            <a:avLst/>
          </a:prstGeom>
          <a:noFill/>
        </p:spPr>
        <p:txBody>
          <a:bodyPr wrap="none" rtlCol="0">
            <a:spAutoFit/>
          </a:bodyPr>
          <a:lstStyle/>
          <a:p>
            <a:pPr algn="ctr"/>
            <a:r>
              <a:rPr lang="zh-CN" altLang="en-US" sz="1000" dirty="0">
                <a:solidFill>
                  <a:schemeClr val="accent3"/>
                </a:solidFill>
                <a:latin typeface="+mj-ea"/>
                <a:ea typeface="+mj-ea"/>
              </a:rPr>
              <a:t>黑白名单</a:t>
            </a:r>
            <a:endParaRPr lang="zh-CN" altLang="en-US" sz="1000" dirty="0">
              <a:solidFill>
                <a:schemeClr val="accent3"/>
              </a:solidFill>
              <a:latin typeface="+mj-ea"/>
              <a:ea typeface="+mj-ea"/>
            </a:endParaRPr>
          </a:p>
        </p:txBody>
      </p:sp>
      <p:sp>
        <p:nvSpPr>
          <p:cNvPr id="1157" name="文本框 1156"/>
          <p:cNvSpPr txBox="1"/>
          <p:nvPr/>
        </p:nvSpPr>
        <p:spPr>
          <a:xfrm>
            <a:off x="4063164" y="2695574"/>
            <a:ext cx="697627" cy="246221"/>
          </a:xfrm>
          <a:prstGeom prst="rect">
            <a:avLst/>
          </a:prstGeom>
          <a:noFill/>
        </p:spPr>
        <p:txBody>
          <a:bodyPr wrap="none" rtlCol="0">
            <a:spAutoFit/>
          </a:bodyPr>
          <a:lstStyle/>
          <a:p>
            <a:pPr algn="ctr"/>
            <a:r>
              <a:rPr lang="zh-CN" altLang="en-US" sz="1000" dirty="0">
                <a:solidFill>
                  <a:schemeClr val="accent3"/>
                </a:solidFill>
                <a:latin typeface="+mj-ea"/>
                <a:ea typeface="+mj-ea"/>
              </a:rPr>
              <a:t>实名登记</a:t>
            </a:r>
            <a:endParaRPr lang="zh-CN" altLang="en-US" sz="1000" dirty="0">
              <a:solidFill>
                <a:schemeClr val="accent3"/>
              </a:solidFill>
              <a:latin typeface="+mj-ea"/>
              <a:ea typeface="+mj-ea"/>
            </a:endParaRPr>
          </a:p>
        </p:txBody>
      </p:sp>
      <p:sp>
        <p:nvSpPr>
          <p:cNvPr id="1158" name="文本框 1157"/>
          <p:cNvSpPr txBox="1"/>
          <p:nvPr/>
        </p:nvSpPr>
        <p:spPr>
          <a:xfrm>
            <a:off x="3118667" y="3137860"/>
            <a:ext cx="1082349" cy="246221"/>
          </a:xfrm>
          <a:prstGeom prst="rect">
            <a:avLst/>
          </a:prstGeom>
          <a:noFill/>
        </p:spPr>
        <p:txBody>
          <a:bodyPr wrap="none" rtlCol="0">
            <a:spAutoFit/>
          </a:bodyPr>
          <a:lstStyle/>
          <a:p>
            <a:pPr algn="ctr"/>
            <a:r>
              <a:rPr lang="zh-CN" altLang="en-US" sz="1000" dirty="0">
                <a:solidFill>
                  <a:schemeClr val="bg1"/>
                </a:solidFill>
                <a:latin typeface="+mj-ea"/>
                <a:ea typeface="+mj-ea"/>
              </a:rPr>
              <a:t>互联网监督平台</a:t>
            </a:r>
            <a:endParaRPr lang="zh-CN" altLang="en-US" sz="1000" dirty="0">
              <a:solidFill>
                <a:schemeClr val="bg1"/>
              </a:solidFill>
              <a:latin typeface="+mj-ea"/>
              <a:ea typeface="+mj-ea"/>
            </a:endParaRPr>
          </a:p>
        </p:txBody>
      </p:sp>
      <p:grpSp>
        <p:nvGrpSpPr>
          <p:cNvPr id="1159" name="组合 1158"/>
          <p:cNvGrpSpPr/>
          <p:nvPr/>
        </p:nvGrpSpPr>
        <p:grpSpPr>
          <a:xfrm>
            <a:off x="5202670" y="2341644"/>
            <a:ext cx="2308665" cy="526976"/>
            <a:chOff x="2129860" y="2721812"/>
            <a:chExt cx="2308665" cy="707188"/>
          </a:xfrm>
        </p:grpSpPr>
        <p:cxnSp>
          <p:nvCxnSpPr>
            <p:cNvPr id="1160" name="直接连接符 1159"/>
            <p:cNvCxnSpPr/>
            <p:nvPr/>
          </p:nvCxnSpPr>
          <p:spPr>
            <a:xfrm>
              <a:off x="2129860" y="2721812"/>
              <a:ext cx="0" cy="707188"/>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161" name="直接连接符 1160"/>
            <p:cNvCxnSpPr/>
            <p:nvPr/>
          </p:nvCxnSpPr>
          <p:spPr>
            <a:xfrm>
              <a:off x="2899415" y="2721812"/>
              <a:ext cx="0" cy="707188"/>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162" name="直接连接符 1161"/>
            <p:cNvCxnSpPr/>
            <p:nvPr/>
          </p:nvCxnSpPr>
          <p:spPr>
            <a:xfrm>
              <a:off x="3668970" y="2721812"/>
              <a:ext cx="0" cy="707188"/>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163" name="直接连接符 1162"/>
            <p:cNvCxnSpPr/>
            <p:nvPr/>
          </p:nvCxnSpPr>
          <p:spPr>
            <a:xfrm>
              <a:off x="4438525" y="2721812"/>
              <a:ext cx="0" cy="707188"/>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sp>
        <p:nvSpPr>
          <p:cNvPr id="1164" name="文本框 1163"/>
          <p:cNvSpPr txBox="1"/>
          <p:nvPr/>
        </p:nvSpPr>
        <p:spPr>
          <a:xfrm>
            <a:off x="5254036" y="2303463"/>
            <a:ext cx="697627" cy="246221"/>
          </a:xfrm>
          <a:prstGeom prst="rect">
            <a:avLst/>
          </a:prstGeom>
          <a:noFill/>
        </p:spPr>
        <p:txBody>
          <a:bodyPr wrap="none" rtlCol="0">
            <a:spAutoFit/>
          </a:bodyPr>
          <a:lstStyle/>
          <a:p>
            <a:pPr algn="ctr"/>
            <a:r>
              <a:rPr lang="zh-CN" altLang="en-US" sz="1000" dirty="0">
                <a:solidFill>
                  <a:schemeClr val="accent3"/>
                </a:solidFill>
                <a:latin typeface="+mj-ea"/>
                <a:ea typeface="+mj-ea"/>
              </a:rPr>
              <a:t>商品服务</a:t>
            </a:r>
            <a:endParaRPr lang="zh-CN" altLang="en-US" sz="1000" dirty="0">
              <a:solidFill>
                <a:schemeClr val="accent3"/>
              </a:solidFill>
              <a:latin typeface="+mj-ea"/>
              <a:ea typeface="+mj-ea"/>
            </a:endParaRPr>
          </a:p>
        </p:txBody>
      </p:sp>
      <p:sp>
        <p:nvSpPr>
          <p:cNvPr id="1165" name="文本框 1164"/>
          <p:cNvSpPr txBox="1"/>
          <p:nvPr/>
        </p:nvSpPr>
        <p:spPr>
          <a:xfrm>
            <a:off x="5254038" y="2695574"/>
            <a:ext cx="697627" cy="246221"/>
          </a:xfrm>
          <a:prstGeom prst="rect">
            <a:avLst/>
          </a:prstGeom>
          <a:noFill/>
        </p:spPr>
        <p:txBody>
          <a:bodyPr wrap="none" rtlCol="0">
            <a:spAutoFit/>
          </a:bodyPr>
          <a:lstStyle/>
          <a:p>
            <a:pPr algn="ctr"/>
            <a:r>
              <a:rPr lang="zh-CN" altLang="en-US" sz="1000" dirty="0">
                <a:solidFill>
                  <a:schemeClr val="accent3"/>
                </a:solidFill>
                <a:latin typeface="+mj-ea"/>
                <a:ea typeface="+mj-ea"/>
              </a:rPr>
              <a:t>会员管理</a:t>
            </a:r>
            <a:endParaRPr lang="zh-CN" altLang="en-US" sz="1000" dirty="0">
              <a:solidFill>
                <a:schemeClr val="accent3"/>
              </a:solidFill>
              <a:latin typeface="+mj-ea"/>
              <a:ea typeface="+mj-ea"/>
            </a:endParaRPr>
          </a:p>
        </p:txBody>
      </p:sp>
      <p:sp>
        <p:nvSpPr>
          <p:cNvPr id="1166" name="文本框 1165"/>
          <p:cNvSpPr txBox="1"/>
          <p:nvPr/>
        </p:nvSpPr>
        <p:spPr>
          <a:xfrm>
            <a:off x="6013345" y="2303463"/>
            <a:ext cx="697627" cy="246221"/>
          </a:xfrm>
          <a:prstGeom prst="rect">
            <a:avLst/>
          </a:prstGeom>
          <a:noFill/>
        </p:spPr>
        <p:txBody>
          <a:bodyPr wrap="none" rtlCol="0">
            <a:spAutoFit/>
          </a:bodyPr>
          <a:lstStyle/>
          <a:p>
            <a:pPr algn="ctr"/>
            <a:r>
              <a:rPr lang="zh-CN" altLang="en-US" sz="1000" dirty="0">
                <a:solidFill>
                  <a:schemeClr val="accent3"/>
                </a:solidFill>
                <a:latin typeface="+mj-ea"/>
                <a:ea typeface="+mj-ea"/>
              </a:rPr>
              <a:t>计划管理</a:t>
            </a:r>
            <a:endParaRPr lang="zh-CN" altLang="en-US" sz="1000" dirty="0">
              <a:solidFill>
                <a:schemeClr val="accent3"/>
              </a:solidFill>
              <a:latin typeface="+mj-ea"/>
              <a:ea typeface="+mj-ea"/>
            </a:endParaRPr>
          </a:p>
        </p:txBody>
      </p:sp>
      <p:sp>
        <p:nvSpPr>
          <p:cNvPr id="1167" name="文本框 1166"/>
          <p:cNvSpPr txBox="1"/>
          <p:nvPr/>
        </p:nvSpPr>
        <p:spPr>
          <a:xfrm>
            <a:off x="6013344" y="2695574"/>
            <a:ext cx="697627" cy="246221"/>
          </a:xfrm>
          <a:prstGeom prst="rect">
            <a:avLst/>
          </a:prstGeom>
          <a:noFill/>
        </p:spPr>
        <p:txBody>
          <a:bodyPr wrap="none" rtlCol="0">
            <a:spAutoFit/>
          </a:bodyPr>
          <a:lstStyle/>
          <a:p>
            <a:pPr algn="ctr"/>
            <a:r>
              <a:rPr lang="zh-CN" altLang="en-US" sz="1000" dirty="0">
                <a:solidFill>
                  <a:schemeClr val="accent3"/>
                </a:solidFill>
                <a:latin typeface="+mj-ea"/>
                <a:ea typeface="+mj-ea"/>
              </a:rPr>
              <a:t>咨询管理</a:t>
            </a:r>
            <a:endParaRPr lang="zh-CN" altLang="en-US" sz="1000" dirty="0">
              <a:solidFill>
                <a:schemeClr val="accent3"/>
              </a:solidFill>
              <a:latin typeface="+mj-ea"/>
              <a:ea typeface="+mj-ea"/>
            </a:endParaRPr>
          </a:p>
        </p:txBody>
      </p:sp>
      <p:sp>
        <p:nvSpPr>
          <p:cNvPr id="1168" name="文本框 1167"/>
          <p:cNvSpPr txBox="1"/>
          <p:nvPr/>
        </p:nvSpPr>
        <p:spPr>
          <a:xfrm>
            <a:off x="6791153" y="2303463"/>
            <a:ext cx="697627" cy="246221"/>
          </a:xfrm>
          <a:prstGeom prst="rect">
            <a:avLst/>
          </a:prstGeom>
          <a:noFill/>
        </p:spPr>
        <p:txBody>
          <a:bodyPr wrap="none" rtlCol="0">
            <a:spAutoFit/>
          </a:bodyPr>
          <a:lstStyle/>
          <a:p>
            <a:pPr algn="ctr"/>
            <a:r>
              <a:rPr lang="zh-CN" altLang="en-US" sz="1000" dirty="0">
                <a:solidFill>
                  <a:schemeClr val="accent3"/>
                </a:solidFill>
                <a:latin typeface="+mj-ea"/>
                <a:ea typeface="+mj-ea"/>
              </a:rPr>
              <a:t>价格管理</a:t>
            </a:r>
            <a:endParaRPr lang="zh-CN" altLang="en-US" sz="1000" dirty="0">
              <a:solidFill>
                <a:schemeClr val="accent3"/>
              </a:solidFill>
              <a:latin typeface="+mj-ea"/>
              <a:ea typeface="+mj-ea"/>
            </a:endParaRPr>
          </a:p>
        </p:txBody>
      </p:sp>
      <p:sp>
        <p:nvSpPr>
          <p:cNvPr id="1169" name="文本框 1168"/>
          <p:cNvSpPr txBox="1"/>
          <p:nvPr/>
        </p:nvSpPr>
        <p:spPr>
          <a:xfrm>
            <a:off x="6791152" y="2695574"/>
            <a:ext cx="697627" cy="246221"/>
          </a:xfrm>
          <a:prstGeom prst="rect">
            <a:avLst/>
          </a:prstGeom>
          <a:noFill/>
        </p:spPr>
        <p:txBody>
          <a:bodyPr wrap="none" rtlCol="0">
            <a:spAutoFit/>
          </a:bodyPr>
          <a:lstStyle/>
          <a:p>
            <a:pPr algn="ctr"/>
            <a:r>
              <a:rPr lang="zh-CN" altLang="en-US" sz="1000" dirty="0">
                <a:solidFill>
                  <a:schemeClr val="accent3"/>
                </a:solidFill>
                <a:latin typeface="+mj-ea"/>
                <a:ea typeface="+mj-ea"/>
              </a:rPr>
              <a:t>账务管理</a:t>
            </a:r>
            <a:endParaRPr lang="zh-CN" altLang="en-US" sz="1000" dirty="0">
              <a:solidFill>
                <a:schemeClr val="accent3"/>
              </a:solidFill>
              <a:latin typeface="+mj-ea"/>
              <a:ea typeface="+mj-ea"/>
            </a:endParaRPr>
          </a:p>
        </p:txBody>
      </p:sp>
      <p:sp>
        <p:nvSpPr>
          <p:cNvPr id="1170" name="文本框 1169"/>
          <p:cNvSpPr txBox="1"/>
          <p:nvPr/>
        </p:nvSpPr>
        <p:spPr>
          <a:xfrm>
            <a:off x="6039016" y="3137860"/>
            <a:ext cx="697627" cy="246221"/>
          </a:xfrm>
          <a:prstGeom prst="rect">
            <a:avLst/>
          </a:prstGeom>
          <a:noFill/>
        </p:spPr>
        <p:txBody>
          <a:bodyPr wrap="none" rtlCol="0">
            <a:spAutoFit/>
          </a:bodyPr>
          <a:lstStyle/>
          <a:p>
            <a:pPr algn="ctr"/>
            <a:r>
              <a:rPr lang="zh-CN" altLang="en-US" sz="1000" dirty="0">
                <a:solidFill>
                  <a:schemeClr val="bg1"/>
                </a:solidFill>
                <a:latin typeface="+mj-ea"/>
                <a:ea typeface="+mj-ea"/>
              </a:rPr>
              <a:t>智慧商城</a:t>
            </a:r>
            <a:endParaRPr lang="zh-CN" altLang="en-US" sz="1000" dirty="0">
              <a:solidFill>
                <a:schemeClr val="bg1"/>
              </a:solidFill>
              <a:latin typeface="+mj-ea"/>
              <a:ea typeface="+mj-ea"/>
            </a:endParaRPr>
          </a:p>
        </p:txBody>
      </p:sp>
      <p:grpSp>
        <p:nvGrpSpPr>
          <p:cNvPr id="1171" name="组合 1170"/>
          <p:cNvGrpSpPr/>
          <p:nvPr/>
        </p:nvGrpSpPr>
        <p:grpSpPr>
          <a:xfrm>
            <a:off x="7989533" y="2341644"/>
            <a:ext cx="2308665" cy="526976"/>
            <a:chOff x="2129860" y="2721812"/>
            <a:chExt cx="2308665" cy="707188"/>
          </a:xfrm>
        </p:grpSpPr>
        <p:cxnSp>
          <p:nvCxnSpPr>
            <p:cNvPr id="1172" name="直接连接符 1171"/>
            <p:cNvCxnSpPr/>
            <p:nvPr/>
          </p:nvCxnSpPr>
          <p:spPr>
            <a:xfrm>
              <a:off x="2129860" y="2721812"/>
              <a:ext cx="0" cy="707188"/>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173" name="直接连接符 1172"/>
            <p:cNvCxnSpPr/>
            <p:nvPr/>
          </p:nvCxnSpPr>
          <p:spPr>
            <a:xfrm>
              <a:off x="2899415" y="2721812"/>
              <a:ext cx="0" cy="707188"/>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174" name="直接连接符 1173"/>
            <p:cNvCxnSpPr/>
            <p:nvPr/>
          </p:nvCxnSpPr>
          <p:spPr>
            <a:xfrm>
              <a:off x="3668970" y="2721812"/>
              <a:ext cx="0" cy="707188"/>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175" name="直接连接符 1174"/>
            <p:cNvCxnSpPr/>
            <p:nvPr/>
          </p:nvCxnSpPr>
          <p:spPr>
            <a:xfrm>
              <a:off x="4438525" y="2721812"/>
              <a:ext cx="0" cy="707188"/>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sp>
        <p:nvSpPr>
          <p:cNvPr id="1176" name="文本框 1175"/>
          <p:cNvSpPr txBox="1"/>
          <p:nvPr/>
        </p:nvSpPr>
        <p:spPr>
          <a:xfrm>
            <a:off x="8040899" y="2303463"/>
            <a:ext cx="697627" cy="246221"/>
          </a:xfrm>
          <a:prstGeom prst="rect">
            <a:avLst/>
          </a:prstGeom>
          <a:noFill/>
        </p:spPr>
        <p:txBody>
          <a:bodyPr wrap="none" rtlCol="0">
            <a:spAutoFit/>
          </a:bodyPr>
          <a:lstStyle/>
          <a:p>
            <a:pPr algn="ctr"/>
            <a:r>
              <a:rPr lang="zh-CN" altLang="en-US" sz="1000" dirty="0">
                <a:solidFill>
                  <a:schemeClr val="accent3"/>
                </a:solidFill>
                <a:latin typeface="+mj-ea"/>
                <a:ea typeface="+mj-ea"/>
              </a:rPr>
              <a:t>租户管理</a:t>
            </a:r>
            <a:endParaRPr lang="zh-CN" altLang="en-US" sz="1000" dirty="0">
              <a:solidFill>
                <a:schemeClr val="accent3"/>
              </a:solidFill>
              <a:latin typeface="+mj-ea"/>
              <a:ea typeface="+mj-ea"/>
            </a:endParaRPr>
          </a:p>
        </p:txBody>
      </p:sp>
      <p:sp>
        <p:nvSpPr>
          <p:cNvPr id="1177" name="文本框 1176"/>
          <p:cNvSpPr txBox="1"/>
          <p:nvPr/>
        </p:nvSpPr>
        <p:spPr>
          <a:xfrm>
            <a:off x="8040901" y="2695574"/>
            <a:ext cx="697627" cy="246221"/>
          </a:xfrm>
          <a:prstGeom prst="rect">
            <a:avLst/>
          </a:prstGeom>
          <a:noFill/>
        </p:spPr>
        <p:txBody>
          <a:bodyPr wrap="none" rtlCol="0">
            <a:spAutoFit/>
          </a:bodyPr>
          <a:lstStyle/>
          <a:p>
            <a:pPr algn="ctr"/>
            <a:r>
              <a:rPr lang="zh-CN" altLang="en-US" sz="1000" dirty="0">
                <a:solidFill>
                  <a:schemeClr val="accent3"/>
                </a:solidFill>
                <a:latin typeface="+mj-ea"/>
                <a:ea typeface="+mj-ea"/>
              </a:rPr>
              <a:t>统一数据</a:t>
            </a:r>
            <a:endParaRPr lang="zh-CN" altLang="en-US" sz="1000" dirty="0">
              <a:solidFill>
                <a:schemeClr val="accent3"/>
              </a:solidFill>
              <a:latin typeface="+mj-ea"/>
              <a:ea typeface="+mj-ea"/>
            </a:endParaRPr>
          </a:p>
        </p:txBody>
      </p:sp>
      <p:sp>
        <p:nvSpPr>
          <p:cNvPr id="1197" name="文本框 1196"/>
          <p:cNvSpPr txBox="1"/>
          <p:nvPr/>
        </p:nvSpPr>
        <p:spPr>
          <a:xfrm>
            <a:off x="8800208" y="2303463"/>
            <a:ext cx="697627" cy="246221"/>
          </a:xfrm>
          <a:prstGeom prst="rect">
            <a:avLst/>
          </a:prstGeom>
          <a:noFill/>
        </p:spPr>
        <p:txBody>
          <a:bodyPr wrap="none" rtlCol="0">
            <a:spAutoFit/>
          </a:bodyPr>
          <a:lstStyle/>
          <a:p>
            <a:pPr algn="ctr"/>
            <a:r>
              <a:rPr lang="zh-CN" altLang="en-US" sz="1000" dirty="0">
                <a:solidFill>
                  <a:schemeClr val="accent3"/>
                </a:solidFill>
                <a:latin typeface="+mj-ea"/>
                <a:ea typeface="+mj-ea"/>
              </a:rPr>
              <a:t>接口管理</a:t>
            </a:r>
            <a:endParaRPr lang="zh-CN" altLang="en-US" sz="1000" dirty="0">
              <a:solidFill>
                <a:schemeClr val="accent3"/>
              </a:solidFill>
              <a:latin typeface="+mj-ea"/>
              <a:ea typeface="+mj-ea"/>
            </a:endParaRPr>
          </a:p>
        </p:txBody>
      </p:sp>
      <p:sp>
        <p:nvSpPr>
          <p:cNvPr id="1198" name="文本框 1197"/>
          <p:cNvSpPr txBox="1"/>
          <p:nvPr/>
        </p:nvSpPr>
        <p:spPr>
          <a:xfrm>
            <a:off x="8800210" y="2695574"/>
            <a:ext cx="697627" cy="246221"/>
          </a:xfrm>
          <a:prstGeom prst="rect">
            <a:avLst/>
          </a:prstGeom>
          <a:noFill/>
        </p:spPr>
        <p:txBody>
          <a:bodyPr wrap="none" rtlCol="0">
            <a:spAutoFit/>
          </a:bodyPr>
          <a:lstStyle/>
          <a:p>
            <a:pPr algn="ctr"/>
            <a:r>
              <a:rPr lang="zh-CN" altLang="en-US" sz="1000" dirty="0">
                <a:solidFill>
                  <a:schemeClr val="accent3"/>
                </a:solidFill>
                <a:latin typeface="+mj-ea"/>
                <a:ea typeface="+mj-ea"/>
              </a:rPr>
              <a:t>统一订单</a:t>
            </a:r>
            <a:endParaRPr lang="zh-CN" altLang="en-US" sz="1000" dirty="0">
              <a:solidFill>
                <a:schemeClr val="accent3"/>
              </a:solidFill>
              <a:latin typeface="+mj-ea"/>
              <a:ea typeface="+mj-ea"/>
            </a:endParaRPr>
          </a:p>
        </p:txBody>
      </p:sp>
      <p:sp>
        <p:nvSpPr>
          <p:cNvPr id="1199" name="文本框 1198"/>
          <p:cNvSpPr txBox="1"/>
          <p:nvPr/>
        </p:nvSpPr>
        <p:spPr>
          <a:xfrm>
            <a:off x="9578016" y="2303463"/>
            <a:ext cx="697627" cy="246221"/>
          </a:xfrm>
          <a:prstGeom prst="rect">
            <a:avLst/>
          </a:prstGeom>
          <a:noFill/>
        </p:spPr>
        <p:txBody>
          <a:bodyPr wrap="none" rtlCol="0">
            <a:spAutoFit/>
          </a:bodyPr>
          <a:lstStyle/>
          <a:p>
            <a:pPr algn="ctr"/>
            <a:r>
              <a:rPr lang="zh-CN" altLang="en-US" sz="1000" dirty="0">
                <a:solidFill>
                  <a:schemeClr val="accent3"/>
                </a:solidFill>
                <a:latin typeface="+mj-ea"/>
                <a:ea typeface="+mj-ea"/>
              </a:rPr>
              <a:t>门店管理</a:t>
            </a:r>
            <a:endParaRPr lang="zh-CN" altLang="en-US" sz="1000" dirty="0">
              <a:solidFill>
                <a:schemeClr val="accent3"/>
              </a:solidFill>
              <a:latin typeface="+mj-ea"/>
              <a:ea typeface="+mj-ea"/>
            </a:endParaRPr>
          </a:p>
        </p:txBody>
      </p:sp>
      <p:sp>
        <p:nvSpPr>
          <p:cNvPr id="1200" name="文本框 1199"/>
          <p:cNvSpPr txBox="1"/>
          <p:nvPr/>
        </p:nvSpPr>
        <p:spPr>
          <a:xfrm>
            <a:off x="9578016" y="2695574"/>
            <a:ext cx="697627" cy="246221"/>
          </a:xfrm>
          <a:prstGeom prst="rect">
            <a:avLst/>
          </a:prstGeom>
          <a:noFill/>
        </p:spPr>
        <p:txBody>
          <a:bodyPr wrap="none" rtlCol="0">
            <a:spAutoFit/>
          </a:bodyPr>
          <a:lstStyle/>
          <a:p>
            <a:pPr algn="ctr"/>
            <a:r>
              <a:rPr lang="zh-CN" altLang="en-US" sz="1000" dirty="0">
                <a:solidFill>
                  <a:schemeClr val="accent3"/>
                </a:solidFill>
                <a:latin typeface="+mj-ea"/>
                <a:ea typeface="+mj-ea"/>
              </a:rPr>
              <a:t>统一咨询</a:t>
            </a:r>
            <a:endParaRPr lang="zh-CN" altLang="en-US" sz="1000" dirty="0">
              <a:solidFill>
                <a:schemeClr val="accent3"/>
              </a:solidFill>
              <a:latin typeface="+mj-ea"/>
              <a:ea typeface="+mj-ea"/>
            </a:endParaRPr>
          </a:p>
        </p:txBody>
      </p:sp>
      <p:sp>
        <p:nvSpPr>
          <p:cNvPr id="1202" name="文本框 1201"/>
          <p:cNvSpPr txBox="1"/>
          <p:nvPr/>
        </p:nvSpPr>
        <p:spPr>
          <a:xfrm>
            <a:off x="8697639" y="3137860"/>
            <a:ext cx="954107" cy="246221"/>
          </a:xfrm>
          <a:prstGeom prst="rect">
            <a:avLst/>
          </a:prstGeom>
          <a:noFill/>
        </p:spPr>
        <p:txBody>
          <a:bodyPr wrap="none" rtlCol="0">
            <a:spAutoFit/>
          </a:bodyPr>
          <a:lstStyle/>
          <a:p>
            <a:pPr algn="ctr"/>
            <a:r>
              <a:rPr lang="zh-CN" altLang="en-US" sz="1000" dirty="0">
                <a:solidFill>
                  <a:schemeClr val="bg1"/>
                </a:solidFill>
                <a:latin typeface="+mj-ea"/>
                <a:ea typeface="+mj-ea"/>
              </a:rPr>
              <a:t>统一管理平台</a:t>
            </a:r>
            <a:endParaRPr lang="zh-CN" altLang="en-US" sz="1000" dirty="0">
              <a:solidFill>
                <a:schemeClr val="bg1"/>
              </a:solidFill>
              <a:latin typeface="+mj-ea"/>
              <a:ea typeface="+mj-ea"/>
            </a:endParaRPr>
          </a:p>
        </p:txBody>
      </p:sp>
      <p:sp>
        <p:nvSpPr>
          <p:cNvPr id="1212" name="文本框 1211"/>
          <p:cNvSpPr txBox="1"/>
          <p:nvPr/>
        </p:nvSpPr>
        <p:spPr>
          <a:xfrm>
            <a:off x="2963051" y="5600976"/>
            <a:ext cx="569387" cy="246221"/>
          </a:xfrm>
          <a:prstGeom prst="rect">
            <a:avLst/>
          </a:prstGeom>
          <a:noFill/>
        </p:spPr>
        <p:txBody>
          <a:bodyPr wrap="none" rtlCol="0">
            <a:spAutoFit/>
          </a:bodyPr>
          <a:lstStyle/>
          <a:p>
            <a:pPr algn="ctr"/>
            <a:r>
              <a:rPr lang="zh-CN" altLang="en-US" sz="1000" dirty="0">
                <a:solidFill>
                  <a:schemeClr val="bg1"/>
                </a:solidFill>
                <a:latin typeface="+mj-ea"/>
                <a:ea typeface="+mj-ea"/>
              </a:rPr>
              <a:t>服务器</a:t>
            </a:r>
            <a:endParaRPr lang="zh-CN" altLang="en-US" sz="1000" dirty="0">
              <a:solidFill>
                <a:schemeClr val="bg1"/>
              </a:solidFill>
              <a:latin typeface="+mj-ea"/>
              <a:ea typeface="+mj-ea"/>
            </a:endParaRPr>
          </a:p>
        </p:txBody>
      </p:sp>
      <p:sp>
        <p:nvSpPr>
          <p:cNvPr id="1223" name="立方体 1222"/>
          <p:cNvSpPr/>
          <p:nvPr/>
        </p:nvSpPr>
        <p:spPr>
          <a:xfrm>
            <a:off x="4175929" y="5447438"/>
            <a:ext cx="1374623" cy="457091"/>
          </a:xfrm>
          <a:prstGeom prst="cub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224" name="文本框 1223"/>
          <p:cNvSpPr txBox="1"/>
          <p:nvPr/>
        </p:nvSpPr>
        <p:spPr>
          <a:xfrm>
            <a:off x="4446669" y="5600976"/>
            <a:ext cx="697627" cy="246221"/>
          </a:xfrm>
          <a:prstGeom prst="rect">
            <a:avLst/>
          </a:prstGeom>
          <a:noFill/>
        </p:spPr>
        <p:txBody>
          <a:bodyPr wrap="none" rtlCol="0">
            <a:spAutoFit/>
          </a:bodyPr>
          <a:lstStyle/>
          <a:p>
            <a:pPr algn="ctr"/>
            <a:r>
              <a:rPr lang="zh-CN" altLang="en-US" sz="1000" dirty="0">
                <a:solidFill>
                  <a:schemeClr val="bg1"/>
                </a:solidFill>
                <a:latin typeface="+mj-ea"/>
                <a:ea typeface="+mj-ea"/>
              </a:rPr>
              <a:t>安全设备</a:t>
            </a:r>
            <a:endParaRPr lang="zh-CN" altLang="en-US" sz="1000" dirty="0">
              <a:solidFill>
                <a:schemeClr val="bg1"/>
              </a:solidFill>
              <a:latin typeface="+mj-ea"/>
              <a:ea typeface="+mj-ea"/>
            </a:endParaRPr>
          </a:p>
        </p:txBody>
      </p:sp>
      <p:sp>
        <p:nvSpPr>
          <p:cNvPr id="1230" name="立方体 1229"/>
          <p:cNvSpPr/>
          <p:nvPr/>
        </p:nvSpPr>
        <p:spPr>
          <a:xfrm>
            <a:off x="5723666" y="5447438"/>
            <a:ext cx="1374623" cy="457091"/>
          </a:xfrm>
          <a:prstGeom prst="cub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237" name="文本框 1236"/>
          <p:cNvSpPr txBox="1"/>
          <p:nvPr/>
        </p:nvSpPr>
        <p:spPr>
          <a:xfrm>
            <a:off x="6122646" y="5600976"/>
            <a:ext cx="441146" cy="246221"/>
          </a:xfrm>
          <a:prstGeom prst="rect">
            <a:avLst/>
          </a:prstGeom>
          <a:noFill/>
        </p:spPr>
        <p:txBody>
          <a:bodyPr wrap="none" rtlCol="0">
            <a:spAutoFit/>
          </a:bodyPr>
          <a:lstStyle/>
          <a:p>
            <a:pPr algn="ctr"/>
            <a:r>
              <a:rPr lang="zh-CN" altLang="en-US" sz="1000" dirty="0">
                <a:solidFill>
                  <a:schemeClr val="bg1"/>
                </a:solidFill>
                <a:latin typeface="+mj-ea"/>
                <a:ea typeface="+mj-ea"/>
              </a:rPr>
              <a:t>网络</a:t>
            </a:r>
            <a:endParaRPr lang="zh-CN" altLang="en-US" sz="1000" dirty="0">
              <a:solidFill>
                <a:schemeClr val="bg1"/>
              </a:solidFill>
              <a:latin typeface="+mj-ea"/>
              <a:ea typeface="+mj-ea"/>
            </a:endParaRPr>
          </a:p>
        </p:txBody>
      </p:sp>
      <p:sp>
        <p:nvSpPr>
          <p:cNvPr id="1246" name="立方体 1245"/>
          <p:cNvSpPr/>
          <p:nvPr/>
        </p:nvSpPr>
        <p:spPr>
          <a:xfrm>
            <a:off x="7271403" y="5447438"/>
            <a:ext cx="1374623" cy="457091"/>
          </a:xfrm>
          <a:prstGeom prst="cub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247" name="文本框 1246"/>
          <p:cNvSpPr txBox="1"/>
          <p:nvPr/>
        </p:nvSpPr>
        <p:spPr>
          <a:xfrm>
            <a:off x="7542143" y="5600976"/>
            <a:ext cx="697627" cy="246221"/>
          </a:xfrm>
          <a:prstGeom prst="rect">
            <a:avLst/>
          </a:prstGeom>
          <a:noFill/>
        </p:spPr>
        <p:txBody>
          <a:bodyPr wrap="none" rtlCol="0">
            <a:spAutoFit/>
          </a:bodyPr>
          <a:lstStyle/>
          <a:p>
            <a:pPr algn="ctr"/>
            <a:r>
              <a:rPr lang="zh-CN" altLang="en-US" sz="1000" dirty="0">
                <a:solidFill>
                  <a:schemeClr val="bg1"/>
                </a:solidFill>
                <a:latin typeface="+mj-ea"/>
                <a:ea typeface="+mj-ea"/>
              </a:rPr>
              <a:t>加密设备</a:t>
            </a:r>
            <a:endParaRPr lang="zh-CN" altLang="en-US" sz="1000" dirty="0">
              <a:solidFill>
                <a:schemeClr val="bg1"/>
              </a:solidFill>
              <a:latin typeface="+mj-ea"/>
              <a:ea typeface="+mj-ea"/>
            </a:endParaRPr>
          </a:p>
        </p:txBody>
      </p:sp>
      <p:cxnSp>
        <p:nvCxnSpPr>
          <p:cNvPr id="1025" name="直接连接符 1024"/>
          <p:cNvCxnSpPr/>
          <p:nvPr/>
        </p:nvCxnSpPr>
        <p:spPr>
          <a:xfrm flipH="1">
            <a:off x="824049" y="5904529"/>
            <a:ext cx="1453670"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026" name="直接连接符 1025"/>
          <p:cNvCxnSpPr/>
          <p:nvPr/>
        </p:nvCxnSpPr>
        <p:spPr>
          <a:xfrm flipH="1">
            <a:off x="824049" y="4573491"/>
            <a:ext cx="1362226"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1028" name="直接连接符 1027"/>
          <p:cNvCxnSpPr/>
          <p:nvPr/>
        </p:nvCxnSpPr>
        <p:spPr>
          <a:xfrm flipH="1">
            <a:off x="824049" y="3386179"/>
            <a:ext cx="1362226" cy="0"/>
          </a:xfrm>
          <a:prstGeom prst="line">
            <a:avLst/>
          </a:prstGeom>
          <a:ln>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1029" name="直接连接符 1028"/>
          <p:cNvCxnSpPr/>
          <p:nvPr/>
        </p:nvCxnSpPr>
        <p:spPr>
          <a:xfrm flipH="1">
            <a:off x="824049" y="2062996"/>
            <a:ext cx="1362226" cy="0"/>
          </a:xfrm>
          <a:prstGeom prst="line">
            <a:avLst/>
          </a:prstGeom>
          <a:ln>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31" name="椭圆 1030"/>
          <p:cNvSpPr/>
          <p:nvPr/>
        </p:nvSpPr>
        <p:spPr>
          <a:xfrm>
            <a:off x="2960335" y="1909567"/>
            <a:ext cx="45720" cy="457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040" name="椭圆 1039"/>
          <p:cNvSpPr/>
          <p:nvPr/>
        </p:nvSpPr>
        <p:spPr>
          <a:xfrm>
            <a:off x="4110432" y="1909567"/>
            <a:ext cx="45720" cy="457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043" name="椭圆 1042"/>
          <p:cNvSpPr/>
          <p:nvPr/>
        </p:nvSpPr>
        <p:spPr>
          <a:xfrm>
            <a:off x="5260529" y="1909567"/>
            <a:ext cx="45720" cy="457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046" name="椭圆 1045"/>
          <p:cNvSpPr/>
          <p:nvPr/>
        </p:nvSpPr>
        <p:spPr>
          <a:xfrm>
            <a:off x="6410626" y="1909567"/>
            <a:ext cx="45720" cy="457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052" name="椭圆 1051"/>
          <p:cNvSpPr/>
          <p:nvPr/>
        </p:nvSpPr>
        <p:spPr>
          <a:xfrm>
            <a:off x="7560723" y="1909567"/>
            <a:ext cx="45720" cy="457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065" name="椭圆 1064"/>
          <p:cNvSpPr/>
          <p:nvPr/>
        </p:nvSpPr>
        <p:spPr>
          <a:xfrm>
            <a:off x="8710820" y="1909567"/>
            <a:ext cx="45720" cy="457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93" name="椭圆 192"/>
          <p:cNvSpPr/>
          <p:nvPr/>
        </p:nvSpPr>
        <p:spPr>
          <a:xfrm>
            <a:off x="9860916" y="1909567"/>
            <a:ext cx="45720" cy="457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cxnSp>
        <p:nvCxnSpPr>
          <p:cNvPr id="198" name="直接箭头连接符 197"/>
          <p:cNvCxnSpPr/>
          <p:nvPr/>
        </p:nvCxnSpPr>
        <p:spPr>
          <a:xfrm flipV="1">
            <a:off x="3282850" y="4926899"/>
            <a:ext cx="0" cy="43339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接箭头连接符 200"/>
          <p:cNvCxnSpPr/>
          <p:nvPr/>
        </p:nvCxnSpPr>
        <p:spPr>
          <a:xfrm flipV="1">
            <a:off x="4795481" y="4926899"/>
            <a:ext cx="0" cy="43339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接箭头连接符 201"/>
          <p:cNvCxnSpPr/>
          <p:nvPr/>
        </p:nvCxnSpPr>
        <p:spPr>
          <a:xfrm flipV="1">
            <a:off x="6398129" y="4926899"/>
            <a:ext cx="0" cy="43339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接箭头连接符 202"/>
          <p:cNvCxnSpPr/>
          <p:nvPr/>
        </p:nvCxnSpPr>
        <p:spPr>
          <a:xfrm flipV="1">
            <a:off x="7980971" y="4926899"/>
            <a:ext cx="0" cy="43339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接箭头连接符 203"/>
          <p:cNvCxnSpPr/>
          <p:nvPr/>
        </p:nvCxnSpPr>
        <p:spPr>
          <a:xfrm flipV="1">
            <a:off x="3709236" y="3384081"/>
            <a:ext cx="0" cy="43339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接箭头连接符 204"/>
          <p:cNvCxnSpPr/>
          <p:nvPr/>
        </p:nvCxnSpPr>
        <p:spPr>
          <a:xfrm flipV="1">
            <a:off x="5522887" y="3384081"/>
            <a:ext cx="0" cy="43339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接箭头连接符 208"/>
          <p:cNvCxnSpPr/>
          <p:nvPr/>
        </p:nvCxnSpPr>
        <p:spPr>
          <a:xfrm flipV="1">
            <a:off x="7294494" y="3384081"/>
            <a:ext cx="0" cy="43339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接箭头连接符 209"/>
          <p:cNvCxnSpPr/>
          <p:nvPr/>
        </p:nvCxnSpPr>
        <p:spPr>
          <a:xfrm flipV="1">
            <a:off x="9082963" y="3384081"/>
            <a:ext cx="0" cy="43339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1" name="文本框 210"/>
          <p:cNvSpPr txBox="1"/>
          <p:nvPr/>
        </p:nvSpPr>
        <p:spPr>
          <a:xfrm>
            <a:off x="682410" y="1608298"/>
            <a:ext cx="1467068" cy="400110"/>
          </a:xfrm>
          <a:prstGeom prst="rect">
            <a:avLst/>
          </a:prstGeom>
          <a:noFill/>
        </p:spPr>
        <p:txBody>
          <a:bodyPr wrap="none" rtlCol="0">
            <a:spAutoFit/>
          </a:bodyPr>
          <a:lstStyle/>
          <a:p>
            <a:r>
              <a:rPr lang="zh-CN" altLang="en-US" sz="1000" dirty="0">
                <a:solidFill>
                  <a:schemeClr val="tx1">
                    <a:lumMod val="75000"/>
                    <a:lumOff val="25000"/>
                  </a:schemeClr>
                </a:solidFill>
              </a:rPr>
              <a:t>用户直接可接触到的功</a:t>
            </a:r>
            <a:endParaRPr lang="en-US" altLang="zh-CN" sz="1000" dirty="0">
              <a:solidFill>
                <a:schemeClr val="tx1">
                  <a:lumMod val="75000"/>
                  <a:lumOff val="25000"/>
                </a:schemeClr>
              </a:solidFill>
            </a:endParaRPr>
          </a:p>
          <a:p>
            <a:r>
              <a:rPr lang="zh-CN" altLang="en-US" sz="1000" dirty="0">
                <a:solidFill>
                  <a:schemeClr val="tx1">
                    <a:lumMod val="75000"/>
                    <a:lumOff val="25000"/>
                  </a:schemeClr>
                </a:solidFill>
              </a:rPr>
              <a:t>能层</a:t>
            </a:r>
            <a:endParaRPr lang="zh-CN" altLang="en-US" sz="1000" dirty="0">
              <a:solidFill>
                <a:schemeClr val="tx1">
                  <a:lumMod val="75000"/>
                  <a:lumOff val="25000"/>
                </a:schemeClr>
              </a:solidFill>
            </a:endParaRPr>
          </a:p>
        </p:txBody>
      </p:sp>
      <p:sp>
        <p:nvSpPr>
          <p:cNvPr id="213" name="文本框 212"/>
          <p:cNvSpPr txBox="1"/>
          <p:nvPr/>
        </p:nvSpPr>
        <p:spPr>
          <a:xfrm>
            <a:off x="682410" y="2920634"/>
            <a:ext cx="1467068" cy="400110"/>
          </a:xfrm>
          <a:prstGeom prst="rect">
            <a:avLst/>
          </a:prstGeom>
          <a:noFill/>
        </p:spPr>
        <p:txBody>
          <a:bodyPr wrap="none" rtlCol="0">
            <a:spAutoFit/>
          </a:bodyPr>
          <a:lstStyle/>
          <a:p>
            <a:r>
              <a:rPr lang="zh-CN" altLang="en-US" sz="1000" dirty="0">
                <a:solidFill>
                  <a:schemeClr val="tx1">
                    <a:lumMod val="75000"/>
                    <a:lumOff val="25000"/>
                  </a:schemeClr>
                </a:solidFill>
              </a:rPr>
              <a:t>应用后台服务，主要有</a:t>
            </a:r>
            <a:endParaRPr lang="en-US" altLang="zh-CN" sz="1000" dirty="0">
              <a:solidFill>
                <a:schemeClr val="tx1">
                  <a:lumMod val="75000"/>
                  <a:lumOff val="25000"/>
                </a:schemeClr>
              </a:solidFill>
            </a:endParaRPr>
          </a:p>
          <a:p>
            <a:r>
              <a:rPr lang="zh-CN" altLang="en-US" sz="1000" dirty="0">
                <a:solidFill>
                  <a:schemeClr val="tx1">
                    <a:lumMod val="75000"/>
                    <a:lumOff val="25000"/>
                  </a:schemeClr>
                </a:solidFill>
              </a:rPr>
              <a:t>三段</a:t>
            </a:r>
            <a:endParaRPr lang="zh-CN" altLang="en-US" sz="1000" dirty="0">
              <a:solidFill>
                <a:schemeClr val="tx1">
                  <a:lumMod val="75000"/>
                  <a:lumOff val="25000"/>
                </a:schemeClr>
              </a:solidFill>
            </a:endParaRPr>
          </a:p>
        </p:txBody>
      </p:sp>
      <p:sp>
        <p:nvSpPr>
          <p:cNvPr id="217" name="文本框 216"/>
          <p:cNvSpPr txBox="1"/>
          <p:nvPr/>
        </p:nvSpPr>
        <p:spPr>
          <a:xfrm>
            <a:off x="695110" y="4254816"/>
            <a:ext cx="1082348" cy="246221"/>
          </a:xfrm>
          <a:prstGeom prst="rect">
            <a:avLst/>
          </a:prstGeom>
          <a:noFill/>
        </p:spPr>
        <p:txBody>
          <a:bodyPr wrap="none" rtlCol="0">
            <a:spAutoFit/>
          </a:bodyPr>
          <a:lstStyle/>
          <a:p>
            <a:r>
              <a:rPr lang="zh-CN" altLang="en-US" sz="1000" dirty="0">
                <a:solidFill>
                  <a:schemeClr val="tx1">
                    <a:lumMod val="75000"/>
                    <a:lumOff val="25000"/>
                  </a:schemeClr>
                </a:solidFill>
              </a:rPr>
              <a:t>配置库、索引等</a:t>
            </a:r>
            <a:endParaRPr lang="zh-CN" altLang="en-US" sz="1000" dirty="0">
              <a:solidFill>
                <a:schemeClr val="tx1">
                  <a:lumMod val="75000"/>
                  <a:lumOff val="25000"/>
                </a:schemeClr>
              </a:solidFill>
            </a:endParaRPr>
          </a:p>
        </p:txBody>
      </p:sp>
      <p:sp>
        <p:nvSpPr>
          <p:cNvPr id="218" name="文本框 217"/>
          <p:cNvSpPr txBox="1"/>
          <p:nvPr/>
        </p:nvSpPr>
        <p:spPr>
          <a:xfrm>
            <a:off x="682410" y="5493358"/>
            <a:ext cx="1595309" cy="400110"/>
          </a:xfrm>
          <a:prstGeom prst="rect">
            <a:avLst/>
          </a:prstGeom>
          <a:noFill/>
        </p:spPr>
        <p:txBody>
          <a:bodyPr wrap="none" rtlCol="0">
            <a:spAutoFit/>
          </a:bodyPr>
          <a:lstStyle/>
          <a:p>
            <a:r>
              <a:rPr lang="zh-CN" altLang="en-US" sz="1000" dirty="0">
                <a:solidFill>
                  <a:schemeClr val="tx1">
                    <a:lumMod val="75000"/>
                    <a:lumOff val="25000"/>
                  </a:schemeClr>
                </a:solidFill>
              </a:rPr>
              <a:t>服务器、私有云、公有云</a:t>
            </a:r>
            <a:endParaRPr lang="en-US" altLang="zh-CN" sz="1000" dirty="0">
              <a:solidFill>
                <a:schemeClr val="tx1">
                  <a:lumMod val="75000"/>
                  <a:lumOff val="25000"/>
                </a:schemeClr>
              </a:solidFill>
            </a:endParaRPr>
          </a:p>
          <a:p>
            <a:r>
              <a:rPr lang="zh-CN" altLang="en-US" sz="1000" dirty="0">
                <a:solidFill>
                  <a:schemeClr val="tx1">
                    <a:lumMod val="75000"/>
                    <a:lumOff val="25000"/>
                  </a:schemeClr>
                </a:solidFill>
              </a:rPr>
              <a:t>等基础设施</a:t>
            </a:r>
            <a:endParaRPr lang="zh-CN" altLang="en-US" sz="1000" dirty="0">
              <a:solidFill>
                <a:schemeClr val="tx1">
                  <a:lumMod val="75000"/>
                  <a:lumOff val="25000"/>
                </a:schemeClr>
              </a:solidFill>
            </a:endParaRPr>
          </a:p>
        </p:txBody>
      </p:sp>
      <p:grpSp>
        <p:nvGrpSpPr>
          <p:cNvPr id="1111" name="组合 1110"/>
          <p:cNvGrpSpPr/>
          <p:nvPr/>
        </p:nvGrpSpPr>
        <p:grpSpPr>
          <a:xfrm>
            <a:off x="2592427" y="1493992"/>
            <a:ext cx="800219" cy="396270"/>
            <a:chOff x="2850281" y="1379491"/>
            <a:chExt cx="800219" cy="396270"/>
          </a:xfrm>
        </p:grpSpPr>
        <p:grpSp>
          <p:nvGrpSpPr>
            <p:cNvPr id="221" name="组合 220"/>
            <p:cNvGrpSpPr/>
            <p:nvPr/>
          </p:nvGrpSpPr>
          <p:grpSpPr>
            <a:xfrm>
              <a:off x="2850281" y="1379491"/>
              <a:ext cx="800219" cy="261610"/>
              <a:chOff x="2850281" y="1444680"/>
              <a:chExt cx="800219" cy="261610"/>
            </a:xfrm>
          </p:grpSpPr>
          <p:sp>
            <p:nvSpPr>
              <p:cNvPr id="220" name="矩形: 对角圆角 219"/>
              <p:cNvSpPr/>
              <p:nvPr/>
            </p:nvSpPr>
            <p:spPr>
              <a:xfrm>
                <a:off x="2850281" y="1444680"/>
                <a:ext cx="800219" cy="258365"/>
              </a:xfrm>
              <a:prstGeom prst="round2DiagRect">
                <a:avLst/>
              </a:prstGeom>
              <a:solidFill>
                <a:schemeClr val="tx1">
                  <a:lumMod val="75000"/>
                  <a:lumOff val="25000"/>
                </a:schemeClr>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0" name="文本框 1029"/>
              <p:cNvSpPr txBox="1"/>
              <p:nvPr/>
            </p:nvSpPr>
            <p:spPr>
              <a:xfrm>
                <a:off x="2875931" y="1444680"/>
                <a:ext cx="748923" cy="261610"/>
              </a:xfrm>
              <a:prstGeom prst="rect">
                <a:avLst/>
              </a:prstGeom>
              <a:noFill/>
            </p:spPr>
            <p:txBody>
              <a:bodyPr wrap="none" rtlCol="0">
                <a:spAutoFit/>
              </a:bodyPr>
              <a:lstStyle/>
              <a:p>
                <a:pPr algn="ctr"/>
                <a:r>
                  <a:rPr lang="zh-CN" altLang="en-US" sz="1100" dirty="0">
                    <a:solidFill>
                      <a:schemeClr val="bg1"/>
                    </a:solidFill>
                    <a:latin typeface="+mn-ea"/>
                  </a:rPr>
                  <a:t>在线下单</a:t>
                </a:r>
                <a:endParaRPr lang="zh-CN" altLang="en-US" sz="1100" dirty="0">
                  <a:solidFill>
                    <a:schemeClr val="bg1"/>
                  </a:solidFill>
                  <a:latin typeface="+mn-ea"/>
                </a:endParaRPr>
              </a:p>
            </p:txBody>
          </p:sp>
        </p:grpSp>
        <p:cxnSp>
          <p:nvCxnSpPr>
            <p:cNvPr id="222" name="直接连接符 221"/>
            <p:cNvCxnSpPr/>
            <p:nvPr/>
          </p:nvCxnSpPr>
          <p:spPr>
            <a:xfrm>
              <a:off x="3239125" y="1658900"/>
              <a:ext cx="0" cy="1168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12" name="组合 1111"/>
          <p:cNvGrpSpPr/>
          <p:nvPr/>
        </p:nvGrpSpPr>
        <p:grpSpPr>
          <a:xfrm>
            <a:off x="3739670" y="1493992"/>
            <a:ext cx="800219" cy="396270"/>
            <a:chOff x="2850281" y="1379491"/>
            <a:chExt cx="800219" cy="396270"/>
          </a:xfrm>
        </p:grpSpPr>
        <p:grpSp>
          <p:nvGrpSpPr>
            <p:cNvPr id="1113" name="组合 1112"/>
            <p:cNvGrpSpPr/>
            <p:nvPr/>
          </p:nvGrpSpPr>
          <p:grpSpPr>
            <a:xfrm>
              <a:off x="2850281" y="1379491"/>
              <a:ext cx="800219" cy="261610"/>
              <a:chOff x="2850281" y="1444680"/>
              <a:chExt cx="800219" cy="261610"/>
            </a:xfrm>
          </p:grpSpPr>
          <p:sp>
            <p:nvSpPr>
              <p:cNvPr id="1249" name="矩形: 对角圆角 1248"/>
              <p:cNvSpPr/>
              <p:nvPr/>
            </p:nvSpPr>
            <p:spPr>
              <a:xfrm>
                <a:off x="2850281" y="1444680"/>
                <a:ext cx="800219" cy="258365"/>
              </a:xfrm>
              <a:prstGeom prst="round2DiagRect">
                <a:avLst/>
              </a:prstGeom>
              <a:solidFill>
                <a:schemeClr val="tx1">
                  <a:lumMod val="75000"/>
                  <a:lumOff val="25000"/>
                </a:schemeClr>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0" name="文本框 1249"/>
              <p:cNvSpPr txBox="1"/>
              <p:nvPr/>
            </p:nvSpPr>
            <p:spPr>
              <a:xfrm>
                <a:off x="2875932" y="1444680"/>
                <a:ext cx="748923" cy="261610"/>
              </a:xfrm>
              <a:prstGeom prst="rect">
                <a:avLst/>
              </a:prstGeom>
              <a:noFill/>
            </p:spPr>
            <p:txBody>
              <a:bodyPr wrap="none" rtlCol="0">
                <a:spAutoFit/>
              </a:bodyPr>
              <a:lstStyle/>
              <a:p>
                <a:pPr algn="ctr"/>
                <a:r>
                  <a:rPr lang="zh-CN" altLang="en-US" sz="1100" dirty="0">
                    <a:solidFill>
                      <a:schemeClr val="bg1"/>
                    </a:solidFill>
                    <a:latin typeface="+mn-ea"/>
                  </a:rPr>
                  <a:t>商品挑选</a:t>
                </a:r>
                <a:endParaRPr lang="zh-CN" altLang="en-US" sz="1100" dirty="0">
                  <a:solidFill>
                    <a:schemeClr val="bg1"/>
                  </a:solidFill>
                  <a:latin typeface="+mn-ea"/>
                </a:endParaRPr>
              </a:p>
            </p:txBody>
          </p:sp>
        </p:grpSp>
        <p:cxnSp>
          <p:nvCxnSpPr>
            <p:cNvPr id="1248" name="直接连接符 1247"/>
            <p:cNvCxnSpPr/>
            <p:nvPr/>
          </p:nvCxnSpPr>
          <p:spPr>
            <a:xfrm>
              <a:off x="3239125" y="1658900"/>
              <a:ext cx="0" cy="1168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51" name="组合 1250"/>
          <p:cNvGrpSpPr/>
          <p:nvPr/>
        </p:nvGrpSpPr>
        <p:grpSpPr>
          <a:xfrm>
            <a:off x="4886914" y="1493992"/>
            <a:ext cx="800219" cy="396270"/>
            <a:chOff x="2850281" y="1379491"/>
            <a:chExt cx="800219" cy="396270"/>
          </a:xfrm>
        </p:grpSpPr>
        <p:grpSp>
          <p:nvGrpSpPr>
            <p:cNvPr id="1252" name="组合 1251"/>
            <p:cNvGrpSpPr/>
            <p:nvPr/>
          </p:nvGrpSpPr>
          <p:grpSpPr>
            <a:xfrm>
              <a:off x="2850281" y="1379491"/>
              <a:ext cx="800219" cy="261610"/>
              <a:chOff x="2850281" y="1444680"/>
              <a:chExt cx="800219" cy="261610"/>
            </a:xfrm>
          </p:grpSpPr>
          <p:sp>
            <p:nvSpPr>
              <p:cNvPr id="1254" name="矩形: 对角圆角 1253"/>
              <p:cNvSpPr/>
              <p:nvPr/>
            </p:nvSpPr>
            <p:spPr>
              <a:xfrm>
                <a:off x="2850281" y="1444680"/>
                <a:ext cx="800219" cy="258365"/>
              </a:xfrm>
              <a:prstGeom prst="round2DiagRect">
                <a:avLst/>
              </a:prstGeom>
              <a:solidFill>
                <a:schemeClr val="tx1">
                  <a:lumMod val="75000"/>
                  <a:lumOff val="25000"/>
                </a:schemeClr>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5" name="文本框 1254"/>
              <p:cNvSpPr txBox="1"/>
              <p:nvPr/>
            </p:nvSpPr>
            <p:spPr>
              <a:xfrm>
                <a:off x="2876731" y="1444680"/>
                <a:ext cx="747320" cy="261610"/>
              </a:xfrm>
              <a:prstGeom prst="rect">
                <a:avLst/>
              </a:prstGeom>
              <a:noFill/>
            </p:spPr>
            <p:txBody>
              <a:bodyPr wrap="none" rtlCol="0">
                <a:spAutoFit/>
              </a:bodyPr>
              <a:lstStyle/>
              <a:p>
                <a:pPr algn="ctr"/>
                <a:r>
                  <a:rPr lang="zh-CN" altLang="en-US" sz="1100" dirty="0">
                    <a:solidFill>
                      <a:schemeClr val="bg1"/>
                    </a:solidFill>
                    <a:latin typeface="+mn-ea"/>
                  </a:rPr>
                  <a:t>服务评价</a:t>
                </a:r>
                <a:endParaRPr lang="zh-CN" altLang="en-US" sz="1100" dirty="0">
                  <a:solidFill>
                    <a:schemeClr val="bg1"/>
                  </a:solidFill>
                  <a:latin typeface="+mn-ea"/>
                </a:endParaRPr>
              </a:p>
            </p:txBody>
          </p:sp>
        </p:grpSp>
        <p:cxnSp>
          <p:nvCxnSpPr>
            <p:cNvPr id="1253" name="直接连接符 1252"/>
            <p:cNvCxnSpPr/>
            <p:nvPr/>
          </p:nvCxnSpPr>
          <p:spPr>
            <a:xfrm>
              <a:off x="3239125" y="1658900"/>
              <a:ext cx="0" cy="1168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56" name="组合 1255"/>
          <p:cNvGrpSpPr/>
          <p:nvPr/>
        </p:nvGrpSpPr>
        <p:grpSpPr>
          <a:xfrm>
            <a:off x="6034158" y="1493992"/>
            <a:ext cx="800219" cy="396270"/>
            <a:chOff x="2850281" y="1379491"/>
            <a:chExt cx="800219" cy="396270"/>
          </a:xfrm>
        </p:grpSpPr>
        <p:grpSp>
          <p:nvGrpSpPr>
            <p:cNvPr id="1257" name="组合 1256"/>
            <p:cNvGrpSpPr/>
            <p:nvPr/>
          </p:nvGrpSpPr>
          <p:grpSpPr>
            <a:xfrm>
              <a:off x="2850281" y="1379491"/>
              <a:ext cx="800219" cy="261610"/>
              <a:chOff x="2850281" y="1444680"/>
              <a:chExt cx="800219" cy="261610"/>
            </a:xfrm>
          </p:grpSpPr>
          <p:sp>
            <p:nvSpPr>
              <p:cNvPr id="1259" name="矩形: 对角圆角 1258"/>
              <p:cNvSpPr/>
              <p:nvPr/>
            </p:nvSpPr>
            <p:spPr>
              <a:xfrm>
                <a:off x="2850281" y="1444680"/>
                <a:ext cx="800219" cy="258365"/>
              </a:xfrm>
              <a:prstGeom prst="round2DiagRect">
                <a:avLst/>
              </a:prstGeom>
              <a:solidFill>
                <a:schemeClr val="tx1">
                  <a:lumMod val="75000"/>
                  <a:lumOff val="25000"/>
                </a:schemeClr>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60" name="文本框 1259"/>
              <p:cNvSpPr txBox="1"/>
              <p:nvPr/>
            </p:nvSpPr>
            <p:spPr>
              <a:xfrm>
                <a:off x="2875931" y="1444680"/>
                <a:ext cx="748923" cy="261610"/>
              </a:xfrm>
              <a:prstGeom prst="rect">
                <a:avLst/>
              </a:prstGeom>
              <a:noFill/>
            </p:spPr>
            <p:txBody>
              <a:bodyPr wrap="none" rtlCol="0">
                <a:spAutoFit/>
              </a:bodyPr>
              <a:lstStyle/>
              <a:p>
                <a:pPr algn="ctr"/>
                <a:r>
                  <a:rPr lang="zh-CN" altLang="en-US" sz="1100" dirty="0">
                    <a:solidFill>
                      <a:schemeClr val="bg1"/>
                    </a:solidFill>
                    <a:latin typeface="+mn-ea"/>
                  </a:rPr>
                  <a:t>实名认证</a:t>
                </a:r>
                <a:endParaRPr lang="zh-CN" altLang="en-US" sz="1100" dirty="0">
                  <a:solidFill>
                    <a:schemeClr val="bg1"/>
                  </a:solidFill>
                  <a:latin typeface="+mn-ea"/>
                </a:endParaRPr>
              </a:p>
            </p:txBody>
          </p:sp>
        </p:grpSp>
        <p:cxnSp>
          <p:nvCxnSpPr>
            <p:cNvPr id="1258" name="直接连接符 1257"/>
            <p:cNvCxnSpPr/>
            <p:nvPr/>
          </p:nvCxnSpPr>
          <p:spPr>
            <a:xfrm>
              <a:off x="3239125" y="1658900"/>
              <a:ext cx="0" cy="1168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61" name="组合 1260"/>
          <p:cNvGrpSpPr/>
          <p:nvPr/>
        </p:nvGrpSpPr>
        <p:grpSpPr>
          <a:xfrm>
            <a:off x="7181402" y="1493992"/>
            <a:ext cx="800219" cy="396270"/>
            <a:chOff x="2850281" y="1379491"/>
            <a:chExt cx="800219" cy="396270"/>
          </a:xfrm>
        </p:grpSpPr>
        <p:grpSp>
          <p:nvGrpSpPr>
            <p:cNvPr id="1262" name="组合 1261"/>
            <p:cNvGrpSpPr/>
            <p:nvPr/>
          </p:nvGrpSpPr>
          <p:grpSpPr>
            <a:xfrm>
              <a:off x="2850281" y="1379491"/>
              <a:ext cx="800219" cy="261610"/>
              <a:chOff x="2850281" y="1444680"/>
              <a:chExt cx="800219" cy="261610"/>
            </a:xfrm>
          </p:grpSpPr>
          <p:sp>
            <p:nvSpPr>
              <p:cNvPr id="1264" name="矩形: 对角圆角 1263"/>
              <p:cNvSpPr/>
              <p:nvPr/>
            </p:nvSpPr>
            <p:spPr>
              <a:xfrm>
                <a:off x="2850281" y="1444680"/>
                <a:ext cx="800219" cy="258365"/>
              </a:xfrm>
              <a:prstGeom prst="round2DiagRect">
                <a:avLst/>
              </a:prstGeom>
              <a:solidFill>
                <a:schemeClr val="tx1">
                  <a:lumMod val="75000"/>
                  <a:lumOff val="25000"/>
                </a:schemeClr>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5" name="文本框 1264"/>
              <p:cNvSpPr txBox="1"/>
              <p:nvPr/>
            </p:nvSpPr>
            <p:spPr>
              <a:xfrm>
                <a:off x="2875930" y="1444680"/>
                <a:ext cx="748923" cy="261610"/>
              </a:xfrm>
              <a:prstGeom prst="rect">
                <a:avLst/>
              </a:prstGeom>
              <a:noFill/>
            </p:spPr>
            <p:txBody>
              <a:bodyPr wrap="none" rtlCol="0">
                <a:spAutoFit/>
              </a:bodyPr>
              <a:lstStyle/>
              <a:p>
                <a:pPr algn="ctr"/>
                <a:r>
                  <a:rPr lang="zh-CN" altLang="en-US" sz="1100" dirty="0">
                    <a:solidFill>
                      <a:schemeClr val="bg1"/>
                    </a:solidFill>
                    <a:latin typeface="+mn-ea"/>
                  </a:rPr>
                  <a:t>咨询管理</a:t>
                </a:r>
                <a:endParaRPr lang="zh-CN" altLang="en-US" sz="1100" dirty="0">
                  <a:solidFill>
                    <a:schemeClr val="bg1"/>
                  </a:solidFill>
                  <a:latin typeface="+mn-ea"/>
                </a:endParaRPr>
              </a:p>
            </p:txBody>
          </p:sp>
        </p:grpSp>
        <p:cxnSp>
          <p:nvCxnSpPr>
            <p:cNvPr id="1263" name="直接连接符 1262"/>
            <p:cNvCxnSpPr/>
            <p:nvPr/>
          </p:nvCxnSpPr>
          <p:spPr>
            <a:xfrm>
              <a:off x="3239125" y="1658900"/>
              <a:ext cx="0" cy="1168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66" name="组合 1265"/>
          <p:cNvGrpSpPr/>
          <p:nvPr/>
        </p:nvGrpSpPr>
        <p:grpSpPr>
          <a:xfrm>
            <a:off x="8328646" y="1493992"/>
            <a:ext cx="800219" cy="396270"/>
            <a:chOff x="2850281" y="1379491"/>
            <a:chExt cx="800219" cy="396270"/>
          </a:xfrm>
        </p:grpSpPr>
        <p:grpSp>
          <p:nvGrpSpPr>
            <p:cNvPr id="1267" name="组合 1266"/>
            <p:cNvGrpSpPr/>
            <p:nvPr/>
          </p:nvGrpSpPr>
          <p:grpSpPr>
            <a:xfrm>
              <a:off x="2850281" y="1379491"/>
              <a:ext cx="800219" cy="261610"/>
              <a:chOff x="2850281" y="1444680"/>
              <a:chExt cx="800219" cy="261610"/>
            </a:xfrm>
          </p:grpSpPr>
          <p:sp>
            <p:nvSpPr>
              <p:cNvPr id="1269" name="矩形: 对角圆角 1268"/>
              <p:cNvSpPr/>
              <p:nvPr/>
            </p:nvSpPr>
            <p:spPr>
              <a:xfrm>
                <a:off x="2850281" y="1444680"/>
                <a:ext cx="800219" cy="258365"/>
              </a:xfrm>
              <a:prstGeom prst="round2DiagRect">
                <a:avLst/>
              </a:prstGeom>
              <a:solidFill>
                <a:schemeClr val="tx1">
                  <a:lumMod val="75000"/>
                  <a:lumOff val="25000"/>
                </a:schemeClr>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0" name="文本框 1269"/>
              <p:cNvSpPr txBox="1"/>
              <p:nvPr/>
            </p:nvSpPr>
            <p:spPr>
              <a:xfrm>
                <a:off x="2875930" y="1444680"/>
                <a:ext cx="748923" cy="261610"/>
              </a:xfrm>
              <a:prstGeom prst="rect">
                <a:avLst/>
              </a:prstGeom>
              <a:noFill/>
            </p:spPr>
            <p:txBody>
              <a:bodyPr wrap="none" rtlCol="0">
                <a:spAutoFit/>
              </a:bodyPr>
              <a:lstStyle/>
              <a:p>
                <a:pPr algn="ctr"/>
                <a:r>
                  <a:rPr lang="zh-CN" altLang="en-US" sz="1100" dirty="0">
                    <a:solidFill>
                      <a:schemeClr val="bg1"/>
                    </a:solidFill>
                    <a:latin typeface="+mn-ea"/>
                  </a:rPr>
                  <a:t>用户账号</a:t>
                </a:r>
                <a:endParaRPr lang="zh-CN" altLang="en-US" sz="1100" dirty="0">
                  <a:solidFill>
                    <a:schemeClr val="bg1"/>
                  </a:solidFill>
                  <a:latin typeface="+mn-ea"/>
                </a:endParaRPr>
              </a:p>
            </p:txBody>
          </p:sp>
        </p:grpSp>
        <p:cxnSp>
          <p:nvCxnSpPr>
            <p:cNvPr id="1268" name="直接连接符 1267"/>
            <p:cNvCxnSpPr/>
            <p:nvPr/>
          </p:nvCxnSpPr>
          <p:spPr>
            <a:xfrm>
              <a:off x="3239125" y="1658900"/>
              <a:ext cx="0" cy="1168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71" name="组合 1270"/>
          <p:cNvGrpSpPr/>
          <p:nvPr/>
        </p:nvGrpSpPr>
        <p:grpSpPr>
          <a:xfrm>
            <a:off x="9475888" y="1493992"/>
            <a:ext cx="800219" cy="396270"/>
            <a:chOff x="2850281" y="1379491"/>
            <a:chExt cx="800219" cy="396270"/>
          </a:xfrm>
        </p:grpSpPr>
        <p:grpSp>
          <p:nvGrpSpPr>
            <p:cNvPr id="1272" name="组合 1271"/>
            <p:cNvGrpSpPr/>
            <p:nvPr/>
          </p:nvGrpSpPr>
          <p:grpSpPr>
            <a:xfrm>
              <a:off x="2850281" y="1379491"/>
              <a:ext cx="800219" cy="261610"/>
              <a:chOff x="2850281" y="1444680"/>
              <a:chExt cx="800219" cy="261610"/>
            </a:xfrm>
          </p:grpSpPr>
          <p:sp>
            <p:nvSpPr>
              <p:cNvPr id="1274" name="矩形: 对角圆角 1273"/>
              <p:cNvSpPr/>
              <p:nvPr/>
            </p:nvSpPr>
            <p:spPr>
              <a:xfrm>
                <a:off x="2850281" y="1444680"/>
                <a:ext cx="800219" cy="258365"/>
              </a:xfrm>
              <a:prstGeom prst="round2DiagRect">
                <a:avLst/>
              </a:prstGeom>
              <a:solidFill>
                <a:schemeClr val="tx1">
                  <a:lumMod val="75000"/>
                  <a:lumOff val="25000"/>
                </a:schemeClr>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5" name="文本框 1274"/>
              <p:cNvSpPr txBox="1"/>
              <p:nvPr/>
            </p:nvSpPr>
            <p:spPr>
              <a:xfrm>
                <a:off x="2875931" y="1444680"/>
                <a:ext cx="748923" cy="261610"/>
              </a:xfrm>
              <a:prstGeom prst="rect">
                <a:avLst/>
              </a:prstGeom>
              <a:noFill/>
            </p:spPr>
            <p:txBody>
              <a:bodyPr wrap="none" rtlCol="0">
                <a:spAutoFit/>
              </a:bodyPr>
              <a:lstStyle/>
              <a:p>
                <a:pPr algn="ctr"/>
                <a:r>
                  <a:rPr lang="zh-CN" altLang="en-US" sz="1100" dirty="0">
                    <a:solidFill>
                      <a:schemeClr val="bg1"/>
                    </a:solidFill>
                    <a:latin typeface="+mn-ea"/>
                  </a:rPr>
                  <a:t>支付管理</a:t>
                </a:r>
                <a:endParaRPr lang="zh-CN" altLang="en-US" sz="1100" dirty="0">
                  <a:solidFill>
                    <a:schemeClr val="bg1"/>
                  </a:solidFill>
                  <a:latin typeface="+mn-ea"/>
                </a:endParaRPr>
              </a:p>
            </p:txBody>
          </p:sp>
        </p:grpSp>
        <p:cxnSp>
          <p:nvCxnSpPr>
            <p:cNvPr id="1273" name="直接连接符 1272"/>
            <p:cNvCxnSpPr/>
            <p:nvPr/>
          </p:nvCxnSpPr>
          <p:spPr>
            <a:xfrm>
              <a:off x="3239125" y="1658900"/>
              <a:ext cx="0" cy="1168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81" name="立方体 1280"/>
          <p:cNvSpPr/>
          <p:nvPr/>
        </p:nvSpPr>
        <p:spPr>
          <a:xfrm>
            <a:off x="8831416" y="5447438"/>
            <a:ext cx="1374623" cy="457091"/>
          </a:xfrm>
          <a:prstGeom prst="cub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282" name="文本框 1281"/>
          <p:cNvSpPr txBox="1"/>
          <p:nvPr/>
        </p:nvSpPr>
        <p:spPr>
          <a:xfrm>
            <a:off x="9102156" y="5600976"/>
            <a:ext cx="697627" cy="246221"/>
          </a:xfrm>
          <a:prstGeom prst="rect">
            <a:avLst/>
          </a:prstGeom>
          <a:noFill/>
        </p:spPr>
        <p:txBody>
          <a:bodyPr wrap="none" rtlCol="0">
            <a:spAutoFit/>
          </a:bodyPr>
          <a:lstStyle/>
          <a:p>
            <a:pPr algn="ctr"/>
            <a:r>
              <a:rPr lang="zh-CN" altLang="en-US" sz="1000" dirty="0">
                <a:solidFill>
                  <a:schemeClr val="bg1"/>
                </a:solidFill>
                <a:latin typeface="+mj-ea"/>
                <a:ea typeface="+mj-ea"/>
              </a:rPr>
              <a:t>存储设备</a:t>
            </a:r>
            <a:endParaRPr lang="zh-CN" altLang="en-US" sz="1000" dirty="0">
              <a:solidFill>
                <a:schemeClr val="bg1"/>
              </a:solidFill>
              <a:latin typeface="+mj-ea"/>
              <a:ea typeface="+mj-ea"/>
            </a:endParaRPr>
          </a:p>
        </p:txBody>
      </p:sp>
      <p:cxnSp>
        <p:nvCxnSpPr>
          <p:cNvPr id="1283" name="直接箭头连接符 1282"/>
          <p:cNvCxnSpPr/>
          <p:nvPr/>
        </p:nvCxnSpPr>
        <p:spPr>
          <a:xfrm flipV="1">
            <a:off x="9511191" y="4926899"/>
            <a:ext cx="0" cy="43339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85" name="矩形: 圆角 1284"/>
          <p:cNvSpPr/>
          <p:nvPr/>
        </p:nvSpPr>
        <p:spPr>
          <a:xfrm flipH="1">
            <a:off x="10602247" y="1442491"/>
            <a:ext cx="890445" cy="4623430"/>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86" name="文本框 1285"/>
          <p:cNvSpPr txBox="1"/>
          <p:nvPr/>
        </p:nvSpPr>
        <p:spPr>
          <a:xfrm>
            <a:off x="10617814" y="2341644"/>
            <a:ext cx="857927" cy="253916"/>
          </a:xfrm>
          <a:prstGeom prst="rect">
            <a:avLst/>
          </a:prstGeom>
          <a:noFill/>
        </p:spPr>
        <p:txBody>
          <a:bodyPr wrap="none" rtlCol="0">
            <a:spAutoFit/>
          </a:bodyPr>
          <a:lstStyle/>
          <a:p>
            <a:pPr algn="ctr"/>
            <a:r>
              <a:rPr lang="zh-CN" altLang="en-US" sz="1050" dirty="0">
                <a:solidFill>
                  <a:schemeClr val="tx1">
                    <a:lumMod val="75000"/>
                    <a:lumOff val="25000"/>
                  </a:schemeClr>
                </a:solidFill>
                <a:latin typeface="+mj-ea"/>
                <a:ea typeface="+mj-ea"/>
              </a:rPr>
              <a:t>代运营服务</a:t>
            </a:r>
            <a:endParaRPr lang="zh-CN" altLang="en-US" sz="1050" dirty="0">
              <a:solidFill>
                <a:schemeClr val="tx1">
                  <a:lumMod val="75000"/>
                  <a:lumOff val="25000"/>
                </a:schemeClr>
              </a:solidFill>
              <a:latin typeface="+mj-ea"/>
              <a:ea typeface="+mj-ea"/>
            </a:endParaRPr>
          </a:p>
        </p:txBody>
      </p:sp>
      <p:sp>
        <p:nvSpPr>
          <p:cNvPr id="1287" name="文本框 1286"/>
          <p:cNvSpPr txBox="1"/>
          <p:nvPr/>
        </p:nvSpPr>
        <p:spPr>
          <a:xfrm>
            <a:off x="10697965" y="2826730"/>
            <a:ext cx="697628" cy="246221"/>
          </a:xfrm>
          <a:prstGeom prst="rect">
            <a:avLst/>
          </a:prstGeom>
          <a:noFill/>
        </p:spPr>
        <p:txBody>
          <a:bodyPr wrap="none" rtlCol="0">
            <a:spAutoFit/>
          </a:bodyPr>
          <a:lstStyle/>
          <a:p>
            <a:pPr algn="ctr"/>
            <a:r>
              <a:rPr lang="zh-CN" altLang="en-US" sz="1000" dirty="0">
                <a:solidFill>
                  <a:schemeClr val="tx1">
                    <a:lumMod val="75000"/>
                    <a:lumOff val="25000"/>
                  </a:schemeClr>
                </a:solidFill>
                <a:latin typeface="+mn-ea"/>
              </a:rPr>
              <a:t>活动策划</a:t>
            </a:r>
            <a:endParaRPr lang="zh-CN" altLang="en-US" sz="1000" dirty="0">
              <a:solidFill>
                <a:schemeClr val="tx1">
                  <a:lumMod val="75000"/>
                  <a:lumOff val="25000"/>
                </a:schemeClr>
              </a:solidFill>
              <a:latin typeface="+mn-ea"/>
            </a:endParaRPr>
          </a:p>
        </p:txBody>
      </p:sp>
      <p:sp>
        <p:nvSpPr>
          <p:cNvPr id="1288" name="文本框 1287"/>
          <p:cNvSpPr txBox="1"/>
          <p:nvPr/>
        </p:nvSpPr>
        <p:spPr>
          <a:xfrm>
            <a:off x="10697964" y="3219739"/>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latin typeface="+mn-ea"/>
              </a:rPr>
              <a:t>线下活动</a:t>
            </a:r>
            <a:endParaRPr lang="zh-CN" altLang="en-US" sz="1000" dirty="0">
              <a:solidFill>
                <a:schemeClr val="tx1">
                  <a:lumMod val="75000"/>
                  <a:lumOff val="25000"/>
                </a:schemeClr>
              </a:solidFill>
              <a:latin typeface="+mn-ea"/>
            </a:endParaRPr>
          </a:p>
        </p:txBody>
      </p:sp>
      <p:sp>
        <p:nvSpPr>
          <p:cNvPr id="1289" name="文本框 1288"/>
          <p:cNvSpPr txBox="1"/>
          <p:nvPr/>
        </p:nvSpPr>
        <p:spPr>
          <a:xfrm>
            <a:off x="10697964" y="3612748"/>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latin typeface="+mn-ea"/>
              </a:rPr>
              <a:t>用户运营</a:t>
            </a:r>
            <a:endParaRPr lang="zh-CN" altLang="en-US" sz="1000" dirty="0">
              <a:solidFill>
                <a:schemeClr val="tx1">
                  <a:lumMod val="75000"/>
                  <a:lumOff val="25000"/>
                </a:schemeClr>
              </a:solidFill>
              <a:latin typeface="+mn-ea"/>
            </a:endParaRPr>
          </a:p>
        </p:txBody>
      </p:sp>
      <p:sp>
        <p:nvSpPr>
          <p:cNvPr id="1290" name="文本框 1289"/>
          <p:cNvSpPr txBox="1"/>
          <p:nvPr/>
        </p:nvSpPr>
        <p:spPr>
          <a:xfrm>
            <a:off x="10697963" y="4005757"/>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latin typeface="+mn-ea"/>
              </a:rPr>
              <a:t>积分兑换</a:t>
            </a:r>
            <a:endParaRPr lang="zh-CN" altLang="en-US" sz="1000" dirty="0">
              <a:solidFill>
                <a:schemeClr val="tx1">
                  <a:lumMod val="75000"/>
                  <a:lumOff val="25000"/>
                </a:schemeClr>
              </a:solidFill>
              <a:latin typeface="+mn-ea"/>
            </a:endParaRPr>
          </a:p>
        </p:txBody>
      </p:sp>
      <p:sp>
        <p:nvSpPr>
          <p:cNvPr id="1291" name="文本框 1290"/>
          <p:cNvSpPr txBox="1"/>
          <p:nvPr/>
        </p:nvSpPr>
        <p:spPr>
          <a:xfrm>
            <a:off x="10697966" y="4398766"/>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latin typeface="+mn-ea"/>
              </a:rPr>
              <a:t>品牌联名</a:t>
            </a:r>
            <a:endParaRPr lang="zh-CN" altLang="en-US" sz="1000" dirty="0">
              <a:solidFill>
                <a:schemeClr val="tx1">
                  <a:lumMod val="75000"/>
                  <a:lumOff val="25000"/>
                </a:schemeClr>
              </a:solidFill>
              <a:latin typeface="+mn-ea"/>
            </a:endParaRPr>
          </a:p>
        </p:txBody>
      </p:sp>
      <p:sp>
        <p:nvSpPr>
          <p:cNvPr id="1292" name="文本框 1291"/>
          <p:cNvSpPr txBox="1"/>
          <p:nvPr/>
        </p:nvSpPr>
        <p:spPr>
          <a:xfrm>
            <a:off x="10890325" y="4791775"/>
            <a:ext cx="312906" cy="246221"/>
          </a:xfrm>
          <a:prstGeom prst="rect">
            <a:avLst/>
          </a:prstGeom>
          <a:noFill/>
        </p:spPr>
        <p:txBody>
          <a:bodyPr wrap="none" rtlCol="0">
            <a:spAutoFit/>
          </a:bodyPr>
          <a:lstStyle/>
          <a:p>
            <a:pPr algn="ctr"/>
            <a:r>
              <a:rPr lang="en-US" altLang="zh-CN" sz="1000" dirty="0">
                <a:solidFill>
                  <a:schemeClr val="tx1">
                    <a:lumMod val="75000"/>
                    <a:lumOff val="25000"/>
                  </a:schemeClr>
                </a:solidFill>
                <a:latin typeface="+mn-ea"/>
              </a:rPr>
              <a:t>…</a:t>
            </a:r>
            <a:endParaRPr lang="zh-CN" altLang="en-US" sz="1000" dirty="0">
              <a:solidFill>
                <a:schemeClr val="tx1">
                  <a:lumMod val="75000"/>
                  <a:lumOff val="2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220436" y="475734"/>
            <a:ext cx="4435510" cy="646331"/>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32 </a:t>
            </a:r>
            <a:r>
              <a:rPr lang="zh-CN" altLang="en-US" dirty="0"/>
              <a:t>互联网医疗发展历程</a:t>
            </a:r>
            <a:endParaRPr lang="zh-CN" altLang="en-US" dirty="0"/>
          </a:p>
          <a:p>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nvGrpSpPr>
          <p:cNvPr id="1117" name="组合 1116"/>
          <p:cNvGrpSpPr/>
          <p:nvPr/>
        </p:nvGrpSpPr>
        <p:grpSpPr>
          <a:xfrm>
            <a:off x="427775" y="1141115"/>
            <a:ext cx="11559589" cy="4776425"/>
            <a:chOff x="427775" y="1318530"/>
            <a:chExt cx="11559589" cy="4776425"/>
          </a:xfrm>
        </p:grpSpPr>
        <p:sp>
          <p:nvSpPr>
            <p:cNvPr id="45" name="object 44"/>
            <p:cNvSpPr txBox="1"/>
            <p:nvPr/>
          </p:nvSpPr>
          <p:spPr>
            <a:xfrm>
              <a:off x="11708599" y="5899073"/>
              <a:ext cx="278765" cy="166071"/>
            </a:xfrm>
            <a:prstGeom prst="rect">
              <a:avLst/>
            </a:prstGeom>
          </p:spPr>
          <p:txBody>
            <a:bodyPr vert="horz" wrap="square" lIns="0" tIns="12065" rIns="0" bIns="0" rtlCol="0">
              <a:spAutoFit/>
            </a:bodyPr>
            <a:lstStyle/>
            <a:p>
              <a:pPr marL="12700">
                <a:lnSpc>
                  <a:spcPct val="100000"/>
                </a:lnSpc>
                <a:spcBef>
                  <a:spcPts val="95"/>
                </a:spcBef>
              </a:pPr>
              <a:r>
                <a:rPr sz="1000" dirty="0">
                  <a:solidFill>
                    <a:srgbClr val="2C2C2C"/>
                  </a:solidFill>
                  <a:latin typeface="+mn-ea"/>
                  <a:cs typeface="微软雅黑"/>
                </a:rPr>
                <a:t>时</a:t>
              </a:r>
              <a:r>
                <a:rPr sz="1000" spc="-5" dirty="0">
                  <a:solidFill>
                    <a:srgbClr val="2C2C2C"/>
                  </a:solidFill>
                  <a:latin typeface="+mn-ea"/>
                  <a:cs typeface="微软雅黑"/>
                </a:rPr>
                <a:t>间</a:t>
              </a:r>
              <a:endParaRPr sz="1000" dirty="0">
                <a:latin typeface="+mn-ea"/>
                <a:cs typeface="微软雅黑"/>
              </a:endParaRPr>
            </a:p>
          </p:txBody>
        </p:sp>
        <p:grpSp>
          <p:nvGrpSpPr>
            <p:cNvPr id="1116" name="组合 1115"/>
            <p:cNvGrpSpPr/>
            <p:nvPr/>
          </p:nvGrpSpPr>
          <p:grpSpPr>
            <a:xfrm>
              <a:off x="427775" y="1318530"/>
              <a:ext cx="11389562" cy="4776425"/>
              <a:chOff x="427775" y="1318530"/>
              <a:chExt cx="11389562" cy="4776425"/>
            </a:xfrm>
          </p:grpSpPr>
          <p:sp>
            <p:nvSpPr>
              <p:cNvPr id="44" name="object 43"/>
              <p:cNvSpPr txBox="1"/>
              <p:nvPr/>
            </p:nvSpPr>
            <p:spPr>
              <a:xfrm>
                <a:off x="427775" y="1404230"/>
                <a:ext cx="113493" cy="659765"/>
              </a:xfrm>
              <a:prstGeom prst="rect">
                <a:avLst/>
              </a:prstGeom>
            </p:spPr>
            <p:txBody>
              <a:bodyPr vert="eaVert" wrap="square" lIns="0" tIns="0" rIns="0" bIns="0" rtlCol="0">
                <a:spAutoFit/>
              </a:bodyPr>
              <a:lstStyle/>
              <a:p>
                <a:pPr marL="12700">
                  <a:lnSpc>
                    <a:spcPct val="65000"/>
                  </a:lnSpc>
                </a:pPr>
                <a:r>
                  <a:rPr sz="1000" spc="0" dirty="0">
                    <a:solidFill>
                      <a:srgbClr val="2C2C2C"/>
                    </a:solidFill>
                    <a:latin typeface="+mn-ea"/>
                    <a:cs typeface="微软雅黑"/>
                  </a:rPr>
                  <a:t>市场认可</a:t>
                </a:r>
                <a:r>
                  <a:rPr sz="1000" dirty="0">
                    <a:solidFill>
                      <a:srgbClr val="2C2C2C"/>
                    </a:solidFill>
                    <a:latin typeface="+mn-ea"/>
                    <a:cs typeface="微软雅黑"/>
                  </a:rPr>
                  <a:t>度</a:t>
                </a:r>
                <a:endParaRPr sz="1000" dirty="0">
                  <a:latin typeface="+mn-ea"/>
                  <a:cs typeface="微软雅黑"/>
                </a:endParaRPr>
              </a:p>
            </p:txBody>
          </p:sp>
          <p:grpSp>
            <p:nvGrpSpPr>
              <p:cNvPr id="1039" name="组合 1038"/>
              <p:cNvGrpSpPr/>
              <p:nvPr/>
            </p:nvGrpSpPr>
            <p:grpSpPr>
              <a:xfrm>
                <a:off x="661114" y="1318530"/>
                <a:ext cx="11156223" cy="4776425"/>
                <a:chOff x="596798" y="1432010"/>
                <a:chExt cx="11156223" cy="4458885"/>
              </a:xfrm>
            </p:grpSpPr>
            <p:cxnSp>
              <p:nvCxnSpPr>
                <p:cNvPr id="1037" name="直接箭头连接符 1036"/>
                <p:cNvCxnSpPr/>
                <p:nvPr/>
              </p:nvCxnSpPr>
              <p:spPr>
                <a:xfrm>
                  <a:off x="624197" y="5890895"/>
                  <a:ext cx="11128824"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38" name="直接箭头连接符 1037"/>
                <p:cNvCxnSpPr/>
                <p:nvPr/>
              </p:nvCxnSpPr>
              <p:spPr>
                <a:xfrm flipV="1">
                  <a:off x="596798" y="1432010"/>
                  <a:ext cx="0" cy="445888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048" name="组合 1047"/>
              <p:cNvGrpSpPr/>
              <p:nvPr/>
            </p:nvGrpSpPr>
            <p:grpSpPr>
              <a:xfrm>
                <a:off x="3413060" y="1792045"/>
                <a:ext cx="8255839" cy="4279796"/>
                <a:chOff x="3452760" y="1703045"/>
                <a:chExt cx="8255839" cy="3049905"/>
              </a:xfrm>
            </p:grpSpPr>
            <p:sp>
              <p:nvSpPr>
                <p:cNvPr id="1041" name="object 7"/>
                <p:cNvSpPr/>
                <p:nvPr/>
              </p:nvSpPr>
              <p:spPr>
                <a:xfrm>
                  <a:off x="3452760" y="1703045"/>
                  <a:ext cx="0" cy="3049905"/>
                </a:xfrm>
                <a:custGeom>
                  <a:avLst/>
                  <a:gdLst/>
                  <a:ahLst/>
                  <a:cxnLst/>
                  <a:rect l="l" t="t" r="r" b="b"/>
                  <a:pathLst>
                    <a:path h="3049904">
                      <a:moveTo>
                        <a:pt x="0" y="0"/>
                      </a:moveTo>
                      <a:lnTo>
                        <a:pt x="0" y="3049752"/>
                      </a:lnTo>
                    </a:path>
                  </a:pathLst>
                </a:custGeom>
                <a:ln w="7620">
                  <a:solidFill>
                    <a:srgbClr val="A6A6A6"/>
                  </a:solidFill>
                  <a:prstDash val="dash"/>
                </a:ln>
              </p:spPr>
              <p:txBody>
                <a:bodyPr wrap="square" lIns="0" tIns="0" rIns="0" bIns="0" rtlCol="0"/>
                <a:lstStyle/>
                <a:p>
                  <a:endParaRPr>
                    <a:latin typeface="+mn-ea"/>
                  </a:endParaRPr>
                </a:p>
              </p:txBody>
            </p:sp>
            <p:sp>
              <p:nvSpPr>
                <p:cNvPr id="1042" name="object 8"/>
                <p:cNvSpPr/>
                <p:nvPr/>
              </p:nvSpPr>
              <p:spPr>
                <a:xfrm>
                  <a:off x="6204706" y="1703045"/>
                  <a:ext cx="0" cy="3049905"/>
                </a:xfrm>
                <a:custGeom>
                  <a:avLst/>
                  <a:gdLst/>
                  <a:ahLst/>
                  <a:cxnLst/>
                  <a:rect l="l" t="t" r="r" b="b"/>
                  <a:pathLst>
                    <a:path h="3049904">
                      <a:moveTo>
                        <a:pt x="0" y="0"/>
                      </a:moveTo>
                      <a:lnTo>
                        <a:pt x="0" y="3049752"/>
                      </a:lnTo>
                    </a:path>
                  </a:pathLst>
                </a:custGeom>
                <a:ln w="7620">
                  <a:solidFill>
                    <a:srgbClr val="A6A6A6"/>
                  </a:solidFill>
                  <a:prstDash val="dash"/>
                </a:ln>
              </p:spPr>
              <p:txBody>
                <a:bodyPr wrap="square" lIns="0" tIns="0" rIns="0" bIns="0" rtlCol="0"/>
                <a:lstStyle/>
                <a:p>
                  <a:endParaRPr>
                    <a:latin typeface="+mn-ea"/>
                  </a:endParaRPr>
                </a:p>
              </p:txBody>
            </p:sp>
            <p:sp>
              <p:nvSpPr>
                <p:cNvPr id="1044" name="object 9"/>
                <p:cNvSpPr/>
                <p:nvPr/>
              </p:nvSpPr>
              <p:spPr>
                <a:xfrm>
                  <a:off x="8956652" y="1703045"/>
                  <a:ext cx="0" cy="3049905"/>
                </a:xfrm>
                <a:custGeom>
                  <a:avLst/>
                  <a:gdLst/>
                  <a:ahLst/>
                  <a:cxnLst/>
                  <a:rect l="l" t="t" r="r" b="b"/>
                  <a:pathLst>
                    <a:path h="3049904">
                      <a:moveTo>
                        <a:pt x="0" y="0"/>
                      </a:moveTo>
                      <a:lnTo>
                        <a:pt x="0" y="3049752"/>
                      </a:lnTo>
                    </a:path>
                  </a:pathLst>
                </a:custGeom>
                <a:ln w="7620">
                  <a:solidFill>
                    <a:srgbClr val="A6A6A6"/>
                  </a:solidFill>
                  <a:prstDash val="dash"/>
                </a:ln>
              </p:spPr>
              <p:txBody>
                <a:bodyPr wrap="square" lIns="0" tIns="0" rIns="0" bIns="0" rtlCol="0"/>
                <a:lstStyle/>
                <a:p>
                  <a:endParaRPr>
                    <a:latin typeface="+mn-ea"/>
                  </a:endParaRPr>
                </a:p>
              </p:txBody>
            </p:sp>
            <p:sp>
              <p:nvSpPr>
                <p:cNvPr id="1045" name="object 10"/>
                <p:cNvSpPr/>
                <p:nvPr/>
              </p:nvSpPr>
              <p:spPr>
                <a:xfrm>
                  <a:off x="11708599" y="1703045"/>
                  <a:ext cx="0" cy="3049905"/>
                </a:xfrm>
                <a:custGeom>
                  <a:avLst/>
                  <a:gdLst/>
                  <a:ahLst/>
                  <a:cxnLst/>
                  <a:rect l="l" t="t" r="r" b="b"/>
                  <a:pathLst>
                    <a:path h="3049904">
                      <a:moveTo>
                        <a:pt x="0" y="0"/>
                      </a:moveTo>
                      <a:lnTo>
                        <a:pt x="0" y="3049752"/>
                      </a:lnTo>
                    </a:path>
                  </a:pathLst>
                </a:custGeom>
                <a:ln w="7619">
                  <a:solidFill>
                    <a:srgbClr val="A6A6A6"/>
                  </a:solidFill>
                  <a:prstDash val="dash"/>
                </a:ln>
              </p:spPr>
              <p:txBody>
                <a:bodyPr wrap="square" lIns="0" tIns="0" rIns="0" bIns="0" rtlCol="0"/>
                <a:lstStyle/>
                <a:p>
                  <a:endParaRPr>
                    <a:latin typeface="+mn-ea"/>
                  </a:endParaRPr>
                </a:p>
              </p:txBody>
            </p:sp>
          </p:grpSp>
          <p:sp>
            <p:nvSpPr>
              <p:cNvPr id="1056" name="Chevron 37+"/>
              <p:cNvSpPr/>
              <p:nvPr/>
            </p:nvSpPr>
            <p:spPr>
              <a:xfrm>
                <a:off x="688513" y="1519867"/>
                <a:ext cx="2724544" cy="542867"/>
              </a:xfrm>
              <a:prstGeom prst="chevron">
                <a:avLst>
                  <a:gd name="adj" fmla="val 21132"/>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57" name="Chevron 37+"/>
              <p:cNvSpPr/>
              <p:nvPr/>
            </p:nvSpPr>
            <p:spPr>
              <a:xfrm>
                <a:off x="3416825" y="1519867"/>
                <a:ext cx="2724544" cy="542867"/>
              </a:xfrm>
              <a:prstGeom prst="chevron">
                <a:avLst>
                  <a:gd name="adj" fmla="val 21132"/>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58" name="Chevron 37+"/>
              <p:cNvSpPr/>
              <p:nvPr/>
            </p:nvSpPr>
            <p:spPr>
              <a:xfrm>
                <a:off x="6178707" y="1519867"/>
                <a:ext cx="2724544" cy="542867"/>
              </a:xfrm>
              <a:prstGeom prst="chevron">
                <a:avLst>
                  <a:gd name="adj" fmla="val 21132"/>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59" name="Chevron 37+"/>
              <p:cNvSpPr/>
              <p:nvPr/>
            </p:nvSpPr>
            <p:spPr>
              <a:xfrm>
                <a:off x="8890651" y="1519867"/>
                <a:ext cx="2724544" cy="542867"/>
              </a:xfrm>
              <a:prstGeom prst="chevron">
                <a:avLst>
                  <a:gd name="adj" fmla="val 21132"/>
                </a:avLst>
              </a:prstGeom>
              <a:solidFill>
                <a:schemeClr val="tx1">
                  <a:lumMod val="75000"/>
                  <a:lumOff val="25000"/>
                </a:schemeClr>
              </a:solidFill>
              <a:ln w="38100">
                <a:noFill/>
              </a:ln>
              <a:effectLst>
                <a:outerShdw blurRad="411480" dist="123444" dir="5400000" sx="108000" sy="108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60" name="文本框 1059"/>
              <p:cNvSpPr txBox="1"/>
              <p:nvPr/>
            </p:nvSpPr>
            <p:spPr>
              <a:xfrm>
                <a:off x="1143888" y="1634706"/>
                <a:ext cx="1861735"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rPr>
                  <a:t>探索期   </a:t>
                </a:r>
                <a:r>
                  <a:rPr kumimoji="0" lang="en-US" altLang="zh-CN" sz="1400" b="0" u="none" strike="noStrike" kern="1200" cap="none" spc="0" normalizeH="0" baseline="0" noProof="0" dirty="0">
                    <a:ln>
                      <a:noFill/>
                    </a:ln>
                    <a:solidFill>
                      <a:schemeClr val="bg1"/>
                    </a:solidFill>
                    <a:effectLst/>
                    <a:uLnTx/>
                    <a:uFillTx/>
                    <a:latin typeface="+mn-ea"/>
                  </a:rPr>
                  <a:t>2019~2011</a:t>
                </a:r>
                <a:endParaRPr kumimoji="0" lang="en-US" altLang="zh-CN" sz="1400" b="0" u="none" strike="noStrike" kern="1200" cap="none" spc="0" normalizeH="0" baseline="0" noProof="0" dirty="0">
                  <a:ln>
                    <a:noFill/>
                  </a:ln>
                  <a:solidFill>
                    <a:schemeClr val="bg1"/>
                  </a:solidFill>
                  <a:effectLst/>
                  <a:uLnTx/>
                  <a:uFillTx/>
                  <a:latin typeface="+mn-ea"/>
                </a:endParaRPr>
              </a:p>
            </p:txBody>
          </p:sp>
          <p:sp>
            <p:nvSpPr>
              <p:cNvPr id="1061" name="文本框 1060"/>
              <p:cNvSpPr txBox="1"/>
              <p:nvPr/>
            </p:nvSpPr>
            <p:spPr>
              <a:xfrm>
                <a:off x="3497360" y="1634706"/>
                <a:ext cx="252963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schemeClr val="bg1"/>
                    </a:solidFill>
                    <a:latin typeface="思源黑体 CN Heavy" panose="020B0A00000000000000" pitchFamily="34" charset="-122"/>
                    <a:ea typeface="思源黑体 CN Heavy" panose="020B0A00000000000000" pitchFamily="34" charset="-122"/>
                  </a:rPr>
                  <a:t>市场启动</a:t>
                </a:r>
                <a:r>
                  <a:rPr kumimoji="0" lang="zh-CN" altLang="en-US" sz="1400" b="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rPr>
                  <a:t>期   </a:t>
                </a:r>
                <a:r>
                  <a:rPr kumimoji="0" lang="en-US" altLang="zh-CN" sz="1400" b="0" u="none" strike="noStrike" kern="1200" cap="none" spc="0" normalizeH="0" baseline="0" noProof="0" dirty="0">
                    <a:ln>
                      <a:noFill/>
                    </a:ln>
                    <a:solidFill>
                      <a:schemeClr val="bg1"/>
                    </a:solidFill>
                    <a:effectLst/>
                    <a:uLnTx/>
                    <a:uFillTx/>
                    <a:latin typeface="+mn-ea"/>
                  </a:rPr>
                  <a:t>2019~2011</a:t>
                </a:r>
                <a:endParaRPr kumimoji="0" lang="en-US" altLang="zh-CN" sz="1400" b="0" u="none" strike="noStrike" kern="1200" cap="none" spc="0" normalizeH="0" baseline="0" noProof="0" dirty="0">
                  <a:ln>
                    <a:noFill/>
                  </a:ln>
                  <a:solidFill>
                    <a:schemeClr val="bg1"/>
                  </a:solidFill>
                  <a:effectLst/>
                  <a:uLnTx/>
                  <a:uFillTx/>
                  <a:latin typeface="+mn-ea"/>
                </a:endParaRPr>
              </a:p>
            </p:txBody>
          </p:sp>
          <p:sp>
            <p:nvSpPr>
              <p:cNvPr id="1062" name="文本框 1061"/>
              <p:cNvSpPr txBox="1"/>
              <p:nvPr/>
            </p:nvSpPr>
            <p:spPr>
              <a:xfrm>
                <a:off x="6496968" y="1634706"/>
                <a:ext cx="210808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schemeClr val="bg1"/>
                    </a:solidFill>
                    <a:latin typeface="思源黑体 CN Heavy" panose="020B0A00000000000000" pitchFamily="34" charset="-122"/>
                    <a:ea typeface="思源黑体 CN Heavy" panose="020B0A00000000000000" pitchFamily="34" charset="-122"/>
                  </a:rPr>
                  <a:t>高速发展</a:t>
                </a:r>
                <a:r>
                  <a:rPr kumimoji="0" lang="zh-CN" altLang="en-US" sz="1400" b="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rPr>
                  <a:t>期   </a:t>
                </a:r>
                <a:r>
                  <a:rPr kumimoji="0" lang="en-US" altLang="zh-CN" sz="1400" b="0" u="none" strike="noStrike" kern="1200" cap="none" spc="0" normalizeH="0" baseline="0" noProof="0" dirty="0">
                    <a:ln>
                      <a:noFill/>
                    </a:ln>
                    <a:solidFill>
                      <a:schemeClr val="bg1"/>
                    </a:solidFill>
                    <a:effectLst/>
                    <a:uLnTx/>
                    <a:uFillTx/>
                    <a:latin typeface="+mn-ea"/>
                  </a:rPr>
                  <a:t>2019~2011</a:t>
                </a:r>
                <a:endParaRPr kumimoji="0" lang="en-US" altLang="zh-CN" sz="1400" b="0" u="none" strike="noStrike" kern="1200" cap="none" spc="0" normalizeH="0" baseline="0" noProof="0" dirty="0">
                  <a:ln>
                    <a:noFill/>
                  </a:ln>
                  <a:solidFill>
                    <a:schemeClr val="bg1"/>
                  </a:solidFill>
                  <a:effectLst/>
                  <a:uLnTx/>
                  <a:uFillTx/>
                  <a:latin typeface="+mn-ea"/>
                </a:endParaRPr>
              </a:p>
            </p:txBody>
          </p:sp>
          <p:sp>
            <p:nvSpPr>
              <p:cNvPr id="1063" name="文本框 1062"/>
              <p:cNvSpPr txBox="1"/>
              <p:nvPr/>
            </p:nvSpPr>
            <p:spPr>
              <a:xfrm>
                <a:off x="9025690" y="1634706"/>
                <a:ext cx="253447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rPr>
                  <a:t>应用成熟期   </a:t>
                </a:r>
                <a:r>
                  <a:rPr kumimoji="0" lang="en-US" altLang="zh-CN" sz="1400" b="0" u="none" strike="noStrike" kern="1200" cap="none" spc="0" normalizeH="0" baseline="0" noProof="0" dirty="0">
                    <a:ln>
                      <a:noFill/>
                    </a:ln>
                    <a:solidFill>
                      <a:schemeClr val="bg1"/>
                    </a:solidFill>
                    <a:effectLst/>
                    <a:uLnTx/>
                    <a:uFillTx/>
                    <a:latin typeface="+mn-ea"/>
                  </a:rPr>
                  <a:t>2019~2011</a:t>
                </a:r>
                <a:endParaRPr kumimoji="0" lang="en-US" altLang="zh-CN" sz="1400" b="0" u="none" strike="noStrike" kern="1200" cap="none" spc="0" normalizeH="0" baseline="0" noProof="0" dirty="0">
                  <a:ln>
                    <a:noFill/>
                  </a:ln>
                  <a:solidFill>
                    <a:schemeClr val="bg1"/>
                  </a:solidFill>
                  <a:effectLst/>
                  <a:uLnTx/>
                  <a:uFillTx/>
                  <a:latin typeface="+mn-ea"/>
                </a:endParaRPr>
              </a:p>
            </p:txBody>
          </p:sp>
          <p:sp>
            <p:nvSpPr>
              <p:cNvPr id="1064" name="任意多边形: 形状 1063"/>
              <p:cNvSpPr/>
              <p:nvPr/>
            </p:nvSpPr>
            <p:spPr>
              <a:xfrm>
                <a:off x="867443" y="2843489"/>
                <a:ext cx="10675257" cy="2450697"/>
              </a:xfrm>
              <a:custGeom>
                <a:avLst/>
                <a:gdLst>
                  <a:gd name="connsiteX0" fmla="*/ 0 w 10319657"/>
                  <a:gd name="connsiteY0" fmla="*/ 2209397 h 2355979"/>
                  <a:gd name="connsiteX1" fmla="*/ 1538514 w 10319657"/>
                  <a:gd name="connsiteY1" fmla="*/ 670882 h 2355979"/>
                  <a:gd name="connsiteX2" fmla="*/ 3846286 w 10319657"/>
                  <a:gd name="connsiteY2" fmla="*/ 2354540 h 2355979"/>
                  <a:gd name="connsiteX3" fmla="*/ 8360228 w 10319657"/>
                  <a:gd name="connsiteY3" fmla="*/ 322540 h 2355979"/>
                  <a:gd name="connsiteX4" fmla="*/ 10319657 w 10319657"/>
                  <a:gd name="connsiteY4" fmla="*/ 32254 h 2355979"/>
                  <a:gd name="connsiteX0-1" fmla="*/ 0 w 10637157"/>
                  <a:gd name="connsiteY0-2" fmla="*/ 2399897 h 2399897"/>
                  <a:gd name="connsiteX1-3" fmla="*/ 1856014 w 10637157"/>
                  <a:gd name="connsiteY1-4" fmla="*/ 670882 h 2399897"/>
                  <a:gd name="connsiteX2-5" fmla="*/ 4163786 w 10637157"/>
                  <a:gd name="connsiteY2-6" fmla="*/ 2354540 h 2399897"/>
                  <a:gd name="connsiteX3-7" fmla="*/ 8677728 w 10637157"/>
                  <a:gd name="connsiteY3-8" fmla="*/ 322540 h 2399897"/>
                  <a:gd name="connsiteX4-9" fmla="*/ 10637157 w 10637157"/>
                  <a:gd name="connsiteY4-10" fmla="*/ 32254 h 2399897"/>
                  <a:gd name="connsiteX0-11" fmla="*/ 0 w 10675257"/>
                  <a:gd name="connsiteY0-12" fmla="*/ 2450697 h 2450697"/>
                  <a:gd name="connsiteX1-13" fmla="*/ 1894114 w 10675257"/>
                  <a:gd name="connsiteY1-14" fmla="*/ 670882 h 2450697"/>
                  <a:gd name="connsiteX2-15" fmla="*/ 4201886 w 10675257"/>
                  <a:gd name="connsiteY2-16" fmla="*/ 2354540 h 2450697"/>
                  <a:gd name="connsiteX3-17" fmla="*/ 8715828 w 10675257"/>
                  <a:gd name="connsiteY3-18" fmla="*/ 322540 h 2450697"/>
                  <a:gd name="connsiteX4-19" fmla="*/ 10675257 w 10675257"/>
                  <a:gd name="connsiteY4-20" fmla="*/ 32254 h 24506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675257" h="2450697">
                    <a:moveTo>
                      <a:pt x="0" y="2450697"/>
                    </a:moveTo>
                    <a:cubicBezTo>
                      <a:pt x="448733" y="1669344"/>
                      <a:pt x="1193800" y="686908"/>
                      <a:pt x="1894114" y="670882"/>
                    </a:cubicBezTo>
                    <a:cubicBezTo>
                      <a:pt x="2594428" y="654856"/>
                      <a:pt x="3064934" y="2412597"/>
                      <a:pt x="4201886" y="2354540"/>
                    </a:cubicBezTo>
                    <a:cubicBezTo>
                      <a:pt x="5338838" y="2296483"/>
                      <a:pt x="7636933" y="709588"/>
                      <a:pt x="8715828" y="322540"/>
                    </a:cubicBezTo>
                    <a:cubicBezTo>
                      <a:pt x="9794723" y="-64508"/>
                      <a:pt x="10234990" y="-16127"/>
                      <a:pt x="10675257" y="32254"/>
                    </a:cubicBezTo>
                  </a:path>
                </a:pathLst>
              </a:custGeom>
              <a:noFill/>
              <a:ln w="41275">
                <a:gradFill flip="none" rotWithShape="1">
                  <a:gsLst>
                    <a:gs pos="58000">
                      <a:schemeClr val="tx1">
                        <a:alpha val="76000"/>
                      </a:schemeClr>
                    </a:gs>
                    <a:gs pos="100000">
                      <a:schemeClr val="tx1">
                        <a:alpha val="52000"/>
                      </a:schemeClr>
                    </a:gs>
                  </a:gsLst>
                  <a:lin ang="10800000" scaled="1"/>
                  <a:tileRect/>
                </a:gradFill>
                <a:tailEnd type="none" w="med" len="sm"/>
              </a:ln>
              <a:effectLst>
                <a:outerShdw blurRad="63500" dist="152400" dir="4800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66" name="组合 1065"/>
              <p:cNvGrpSpPr/>
              <p:nvPr/>
            </p:nvGrpSpPr>
            <p:grpSpPr>
              <a:xfrm>
                <a:off x="791493" y="4898365"/>
                <a:ext cx="399532" cy="399522"/>
                <a:chOff x="4660138" y="4674775"/>
                <a:chExt cx="68039" cy="68038"/>
              </a:xfrm>
            </p:grpSpPr>
            <p:sp>
              <p:nvSpPr>
                <p:cNvPr id="1067" name="椭圆 1066"/>
                <p:cNvSpPr/>
                <p:nvPr>
                  <p:custDataLst>
                    <p:tags r:id="rId1"/>
                  </p:custDataLst>
                </p:nvPr>
              </p:nvSpPr>
              <p:spPr>
                <a:xfrm>
                  <a:off x="4660138" y="4674775"/>
                  <a:ext cx="68039" cy="68038"/>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200">
                    <a:latin typeface="+mj-ea"/>
                    <a:ea typeface="+mj-ea"/>
                  </a:endParaRPr>
                </a:p>
              </p:txBody>
            </p:sp>
            <p:sp>
              <p:nvSpPr>
                <p:cNvPr id="1068" name="椭圆 1067"/>
                <p:cNvSpPr/>
                <p:nvPr/>
              </p:nvSpPr>
              <p:spPr>
                <a:xfrm>
                  <a:off x="4668188" y="4682827"/>
                  <a:ext cx="51933" cy="51931"/>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r>
                    <a:rPr lang="en-US" altLang="zh-CN" sz="1200" dirty="0">
                      <a:latin typeface="+mj-ea"/>
                      <a:ea typeface="+mj-ea"/>
                    </a:rPr>
                    <a:t>A</a:t>
                  </a:r>
                  <a:endParaRPr lang="zh-CN" altLang="en-US" sz="1200" dirty="0">
                    <a:latin typeface="+mj-ea"/>
                    <a:ea typeface="+mj-ea"/>
                  </a:endParaRPr>
                </a:p>
              </p:txBody>
            </p:sp>
          </p:grpSp>
          <p:sp>
            <p:nvSpPr>
              <p:cNvPr id="1070" name="任意多边形: 形状 1069"/>
              <p:cNvSpPr/>
              <p:nvPr/>
            </p:nvSpPr>
            <p:spPr>
              <a:xfrm>
                <a:off x="1218775" y="4717486"/>
                <a:ext cx="2145096" cy="841807"/>
              </a:xfrm>
              <a:custGeom>
                <a:avLst/>
                <a:gdLst>
                  <a:gd name="connsiteX0" fmla="*/ 159801 w 837768"/>
                  <a:gd name="connsiteY0" fmla="*/ 0 h 328768"/>
                  <a:gd name="connsiteX1" fmla="*/ 782972 w 837768"/>
                  <a:gd name="connsiteY1" fmla="*/ 0 h 328768"/>
                  <a:gd name="connsiteX2" fmla="*/ 837768 w 837768"/>
                  <a:gd name="connsiteY2" fmla="*/ 54796 h 328768"/>
                  <a:gd name="connsiteX3" fmla="*/ 837768 w 837768"/>
                  <a:gd name="connsiteY3" fmla="*/ 273972 h 328768"/>
                  <a:gd name="connsiteX4" fmla="*/ 782972 w 837768"/>
                  <a:gd name="connsiteY4" fmla="*/ 328768 h 328768"/>
                  <a:gd name="connsiteX5" fmla="*/ 159801 w 837768"/>
                  <a:gd name="connsiteY5" fmla="*/ 328768 h 328768"/>
                  <a:gd name="connsiteX6" fmla="*/ 105005 w 837768"/>
                  <a:gd name="connsiteY6" fmla="*/ 273972 h 328768"/>
                  <a:gd name="connsiteX7" fmla="*/ 105005 w 837768"/>
                  <a:gd name="connsiteY7" fmla="*/ 209505 h 328768"/>
                  <a:gd name="connsiteX8" fmla="*/ 0 w 837768"/>
                  <a:gd name="connsiteY8" fmla="*/ 164385 h 328768"/>
                  <a:gd name="connsiteX9" fmla="*/ 105005 w 837768"/>
                  <a:gd name="connsiteY9" fmla="*/ 119265 h 328768"/>
                  <a:gd name="connsiteX10" fmla="*/ 105005 w 837768"/>
                  <a:gd name="connsiteY10" fmla="*/ 54796 h 328768"/>
                  <a:gd name="connsiteX11" fmla="*/ 159801 w 837768"/>
                  <a:gd name="connsiteY11" fmla="*/ 0 h 32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7768" h="328768">
                    <a:moveTo>
                      <a:pt x="159801" y="0"/>
                    </a:moveTo>
                    <a:lnTo>
                      <a:pt x="782972" y="0"/>
                    </a:lnTo>
                    <a:cubicBezTo>
                      <a:pt x="813235" y="0"/>
                      <a:pt x="837768" y="24533"/>
                      <a:pt x="837768" y="54796"/>
                    </a:cubicBezTo>
                    <a:lnTo>
                      <a:pt x="837768" y="273972"/>
                    </a:lnTo>
                    <a:cubicBezTo>
                      <a:pt x="837768" y="304235"/>
                      <a:pt x="813235" y="328768"/>
                      <a:pt x="782972" y="328768"/>
                    </a:cubicBezTo>
                    <a:lnTo>
                      <a:pt x="159801" y="328768"/>
                    </a:lnTo>
                    <a:cubicBezTo>
                      <a:pt x="129538" y="328768"/>
                      <a:pt x="105005" y="304235"/>
                      <a:pt x="105005" y="273972"/>
                    </a:cubicBezTo>
                    <a:lnTo>
                      <a:pt x="105005" y="209505"/>
                    </a:lnTo>
                    <a:lnTo>
                      <a:pt x="0" y="164385"/>
                    </a:lnTo>
                    <a:lnTo>
                      <a:pt x="105005" y="119265"/>
                    </a:lnTo>
                    <a:lnTo>
                      <a:pt x="105005" y="54796"/>
                    </a:lnTo>
                    <a:cubicBezTo>
                      <a:pt x="105005" y="24533"/>
                      <a:pt x="129538" y="0"/>
                      <a:pt x="159801" y="0"/>
                    </a:cubicBez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1072" name="object 57"/>
              <p:cNvSpPr txBox="1"/>
              <p:nvPr/>
            </p:nvSpPr>
            <p:spPr>
              <a:xfrm>
                <a:off x="1563534" y="4844438"/>
                <a:ext cx="1772588" cy="555088"/>
              </a:xfrm>
              <a:prstGeom prst="rect">
                <a:avLst/>
              </a:prstGeom>
            </p:spPr>
            <p:txBody>
              <a:bodyPr vert="horz" wrap="square" lIns="0" tIns="13335" rIns="0" bIns="0" rtlCol="0">
                <a:spAutoFit/>
              </a:bodyPr>
              <a:lstStyle/>
              <a:p>
                <a:pPr marL="12700" marR="5080">
                  <a:lnSpc>
                    <a:spcPct val="120000"/>
                  </a:lnSpc>
                  <a:spcBef>
                    <a:spcPts val="105"/>
                  </a:spcBef>
                </a:pPr>
                <a:r>
                  <a:rPr sz="1000" dirty="0">
                    <a:solidFill>
                      <a:schemeClr val="bg1"/>
                    </a:solidFill>
                    <a:latin typeface="+mn-ea"/>
                    <a:cs typeface="微软雅黑"/>
                  </a:rPr>
                  <a:t>从</a:t>
                </a:r>
                <a:r>
                  <a:rPr sz="1000" spc="-5" dirty="0">
                    <a:solidFill>
                      <a:schemeClr val="bg1"/>
                    </a:solidFill>
                    <a:latin typeface="+mn-ea"/>
                    <a:cs typeface="微软雅黑"/>
                  </a:rPr>
                  <a:t>2009</a:t>
                </a:r>
                <a:r>
                  <a:rPr sz="1000" dirty="0">
                    <a:solidFill>
                      <a:schemeClr val="bg1"/>
                    </a:solidFill>
                    <a:latin typeface="+mn-ea"/>
                    <a:cs typeface="微软雅黑"/>
                  </a:rPr>
                  <a:t>年</a:t>
                </a:r>
                <a:r>
                  <a:rPr sz="1000" spc="-5" dirty="0">
                    <a:solidFill>
                      <a:schemeClr val="bg1"/>
                    </a:solidFill>
                    <a:latin typeface="+mn-ea"/>
                    <a:cs typeface="微软雅黑"/>
                  </a:rPr>
                  <a:t>11</a:t>
                </a:r>
                <a:r>
                  <a:rPr sz="1000" dirty="0">
                    <a:solidFill>
                      <a:schemeClr val="bg1"/>
                    </a:solidFill>
                    <a:latin typeface="+mn-ea"/>
                    <a:cs typeface="微软雅黑"/>
                  </a:rPr>
                  <a:t>月起，所有公立</a:t>
                </a:r>
                <a:r>
                  <a:rPr sz="1000" spc="0" dirty="0">
                    <a:solidFill>
                      <a:schemeClr val="bg1"/>
                    </a:solidFill>
                    <a:latin typeface="+mn-ea"/>
                    <a:cs typeface="微软雅黑"/>
                  </a:rPr>
                  <a:t>三 </a:t>
                </a:r>
                <a:r>
                  <a:rPr sz="1000" dirty="0">
                    <a:solidFill>
                      <a:schemeClr val="bg1"/>
                    </a:solidFill>
                    <a:latin typeface="+mn-ea"/>
                    <a:cs typeface="微软雅黑"/>
                  </a:rPr>
                  <a:t>级医院都要开展实名预约挂号服务， </a:t>
                </a:r>
                <a:r>
                  <a:rPr sz="1000" dirty="0" err="1">
                    <a:solidFill>
                      <a:schemeClr val="bg1"/>
                    </a:solidFill>
                    <a:latin typeface="+mn-ea"/>
                    <a:cs typeface="微软雅黑"/>
                  </a:rPr>
                  <a:t>并可以与第三方中介</a:t>
                </a:r>
                <a:endParaRPr sz="1000" dirty="0">
                  <a:solidFill>
                    <a:schemeClr val="bg1"/>
                  </a:solidFill>
                  <a:latin typeface="+mn-ea"/>
                  <a:cs typeface="微软雅黑"/>
                </a:endParaRPr>
              </a:p>
            </p:txBody>
          </p:sp>
          <p:grpSp>
            <p:nvGrpSpPr>
              <p:cNvPr id="1073" name="组合 1072"/>
              <p:cNvGrpSpPr/>
              <p:nvPr/>
            </p:nvGrpSpPr>
            <p:grpSpPr>
              <a:xfrm>
                <a:off x="2565848" y="3302038"/>
                <a:ext cx="399532" cy="399522"/>
                <a:chOff x="4660138" y="4674775"/>
                <a:chExt cx="68039" cy="68038"/>
              </a:xfrm>
            </p:grpSpPr>
            <p:sp>
              <p:nvSpPr>
                <p:cNvPr id="1074" name="椭圆 1073"/>
                <p:cNvSpPr/>
                <p:nvPr>
                  <p:custDataLst>
                    <p:tags r:id="rId2"/>
                  </p:custDataLst>
                </p:nvPr>
              </p:nvSpPr>
              <p:spPr>
                <a:xfrm>
                  <a:off x="4660138" y="4674775"/>
                  <a:ext cx="68039" cy="68038"/>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200">
                    <a:latin typeface="+mj-ea"/>
                    <a:ea typeface="+mj-ea"/>
                  </a:endParaRPr>
                </a:p>
              </p:txBody>
            </p:sp>
            <p:sp>
              <p:nvSpPr>
                <p:cNvPr id="1075" name="椭圆 1074"/>
                <p:cNvSpPr/>
                <p:nvPr/>
              </p:nvSpPr>
              <p:spPr>
                <a:xfrm>
                  <a:off x="4668188" y="4682827"/>
                  <a:ext cx="51933" cy="51931"/>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r>
                    <a:rPr lang="en-US" altLang="zh-CN" sz="1200" dirty="0">
                      <a:latin typeface="+mj-ea"/>
                      <a:ea typeface="+mj-ea"/>
                    </a:rPr>
                    <a:t>B</a:t>
                  </a:r>
                  <a:endParaRPr lang="zh-CN" altLang="en-US" sz="1200" dirty="0">
                    <a:latin typeface="+mj-ea"/>
                    <a:ea typeface="+mj-ea"/>
                  </a:endParaRPr>
                </a:p>
              </p:txBody>
            </p:sp>
          </p:grpSp>
          <p:grpSp>
            <p:nvGrpSpPr>
              <p:cNvPr id="1076" name="组合 1075"/>
              <p:cNvGrpSpPr/>
              <p:nvPr/>
            </p:nvGrpSpPr>
            <p:grpSpPr>
              <a:xfrm>
                <a:off x="4727483" y="5014518"/>
                <a:ext cx="399532" cy="399522"/>
                <a:chOff x="4660138" y="4674775"/>
                <a:chExt cx="68039" cy="68038"/>
              </a:xfrm>
            </p:grpSpPr>
            <p:sp>
              <p:nvSpPr>
                <p:cNvPr id="1077" name="椭圆 1076"/>
                <p:cNvSpPr/>
                <p:nvPr>
                  <p:custDataLst>
                    <p:tags r:id="rId3"/>
                  </p:custDataLst>
                </p:nvPr>
              </p:nvSpPr>
              <p:spPr>
                <a:xfrm>
                  <a:off x="4660138" y="4674775"/>
                  <a:ext cx="68039" cy="68038"/>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200">
                    <a:latin typeface="+mj-ea"/>
                    <a:ea typeface="+mj-ea"/>
                  </a:endParaRPr>
                </a:p>
              </p:txBody>
            </p:sp>
            <p:sp>
              <p:nvSpPr>
                <p:cNvPr id="1078" name="椭圆 1077"/>
                <p:cNvSpPr/>
                <p:nvPr/>
              </p:nvSpPr>
              <p:spPr>
                <a:xfrm>
                  <a:off x="4668188" y="4682827"/>
                  <a:ext cx="51933" cy="51931"/>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r>
                    <a:rPr lang="en-US" altLang="zh-CN" sz="1200">
                      <a:latin typeface="+mj-ea"/>
                      <a:ea typeface="+mj-ea"/>
                    </a:rPr>
                    <a:t>C</a:t>
                  </a:r>
                  <a:endParaRPr lang="zh-CN" altLang="en-US" sz="1200" dirty="0">
                    <a:latin typeface="+mj-ea"/>
                    <a:ea typeface="+mj-ea"/>
                  </a:endParaRPr>
                </a:p>
              </p:txBody>
            </p:sp>
          </p:grpSp>
          <p:grpSp>
            <p:nvGrpSpPr>
              <p:cNvPr id="1079" name="组合 1078"/>
              <p:cNvGrpSpPr/>
              <p:nvPr/>
            </p:nvGrpSpPr>
            <p:grpSpPr>
              <a:xfrm>
                <a:off x="7432122" y="3939343"/>
                <a:ext cx="399532" cy="399522"/>
                <a:chOff x="4660138" y="4674775"/>
                <a:chExt cx="68039" cy="68038"/>
              </a:xfrm>
            </p:grpSpPr>
            <p:sp>
              <p:nvSpPr>
                <p:cNvPr id="1080" name="椭圆 1079"/>
                <p:cNvSpPr/>
                <p:nvPr>
                  <p:custDataLst>
                    <p:tags r:id="rId4"/>
                  </p:custDataLst>
                </p:nvPr>
              </p:nvSpPr>
              <p:spPr>
                <a:xfrm>
                  <a:off x="4660138" y="4674775"/>
                  <a:ext cx="68039" cy="68038"/>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200">
                    <a:latin typeface="+mj-ea"/>
                    <a:ea typeface="+mj-ea"/>
                  </a:endParaRPr>
                </a:p>
              </p:txBody>
            </p:sp>
            <p:sp>
              <p:nvSpPr>
                <p:cNvPr id="1081" name="椭圆 1080"/>
                <p:cNvSpPr/>
                <p:nvPr/>
              </p:nvSpPr>
              <p:spPr>
                <a:xfrm>
                  <a:off x="4668188" y="4682827"/>
                  <a:ext cx="51933" cy="51931"/>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r>
                    <a:rPr lang="en-US" altLang="zh-CN" sz="1200" dirty="0">
                      <a:latin typeface="+mj-ea"/>
                      <a:ea typeface="+mj-ea"/>
                    </a:rPr>
                    <a:t>D</a:t>
                  </a:r>
                  <a:endParaRPr lang="zh-CN" altLang="en-US" sz="1200" dirty="0">
                    <a:latin typeface="+mj-ea"/>
                    <a:ea typeface="+mj-ea"/>
                  </a:endParaRPr>
                </a:p>
              </p:txBody>
            </p:sp>
          </p:grpSp>
          <p:grpSp>
            <p:nvGrpSpPr>
              <p:cNvPr id="1082" name="组合 1081"/>
              <p:cNvGrpSpPr/>
              <p:nvPr/>
            </p:nvGrpSpPr>
            <p:grpSpPr>
              <a:xfrm>
                <a:off x="9541840" y="2898970"/>
                <a:ext cx="399532" cy="399522"/>
                <a:chOff x="4660138" y="4674775"/>
                <a:chExt cx="68039" cy="68038"/>
              </a:xfrm>
            </p:grpSpPr>
            <p:sp>
              <p:nvSpPr>
                <p:cNvPr id="1083" name="椭圆 1082"/>
                <p:cNvSpPr/>
                <p:nvPr>
                  <p:custDataLst>
                    <p:tags r:id="rId5"/>
                  </p:custDataLst>
                </p:nvPr>
              </p:nvSpPr>
              <p:spPr>
                <a:xfrm>
                  <a:off x="4660138" y="4674775"/>
                  <a:ext cx="68039" cy="68038"/>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200">
                    <a:latin typeface="+mj-ea"/>
                    <a:ea typeface="+mj-ea"/>
                  </a:endParaRPr>
                </a:p>
              </p:txBody>
            </p:sp>
            <p:sp>
              <p:nvSpPr>
                <p:cNvPr id="1084" name="椭圆 1083"/>
                <p:cNvSpPr/>
                <p:nvPr/>
              </p:nvSpPr>
              <p:spPr>
                <a:xfrm>
                  <a:off x="4668188" y="4682827"/>
                  <a:ext cx="51933" cy="51931"/>
                </a:xfrm>
                <a:prstGeom prst="ellipse">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r>
                    <a:rPr lang="en-US" altLang="zh-CN" sz="1200" dirty="0">
                      <a:latin typeface="+mj-ea"/>
                      <a:ea typeface="+mj-ea"/>
                    </a:rPr>
                    <a:t>E</a:t>
                  </a:r>
                  <a:endParaRPr lang="zh-CN" altLang="en-US" sz="1200" dirty="0">
                    <a:latin typeface="+mj-ea"/>
                    <a:ea typeface="+mj-ea"/>
                  </a:endParaRPr>
                </a:p>
              </p:txBody>
            </p:sp>
          </p:grpSp>
          <p:sp>
            <p:nvSpPr>
              <p:cNvPr id="1100" name="任意多边形: 形状 1099"/>
              <p:cNvSpPr/>
              <p:nvPr/>
            </p:nvSpPr>
            <p:spPr>
              <a:xfrm>
                <a:off x="4117249" y="3137426"/>
                <a:ext cx="2451787" cy="1459536"/>
              </a:xfrm>
              <a:custGeom>
                <a:avLst/>
                <a:gdLst>
                  <a:gd name="connsiteX0" fmla="*/ 78800 w 2451787"/>
                  <a:gd name="connsiteY0" fmla="*/ 0 h 1459536"/>
                  <a:gd name="connsiteX1" fmla="*/ 2372987 w 2451787"/>
                  <a:gd name="connsiteY1" fmla="*/ 0 h 1459536"/>
                  <a:gd name="connsiteX2" fmla="*/ 2451787 w 2451787"/>
                  <a:gd name="connsiteY2" fmla="*/ 78800 h 1459536"/>
                  <a:gd name="connsiteX3" fmla="*/ 2451787 w 2451787"/>
                  <a:gd name="connsiteY3" fmla="*/ 1090689 h 1459536"/>
                  <a:gd name="connsiteX4" fmla="*/ 2372987 w 2451787"/>
                  <a:gd name="connsiteY4" fmla="*/ 1169489 h 1459536"/>
                  <a:gd name="connsiteX5" fmla="*/ 978209 w 2451787"/>
                  <a:gd name="connsiteY5" fmla="*/ 1169489 h 1459536"/>
                  <a:gd name="connsiteX6" fmla="*/ 809981 w 2451787"/>
                  <a:gd name="connsiteY6" fmla="*/ 1459536 h 1459536"/>
                  <a:gd name="connsiteX7" fmla="*/ 641754 w 2451787"/>
                  <a:gd name="connsiteY7" fmla="*/ 1169489 h 1459536"/>
                  <a:gd name="connsiteX8" fmla="*/ 78800 w 2451787"/>
                  <a:gd name="connsiteY8" fmla="*/ 1169489 h 1459536"/>
                  <a:gd name="connsiteX9" fmla="*/ 0 w 2451787"/>
                  <a:gd name="connsiteY9" fmla="*/ 1090689 h 1459536"/>
                  <a:gd name="connsiteX10" fmla="*/ 0 w 2451787"/>
                  <a:gd name="connsiteY10" fmla="*/ 78800 h 1459536"/>
                  <a:gd name="connsiteX11" fmla="*/ 78800 w 2451787"/>
                  <a:gd name="connsiteY11" fmla="*/ 0 h 14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1787" h="1459536">
                    <a:moveTo>
                      <a:pt x="78800" y="0"/>
                    </a:moveTo>
                    <a:lnTo>
                      <a:pt x="2372987" y="0"/>
                    </a:lnTo>
                    <a:cubicBezTo>
                      <a:pt x="2416507" y="0"/>
                      <a:pt x="2451787" y="35280"/>
                      <a:pt x="2451787" y="78800"/>
                    </a:cubicBezTo>
                    <a:lnTo>
                      <a:pt x="2451787" y="1090689"/>
                    </a:lnTo>
                    <a:cubicBezTo>
                      <a:pt x="2451787" y="1134209"/>
                      <a:pt x="2416507" y="1169489"/>
                      <a:pt x="2372987" y="1169489"/>
                    </a:cubicBezTo>
                    <a:lnTo>
                      <a:pt x="978209" y="1169489"/>
                    </a:lnTo>
                    <a:lnTo>
                      <a:pt x="809981" y="1459536"/>
                    </a:lnTo>
                    <a:lnTo>
                      <a:pt x="641754" y="1169489"/>
                    </a:lnTo>
                    <a:lnTo>
                      <a:pt x="78800" y="1169489"/>
                    </a:lnTo>
                    <a:cubicBezTo>
                      <a:pt x="35280" y="1169489"/>
                      <a:pt x="0" y="1134209"/>
                      <a:pt x="0" y="1090689"/>
                    </a:cubicBezTo>
                    <a:lnTo>
                      <a:pt x="0" y="78800"/>
                    </a:lnTo>
                    <a:cubicBezTo>
                      <a:pt x="0" y="35280"/>
                      <a:pt x="35280" y="0"/>
                      <a:pt x="78800"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01" name="任意多边形: 形状 1100"/>
              <p:cNvSpPr/>
              <p:nvPr/>
            </p:nvSpPr>
            <p:spPr>
              <a:xfrm>
                <a:off x="7374852" y="4488595"/>
                <a:ext cx="2451787" cy="1433945"/>
              </a:xfrm>
              <a:custGeom>
                <a:avLst/>
                <a:gdLst>
                  <a:gd name="connsiteX0" fmla="*/ 329301 w 2451787"/>
                  <a:gd name="connsiteY0" fmla="*/ 0 h 1433945"/>
                  <a:gd name="connsiteX1" fmla="*/ 482686 w 2451787"/>
                  <a:gd name="connsiteY1" fmla="*/ 264456 h 1433945"/>
                  <a:gd name="connsiteX2" fmla="*/ 2372987 w 2451787"/>
                  <a:gd name="connsiteY2" fmla="*/ 264456 h 1433945"/>
                  <a:gd name="connsiteX3" fmla="*/ 2451787 w 2451787"/>
                  <a:gd name="connsiteY3" fmla="*/ 343256 h 1433945"/>
                  <a:gd name="connsiteX4" fmla="*/ 2451787 w 2451787"/>
                  <a:gd name="connsiteY4" fmla="*/ 1355145 h 1433945"/>
                  <a:gd name="connsiteX5" fmla="*/ 2372987 w 2451787"/>
                  <a:gd name="connsiteY5" fmla="*/ 1433945 h 1433945"/>
                  <a:gd name="connsiteX6" fmla="*/ 78800 w 2451787"/>
                  <a:gd name="connsiteY6" fmla="*/ 1433945 h 1433945"/>
                  <a:gd name="connsiteX7" fmla="*/ 0 w 2451787"/>
                  <a:gd name="connsiteY7" fmla="*/ 1355145 h 1433945"/>
                  <a:gd name="connsiteX8" fmla="*/ 0 w 2451787"/>
                  <a:gd name="connsiteY8" fmla="*/ 343256 h 1433945"/>
                  <a:gd name="connsiteX9" fmla="*/ 78800 w 2451787"/>
                  <a:gd name="connsiteY9" fmla="*/ 264456 h 1433945"/>
                  <a:gd name="connsiteX10" fmla="*/ 175916 w 2451787"/>
                  <a:gd name="connsiteY10" fmla="*/ 264456 h 143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787" h="1433945">
                    <a:moveTo>
                      <a:pt x="329301" y="0"/>
                    </a:moveTo>
                    <a:lnTo>
                      <a:pt x="482686" y="264456"/>
                    </a:lnTo>
                    <a:lnTo>
                      <a:pt x="2372987" y="264456"/>
                    </a:lnTo>
                    <a:cubicBezTo>
                      <a:pt x="2416507" y="264456"/>
                      <a:pt x="2451787" y="299736"/>
                      <a:pt x="2451787" y="343256"/>
                    </a:cubicBezTo>
                    <a:lnTo>
                      <a:pt x="2451787" y="1355145"/>
                    </a:lnTo>
                    <a:cubicBezTo>
                      <a:pt x="2451787" y="1398665"/>
                      <a:pt x="2416507" y="1433945"/>
                      <a:pt x="2372987" y="1433945"/>
                    </a:cubicBezTo>
                    <a:lnTo>
                      <a:pt x="78800" y="1433945"/>
                    </a:lnTo>
                    <a:cubicBezTo>
                      <a:pt x="35280" y="1433945"/>
                      <a:pt x="0" y="1398665"/>
                      <a:pt x="0" y="1355145"/>
                    </a:cubicBezTo>
                    <a:lnTo>
                      <a:pt x="0" y="343256"/>
                    </a:lnTo>
                    <a:cubicBezTo>
                      <a:pt x="0" y="299736"/>
                      <a:pt x="35280" y="264456"/>
                      <a:pt x="78800" y="264456"/>
                    </a:cubicBezTo>
                    <a:lnTo>
                      <a:pt x="175916" y="264456"/>
                    </a:ln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99" name="任意多边形: 形状 1098"/>
              <p:cNvSpPr/>
              <p:nvPr/>
            </p:nvSpPr>
            <p:spPr>
              <a:xfrm>
                <a:off x="977157" y="2426638"/>
                <a:ext cx="1547427" cy="912160"/>
              </a:xfrm>
              <a:custGeom>
                <a:avLst/>
                <a:gdLst>
                  <a:gd name="connsiteX0" fmla="*/ 49674 w 1547427"/>
                  <a:gd name="connsiteY0" fmla="*/ 0 h 912160"/>
                  <a:gd name="connsiteX1" fmla="*/ 1495875 w 1547427"/>
                  <a:gd name="connsiteY1" fmla="*/ 0 h 912160"/>
                  <a:gd name="connsiteX2" fmla="*/ 1545549 w 1547427"/>
                  <a:gd name="connsiteY2" fmla="*/ 49674 h 912160"/>
                  <a:gd name="connsiteX3" fmla="*/ 1545549 w 1547427"/>
                  <a:gd name="connsiteY3" fmla="*/ 660310 h 912160"/>
                  <a:gd name="connsiteX4" fmla="*/ 1547427 w 1547427"/>
                  <a:gd name="connsiteY4" fmla="*/ 660310 h 912160"/>
                  <a:gd name="connsiteX5" fmla="*/ 1547427 w 1547427"/>
                  <a:gd name="connsiteY5" fmla="*/ 912160 h 912160"/>
                  <a:gd name="connsiteX6" fmla="*/ 1344496 w 1547427"/>
                  <a:gd name="connsiteY6" fmla="*/ 737219 h 912160"/>
                  <a:gd name="connsiteX7" fmla="*/ 49674 w 1547427"/>
                  <a:gd name="connsiteY7" fmla="*/ 737219 h 912160"/>
                  <a:gd name="connsiteX8" fmla="*/ 0 w 1547427"/>
                  <a:gd name="connsiteY8" fmla="*/ 687545 h 912160"/>
                  <a:gd name="connsiteX9" fmla="*/ 0 w 1547427"/>
                  <a:gd name="connsiteY9" fmla="*/ 49674 h 912160"/>
                  <a:gd name="connsiteX10" fmla="*/ 49674 w 1547427"/>
                  <a:gd name="connsiteY10" fmla="*/ 0 h 9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427" h="912160">
                    <a:moveTo>
                      <a:pt x="49674" y="0"/>
                    </a:moveTo>
                    <a:lnTo>
                      <a:pt x="1495875" y="0"/>
                    </a:lnTo>
                    <a:cubicBezTo>
                      <a:pt x="1523309" y="0"/>
                      <a:pt x="1545549" y="22240"/>
                      <a:pt x="1545549" y="49674"/>
                    </a:cubicBezTo>
                    <a:lnTo>
                      <a:pt x="1545549" y="660310"/>
                    </a:lnTo>
                    <a:lnTo>
                      <a:pt x="1547427" y="660310"/>
                    </a:lnTo>
                    <a:lnTo>
                      <a:pt x="1547427" y="912160"/>
                    </a:lnTo>
                    <a:lnTo>
                      <a:pt x="1344496" y="737219"/>
                    </a:lnTo>
                    <a:lnTo>
                      <a:pt x="49674" y="737219"/>
                    </a:lnTo>
                    <a:cubicBezTo>
                      <a:pt x="22240" y="737219"/>
                      <a:pt x="0" y="714979"/>
                      <a:pt x="0" y="687545"/>
                    </a:cubicBezTo>
                    <a:lnTo>
                      <a:pt x="0" y="49674"/>
                    </a:lnTo>
                    <a:cubicBezTo>
                      <a:pt x="0" y="22240"/>
                      <a:pt x="22240" y="0"/>
                      <a:pt x="49674" y="0"/>
                    </a:cubicBez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02" name="任意多边形: 形状 1101"/>
              <p:cNvSpPr/>
              <p:nvPr/>
            </p:nvSpPr>
            <p:spPr>
              <a:xfrm>
                <a:off x="9626152" y="3460827"/>
                <a:ext cx="1545549" cy="928288"/>
              </a:xfrm>
              <a:custGeom>
                <a:avLst/>
                <a:gdLst>
                  <a:gd name="connsiteX0" fmla="*/ 113608 w 1545549"/>
                  <a:gd name="connsiteY0" fmla="*/ 0 h 928288"/>
                  <a:gd name="connsiteX1" fmla="*/ 335248 w 1545549"/>
                  <a:gd name="connsiteY1" fmla="*/ 191069 h 928288"/>
                  <a:gd name="connsiteX2" fmla="*/ 1495875 w 1545549"/>
                  <a:gd name="connsiteY2" fmla="*/ 191069 h 928288"/>
                  <a:gd name="connsiteX3" fmla="*/ 1545549 w 1545549"/>
                  <a:gd name="connsiteY3" fmla="*/ 240743 h 928288"/>
                  <a:gd name="connsiteX4" fmla="*/ 1545549 w 1545549"/>
                  <a:gd name="connsiteY4" fmla="*/ 878614 h 928288"/>
                  <a:gd name="connsiteX5" fmla="*/ 1495875 w 1545549"/>
                  <a:gd name="connsiteY5" fmla="*/ 928288 h 928288"/>
                  <a:gd name="connsiteX6" fmla="*/ 49674 w 1545549"/>
                  <a:gd name="connsiteY6" fmla="*/ 928288 h 928288"/>
                  <a:gd name="connsiteX7" fmla="*/ 0 w 1545549"/>
                  <a:gd name="connsiteY7" fmla="*/ 878614 h 928288"/>
                  <a:gd name="connsiteX8" fmla="*/ 0 w 1545549"/>
                  <a:gd name="connsiteY8" fmla="*/ 240743 h 928288"/>
                  <a:gd name="connsiteX9" fmla="*/ 49674 w 1545549"/>
                  <a:gd name="connsiteY9" fmla="*/ 191069 h 928288"/>
                  <a:gd name="connsiteX10" fmla="*/ 113608 w 1545549"/>
                  <a:gd name="connsiteY10" fmla="*/ 191069 h 92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5549" h="928288">
                    <a:moveTo>
                      <a:pt x="113608" y="0"/>
                    </a:moveTo>
                    <a:lnTo>
                      <a:pt x="335248" y="191069"/>
                    </a:lnTo>
                    <a:lnTo>
                      <a:pt x="1495875" y="191069"/>
                    </a:lnTo>
                    <a:cubicBezTo>
                      <a:pt x="1523309" y="191069"/>
                      <a:pt x="1545549" y="213309"/>
                      <a:pt x="1545549" y="240743"/>
                    </a:cubicBezTo>
                    <a:lnTo>
                      <a:pt x="1545549" y="878614"/>
                    </a:lnTo>
                    <a:cubicBezTo>
                      <a:pt x="1545549" y="906048"/>
                      <a:pt x="1523309" y="928288"/>
                      <a:pt x="1495875" y="928288"/>
                    </a:cubicBezTo>
                    <a:lnTo>
                      <a:pt x="49674" y="928288"/>
                    </a:lnTo>
                    <a:cubicBezTo>
                      <a:pt x="22240" y="928288"/>
                      <a:pt x="0" y="906048"/>
                      <a:pt x="0" y="878614"/>
                    </a:cubicBezTo>
                    <a:lnTo>
                      <a:pt x="0" y="240743"/>
                    </a:lnTo>
                    <a:cubicBezTo>
                      <a:pt x="0" y="213309"/>
                      <a:pt x="22240" y="191069"/>
                      <a:pt x="49674" y="191069"/>
                    </a:cubicBezTo>
                    <a:lnTo>
                      <a:pt x="113608" y="191069"/>
                    </a:lnTo>
                    <a:close/>
                  </a:path>
                </a:pathLst>
              </a:custGeom>
              <a:solidFill>
                <a:schemeClr val="tx1">
                  <a:lumMod val="75000"/>
                  <a:lumOff val="25000"/>
                </a:schemeClr>
              </a:solidFill>
              <a:ln w="38100">
                <a:noFill/>
              </a:ln>
              <a:effectLst>
                <a:outerShdw blurRad="411480" dist="123444" dir="5400000" sx="108000" sy="108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03" name="object 57"/>
              <p:cNvSpPr txBox="1"/>
              <p:nvPr/>
            </p:nvSpPr>
            <p:spPr>
              <a:xfrm>
                <a:off x="7503187" y="4934362"/>
                <a:ext cx="2247720" cy="739754"/>
              </a:xfrm>
              <a:prstGeom prst="rect">
                <a:avLst/>
              </a:prstGeom>
            </p:spPr>
            <p:txBody>
              <a:bodyPr vert="horz" wrap="square" lIns="0" tIns="13335" rIns="0" bIns="0" rtlCol="0">
                <a:spAutoFit/>
              </a:bodyPr>
              <a:lstStyle/>
              <a:p>
                <a:pPr marL="12700" marR="5080">
                  <a:lnSpc>
                    <a:spcPct val="120000"/>
                  </a:lnSpc>
                  <a:spcBef>
                    <a:spcPts val="105"/>
                  </a:spcBef>
                </a:pPr>
                <a:r>
                  <a:rPr lang="en-US" altLang="zh-CN" sz="1000" dirty="0">
                    <a:solidFill>
                      <a:schemeClr val="bg1"/>
                    </a:solidFill>
                    <a:latin typeface="+mn-ea"/>
                    <a:cs typeface="微软雅黑"/>
                  </a:rPr>
                  <a:t>2014</a:t>
                </a:r>
                <a:r>
                  <a:rPr lang="zh-CN" altLang="en-US" sz="1000" dirty="0">
                    <a:solidFill>
                      <a:schemeClr val="bg1"/>
                    </a:solidFill>
                    <a:latin typeface="+mn-ea"/>
                    <a:cs typeface="微软雅黑"/>
                  </a:rPr>
                  <a:t>年互联网医疗市场规模化，大量资本涌入。</a:t>
                </a:r>
                <a:r>
                  <a:rPr lang="en-US" altLang="zh-CN" sz="1000" dirty="0">
                    <a:solidFill>
                      <a:schemeClr val="bg1"/>
                    </a:solidFill>
                    <a:latin typeface="+mn-ea"/>
                    <a:cs typeface="微软雅黑"/>
                  </a:rPr>
                  <a:t>2014</a:t>
                </a:r>
                <a:r>
                  <a:rPr lang="zh-CN" altLang="en-US" sz="1000" dirty="0">
                    <a:solidFill>
                      <a:schemeClr val="bg1"/>
                    </a:solidFill>
                    <a:latin typeface="+mn-ea"/>
                    <a:cs typeface="微软雅黑"/>
                  </a:rPr>
                  <a:t>年被称为中国互联网医疗爆发元年。资本的涌入提升了互联网市场的热度</a:t>
                </a:r>
                <a:endParaRPr sz="1000" dirty="0">
                  <a:solidFill>
                    <a:schemeClr val="bg1"/>
                  </a:solidFill>
                  <a:latin typeface="+mn-ea"/>
                  <a:cs typeface="微软雅黑"/>
                </a:endParaRPr>
              </a:p>
            </p:txBody>
          </p:sp>
          <p:sp>
            <p:nvSpPr>
              <p:cNvPr id="1104" name="object 57"/>
              <p:cNvSpPr txBox="1"/>
              <p:nvPr/>
            </p:nvSpPr>
            <p:spPr>
              <a:xfrm>
                <a:off x="1011464" y="2492666"/>
                <a:ext cx="1455420" cy="555088"/>
              </a:xfrm>
              <a:prstGeom prst="rect">
                <a:avLst/>
              </a:prstGeom>
            </p:spPr>
            <p:txBody>
              <a:bodyPr vert="horz" wrap="square" lIns="0" tIns="13335" rIns="0" bIns="0" rtlCol="0">
                <a:spAutoFit/>
              </a:bodyPr>
              <a:lstStyle/>
              <a:p>
                <a:pPr marL="12700" marR="5080">
                  <a:lnSpc>
                    <a:spcPct val="120000"/>
                  </a:lnSpc>
                  <a:spcBef>
                    <a:spcPts val="105"/>
                  </a:spcBef>
                </a:pPr>
                <a:r>
                  <a:rPr lang="zh-CN" altLang="en-US" sz="1000" dirty="0">
                    <a:solidFill>
                      <a:schemeClr val="bg1"/>
                    </a:solidFill>
                    <a:latin typeface="+mn-ea"/>
                    <a:cs typeface="微软雅黑"/>
                  </a:rPr>
                  <a:t>智能手机普及，移动互联网推动互联网医疗行业发展。</a:t>
                </a:r>
                <a:r>
                  <a:rPr lang="en-US" altLang="zh-CN" sz="1000" dirty="0">
                    <a:solidFill>
                      <a:schemeClr val="bg1"/>
                    </a:solidFill>
                    <a:latin typeface="+mn-ea"/>
                    <a:cs typeface="微软雅黑"/>
                  </a:rPr>
                  <a:t>2011</a:t>
                </a:r>
                <a:r>
                  <a:rPr lang="zh-CN" altLang="en-US" sz="1000" dirty="0">
                    <a:solidFill>
                      <a:schemeClr val="bg1"/>
                    </a:solidFill>
                    <a:latin typeface="+mn-ea"/>
                    <a:cs typeface="微软雅黑"/>
                  </a:rPr>
                  <a:t>春雨医生成立</a:t>
                </a:r>
                <a:endParaRPr sz="1000" dirty="0">
                  <a:solidFill>
                    <a:schemeClr val="bg1"/>
                  </a:solidFill>
                  <a:latin typeface="+mn-ea"/>
                  <a:cs typeface="微软雅黑"/>
                </a:endParaRPr>
              </a:p>
            </p:txBody>
          </p:sp>
          <p:sp>
            <p:nvSpPr>
              <p:cNvPr id="1107" name="object 57"/>
              <p:cNvSpPr txBox="1"/>
              <p:nvPr/>
            </p:nvSpPr>
            <p:spPr>
              <a:xfrm>
                <a:off x="9655372" y="3758721"/>
                <a:ext cx="1455420" cy="555088"/>
              </a:xfrm>
              <a:prstGeom prst="rect">
                <a:avLst/>
              </a:prstGeom>
            </p:spPr>
            <p:txBody>
              <a:bodyPr vert="horz" wrap="square" lIns="0" tIns="13335" rIns="0" bIns="0" rtlCol="0">
                <a:spAutoFit/>
              </a:bodyPr>
              <a:lstStyle/>
              <a:p>
                <a:pPr marL="12700" marR="5080">
                  <a:lnSpc>
                    <a:spcPct val="120000"/>
                  </a:lnSpc>
                  <a:spcBef>
                    <a:spcPts val="105"/>
                  </a:spcBef>
                </a:pPr>
                <a:r>
                  <a:rPr lang="zh-CN" altLang="en-US" sz="1000" dirty="0">
                    <a:solidFill>
                      <a:schemeClr val="bg1"/>
                    </a:solidFill>
                    <a:latin typeface="+mn-ea"/>
                    <a:cs typeface="微软雅黑"/>
                  </a:rPr>
                  <a:t>新冠影响</a:t>
                </a:r>
                <a:r>
                  <a:rPr sz="1000" dirty="0">
                    <a:solidFill>
                      <a:schemeClr val="bg1"/>
                    </a:solidFill>
                    <a:latin typeface="+mn-ea"/>
                    <a:cs typeface="微软雅黑"/>
                  </a:rPr>
                  <a:t>，</a:t>
                </a:r>
                <a:r>
                  <a:rPr lang="zh-CN" altLang="en-US" sz="1000" dirty="0">
                    <a:solidFill>
                      <a:schemeClr val="bg1"/>
                    </a:solidFill>
                    <a:latin typeface="+mn-ea"/>
                    <a:cs typeface="微软雅黑"/>
                  </a:rPr>
                  <a:t>互联网医疗的优势充分天线，国家医保局将互联网医疗纳入医保</a:t>
                </a:r>
                <a:endParaRPr sz="1000" dirty="0">
                  <a:solidFill>
                    <a:schemeClr val="bg1"/>
                  </a:solidFill>
                  <a:latin typeface="+mn-ea"/>
                  <a:cs typeface="微软雅黑"/>
                </a:endParaRPr>
              </a:p>
            </p:txBody>
          </p:sp>
          <p:sp>
            <p:nvSpPr>
              <p:cNvPr id="1108" name="object 22"/>
              <p:cNvSpPr txBox="1"/>
              <p:nvPr/>
            </p:nvSpPr>
            <p:spPr>
              <a:xfrm>
                <a:off x="1518158" y="3892638"/>
                <a:ext cx="62865" cy="166071"/>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5A5A5A"/>
                    </a:solidFill>
                    <a:latin typeface="+mn-ea"/>
                    <a:cs typeface="微软雅黑"/>
                  </a:rPr>
                  <a:t>I</a:t>
                </a:r>
                <a:endParaRPr sz="1000">
                  <a:latin typeface="+mn-ea"/>
                  <a:cs typeface="微软雅黑"/>
                </a:endParaRPr>
              </a:p>
            </p:txBody>
          </p:sp>
          <p:sp>
            <p:nvSpPr>
              <p:cNvPr id="1109" name="object 23"/>
              <p:cNvSpPr txBox="1"/>
              <p:nvPr/>
            </p:nvSpPr>
            <p:spPr>
              <a:xfrm>
                <a:off x="3708965" y="3784158"/>
                <a:ext cx="100330" cy="166071"/>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5A5A5A"/>
                    </a:solidFill>
                    <a:latin typeface="+mn-ea"/>
                    <a:cs typeface="微软雅黑"/>
                  </a:rPr>
                  <a:t>II</a:t>
                </a:r>
                <a:endParaRPr sz="1000">
                  <a:latin typeface="+mn-ea"/>
                  <a:cs typeface="微软雅黑"/>
                </a:endParaRPr>
              </a:p>
            </p:txBody>
          </p:sp>
          <p:sp>
            <p:nvSpPr>
              <p:cNvPr id="1110" name="object 24"/>
              <p:cNvSpPr txBox="1"/>
              <p:nvPr/>
            </p:nvSpPr>
            <p:spPr>
              <a:xfrm>
                <a:off x="6270155" y="4978764"/>
                <a:ext cx="137795" cy="166071"/>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5A5A5A"/>
                    </a:solidFill>
                    <a:latin typeface="+mn-ea"/>
                    <a:cs typeface="微软雅黑"/>
                  </a:rPr>
                  <a:t>III</a:t>
                </a:r>
                <a:endParaRPr sz="1000">
                  <a:latin typeface="+mn-ea"/>
                  <a:cs typeface="微软雅黑"/>
                </a:endParaRPr>
              </a:p>
            </p:txBody>
          </p:sp>
          <p:sp>
            <p:nvSpPr>
              <p:cNvPr id="1114" name="object 25"/>
              <p:cNvSpPr txBox="1"/>
              <p:nvPr/>
            </p:nvSpPr>
            <p:spPr>
              <a:xfrm>
                <a:off x="8313928" y="3355767"/>
                <a:ext cx="148590" cy="166071"/>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5A5A5A"/>
                    </a:solidFill>
                    <a:latin typeface="+mn-ea"/>
                    <a:cs typeface="微软雅黑"/>
                  </a:rPr>
                  <a:t>IV</a:t>
                </a:r>
                <a:endParaRPr sz="1000">
                  <a:latin typeface="+mn-ea"/>
                  <a:cs typeface="微软雅黑"/>
                </a:endParaRPr>
              </a:p>
            </p:txBody>
          </p:sp>
          <p:sp>
            <p:nvSpPr>
              <p:cNvPr id="1115" name="object 26"/>
              <p:cNvSpPr txBox="1"/>
              <p:nvPr/>
            </p:nvSpPr>
            <p:spPr>
              <a:xfrm>
                <a:off x="10730749" y="2582826"/>
                <a:ext cx="111125" cy="166071"/>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5A5A5A"/>
                    </a:solidFill>
                    <a:latin typeface="+mn-ea"/>
                    <a:cs typeface="微软雅黑"/>
                  </a:rPr>
                  <a:t>V</a:t>
                </a:r>
                <a:endParaRPr sz="1000" dirty="0">
                  <a:latin typeface="+mn-ea"/>
                  <a:cs typeface="微软雅黑"/>
                </a:endParaRPr>
              </a:p>
            </p:txBody>
          </p:sp>
          <p:sp>
            <p:nvSpPr>
              <p:cNvPr id="200" name="object 57"/>
              <p:cNvSpPr txBox="1"/>
              <p:nvPr/>
            </p:nvSpPr>
            <p:spPr>
              <a:xfrm>
                <a:off x="4214226" y="3283715"/>
                <a:ext cx="2247720" cy="739754"/>
              </a:xfrm>
              <a:prstGeom prst="rect">
                <a:avLst/>
              </a:prstGeom>
            </p:spPr>
            <p:txBody>
              <a:bodyPr vert="horz" wrap="square" lIns="0" tIns="13335" rIns="0" bIns="0" rtlCol="0">
                <a:spAutoFit/>
              </a:bodyPr>
              <a:lstStyle/>
              <a:p>
                <a:pPr marL="12700" marR="5080">
                  <a:lnSpc>
                    <a:spcPct val="120000"/>
                  </a:lnSpc>
                  <a:spcBef>
                    <a:spcPts val="105"/>
                  </a:spcBef>
                </a:pPr>
                <a:r>
                  <a:rPr lang="en-US" sz="1000" dirty="0">
                    <a:solidFill>
                      <a:schemeClr val="bg1"/>
                    </a:solidFill>
                    <a:latin typeface="+mn-ea"/>
                    <a:cs typeface="微软雅黑"/>
                  </a:rPr>
                  <a:t>2016</a:t>
                </a:r>
                <a:r>
                  <a:rPr lang="zh-CN" altLang="en-US" sz="1000" dirty="0">
                    <a:solidFill>
                      <a:schemeClr val="bg1"/>
                    </a:solidFill>
                    <a:latin typeface="+mn-ea"/>
                    <a:cs typeface="微软雅黑"/>
                  </a:rPr>
                  <a:t>年互联网第三方平台药品网网上零售试点结束后不再延期。</a:t>
                </a:r>
                <a:r>
                  <a:rPr lang="en-US" altLang="zh-CN" sz="1000" dirty="0">
                    <a:solidFill>
                      <a:schemeClr val="bg1"/>
                    </a:solidFill>
                    <a:latin typeface="+mn-ea"/>
                    <a:cs typeface="微软雅黑"/>
                  </a:rPr>
                  <a:t>2017</a:t>
                </a:r>
                <a:r>
                  <a:rPr lang="zh-CN" altLang="en-US" sz="1000" dirty="0">
                    <a:solidFill>
                      <a:schemeClr val="bg1"/>
                    </a:solidFill>
                    <a:latin typeface="+mn-ea"/>
                    <a:cs typeface="微软雅黑"/>
                  </a:rPr>
                  <a:t>年发布</a:t>
                </a:r>
                <a:r>
                  <a:rPr lang="en-US" altLang="zh-CN" sz="1000" dirty="0">
                    <a:solidFill>
                      <a:schemeClr val="bg1"/>
                    </a:solidFill>
                    <a:latin typeface="+mn-ea"/>
                    <a:cs typeface="微软雅黑"/>
                  </a:rPr>
                  <a:t>《</a:t>
                </a:r>
                <a:r>
                  <a:rPr lang="zh-CN" altLang="en-US" sz="1000" dirty="0">
                    <a:solidFill>
                      <a:schemeClr val="bg1"/>
                    </a:solidFill>
                    <a:latin typeface="+mn-ea"/>
                    <a:cs typeface="微软雅黑"/>
                  </a:rPr>
                  <a:t>关于征求互联网诊疗管理方法</a:t>
                </a:r>
                <a:r>
                  <a:rPr lang="en-US" altLang="zh-CN" sz="1000" dirty="0">
                    <a:solidFill>
                      <a:schemeClr val="bg1"/>
                    </a:solidFill>
                    <a:latin typeface="+mn-ea"/>
                    <a:cs typeface="微软雅黑"/>
                  </a:rPr>
                  <a:t>》</a:t>
                </a:r>
                <a:r>
                  <a:rPr lang="zh-CN" altLang="en-US" sz="1000" dirty="0">
                    <a:solidFill>
                      <a:schemeClr val="bg1"/>
                    </a:solidFill>
                    <a:latin typeface="+mn-ea"/>
                    <a:cs typeface="微软雅黑"/>
                  </a:rPr>
                  <a:t>互联网医疗行业被要求规范化</a:t>
                </a:r>
                <a:endParaRPr sz="1000" dirty="0">
                  <a:solidFill>
                    <a:schemeClr val="bg1"/>
                  </a:solidFill>
                  <a:latin typeface="+mn-ea"/>
                  <a:cs typeface="微软雅黑"/>
                </a:endParaRPr>
              </a:p>
            </p:txBody>
          </p:sp>
        </p:grpSp>
      </p:grpSp>
      <p:sp>
        <p:nvSpPr>
          <p:cNvPr id="1119" name="矩形: 圆角 1118"/>
          <p:cNvSpPr/>
          <p:nvPr/>
        </p:nvSpPr>
        <p:spPr>
          <a:xfrm flipV="1">
            <a:off x="661114" y="6109732"/>
            <a:ext cx="11047485" cy="350410"/>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文本框 191"/>
          <p:cNvSpPr txBox="1"/>
          <p:nvPr/>
        </p:nvSpPr>
        <p:spPr>
          <a:xfrm>
            <a:off x="1053108" y="6159853"/>
            <a:ext cx="10023166" cy="276999"/>
          </a:xfrm>
          <a:prstGeom prst="rect">
            <a:avLst/>
          </a:prstGeom>
          <a:noFill/>
        </p:spPr>
        <p:txBody>
          <a:bodyPr wrap="square" rtlCol="0">
            <a:spAutoFit/>
          </a:bodyPr>
          <a:lstStyle/>
          <a:p>
            <a:pPr algn="ctr"/>
            <a:r>
              <a:rPr kumimoji="1" lang="zh-CN" altLang="en-US" sz="1200" dirty="0">
                <a:solidFill>
                  <a:schemeClr val="tx1">
                    <a:lumMod val="75000"/>
                    <a:lumOff val="25000"/>
                  </a:schemeClr>
                </a:solidFill>
                <a:latin typeface="+mj-ea"/>
                <a:ea typeface="+mj-ea"/>
              </a:rPr>
              <a:t>“互联网</a:t>
            </a:r>
            <a:r>
              <a:rPr kumimoji="1" lang="en-US" altLang="zh-CN" sz="1200" dirty="0">
                <a:solidFill>
                  <a:schemeClr val="tx1">
                    <a:lumMod val="75000"/>
                    <a:lumOff val="25000"/>
                  </a:schemeClr>
                </a:solidFill>
                <a:latin typeface="+mj-ea"/>
                <a:ea typeface="+mj-ea"/>
              </a:rPr>
              <a:t>+”</a:t>
            </a:r>
            <a:r>
              <a:rPr kumimoji="1" lang="zh-CN" altLang="en-US" sz="1200" dirty="0">
                <a:solidFill>
                  <a:schemeClr val="tx1">
                    <a:lumMod val="75000"/>
                    <a:lumOff val="25000"/>
                  </a:schemeClr>
                </a:solidFill>
                <a:latin typeface="+mj-ea"/>
                <a:ea typeface="+mj-ea"/>
              </a:rPr>
              <a:t>应用发展成熟，推进预约诊疗、在线随访、疾病管理、健康管理等网络服务应用，传统的就诊习惯正在被打破和重构</a:t>
            </a:r>
            <a:endParaRPr kumimoji="1" lang="zh-CN" altLang="en-US" sz="1200" dirty="0">
              <a:solidFill>
                <a:schemeClr val="tx1">
                  <a:lumMod val="75000"/>
                  <a:lumOff val="25000"/>
                </a:schemeClr>
              </a:solidFill>
              <a:latin typeface="+mj-ea"/>
              <a:ea typeface="+mj-ea"/>
            </a:endParaRPr>
          </a:p>
        </p:txBody>
      </p:sp>
      <p:sp>
        <p:nvSpPr>
          <p:cNvPr id="194"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矩形 539"/>
          <p:cNvSpPr/>
          <p:nvPr/>
        </p:nvSpPr>
        <p:spPr>
          <a:xfrm>
            <a:off x="-19782"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矩形: 圆角 533"/>
          <p:cNvSpPr/>
          <p:nvPr/>
        </p:nvSpPr>
        <p:spPr>
          <a:xfrm flipH="1">
            <a:off x="9246667" y="4856475"/>
            <a:ext cx="1732874" cy="504750"/>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35" name="矩形: 圆角 534"/>
          <p:cNvSpPr/>
          <p:nvPr/>
        </p:nvSpPr>
        <p:spPr>
          <a:xfrm flipH="1">
            <a:off x="9550534" y="3789755"/>
            <a:ext cx="1732874" cy="504750"/>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36" name="矩形: 圆角 535"/>
          <p:cNvSpPr/>
          <p:nvPr/>
        </p:nvSpPr>
        <p:spPr>
          <a:xfrm flipH="1">
            <a:off x="9550534" y="2608516"/>
            <a:ext cx="1732874" cy="504750"/>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37" name="矩形: 圆角 536"/>
          <p:cNvSpPr/>
          <p:nvPr/>
        </p:nvSpPr>
        <p:spPr>
          <a:xfrm flipH="1">
            <a:off x="9246667" y="1509919"/>
            <a:ext cx="1732874" cy="504750"/>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33" name="矩形: 圆角 532"/>
          <p:cNvSpPr/>
          <p:nvPr/>
        </p:nvSpPr>
        <p:spPr>
          <a:xfrm>
            <a:off x="1148836" y="4856475"/>
            <a:ext cx="1732874" cy="50475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31" name="矩形: 圆角 530"/>
          <p:cNvSpPr/>
          <p:nvPr/>
        </p:nvSpPr>
        <p:spPr>
          <a:xfrm>
            <a:off x="844969" y="3789755"/>
            <a:ext cx="1732874" cy="50475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30" name="矩形: 圆角 529"/>
          <p:cNvSpPr/>
          <p:nvPr/>
        </p:nvSpPr>
        <p:spPr>
          <a:xfrm>
            <a:off x="844969" y="2608516"/>
            <a:ext cx="1732874" cy="50475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29" name="矩形: 圆角 528"/>
          <p:cNvSpPr/>
          <p:nvPr/>
        </p:nvSpPr>
        <p:spPr>
          <a:xfrm>
            <a:off x="1148836" y="1509919"/>
            <a:ext cx="1732874" cy="50475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26" name="椭圆 525"/>
          <p:cNvSpPr/>
          <p:nvPr/>
        </p:nvSpPr>
        <p:spPr>
          <a:xfrm>
            <a:off x="3410481" y="748268"/>
            <a:ext cx="5336280" cy="5336270"/>
          </a:xfrm>
          <a:prstGeom prst="ellipse">
            <a:avLst/>
          </a:prstGeom>
          <a:gradFill flip="none" rotWithShape="1">
            <a:gsLst>
              <a:gs pos="100000">
                <a:schemeClr val="accent1">
                  <a:lumMod val="20000"/>
                  <a:lumOff val="80000"/>
                  <a:alpha val="66000"/>
                </a:schemeClr>
              </a:gs>
              <a:gs pos="60000">
                <a:schemeClr val="accent1">
                  <a:lumMod val="20000"/>
                  <a:lumOff val="80000"/>
                  <a:alpha val="0"/>
                </a:schemeClr>
              </a:gs>
            </a:gsLst>
            <a:path path="circle">
              <a:fillToRect l="50000" t="50000" r="50000" b="50000"/>
            </a:path>
            <a:tileRect/>
          </a:gra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0" name="文本框 29"/>
          <p:cNvSpPr txBox="1"/>
          <p:nvPr/>
        </p:nvSpPr>
        <p:spPr>
          <a:xfrm>
            <a:off x="220436" y="475734"/>
            <a:ext cx="2915981"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33 </a:t>
            </a:r>
            <a:r>
              <a:rPr lang="zh-CN" altLang="en-US" dirty="0"/>
              <a:t>行业布局</a:t>
            </a:r>
            <a:r>
              <a:rPr lang="en-US" altLang="zh-CN" dirty="0"/>
              <a:t>/</a:t>
            </a:r>
            <a:r>
              <a:rPr lang="zh-CN" altLang="en-US" dirty="0"/>
              <a:t>业务介绍</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3" name="Arc 15+"/>
          <p:cNvSpPr/>
          <p:nvPr/>
        </p:nvSpPr>
        <p:spPr>
          <a:xfrm flipH="1">
            <a:off x="2628899" y="-4546"/>
            <a:ext cx="6867092" cy="6867092"/>
          </a:xfrm>
          <a:prstGeom prst="arc">
            <a:avLst>
              <a:gd name="adj1" fmla="val 19321939"/>
              <a:gd name="adj2" fmla="val 2282163"/>
            </a:avLst>
          </a:prstGeom>
          <a:noFill/>
          <a:ln w="12700">
            <a:gradFill flip="none" rotWithShape="1">
              <a:gsLst>
                <a:gs pos="91000">
                  <a:schemeClr val="accent2">
                    <a:alpha val="0"/>
                  </a:schemeClr>
                </a:gs>
                <a:gs pos="44000">
                  <a:schemeClr val="accent2"/>
                </a:gs>
              </a:gsLst>
              <a:path path="circle">
                <a:fillToRect r="100000" b="100000"/>
              </a:path>
              <a:tileRect l="-100000" t="-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62" name="Arc 15++"/>
          <p:cNvSpPr/>
          <p:nvPr/>
        </p:nvSpPr>
        <p:spPr>
          <a:xfrm flipV="1">
            <a:off x="2628899" y="-4546"/>
            <a:ext cx="6867092" cy="6867092"/>
          </a:xfrm>
          <a:prstGeom prst="arc">
            <a:avLst>
              <a:gd name="adj1" fmla="val 19321939"/>
              <a:gd name="adj2" fmla="val 2282163"/>
            </a:avLst>
          </a:prstGeom>
          <a:noFill/>
          <a:ln w="12700">
            <a:gradFill flip="none" rotWithShape="1">
              <a:gsLst>
                <a:gs pos="91000">
                  <a:schemeClr val="accent3">
                    <a:alpha val="0"/>
                  </a:schemeClr>
                </a:gs>
                <a:gs pos="44000">
                  <a:schemeClr val="accent3"/>
                </a:gs>
              </a:gsLst>
              <a:path path="circle">
                <a:fillToRect r="100000" b="100000"/>
              </a:path>
              <a:tileRect l="-100000" t="-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8" name="椭圆 37"/>
          <p:cNvSpPr/>
          <p:nvPr>
            <p:custDataLst>
              <p:tags r:id="rId1"/>
            </p:custDataLst>
          </p:nvPr>
        </p:nvSpPr>
        <p:spPr>
          <a:xfrm>
            <a:off x="2628899" y="2819864"/>
            <a:ext cx="108000" cy="108000"/>
          </a:xfrm>
          <a:prstGeom prst="ellipse">
            <a:avLst/>
          </a:prstGeom>
          <a:solidFill>
            <a:schemeClr val="bg1"/>
          </a:solidFill>
          <a:ln>
            <a:noFill/>
          </a:ln>
          <a:effectLst>
            <a:outerShdw blurRad="635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r"/>
            <a:endParaRPr lang="zh-CN" altLang="en-US" sz="1945"/>
          </a:p>
        </p:txBody>
      </p:sp>
      <p:sp>
        <p:nvSpPr>
          <p:cNvPr id="39" name="椭圆 38"/>
          <p:cNvSpPr/>
          <p:nvPr/>
        </p:nvSpPr>
        <p:spPr>
          <a:xfrm>
            <a:off x="2658465" y="2849433"/>
            <a:ext cx="48862" cy="4886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r"/>
            <a:endParaRPr lang="zh-CN" altLang="en-US" sz="1945"/>
          </a:p>
        </p:txBody>
      </p:sp>
      <p:sp>
        <p:nvSpPr>
          <p:cNvPr id="195" name="椭圆 194"/>
          <p:cNvSpPr/>
          <p:nvPr>
            <p:custDataLst>
              <p:tags r:id="rId2"/>
            </p:custDataLst>
          </p:nvPr>
        </p:nvSpPr>
        <p:spPr>
          <a:xfrm>
            <a:off x="2628899" y="3967440"/>
            <a:ext cx="108000" cy="108000"/>
          </a:xfrm>
          <a:prstGeom prst="ellipse">
            <a:avLst/>
          </a:prstGeom>
          <a:solidFill>
            <a:schemeClr val="bg1"/>
          </a:solidFill>
          <a:ln>
            <a:noFill/>
          </a:ln>
          <a:effectLst>
            <a:outerShdw blurRad="635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r"/>
            <a:endParaRPr lang="zh-CN" altLang="en-US" sz="1945"/>
          </a:p>
        </p:txBody>
      </p:sp>
      <p:sp>
        <p:nvSpPr>
          <p:cNvPr id="196" name="椭圆 195"/>
          <p:cNvSpPr/>
          <p:nvPr/>
        </p:nvSpPr>
        <p:spPr>
          <a:xfrm>
            <a:off x="2658465" y="3997009"/>
            <a:ext cx="48862" cy="4886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r"/>
            <a:endParaRPr lang="zh-CN" altLang="en-US" sz="1945"/>
          </a:p>
        </p:txBody>
      </p:sp>
      <p:sp>
        <p:nvSpPr>
          <p:cNvPr id="198" name="椭圆 197"/>
          <p:cNvSpPr/>
          <p:nvPr>
            <p:custDataLst>
              <p:tags r:id="rId3"/>
            </p:custDataLst>
          </p:nvPr>
        </p:nvSpPr>
        <p:spPr>
          <a:xfrm>
            <a:off x="3003630" y="5040964"/>
            <a:ext cx="108000" cy="108000"/>
          </a:xfrm>
          <a:prstGeom prst="ellipse">
            <a:avLst/>
          </a:prstGeom>
          <a:solidFill>
            <a:schemeClr val="bg1"/>
          </a:solidFill>
          <a:ln>
            <a:noFill/>
          </a:ln>
          <a:effectLst>
            <a:outerShdw blurRad="635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199" name="椭圆 198"/>
          <p:cNvSpPr/>
          <p:nvPr/>
        </p:nvSpPr>
        <p:spPr>
          <a:xfrm>
            <a:off x="3033196" y="5070533"/>
            <a:ext cx="48862" cy="4886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215" name="椭圆 214"/>
          <p:cNvSpPr/>
          <p:nvPr>
            <p:custDataLst>
              <p:tags r:id="rId4"/>
            </p:custDataLst>
          </p:nvPr>
        </p:nvSpPr>
        <p:spPr>
          <a:xfrm flipH="1">
            <a:off x="9013260" y="1703045"/>
            <a:ext cx="108000" cy="108000"/>
          </a:xfrm>
          <a:prstGeom prst="ellipse">
            <a:avLst/>
          </a:prstGeom>
          <a:solidFill>
            <a:schemeClr val="bg1"/>
          </a:solidFill>
          <a:ln>
            <a:noFill/>
          </a:ln>
          <a:effectLst>
            <a:outerShdw blurRad="635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216" name="椭圆 215"/>
          <p:cNvSpPr/>
          <p:nvPr/>
        </p:nvSpPr>
        <p:spPr>
          <a:xfrm flipH="1">
            <a:off x="9042831" y="1732614"/>
            <a:ext cx="48862" cy="48862"/>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213" name="椭圆 212"/>
          <p:cNvSpPr/>
          <p:nvPr>
            <p:custDataLst>
              <p:tags r:id="rId5"/>
            </p:custDataLst>
          </p:nvPr>
        </p:nvSpPr>
        <p:spPr>
          <a:xfrm flipH="1">
            <a:off x="9387991" y="2819864"/>
            <a:ext cx="108000" cy="108000"/>
          </a:xfrm>
          <a:prstGeom prst="ellipse">
            <a:avLst/>
          </a:prstGeom>
          <a:solidFill>
            <a:schemeClr val="bg1"/>
          </a:solidFill>
          <a:ln>
            <a:noFill/>
          </a:ln>
          <a:effectLst>
            <a:outerShdw blurRad="635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ndParaRPr>
          </a:p>
        </p:txBody>
      </p:sp>
      <p:sp>
        <p:nvSpPr>
          <p:cNvPr id="214" name="椭圆 213"/>
          <p:cNvSpPr/>
          <p:nvPr/>
        </p:nvSpPr>
        <p:spPr>
          <a:xfrm flipH="1">
            <a:off x="9417562" y="2849433"/>
            <a:ext cx="48862" cy="48862"/>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ndParaRPr>
          </a:p>
        </p:txBody>
      </p:sp>
      <p:sp>
        <p:nvSpPr>
          <p:cNvPr id="211" name="椭圆 210"/>
          <p:cNvSpPr/>
          <p:nvPr>
            <p:custDataLst>
              <p:tags r:id="rId6"/>
            </p:custDataLst>
          </p:nvPr>
        </p:nvSpPr>
        <p:spPr>
          <a:xfrm flipH="1">
            <a:off x="9387991" y="3967440"/>
            <a:ext cx="108000" cy="108000"/>
          </a:xfrm>
          <a:prstGeom prst="ellipse">
            <a:avLst/>
          </a:prstGeom>
          <a:solidFill>
            <a:schemeClr val="bg1"/>
          </a:solidFill>
          <a:ln>
            <a:noFill/>
          </a:ln>
          <a:effectLst>
            <a:outerShdw blurRad="635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ndParaRPr>
          </a:p>
        </p:txBody>
      </p:sp>
      <p:sp>
        <p:nvSpPr>
          <p:cNvPr id="212" name="椭圆 211"/>
          <p:cNvSpPr/>
          <p:nvPr/>
        </p:nvSpPr>
        <p:spPr>
          <a:xfrm flipH="1">
            <a:off x="9417562" y="3997009"/>
            <a:ext cx="48862" cy="48862"/>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ndParaRPr>
          </a:p>
        </p:txBody>
      </p:sp>
      <p:sp>
        <p:nvSpPr>
          <p:cNvPr id="209" name="椭圆 208"/>
          <p:cNvSpPr/>
          <p:nvPr>
            <p:custDataLst>
              <p:tags r:id="rId7"/>
            </p:custDataLst>
          </p:nvPr>
        </p:nvSpPr>
        <p:spPr>
          <a:xfrm flipH="1">
            <a:off x="9013260" y="5040964"/>
            <a:ext cx="108000" cy="108000"/>
          </a:xfrm>
          <a:prstGeom prst="ellipse">
            <a:avLst/>
          </a:prstGeom>
          <a:solidFill>
            <a:schemeClr val="bg1"/>
          </a:solidFill>
          <a:ln>
            <a:noFill/>
          </a:ln>
          <a:effectLst>
            <a:outerShdw blurRad="635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210" name="椭圆 209"/>
          <p:cNvSpPr/>
          <p:nvPr/>
        </p:nvSpPr>
        <p:spPr>
          <a:xfrm flipH="1">
            <a:off x="9042831" y="5070533"/>
            <a:ext cx="48862" cy="48862"/>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222" name="Oval 17+"/>
          <p:cNvSpPr/>
          <p:nvPr/>
        </p:nvSpPr>
        <p:spPr>
          <a:xfrm>
            <a:off x="7143104" y="2292130"/>
            <a:ext cx="856569" cy="856567"/>
          </a:xfrm>
          <a:prstGeom prst="ellipse">
            <a:avLst/>
          </a:prstGeom>
          <a:solidFill>
            <a:schemeClr val="accent1">
              <a:lumMod val="20000"/>
              <a:lumOff val="8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21" name="Oval 17+"/>
          <p:cNvSpPr/>
          <p:nvPr/>
        </p:nvSpPr>
        <p:spPr>
          <a:xfrm>
            <a:off x="5634160" y="1346200"/>
            <a:ext cx="856569" cy="856567"/>
          </a:xfrm>
          <a:prstGeom prst="ellipse">
            <a:avLst/>
          </a:prstGeom>
          <a:solidFill>
            <a:schemeClr val="accent1">
              <a:lumMod val="20000"/>
              <a:lumOff val="8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20" name="Oval 17+"/>
          <p:cNvSpPr/>
          <p:nvPr/>
        </p:nvSpPr>
        <p:spPr>
          <a:xfrm>
            <a:off x="5634160" y="4579313"/>
            <a:ext cx="856569" cy="856567"/>
          </a:xfrm>
          <a:prstGeom prst="ellipse">
            <a:avLst/>
          </a:prstGeom>
          <a:solidFill>
            <a:schemeClr val="accent1">
              <a:lumMod val="20000"/>
              <a:lumOff val="8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19" name="Oval 17+"/>
          <p:cNvSpPr/>
          <p:nvPr/>
        </p:nvSpPr>
        <p:spPr>
          <a:xfrm>
            <a:off x="7146721" y="3708245"/>
            <a:ext cx="856569" cy="856567"/>
          </a:xfrm>
          <a:prstGeom prst="ellipse">
            <a:avLst/>
          </a:prstGeom>
          <a:solidFill>
            <a:schemeClr val="accent1">
              <a:lumMod val="20000"/>
              <a:lumOff val="8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18" name="Oval 17+"/>
          <p:cNvSpPr/>
          <p:nvPr/>
        </p:nvSpPr>
        <p:spPr>
          <a:xfrm>
            <a:off x="4145218" y="3708245"/>
            <a:ext cx="856569" cy="856567"/>
          </a:xfrm>
          <a:prstGeom prst="ellipse">
            <a:avLst/>
          </a:prstGeom>
          <a:solidFill>
            <a:schemeClr val="accent1">
              <a:lumMod val="20000"/>
              <a:lumOff val="8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17" name="Oval 17+"/>
          <p:cNvSpPr/>
          <p:nvPr/>
        </p:nvSpPr>
        <p:spPr>
          <a:xfrm>
            <a:off x="4145218" y="2297692"/>
            <a:ext cx="856569" cy="856567"/>
          </a:xfrm>
          <a:prstGeom prst="ellipse">
            <a:avLst/>
          </a:prstGeom>
          <a:solidFill>
            <a:schemeClr val="accent1">
              <a:lumMod val="20000"/>
              <a:lumOff val="8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3" name="Arc 15++++"/>
          <p:cNvSpPr/>
          <p:nvPr/>
        </p:nvSpPr>
        <p:spPr>
          <a:xfrm>
            <a:off x="4371012" y="1685554"/>
            <a:ext cx="3415218" cy="3415214"/>
          </a:xfrm>
          <a:prstGeom prst="arc">
            <a:avLst>
              <a:gd name="adj1" fmla="val 12757265"/>
              <a:gd name="adj2" fmla="val 15626069"/>
            </a:avLst>
          </a:prstGeom>
          <a:noFill/>
          <a:ln w="38100">
            <a:gradFill flip="none" rotWithShape="1">
              <a:gsLst>
                <a:gs pos="100000">
                  <a:schemeClr val="accent1">
                    <a:lumMod val="60000"/>
                    <a:lumOff val="40000"/>
                    <a:alpha val="0"/>
                  </a:schemeClr>
                </a:gs>
                <a:gs pos="0">
                  <a:schemeClr val="accent1">
                    <a:lumMod val="60000"/>
                    <a:lumOff val="40000"/>
                  </a:schemeClr>
                </a:gs>
              </a:gsLst>
              <a:lin ang="81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72" name="Arc 15+++"/>
          <p:cNvSpPr/>
          <p:nvPr/>
        </p:nvSpPr>
        <p:spPr>
          <a:xfrm>
            <a:off x="4371012" y="1685554"/>
            <a:ext cx="3415218" cy="3415214"/>
          </a:xfrm>
          <a:prstGeom prst="arc">
            <a:avLst>
              <a:gd name="adj1" fmla="val 9385231"/>
              <a:gd name="adj2" fmla="val 11769366"/>
            </a:avLst>
          </a:prstGeom>
          <a:noFill/>
          <a:ln w="38100">
            <a:gradFill flip="none" rotWithShape="1">
              <a:gsLst>
                <a:gs pos="0">
                  <a:schemeClr val="accent1">
                    <a:lumMod val="60000"/>
                    <a:lumOff val="40000"/>
                    <a:alpha val="0"/>
                  </a:schemeClr>
                </a:gs>
                <a:gs pos="60000">
                  <a:schemeClr val="accent1">
                    <a:lumMod val="60000"/>
                    <a:lumOff val="40000"/>
                  </a:schemeClr>
                </a:gs>
              </a:gsLst>
              <a:lin ang="162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71" name="Arc 15++"/>
          <p:cNvSpPr/>
          <p:nvPr/>
        </p:nvSpPr>
        <p:spPr>
          <a:xfrm>
            <a:off x="4371012" y="1685554"/>
            <a:ext cx="3415218" cy="3415214"/>
          </a:xfrm>
          <a:prstGeom prst="arc">
            <a:avLst>
              <a:gd name="adj1" fmla="val 5707581"/>
              <a:gd name="adj2" fmla="val 8943366"/>
            </a:avLst>
          </a:prstGeom>
          <a:noFill/>
          <a:ln w="38100">
            <a:gradFill flip="none" rotWithShape="1">
              <a:gsLst>
                <a:gs pos="0">
                  <a:schemeClr val="accent1">
                    <a:lumMod val="60000"/>
                    <a:lumOff val="40000"/>
                    <a:alpha val="0"/>
                  </a:schemeClr>
                </a:gs>
                <a:gs pos="51000">
                  <a:schemeClr val="accent1">
                    <a:lumMod val="60000"/>
                    <a:lumOff val="40000"/>
                  </a:schemeClr>
                </a:gs>
              </a:gsLst>
              <a:lin ang="135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69" name="Arc 15+"/>
          <p:cNvSpPr/>
          <p:nvPr/>
        </p:nvSpPr>
        <p:spPr>
          <a:xfrm>
            <a:off x="4371012" y="1685554"/>
            <a:ext cx="3415218" cy="3415214"/>
          </a:xfrm>
          <a:prstGeom prst="arc">
            <a:avLst>
              <a:gd name="adj1" fmla="val 1979638"/>
              <a:gd name="adj2" fmla="val 4795579"/>
            </a:avLst>
          </a:prstGeom>
          <a:noFill/>
          <a:ln w="38100">
            <a:gradFill flip="none" rotWithShape="1">
              <a:gsLst>
                <a:gs pos="0">
                  <a:schemeClr val="accent1">
                    <a:lumMod val="60000"/>
                    <a:lumOff val="40000"/>
                    <a:alpha val="0"/>
                  </a:schemeClr>
                </a:gs>
                <a:gs pos="82000">
                  <a:schemeClr val="accent1">
                    <a:lumMod val="60000"/>
                    <a:lumOff val="40000"/>
                  </a:schemeClr>
                </a:gs>
              </a:gsLst>
              <a:lin ang="81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66" name="Arc 15+"/>
          <p:cNvSpPr/>
          <p:nvPr/>
        </p:nvSpPr>
        <p:spPr>
          <a:xfrm>
            <a:off x="4371012" y="1685554"/>
            <a:ext cx="3415218" cy="3415214"/>
          </a:xfrm>
          <a:prstGeom prst="arc">
            <a:avLst>
              <a:gd name="adj1" fmla="val 20702619"/>
              <a:gd name="adj2" fmla="val 1182223"/>
            </a:avLst>
          </a:prstGeom>
          <a:noFill/>
          <a:ln w="38100">
            <a:gradFill flip="none" rotWithShape="1">
              <a:gsLst>
                <a:gs pos="0">
                  <a:schemeClr val="accent1">
                    <a:lumMod val="60000"/>
                    <a:lumOff val="40000"/>
                    <a:alpha val="0"/>
                  </a:schemeClr>
                </a:gs>
                <a:gs pos="58000">
                  <a:schemeClr val="accent1">
                    <a:lumMod val="60000"/>
                    <a:lumOff val="4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67" name="椭圆 466"/>
          <p:cNvSpPr/>
          <p:nvPr/>
        </p:nvSpPr>
        <p:spPr>
          <a:xfrm>
            <a:off x="4528891" y="1843433"/>
            <a:ext cx="3099459" cy="3099455"/>
          </a:xfrm>
          <a:prstGeom prst="ellipse">
            <a:avLst/>
          </a:prstGeom>
          <a:solidFill>
            <a:schemeClr val="accent1">
              <a:lumMod val="20000"/>
              <a:lumOff val="80000"/>
              <a:alpha val="25000"/>
            </a:schemeClr>
          </a:solidFill>
          <a:ln w="63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5" name="椭圆 14"/>
          <p:cNvSpPr/>
          <p:nvPr/>
        </p:nvSpPr>
        <p:spPr>
          <a:xfrm>
            <a:off x="5321601" y="2692728"/>
            <a:ext cx="1481687" cy="1481687"/>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63" name="Arc 15+"/>
          <p:cNvSpPr/>
          <p:nvPr/>
        </p:nvSpPr>
        <p:spPr>
          <a:xfrm>
            <a:off x="4371012" y="1685554"/>
            <a:ext cx="3415218" cy="3415214"/>
          </a:xfrm>
          <a:prstGeom prst="arc">
            <a:avLst>
              <a:gd name="adj1" fmla="val 16200000"/>
              <a:gd name="adj2" fmla="val 19654875"/>
            </a:avLst>
          </a:prstGeom>
          <a:noFill/>
          <a:ln w="38100">
            <a:gradFill>
              <a:gsLst>
                <a:gs pos="0">
                  <a:schemeClr val="accent1">
                    <a:lumMod val="60000"/>
                    <a:lumOff val="40000"/>
                    <a:alpha val="0"/>
                  </a:schemeClr>
                </a:gs>
                <a:gs pos="20000">
                  <a:schemeClr val="accent1">
                    <a:lumMod val="60000"/>
                    <a:lumOff val="4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6" name="弧形 15"/>
          <p:cNvSpPr/>
          <p:nvPr/>
        </p:nvSpPr>
        <p:spPr>
          <a:xfrm>
            <a:off x="4528891" y="1843433"/>
            <a:ext cx="3099459" cy="3099455"/>
          </a:xfrm>
          <a:prstGeom prst="arc">
            <a:avLst>
              <a:gd name="adj1" fmla="val 16200000"/>
              <a:gd name="adj2" fmla="val 19654875"/>
            </a:avLst>
          </a:prstGeom>
          <a:noFill/>
          <a:ln w="63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7" name="椭圆 16"/>
          <p:cNvSpPr/>
          <p:nvPr/>
        </p:nvSpPr>
        <p:spPr>
          <a:xfrm>
            <a:off x="5715767" y="1425645"/>
            <a:ext cx="694042" cy="694040"/>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8" name="椭圆 17"/>
          <p:cNvSpPr/>
          <p:nvPr/>
        </p:nvSpPr>
        <p:spPr>
          <a:xfrm>
            <a:off x="4226481" y="2378955"/>
            <a:ext cx="694042" cy="694040"/>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9" name="椭圆 18"/>
          <p:cNvSpPr/>
          <p:nvPr/>
        </p:nvSpPr>
        <p:spPr>
          <a:xfrm>
            <a:off x="4226481" y="3810841"/>
            <a:ext cx="694042" cy="694040"/>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0" name="椭圆 19"/>
          <p:cNvSpPr/>
          <p:nvPr/>
        </p:nvSpPr>
        <p:spPr>
          <a:xfrm>
            <a:off x="5716202" y="4655955"/>
            <a:ext cx="694042" cy="694040"/>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1" name="椭圆 20"/>
          <p:cNvSpPr/>
          <p:nvPr/>
        </p:nvSpPr>
        <p:spPr>
          <a:xfrm>
            <a:off x="7225491" y="2378955"/>
            <a:ext cx="694042" cy="694040"/>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2" name="椭圆 21"/>
          <p:cNvSpPr/>
          <p:nvPr/>
        </p:nvSpPr>
        <p:spPr>
          <a:xfrm>
            <a:off x="7225491" y="3800169"/>
            <a:ext cx="694042" cy="694040"/>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23" name="文本框 222"/>
          <p:cNvSpPr txBox="1"/>
          <p:nvPr/>
        </p:nvSpPr>
        <p:spPr>
          <a:xfrm>
            <a:off x="5016162" y="3147540"/>
            <a:ext cx="2085939"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u="none" strike="noStrike" kern="1200" cap="none" spc="0" normalizeH="0" baseline="0" noProof="0" dirty="0">
                <a:ln>
                  <a:noFill/>
                </a:ln>
                <a:solidFill>
                  <a:schemeClr val="bg1"/>
                </a:solidFill>
                <a:effectLst/>
                <a:uLnTx/>
                <a:uFillTx/>
                <a:latin typeface="+mj-ea"/>
                <a:ea typeface="+mj-ea"/>
              </a:rPr>
              <a:t>行业布局</a:t>
            </a:r>
            <a:endParaRPr kumimoji="0" lang="en-US" altLang="zh-CN" sz="2000" b="0" u="none" strike="noStrike" kern="1200" cap="none" spc="0" normalizeH="0" baseline="0" noProof="0" dirty="0">
              <a:ln>
                <a:noFill/>
              </a:ln>
              <a:solidFill>
                <a:schemeClr val="bg1"/>
              </a:solidFill>
              <a:effectLst/>
              <a:uLnTx/>
              <a:uFillTx/>
              <a:latin typeface="+mj-ea"/>
              <a:ea typeface="+mj-ea"/>
            </a:endParaRPr>
          </a:p>
        </p:txBody>
      </p:sp>
      <p:sp>
        <p:nvSpPr>
          <p:cNvPr id="480" name="object 57"/>
          <p:cNvSpPr txBox="1"/>
          <p:nvPr/>
        </p:nvSpPr>
        <p:spPr>
          <a:xfrm>
            <a:off x="4045225" y="2751079"/>
            <a:ext cx="1024512" cy="185756"/>
          </a:xfrm>
          <a:prstGeom prst="rect">
            <a:avLst/>
          </a:prstGeom>
        </p:spPr>
        <p:txBody>
          <a:bodyPr vert="horz" wrap="square" lIns="0" tIns="13335" rIns="0" bIns="0" rtlCol="0">
            <a:spAutoFit/>
          </a:bodyPr>
          <a:lstStyle/>
          <a:p>
            <a:pPr marL="12700" marR="5080" algn="ctr">
              <a:lnSpc>
                <a:spcPct val="120000"/>
              </a:lnSpc>
              <a:spcBef>
                <a:spcPts val="105"/>
              </a:spcBef>
            </a:pPr>
            <a:r>
              <a:rPr lang="zh-CN" altLang="en-US" sz="1000" dirty="0">
                <a:solidFill>
                  <a:schemeClr val="bg1"/>
                </a:solidFill>
                <a:latin typeface="+mn-ea"/>
                <a:cs typeface="微软雅黑"/>
              </a:rPr>
              <a:t>教育</a:t>
            </a:r>
            <a:endParaRPr sz="1000" dirty="0">
              <a:solidFill>
                <a:schemeClr val="bg1"/>
              </a:solidFill>
              <a:latin typeface="+mn-ea"/>
              <a:cs typeface="微软雅黑"/>
            </a:endParaRPr>
          </a:p>
        </p:txBody>
      </p:sp>
      <p:sp>
        <p:nvSpPr>
          <p:cNvPr id="481" name="object 57"/>
          <p:cNvSpPr txBox="1"/>
          <p:nvPr/>
        </p:nvSpPr>
        <p:spPr>
          <a:xfrm>
            <a:off x="7055153" y="2763779"/>
            <a:ext cx="1024512" cy="185756"/>
          </a:xfrm>
          <a:prstGeom prst="rect">
            <a:avLst/>
          </a:prstGeom>
        </p:spPr>
        <p:txBody>
          <a:bodyPr vert="horz" wrap="square" lIns="0" tIns="13335" rIns="0" bIns="0" rtlCol="0">
            <a:spAutoFit/>
          </a:bodyPr>
          <a:lstStyle/>
          <a:p>
            <a:pPr marL="12700" marR="5080" algn="ctr">
              <a:lnSpc>
                <a:spcPct val="120000"/>
              </a:lnSpc>
              <a:spcBef>
                <a:spcPts val="105"/>
              </a:spcBef>
            </a:pPr>
            <a:r>
              <a:rPr lang="zh-CN" altLang="en-US" sz="1000" dirty="0">
                <a:solidFill>
                  <a:schemeClr val="bg1"/>
                </a:solidFill>
                <a:latin typeface="+mn-ea"/>
                <a:cs typeface="微软雅黑"/>
              </a:rPr>
              <a:t>金融</a:t>
            </a:r>
            <a:endParaRPr sz="1000" dirty="0">
              <a:solidFill>
                <a:schemeClr val="bg1"/>
              </a:solidFill>
              <a:latin typeface="+mn-ea"/>
              <a:cs typeface="微软雅黑"/>
            </a:endParaRPr>
          </a:p>
        </p:txBody>
      </p:sp>
      <p:sp>
        <p:nvSpPr>
          <p:cNvPr id="482" name="object 57"/>
          <p:cNvSpPr txBox="1"/>
          <p:nvPr/>
        </p:nvSpPr>
        <p:spPr>
          <a:xfrm>
            <a:off x="4045225" y="4213795"/>
            <a:ext cx="1024512" cy="185756"/>
          </a:xfrm>
          <a:prstGeom prst="rect">
            <a:avLst/>
          </a:prstGeom>
        </p:spPr>
        <p:txBody>
          <a:bodyPr vert="horz" wrap="square" lIns="0" tIns="13335" rIns="0" bIns="0" rtlCol="0">
            <a:spAutoFit/>
          </a:bodyPr>
          <a:lstStyle/>
          <a:p>
            <a:pPr marL="12700" marR="5080" algn="ctr">
              <a:lnSpc>
                <a:spcPct val="120000"/>
              </a:lnSpc>
              <a:spcBef>
                <a:spcPts val="105"/>
              </a:spcBef>
            </a:pPr>
            <a:r>
              <a:rPr lang="zh-CN" altLang="en-US" sz="1000" dirty="0">
                <a:solidFill>
                  <a:schemeClr val="bg1"/>
                </a:solidFill>
                <a:latin typeface="+mn-ea"/>
                <a:cs typeface="微软雅黑"/>
              </a:rPr>
              <a:t>农业</a:t>
            </a:r>
            <a:endParaRPr sz="1000" dirty="0">
              <a:solidFill>
                <a:schemeClr val="bg1"/>
              </a:solidFill>
              <a:latin typeface="+mn-ea"/>
              <a:cs typeface="微软雅黑"/>
            </a:endParaRPr>
          </a:p>
        </p:txBody>
      </p:sp>
      <p:sp>
        <p:nvSpPr>
          <p:cNvPr id="483" name="object 57"/>
          <p:cNvSpPr txBox="1"/>
          <p:nvPr/>
        </p:nvSpPr>
        <p:spPr>
          <a:xfrm>
            <a:off x="7055153" y="4213795"/>
            <a:ext cx="1024512" cy="185756"/>
          </a:xfrm>
          <a:prstGeom prst="rect">
            <a:avLst/>
          </a:prstGeom>
        </p:spPr>
        <p:txBody>
          <a:bodyPr vert="horz" wrap="square" lIns="0" tIns="13335" rIns="0" bIns="0" rtlCol="0">
            <a:spAutoFit/>
          </a:bodyPr>
          <a:lstStyle/>
          <a:p>
            <a:pPr marL="12700" marR="5080" algn="ctr">
              <a:lnSpc>
                <a:spcPct val="120000"/>
              </a:lnSpc>
              <a:spcBef>
                <a:spcPts val="105"/>
              </a:spcBef>
            </a:pPr>
            <a:r>
              <a:rPr lang="zh-CN" altLang="en-US" sz="1000" dirty="0">
                <a:solidFill>
                  <a:schemeClr val="bg1"/>
                </a:solidFill>
                <a:latin typeface="+mn-ea"/>
                <a:cs typeface="微软雅黑"/>
              </a:rPr>
              <a:t>科技</a:t>
            </a:r>
            <a:endParaRPr sz="1000" dirty="0">
              <a:solidFill>
                <a:schemeClr val="bg1"/>
              </a:solidFill>
              <a:latin typeface="+mn-ea"/>
              <a:cs typeface="微软雅黑"/>
            </a:endParaRPr>
          </a:p>
        </p:txBody>
      </p:sp>
      <p:sp>
        <p:nvSpPr>
          <p:cNvPr id="484" name="object 57"/>
          <p:cNvSpPr txBox="1"/>
          <p:nvPr/>
        </p:nvSpPr>
        <p:spPr>
          <a:xfrm>
            <a:off x="5546875" y="1820191"/>
            <a:ext cx="1024512" cy="185756"/>
          </a:xfrm>
          <a:prstGeom prst="rect">
            <a:avLst/>
          </a:prstGeom>
        </p:spPr>
        <p:txBody>
          <a:bodyPr vert="horz" wrap="square" lIns="0" tIns="13335" rIns="0" bIns="0" rtlCol="0">
            <a:spAutoFit/>
          </a:bodyPr>
          <a:lstStyle/>
          <a:p>
            <a:pPr marL="12700" marR="5080" algn="ctr">
              <a:lnSpc>
                <a:spcPct val="120000"/>
              </a:lnSpc>
              <a:spcBef>
                <a:spcPts val="105"/>
              </a:spcBef>
            </a:pPr>
            <a:r>
              <a:rPr lang="zh-CN" altLang="en-US" sz="1000" dirty="0">
                <a:solidFill>
                  <a:schemeClr val="bg1"/>
                </a:solidFill>
                <a:latin typeface="+mn-ea"/>
                <a:cs typeface="微软雅黑"/>
              </a:rPr>
              <a:t>物流</a:t>
            </a:r>
            <a:endParaRPr sz="1000" dirty="0">
              <a:solidFill>
                <a:schemeClr val="bg1"/>
              </a:solidFill>
              <a:latin typeface="+mn-ea"/>
              <a:cs typeface="微软雅黑"/>
            </a:endParaRPr>
          </a:p>
        </p:txBody>
      </p:sp>
      <p:sp>
        <p:nvSpPr>
          <p:cNvPr id="485" name="object 57"/>
          <p:cNvSpPr txBox="1"/>
          <p:nvPr/>
        </p:nvSpPr>
        <p:spPr>
          <a:xfrm>
            <a:off x="5546875" y="5070874"/>
            <a:ext cx="1024512" cy="185756"/>
          </a:xfrm>
          <a:prstGeom prst="rect">
            <a:avLst/>
          </a:prstGeom>
        </p:spPr>
        <p:txBody>
          <a:bodyPr vert="horz" wrap="square" lIns="0" tIns="13335" rIns="0" bIns="0" rtlCol="0">
            <a:spAutoFit/>
          </a:bodyPr>
          <a:lstStyle/>
          <a:p>
            <a:pPr marL="12700" marR="5080" algn="ctr">
              <a:lnSpc>
                <a:spcPct val="120000"/>
              </a:lnSpc>
              <a:spcBef>
                <a:spcPts val="105"/>
              </a:spcBef>
            </a:pPr>
            <a:r>
              <a:rPr lang="zh-CN" altLang="en-US" sz="1000" dirty="0">
                <a:solidFill>
                  <a:schemeClr val="bg1"/>
                </a:solidFill>
                <a:latin typeface="+mn-ea"/>
                <a:cs typeface="微软雅黑"/>
              </a:rPr>
              <a:t>体育</a:t>
            </a:r>
            <a:endParaRPr sz="1000" dirty="0">
              <a:solidFill>
                <a:schemeClr val="bg1"/>
              </a:solidFill>
              <a:latin typeface="+mn-ea"/>
              <a:cs typeface="微软雅黑"/>
            </a:endParaRPr>
          </a:p>
        </p:txBody>
      </p:sp>
      <p:sp>
        <p:nvSpPr>
          <p:cNvPr id="486" name="文本框 485"/>
          <p:cNvSpPr txBox="1"/>
          <p:nvPr/>
        </p:nvSpPr>
        <p:spPr>
          <a:xfrm>
            <a:off x="9401840" y="1520606"/>
            <a:ext cx="1415772" cy="276999"/>
          </a:xfrm>
          <a:prstGeom prst="rect">
            <a:avLst/>
          </a:prstGeom>
          <a:noFill/>
        </p:spPr>
        <p:txBody>
          <a:bodyPr wrap="none" rtlCol="0">
            <a:spAutoFit/>
          </a:bodyPr>
          <a:lstStyle/>
          <a:p>
            <a:pPr algn="ctr"/>
            <a:r>
              <a:rPr lang="zh-CN" altLang="en-US" sz="1200" dirty="0">
                <a:solidFill>
                  <a:schemeClr val="bg1"/>
                </a:solidFill>
                <a:latin typeface="思源宋体 CN Heavy" panose="02020900000000000000" pitchFamily="18" charset="-122"/>
                <a:ea typeface="思源宋体 CN Heavy" panose="02020900000000000000" pitchFamily="18" charset="-122"/>
              </a:rPr>
              <a:t>京东物流公司合作</a:t>
            </a:r>
            <a:endParaRPr lang="zh-CN" altLang="en-US" sz="1200" dirty="0">
              <a:solidFill>
                <a:schemeClr val="bg1"/>
              </a:solidFill>
              <a:latin typeface="思源宋体 CN Heavy" panose="02020900000000000000" pitchFamily="18" charset="-122"/>
              <a:ea typeface="思源宋体 CN Heavy" panose="02020900000000000000" pitchFamily="18" charset="-122"/>
            </a:endParaRPr>
          </a:p>
        </p:txBody>
      </p:sp>
      <p:sp>
        <p:nvSpPr>
          <p:cNvPr id="487" name="文本框 486"/>
          <p:cNvSpPr txBox="1"/>
          <p:nvPr/>
        </p:nvSpPr>
        <p:spPr>
          <a:xfrm>
            <a:off x="9260361" y="1756985"/>
            <a:ext cx="1752759" cy="246221"/>
          </a:xfrm>
          <a:prstGeom prst="rect">
            <a:avLst/>
          </a:prstGeom>
          <a:noFill/>
        </p:spPr>
        <p:txBody>
          <a:bodyPr wrap="square" rtlCol="0">
            <a:spAutoFit/>
          </a:bodyPr>
          <a:lstStyle/>
          <a:p>
            <a:pPr algn="ctr"/>
            <a:r>
              <a:rPr lang="zh-CN" altLang="en-US" sz="1000" dirty="0">
                <a:solidFill>
                  <a:schemeClr val="bg1"/>
                </a:solidFill>
              </a:rPr>
              <a:t>与京东开展点对点战屡合作</a:t>
            </a:r>
            <a:endParaRPr lang="zh-CN" altLang="en-US" sz="1000" dirty="0">
              <a:solidFill>
                <a:schemeClr val="bg1"/>
              </a:solidFill>
            </a:endParaRPr>
          </a:p>
        </p:txBody>
      </p:sp>
      <p:sp>
        <p:nvSpPr>
          <p:cNvPr id="490" name="文本框 489"/>
          <p:cNvSpPr txBox="1"/>
          <p:nvPr/>
        </p:nvSpPr>
        <p:spPr>
          <a:xfrm>
            <a:off x="9432218" y="4853664"/>
            <a:ext cx="1415772" cy="276999"/>
          </a:xfrm>
          <a:prstGeom prst="rect">
            <a:avLst/>
          </a:prstGeom>
          <a:noFill/>
        </p:spPr>
        <p:txBody>
          <a:bodyPr wrap="none" rtlCol="0">
            <a:spAutoFit/>
          </a:bodyPr>
          <a:lstStyle>
            <a:defPPr>
              <a:defRPr lang="zh-CN"/>
            </a:defPPr>
            <a:lvl1pPr>
              <a:defRPr sz="1200">
                <a:solidFill>
                  <a:schemeClr val="accent3"/>
                </a:solidFill>
                <a:latin typeface="思源宋体 CN Heavy" panose="02020900000000000000" pitchFamily="18" charset="-122"/>
                <a:ea typeface="思源宋体 CN Heavy" panose="02020900000000000000" pitchFamily="18" charset="-122"/>
              </a:defRPr>
            </a:lvl1pPr>
          </a:lstStyle>
          <a:p>
            <a:pPr algn="ctr"/>
            <a:r>
              <a:rPr lang="zh-CN" altLang="en-US" dirty="0">
                <a:solidFill>
                  <a:schemeClr val="bg1"/>
                </a:solidFill>
              </a:rPr>
              <a:t>阿里云唯一代理商</a:t>
            </a:r>
            <a:endParaRPr lang="zh-CN" altLang="en-US" dirty="0">
              <a:solidFill>
                <a:schemeClr val="bg1"/>
              </a:solidFill>
            </a:endParaRPr>
          </a:p>
        </p:txBody>
      </p:sp>
      <p:sp>
        <p:nvSpPr>
          <p:cNvPr id="491" name="文本框 490"/>
          <p:cNvSpPr txBox="1"/>
          <p:nvPr/>
        </p:nvSpPr>
        <p:spPr>
          <a:xfrm>
            <a:off x="9239660" y="5090043"/>
            <a:ext cx="1752759" cy="246221"/>
          </a:xfrm>
          <a:prstGeom prst="rect">
            <a:avLst/>
          </a:prstGeom>
          <a:noFill/>
        </p:spPr>
        <p:txBody>
          <a:bodyPr wrap="square" rtlCol="0">
            <a:spAutoFit/>
          </a:bodyPr>
          <a:lstStyle/>
          <a:p>
            <a:pPr algn="ctr"/>
            <a:r>
              <a:rPr lang="zh-CN" altLang="en-US" sz="1000" dirty="0">
                <a:solidFill>
                  <a:schemeClr val="bg1"/>
                </a:solidFill>
              </a:rPr>
              <a:t>阿里云在我省的唯一代理商</a:t>
            </a:r>
            <a:endParaRPr lang="zh-CN" altLang="en-US" sz="1000" dirty="0">
              <a:solidFill>
                <a:schemeClr val="bg1"/>
              </a:solidFill>
            </a:endParaRPr>
          </a:p>
        </p:txBody>
      </p:sp>
      <p:sp>
        <p:nvSpPr>
          <p:cNvPr id="493" name="文本框 492"/>
          <p:cNvSpPr txBox="1"/>
          <p:nvPr/>
        </p:nvSpPr>
        <p:spPr>
          <a:xfrm>
            <a:off x="9646294" y="3815101"/>
            <a:ext cx="1569660" cy="276999"/>
          </a:xfrm>
          <a:prstGeom prst="rect">
            <a:avLst/>
          </a:prstGeom>
          <a:noFill/>
        </p:spPr>
        <p:txBody>
          <a:bodyPr wrap="none" rtlCol="0">
            <a:spAutoFit/>
          </a:bodyPr>
          <a:lstStyle>
            <a:defPPr>
              <a:defRPr lang="zh-CN"/>
            </a:defPPr>
            <a:lvl1pPr>
              <a:defRPr sz="1200">
                <a:solidFill>
                  <a:schemeClr val="accent3"/>
                </a:solidFill>
                <a:latin typeface="思源宋体 CN Heavy" panose="02020900000000000000" pitchFamily="18" charset="-122"/>
                <a:ea typeface="思源宋体 CN Heavy" panose="02020900000000000000" pitchFamily="18" charset="-122"/>
              </a:defRPr>
            </a:lvl1pPr>
          </a:lstStyle>
          <a:p>
            <a:pPr algn="ctr"/>
            <a:r>
              <a:rPr lang="zh-CN" altLang="en-US" dirty="0">
                <a:solidFill>
                  <a:schemeClr val="bg1"/>
                </a:solidFill>
              </a:rPr>
              <a:t>与阿里巴巴共同运营</a:t>
            </a:r>
            <a:endParaRPr lang="zh-CN" altLang="en-US" dirty="0">
              <a:solidFill>
                <a:schemeClr val="bg1"/>
              </a:solidFill>
            </a:endParaRPr>
          </a:p>
        </p:txBody>
      </p:sp>
      <p:sp>
        <p:nvSpPr>
          <p:cNvPr id="494" name="文本框 493"/>
          <p:cNvSpPr txBox="1"/>
          <p:nvPr/>
        </p:nvSpPr>
        <p:spPr>
          <a:xfrm>
            <a:off x="9571236" y="4051480"/>
            <a:ext cx="1752759" cy="246221"/>
          </a:xfrm>
          <a:prstGeom prst="rect">
            <a:avLst/>
          </a:prstGeom>
          <a:noFill/>
        </p:spPr>
        <p:txBody>
          <a:bodyPr wrap="square" rtlCol="0">
            <a:spAutoFit/>
          </a:bodyPr>
          <a:lstStyle/>
          <a:p>
            <a:pPr algn="ctr"/>
            <a:r>
              <a:rPr lang="zh-CN" altLang="en-US" sz="1000" dirty="0">
                <a:solidFill>
                  <a:schemeClr val="bg1"/>
                </a:solidFill>
              </a:rPr>
              <a:t>共同开拓运营市场</a:t>
            </a:r>
            <a:endParaRPr lang="zh-CN" altLang="en-US" sz="1000" dirty="0">
              <a:solidFill>
                <a:schemeClr val="bg1"/>
              </a:solidFill>
            </a:endParaRPr>
          </a:p>
        </p:txBody>
      </p:sp>
      <p:sp>
        <p:nvSpPr>
          <p:cNvPr id="496" name="文本框 495"/>
          <p:cNvSpPr txBox="1"/>
          <p:nvPr/>
        </p:nvSpPr>
        <p:spPr>
          <a:xfrm>
            <a:off x="9620051" y="2639181"/>
            <a:ext cx="1569660" cy="276999"/>
          </a:xfrm>
          <a:prstGeom prst="rect">
            <a:avLst/>
          </a:prstGeom>
          <a:noFill/>
        </p:spPr>
        <p:txBody>
          <a:bodyPr wrap="none" rtlCol="0">
            <a:spAutoFit/>
          </a:bodyPr>
          <a:lstStyle>
            <a:defPPr>
              <a:defRPr lang="zh-CN"/>
            </a:defPPr>
            <a:lvl1pPr>
              <a:defRPr sz="1200">
                <a:solidFill>
                  <a:schemeClr val="accent3"/>
                </a:solidFill>
                <a:latin typeface="思源宋体 CN Heavy" panose="02020900000000000000" pitchFamily="18" charset="-122"/>
                <a:ea typeface="思源宋体 CN Heavy" panose="02020900000000000000" pitchFamily="18" charset="-122"/>
              </a:defRPr>
            </a:lvl1pPr>
          </a:lstStyle>
          <a:p>
            <a:pPr algn="ctr"/>
            <a:r>
              <a:rPr lang="zh-CN" altLang="en-US" dirty="0">
                <a:solidFill>
                  <a:schemeClr val="bg1"/>
                </a:solidFill>
              </a:rPr>
              <a:t>与兴业银行达成协作</a:t>
            </a:r>
            <a:endParaRPr lang="zh-CN" altLang="en-US" dirty="0">
              <a:solidFill>
                <a:schemeClr val="bg1"/>
              </a:solidFill>
            </a:endParaRPr>
          </a:p>
        </p:txBody>
      </p:sp>
      <p:sp>
        <p:nvSpPr>
          <p:cNvPr id="497" name="文本框 496"/>
          <p:cNvSpPr txBox="1"/>
          <p:nvPr/>
        </p:nvSpPr>
        <p:spPr>
          <a:xfrm>
            <a:off x="9553685" y="2875560"/>
            <a:ext cx="1752759" cy="246221"/>
          </a:xfrm>
          <a:prstGeom prst="rect">
            <a:avLst/>
          </a:prstGeom>
          <a:noFill/>
        </p:spPr>
        <p:txBody>
          <a:bodyPr wrap="square" rtlCol="0">
            <a:spAutoFit/>
          </a:bodyPr>
          <a:lstStyle/>
          <a:p>
            <a:pPr algn="ctr"/>
            <a:r>
              <a:rPr lang="zh-CN" altLang="en-US" sz="1000" dirty="0">
                <a:solidFill>
                  <a:schemeClr val="bg1"/>
                </a:solidFill>
              </a:rPr>
              <a:t>兴业银行提供</a:t>
            </a:r>
            <a:r>
              <a:rPr lang="en-US" altLang="zh-CN" sz="1000" dirty="0">
                <a:solidFill>
                  <a:schemeClr val="bg1"/>
                </a:solidFill>
              </a:rPr>
              <a:t>10</a:t>
            </a:r>
            <a:r>
              <a:rPr lang="zh-CN" altLang="en-US" sz="1000" dirty="0">
                <a:solidFill>
                  <a:schemeClr val="bg1"/>
                </a:solidFill>
              </a:rPr>
              <a:t>亿授信</a:t>
            </a:r>
            <a:endParaRPr lang="zh-CN" altLang="en-US" sz="1000" dirty="0">
              <a:solidFill>
                <a:schemeClr val="bg1"/>
              </a:solidFill>
            </a:endParaRPr>
          </a:p>
        </p:txBody>
      </p:sp>
      <p:grpSp>
        <p:nvGrpSpPr>
          <p:cNvPr id="528" name="组合 527"/>
          <p:cNvGrpSpPr/>
          <p:nvPr/>
        </p:nvGrpSpPr>
        <p:grpSpPr>
          <a:xfrm>
            <a:off x="1128951" y="1520606"/>
            <a:ext cx="1982679" cy="482600"/>
            <a:chOff x="1128951" y="1520606"/>
            <a:chExt cx="1982679" cy="482600"/>
          </a:xfrm>
        </p:grpSpPr>
        <p:sp>
          <p:nvSpPr>
            <p:cNvPr id="476" name="椭圆 475"/>
            <p:cNvSpPr/>
            <p:nvPr>
              <p:custDataLst>
                <p:tags r:id="rId8"/>
              </p:custDataLst>
            </p:nvPr>
          </p:nvSpPr>
          <p:spPr>
            <a:xfrm>
              <a:off x="3003630" y="1703045"/>
              <a:ext cx="108000" cy="108000"/>
            </a:xfrm>
            <a:prstGeom prst="ellipse">
              <a:avLst/>
            </a:prstGeom>
            <a:solidFill>
              <a:schemeClr val="bg1"/>
            </a:solidFill>
            <a:ln>
              <a:noFill/>
            </a:ln>
            <a:effectLst>
              <a:outerShdw blurRad="635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477" name="椭圆 476"/>
            <p:cNvSpPr/>
            <p:nvPr/>
          </p:nvSpPr>
          <p:spPr>
            <a:xfrm>
              <a:off x="3033196" y="1732614"/>
              <a:ext cx="48862" cy="4886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500" name="文本框 499"/>
            <p:cNvSpPr txBox="1"/>
            <p:nvPr/>
          </p:nvSpPr>
          <p:spPr>
            <a:xfrm flipH="1">
              <a:off x="1374388" y="1520606"/>
              <a:ext cx="1261884" cy="276999"/>
            </a:xfrm>
            <a:prstGeom prst="rect">
              <a:avLst/>
            </a:prstGeom>
            <a:noFill/>
          </p:spPr>
          <p:txBody>
            <a:bodyPr wrap="none" rtlCol="0">
              <a:spAutoFit/>
            </a:bodyPr>
            <a:lstStyle/>
            <a:p>
              <a:pPr algn="ctr"/>
              <a:r>
                <a:rPr lang="zh-CN" altLang="en-US" sz="1200" dirty="0">
                  <a:solidFill>
                    <a:schemeClr val="bg1"/>
                  </a:solidFill>
                  <a:latin typeface="思源宋体 CN Heavy" panose="02020900000000000000" pitchFamily="18" charset="-122"/>
                  <a:ea typeface="思源宋体 CN Heavy" panose="02020900000000000000" pitchFamily="18" charset="-122"/>
                </a:rPr>
                <a:t>投资新西方集团</a:t>
              </a:r>
              <a:endParaRPr lang="zh-CN" altLang="en-US" sz="1200" dirty="0">
                <a:solidFill>
                  <a:schemeClr val="bg1"/>
                </a:solidFill>
                <a:latin typeface="思源宋体 CN Heavy" panose="02020900000000000000" pitchFamily="18" charset="-122"/>
                <a:ea typeface="思源宋体 CN Heavy" panose="02020900000000000000" pitchFamily="18" charset="-122"/>
              </a:endParaRPr>
            </a:p>
          </p:txBody>
        </p:sp>
        <p:sp>
          <p:nvSpPr>
            <p:cNvPr id="501" name="文本框 500"/>
            <p:cNvSpPr txBox="1"/>
            <p:nvPr/>
          </p:nvSpPr>
          <p:spPr>
            <a:xfrm flipH="1">
              <a:off x="1128951" y="1756985"/>
              <a:ext cx="1752759" cy="246221"/>
            </a:xfrm>
            <a:prstGeom prst="rect">
              <a:avLst/>
            </a:prstGeom>
            <a:noFill/>
          </p:spPr>
          <p:txBody>
            <a:bodyPr wrap="square" rtlCol="0">
              <a:spAutoFit/>
            </a:bodyPr>
            <a:lstStyle/>
            <a:p>
              <a:pPr algn="ctr"/>
              <a:r>
                <a:rPr lang="zh-CN" altLang="en-US" sz="1000" dirty="0">
                  <a:solidFill>
                    <a:schemeClr val="bg1"/>
                  </a:solidFill>
                </a:rPr>
                <a:t>通过投资进入教育行业</a:t>
              </a:r>
              <a:endParaRPr lang="zh-CN" altLang="en-US" sz="1000" dirty="0">
                <a:solidFill>
                  <a:schemeClr val="bg1"/>
                </a:solidFill>
              </a:endParaRPr>
            </a:p>
          </p:txBody>
        </p:sp>
      </p:grpSp>
      <p:sp>
        <p:nvSpPr>
          <p:cNvPr id="502" name="文本框 501"/>
          <p:cNvSpPr txBox="1"/>
          <p:nvPr/>
        </p:nvSpPr>
        <p:spPr>
          <a:xfrm flipH="1">
            <a:off x="1241718" y="4868904"/>
            <a:ext cx="1569660" cy="276999"/>
          </a:xfrm>
          <a:prstGeom prst="rect">
            <a:avLst/>
          </a:prstGeom>
          <a:noFill/>
        </p:spPr>
        <p:txBody>
          <a:bodyPr wrap="none" rtlCol="0">
            <a:spAutoFit/>
          </a:bodyPr>
          <a:lstStyle>
            <a:defPPr>
              <a:defRPr lang="zh-CN"/>
            </a:defPPr>
            <a:lvl1pPr>
              <a:defRPr sz="1200">
                <a:solidFill>
                  <a:schemeClr val="accent3"/>
                </a:solidFill>
                <a:latin typeface="思源宋体 CN Heavy" panose="02020900000000000000" pitchFamily="18" charset="-122"/>
                <a:ea typeface="思源宋体 CN Heavy" panose="02020900000000000000" pitchFamily="18" charset="-122"/>
              </a:defRPr>
            </a:lvl1pPr>
          </a:lstStyle>
          <a:p>
            <a:pPr algn="ctr"/>
            <a:r>
              <a:rPr lang="zh-CN" altLang="en-US" dirty="0">
                <a:solidFill>
                  <a:schemeClr val="bg1"/>
                </a:solidFill>
              </a:rPr>
              <a:t>发行体育类宣传电影</a:t>
            </a:r>
            <a:endParaRPr lang="zh-CN" altLang="en-US" dirty="0">
              <a:solidFill>
                <a:schemeClr val="bg1"/>
              </a:solidFill>
            </a:endParaRPr>
          </a:p>
        </p:txBody>
      </p:sp>
      <p:sp>
        <p:nvSpPr>
          <p:cNvPr id="503" name="文本框 502"/>
          <p:cNvSpPr txBox="1"/>
          <p:nvPr/>
        </p:nvSpPr>
        <p:spPr>
          <a:xfrm flipH="1">
            <a:off x="858962" y="5105283"/>
            <a:ext cx="2335172" cy="246221"/>
          </a:xfrm>
          <a:prstGeom prst="rect">
            <a:avLst/>
          </a:prstGeom>
          <a:noFill/>
        </p:spPr>
        <p:txBody>
          <a:bodyPr wrap="square" rtlCol="0">
            <a:spAutoFit/>
          </a:bodyPr>
          <a:lstStyle/>
          <a:p>
            <a:pPr algn="ctr"/>
            <a:r>
              <a:rPr lang="zh-CN" altLang="en-US" sz="1000" dirty="0">
                <a:solidFill>
                  <a:schemeClr val="bg1"/>
                </a:solidFill>
              </a:rPr>
              <a:t>与千达影业达成合作</a:t>
            </a:r>
            <a:endParaRPr lang="zh-CN" altLang="en-US" sz="1000" dirty="0">
              <a:solidFill>
                <a:schemeClr val="bg1"/>
              </a:solidFill>
            </a:endParaRPr>
          </a:p>
        </p:txBody>
      </p:sp>
      <p:sp>
        <p:nvSpPr>
          <p:cNvPr id="504" name="文本框 503"/>
          <p:cNvSpPr txBox="1"/>
          <p:nvPr/>
        </p:nvSpPr>
        <p:spPr>
          <a:xfrm flipH="1">
            <a:off x="1129347" y="3815101"/>
            <a:ext cx="1130438" cy="276999"/>
          </a:xfrm>
          <a:prstGeom prst="rect">
            <a:avLst/>
          </a:prstGeom>
          <a:noFill/>
        </p:spPr>
        <p:txBody>
          <a:bodyPr wrap="none" rtlCol="0">
            <a:spAutoFit/>
          </a:bodyPr>
          <a:lstStyle>
            <a:defPPr>
              <a:defRPr lang="zh-CN"/>
            </a:defPPr>
            <a:lvl1pPr>
              <a:defRPr sz="1200">
                <a:solidFill>
                  <a:schemeClr val="accent3"/>
                </a:solidFill>
                <a:latin typeface="思源宋体 CN Heavy" panose="02020900000000000000" pitchFamily="18" charset="-122"/>
                <a:ea typeface="思源宋体 CN Heavy" panose="02020900000000000000" pitchFamily="18" charset="-122"/>
              </a:defRPr>
            </a:lvl1pPr>
          </a:lstStyle>
          <a:p>
            <a:pPr algn="ctr"/>
            <a:r>
              <a:rPr lang="zh-CN" altLang="en-US" dirty="0">
                <a:solidFill>
                  <a:schemeClr val="bg1"/>
                </a:solidFill>
              </a:rPr>
              <a:t>冠名</a:t>
            </a:r>
            <a:r>
              <a:rPr lang="en-US" altLang="zh-CN" dirty="0">
                <a:solidFill>
                  <a:schemeClr val="bg1"/>
                </a:solidFill>
              </a:rPr>
              <a:t>CBC</a:t>
            </a:r>
            <a:r>
              <a:rPr lang="zh-CN" altLang="en-US" dirty="0">
                <a:solidFill>
                  <a:schemeClr val="bg1"/>
                </a:solidFill>
              </a:rPr>
              <a:t>联赛</a:t>
            </a:r>
            <a:endParaRPr lang="zh-CN" altLang="en-US" dirty="0">
              <a:solidFill>
                <a:schemeClr val="bg1"/>
              </a:solidFill>
            </a:endParaRPr>
          </a:p>
        </p:txBody>
      </p:sp>
      <p:sp>
        <p:nvSpPr>
          <p:cNvPr id="505" name="文本框 504"/>
          <p:cNvSpPr txBox="1"/>
          <p:nvPr/>
        </p:nvSpPr>
        <p:spPr>
          <a:xfrm flipH="1">
            <a:off x="818187" y="4051480"/>
            <a:ext cx="1752759" cy="246221"/>
          </a:xfrm>
          <a:prstGeom prst="rect">
            <a:avLst/>
          </a:prstGeom>
          <a:noFill/>
        </p:spPr>
        <p:txBody>
          <a:bodyPr wrap="square" rtlCol="0">
            <a:spAutoFit/>
          </a:bodyPr>
          <a:lstStyle/>
          <a:p>
            <a:pPr algn="ctr"/>
            <a:r>
              <a:rPr lang="zh-CN" altLang="en-US" sz="1000" dirty="0">
                <a:solidFill>
                  <a:schemeClr val="bg1"/>
                </a:solidFill>
              </a:rPr>
              <a:t>冠名和平球队</a:t>
            </a:r>
            <a:endParaRPr lang="zh-CN" altLang="en-US" sz="1000" dirty="0">
              <a:solidFill>
                <a:schemeClr val="bg1"/>
              </a:solidFill>
            </a:endParaRPr>
          </a:p>
        </p:txBody>
      </p:sp>
      <p:sp>
        <p:nvSpPr>
          <p:cNvPr id="506" name="文本框 505"/>
          <p:cNvSpPr txBox="1"/>
          <p:nvPr/>
        </p:nvSpPr>
        <p:spPr>
          <a:xfrm flipH="1">
            <a:off x="976194" y="2639181"/>
            <a:ext cx="1415772" cy="276999"/>
          </a:xfrm>
          <a:prstGeom prst="rect">
            <a:avLst/>
          </a:prstGeom>
          <a:noFill/>
        </p:spPr>
        <p:txBody>
          <a:bodyPr wrap="none" rtlCol="0">
            <a:spAutoFit/>
          </a:bodyPr>
          <a:lstStyle>
            <a:defPPr>
              <a:defRPr lang="zh-CN"/>
            </a:defPPr>
            <a:lvl1pPr>
              <a:defRPr sz="1200">
                <a:solidFill>
                  <a:schemeClr val="accent3"/>
                </a:solidFill>
                <a:latin typeface="思源宋体 CN Heavy" panose="02020900000000000000" pitchFamily="18" charset="-122"/>
                <a:ea typeface="思源宋体 CN Heavy" panose="02020900000000000000" pitchFamily="18" charset="-122"/>
              </a:defRPr>
            </a:lvl1pPr>
          </a:lstStyle>
          <a:p>
            <a:pPr algn="r"/>
            <a:r>
              <a:rPr lang="zh-CN" altLang="en-US" dirty="0">
                <a:solidFill>
                  <a:schemeClr val="bg1"/>
                </a:solidFill>
              </a:rPr>
              <a:t>建立预制菜产业链</a:t>
            </a:r>
            <a:endParaRPr lang="zh-CN" altLang="en-US" dirty="0">
              <a:solidFill>
                <a:schemeClr val="bg1"/>
              </a:solidFill>
            </a:endParaRPr>
          </a:p>
        </p:txBody>
      </p:sp>
      <p:sp>
        <p:nvSpPr>
          <p:cNvPr id="507" name="文本框 506"/>
          <p:cNvSpPr txBox="1"/>
          <p:nvPr/>
        </p:nvSpPr>
        <p:spPr>
          <a:xfrm flipH="1">
            <a:off x="807701" y="2875560"/>
            <a:ext cx="1752759" cy="246221"/>
          </a:xfrm>
          <a:prstGeom prst="rect">
            <a:avLst/>
          </a:prstGeom>
          <a:noFill/>
        </p:spPr>
        <p:txBody>
          <a:bodyPr wrap="square" rtlCol="0">
            <a:spAutoFit/>
          </a:bodyPr>
          <a:lstStyle/>
          <a:p>
            <a:pPr algn="r"/>
            <a:r>
              <a:rPr lang="zh-CN" altLang="en-US" sz="1000" dirty="0">
                <a:solidFill>
                  <a:schemeClr val="bg1"/>
                </a:solidFill>
              </a:rPr>
              <a:t>建立自有工厂，已形成规模</a:t>
            </a:r>
            <a:endParaRPr lang="zh-CN" altLang="en-US" sz="1000" dirty="0">
              <a:solidFill>
                <a:schemeClr val="bg1"/>
              </a:solidFill>
            </a:endParaRPr>
          </a:p>
        </p:txBody>
      </p:sp>
      <p:pic>
        <p:nvPicPr>
          <p:cNvPr id="509" name="图形 50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17474" y="2452818"/>
            <a:ext cx="328488" cy="328488"/>
          </a:xfrm>
          <a:prstGeom prst="rect">
            <a:avLst/>
          </a:prstGeom>
          <a:effectLst/>
        </p:spPr>
      </p:pic>
      <p:pic>
        <p:nvPicPr>
          <p:cNvPr id="510" name="图形 50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21433" y="2452818"/>
            <a:ext cx="328488" cy="328488"/>
          </a:xfrm>
          <a:prstGeom prst="rect">
            <a:avLst/>
          </a:prstGeom>
          <a:effectLst/>
        </p:spPr>
      </p:pic>
      <p:pic>
        <p:nvPicPr>
          <p:cNvPr id="511" name="图形 5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17474" y="3899102"/>
            <a:ext cx="328488" cy="328488"/>
          </a:xfrm>
          <a:prstGeom prst="rect">
            <a:avLst/>
          </a:prstGeom>
          <a:effectLst/>
        </p:spPr>
      </p:pic>
      <p:pic>
        <p:nvPicPr>
          <p:cNvPr id="512" name="图形 51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21433" y="3899102"/>
            <a:ext cx="328488" cy="328488"/>
          </a:xfrm>
          <a:prstGeom prst="rect">
            <a:avLst/>
          </a:prstGeom>
          <a:effectLst/>
        </p:spPr>
      </p:pic>
      <p:pic>
        <p:nvPicPr>
          <p:cNvPr id="513" name="图形 51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11438" y="1509919"/>
            <a:ext cx="328488" cy="328488"/>
          </a:xfrm>
          <a:prstGeom prst="rect">
            <a:avLst/>
          </a:prstGeom>
          <a:effectLst/>
        </p:spPr>
      </p:pic>
      <p:pic>
        <p:nvPicPr>
          <p:cNvPr id="514" name="图形 513"/>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11438" y="4739198"/>
            <a:ext cx="328488" cy="328488"/>
          </a:xfrm>
          <a:prstGeom prst="rect">
            <a:avLst/>
          </a:prstGeom>
          <a:effectLst/>
        </p:spPr>
      </p:pic>
      <p:sp>
        <p:nvSpPr>
          <p:cNvPr id="515" name="Arc 15+"/>
          <p:cNvSpPr/>
          <p:nvPr/>
        </p:nvSpPr>
        <p:spPr>
          <a:xfrm flipH="1">
            <a:off x="2882485" y="-4546"/>
            <a:ext cx="6867092" cy="6867092"/>
          </a:xfrm>
          <a:prstGeom prst="arc">
            <a:avLst>
              <a:gd name="adj1" fmla="val 19321939"/>
              <a:gd name="adj2" fmla="val 2282163"/>
            </a:avLst>
          </a:prstGeom>
          <a:noFill/>
          <a:ln w="12700">
            <a:gradFill flip="none" rotWithShape="1">
              <a:gsLst>
                <a:gs pos="91000">
                  <a:schemeClr val="bg1">
                    <a:lumMod val="75000"/>
                    <a:alpha val="73000"/>
                  </a:schemeClr>
                </a:gs>
                <a:gs pos="44000">
                  <a:schemeClr val="bg2">
                    <a:lumMod val="75000"/>
                    <a:alpha val="0"/>
                  </a:schemeClr>
                </a:gs>
              </a:gsLst>
              <a:path path="circle">
                <a:fillToRect r="100000" b="100000"/>
              </a:path>
              <a:tileRect l="-100000" t="-100000"/>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16" name="Arc 15++"/>
          <p:cNvSpPr/>
          <p:nvPr/>
        </p:nvSpPr>
        <p:spPr>
          <a:xfrm>
            <a:off x="2339332" y="-4546"/>
            <a:ext cx="6867092" cy="6867092"/>
          </a:xfrm>
          <a:prstGeom prst="arc">
            <a:avLst>
              <a:gd name="adj1" fmla="val 19321939"/>
              <a:gd name="adj2" fmla="val 2282163"/>
            </a:avLst>
          </a:prstGeom>
          <a:noFill/>
          <a:ln w="12700">
            <a:gradFill flip="none" rotWithShape="1">
              <a:gsLst>
                <a:gs pos="91000">
                  <a:schemeClr val="bg1">
                    <a:lumMod val="75000"/>
                    <a:alpha val="73000"/>
                  </a:schemeClr>
                </a:gs>
                <a:gs pos="44000">
                  <a:schemeClr val="bg2">
                    <a:lumMod val="75000"/>
                    <a:alpha val="0"/>
                  </a:schemeClr>
                </a:gs>
              </a:gsLst>
              <a:path path="circle">
                <a:fillToRect r="100000" b="100000"/>
              </a:path>
              <a:tileRect l="-100000" t="-100000"/>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17" name="文本框 516"/>
          <p:cNvSpPr txBox="1"/>
          <p:nvPr/>
        </p:nvSpPr>
        <p:spPr>
          <a:xfrm>
            <a:off x="4756041" y="3453620"/>
            <a:ext cx="2611664"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u="none" strike="noStrike" kern="1200" cap="none" spc="0" normalizeH="0" baseline="0" noProof="0" dirty="0">
                <a:ln>
                  <a:noFill/>
                </a:ln>
                <a:solidFill>
                  <a:schemeClr val="bg1"/>
                </a:solidFill>
                <a:effectLst/>
                <a:uLnTx/>
                <a:uFillTx/>
                <a:latin typeface="思源黑体 CN Normal"/>
                <a:ea typeface="思源黑体 CN Normal"/>
                <a:cs typeface="+mn-cs"/>
              </a:rPr>
              <a:t>Intelligent invoicing</a:t>
            </a:r>
            <a:endParaRPr kumimoji="0" lang="en-US" altLang="zh-CN" sz="1100" b="0" u="none" strike="noStrike" kern="1200" cap="none" spc="0" normalizeH="0" baseline="0" noProof="0" dirty="0">
              <a:ln>
                <a:noFill/>
              </a:ln>
              <a:solidFill>
                <a:schemeClr val="bg1"/>
              </a:solidFill>
              <a:effectLst/>
              <a:uLnTx/>
              <a:uFillTx/>
              <a:latin typeface="思源黑体 CN Normal"/>
              <a:ea typeface="思源黑体 CN Normal"/>
              <a:cs typeface="+mn-cs"/>
            </a:endParaRPr>
          </a:p>
        </p:txBody>
      </p:sp>
      <p:sp>
        <p:nvSpPr>
          <p:cNvPr id="519" name="文本框 518"/>
          <p:cNvSpPr txBox="1"/>
          <p:nvPr/>
        </p:nvSpPr>
        <p:spPr>
          <a:xfrm>
            <a:off x="1049800" y="6147413"/>
            <a:ext cx="10023166" cy="276999"/>
          </a:xfrm>
          <a:prstGeom prst="rect">
            <a:avLst/>
          </a:prstGeom>
          <a:noFill/>
        </p:spPr>
        <p:txBody>
          <a:bodyPr wrap="square" rtlCol="0">
            <a:spAutoFit/>
          </a:bodyPr>
          <a:lstStyle/>
          <a:p>
            <a:pPr algn="ctr"/>
            <a:r>
              <a:rPr kumimoji="1" lang="zh-CN" altLang="en-US" sz="1200" dirty="0">
                <a:solidFill>
                  <a:schemeClr val="tx1">
                    <a:lumMod val="75000"/>
                    <a:lumOff val="25000"/>
                  </a:schemeClr>
                </a:solidFill>
                <a:latin typeface="+mj-ea"/>
                <a:ea typeface="+mj-ea"/>
              </a:rPr>
              <a:t>集团纪念来多点开花，布局多个行业赛道，取得优异成绩</a:t>
            </a:r>
            <a:endParaRPr kumimoji="1" lang="zh-CN" altLang="en-US" sz="1200" dirty="0">
              <a:solidFill>
                <a:schemeClr val="tx1">
                  <a:lumMod val="75000"/>
                  <a:lumOff val="25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9782"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p:cNvSpPr/>
          <p:nvPr/>
        </p:nvSpPr>
        <p:spPr>
          <a:xfrm>
            <a:off x="1161909" y="861165"/>
            <a:ext cx="9785024" cy="6131933"/>
          </a:xfrm>
          <a:custGeom>
            <a:avLst/>
            <a:gdLst>
              <a:gd name="connsiteX0" fmla="*/ 1964370 w 4538260"/>
              <a:gd name="connsiteY0" fmla="*/ 793413 h 4981567"/>
              <a:gd name="connsiteX1" fmla="*/ 2573890 w 4538260"/>
              <a:gd name="connsiteY1" fmla="*/ 793413 h 4981567"/>
              <a:gd name="connsiteX2" fmla="*/ 4538260 w 4538260"/>
              <a:gd name="connsiteY2" fmla="*/ 4981567 h 4981567"/>
              <a:gd name="connsiteX3" fmla="*/ 0 w 4538260"/>
              <a:gd name="connsiteY3" fmla="*/ 4981567 h 4981567"/>
              <a:gd name="connsiteX4" fmla="*/ 1964370 w 4538260"/>
              <a:gd name="connsiteY4" fmla="*/ 793413 h 4981567"/>
              <a:gd name="connsiteX5" fmla="*/ 2265980 w 4538260"/>
              <a:gd name="connsiteY5" fmla="*/ 0 h 4981567"/>
              <a:gd name="connsiteX6" fmla="*/ 2844799 w 4538260"/>
              <a:gd name="connsiteY6" fmla="*/ 793412 h 4981567"/>
              <a:gd name="connsiteX7" fmla="*/ 1687160 w 4538260"/>
              <a:gd name="connsiteY7" fmla="*/ 793412 h 498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60" h="4981567">
                <a:moveTo>
                  <a:pt x="1964370" y="793413"/>
                </a:moveTo>
                <a:lnTo>
                  <a:pt x="2573890" y="793413"/>
                </a:lnTo>
                <a:cubicBezTo>
                  <a:pt x="2604566" y="2305579"/>
                  <a:pt x="3215812" y="3817744"/>
                  <a:pt x="4538260" y="4981567"/>
                </a:cubicBezTo>
                <a:lnTo>
                  <a:pt x="0" y="4981567"/>
                </a:lnTo>
                <a:cubicBezTo>
                  <a:pt x="1627247" y="3904830"/>
                  <a:pt x="1817580" y="2334607"/>
                  <a:pt x="1964370" y="793413"/>
                </a:cubicBezTo>
                <a:close/>
                <a:moveTo>
                  <a:pt x="2265980" y="0"/>
                </a:moveTo>
                <a:lnTo>
                  <a:pt x="2844799" y="793412"/>
                </a:lnTo>
                <a:lnTo>
                  <a:pt x="1687160" y="793412"/>
                </a:lnTo>
                <a:close/>
              </a:path>
            </a:pathLst>
          </a:custGeom>
          <a:solidFill>
            <a:schemeClr val="accent1">
              <a:lumMod val="20000"/>
              <a:lumOff val="80000"/>
              <a:alpha val="4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nvGrpSpPr>
          <p:cNvPr id="32" name="组合 31"/>
          <p:cNvGrpSpPr/>
          <p:nvPr/>
        </p:nvGrpSpPr>
        <p:grpSpPr>
          <a:xfrm flipH="1">
            <a:off x="7345088" y="2363445"/>
            <a:ext cx="4283011" cy="3524096"/>
            <a:chOff x="671686" y="2363445"/>
            <a:chExt cx="4283011" cy="3524096"/>
          </a:xfrm>
        </p:grpSpPr>
        <p:sp>
          <p:nvSpPr>
            <p:cNvPr id="33" name="矩形: 圆角 32"/>
            <p:cNvSpPr/>
            <p:nvPr/>
          </p:nvSpPr>
          <p:spPr>
            <a:xfrm>
              <a:off x="2666894" y="2954757"/>
              <a:ext cx="1641387" cy="3892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p:cNvSpPr/>
            <p:nvPr/>
          </p:nvSpPr>
          <p:spPr>
            <a:xfrm>
              <a:off x="1836944" y="3601989"/>
              <a:ext cx="2027132" cy="3892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圆角 35"/>
            <p:cNvSpPr/>
            <p:nvPr/>
          </p:nvSpPr>
          <p:spPr>
            <a:xfrm>
              <a:off x="1678283" y="4210262"/>
              <a:ext cx="1641387" cy="3892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p:cNvSpPr/>
            <p:nvPr/>
          </p:nvSpPr>
          <p:spPr>
            <a:xfrm>
              <a:off x="1121943" y="4896686"/>
              <a:ext cx="1641387" cy="3892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p:cNvSpPr/>
            <p:nvPr/>
          </p:nvSpPr>
          <p:spPr>
            <a:xfrm>
              <a:off x="671686" y="5498291"/>
              <a:ext cx="1641387" cy="3892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p:cNvSpPr/>
            <p:nvPr/>
          </p:nvSpPr>
          <p:spPr>
            <a:xfrm>
              <a:off x="3313310" y="2363445"/>
              <a:ext cx="1641387" cy="3892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9" name="组合 478"/>
          <p:cNvGrpSpPr/>
          <p:nvPr/>
        </p:nvGrpSpPr>
        <p:grpSpPr>
          <a:xfrm>
            <a:off x="423367" y="2363445"/>
            <a:ext cx="4531330" cy="3524096"/>
            <a:chOff x="423367" y="2363445"/>
            <a:chExt cx="4531330" cy="3524096"/>
          </a:xfrm>
        </p:grpSpPr>
        <p:sp>
          <p:nvSpPr>
            <p:cNvPr id="474" name="矩形: 圆角 473"/>
            <p:cNvSpPr/>
            <p:nvPr/>
          </p:nvSpPr>
          <p:spPr>
            <a:xfrm>
              <a:off x="2666894" y="2954757"/>
              <a:ext cx="1641387" cy="3892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矩形: 圆角 474"/>
            <p:cNvSpPr/>
            <p:nvPr/>
          </p:nvSpPr>
          <p:spPr>
            <a:xfrm>
              <a:off x="2222688" y="3601989"/>
              <a:ext cx="1641387" cy="3892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矩形: 圆角 475"/>
            <p:cNvSpPr/>
            <p:nvPr/>
          </p:nvSpPr>
          <p:spPr>
            <a:xfrm>
              <a:off x="1620874" y="4210262"/>
              <a:ext cx="1641387" cy="3892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矩形: 圆角 476"/>
            <p:cNvSpPr/>
            <p:nvPr/>
          </p:nvSpPr>
          <p:spPr>
            <a:xfrm>
              <a:off x="975646" y="4896686"/>
              <a:ext cx="1641387" cy="3892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矩形: 圆角 477"/>
            <p:cNvSpPr/>
            <p:nvPr/>
          </p:nvSpPr>
          <p:spPr>
            <a:xfrm>
              <a:off x="423367" y="5498291"/>
              <a:ext cx="1641387" cy="3892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矩形: 圆角 472"/>
            <p:cNvSpPr/>
            <p:nvPr/>
          </p:nvSpPr>
          <p:spPr>
            <a:xfrm>
              <a:off x="3313310" y="2363445"/>
              <a:ext cx="1641387" cy="3892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220436" y="475734"/>
            <a:ext cx="2915981"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34 </a:t>
            </a:r>
            <a:r>
              <a:rPr lang="zh-CN" altLang="en-US" dirty="0"/>
              <a:t>计划安排</a:t>
            </a:r>
            <a:r>
              <a:rPr lang="en-US" altLang="zh-CN" dirty="0"/>
              <a:t>/</a:t>
            </a:r>
            <a:r>
              <a:rPr lang="zh-CN" altLang="en-US" dirty="0"/>
              <a:t>目标达成路径</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 name="文本框 2"/>
          <p:cNvSpPr txBox="1"/>
          <p:nvPr/>
        </p:nvSpPr>
        <p:spPr>
          <a:xfrm>
            <a:off x="5020674" y="646225"/>
            <a:ext cx="2111476" cy="769441"/>
          </a:xfrm>
          <a:prstGeom prst="rect">
            <a:avLst/>
          </a:prstGeom>
          <a:noFill/>
        </p:spPr>
        <p:txBody>
          <a:bodyPr wrap="none" rtlCol="0">
            <a:spAutoFit/>
          </a:bodyPr>
          <a:lstStyle>
            <a:defPPr>
              <a:defRPr lang="zh-CN"/>
            </a:defPPr>
          </a:lstStyle>
          <a:p>
            <a:pPr algn="ctr"/>
            <a:r>
              <a:rPr lang="zh-CN" altLang="en-US" sz="1600" dirty="0"/>
              <a:t>营业额</a:t>
            </a:r>
            <a:endParaRPr lang="en-US" altLang="zh-CN" sz="1600" dirty="0"/>
          </a:p>
          <a:p>
            <a:pPr algn="ctr"/>
            <a:r>
              <a:rPr lang="en-US" altLang="zh-CN" sz="2800" b="1" dirty="0">
                <a:solidFill>
                  <a:schemeClr val="accent1"/>
                </a:solidFill>
                <a:latin typeface="+mj-ea"/>
                <a:ea typeface="+mj-ea"/>
              </a:rPr>
              <a:t>10,000,000</a:t>
            </a:r>
            <a:endParaRPr lang="en-US" altLang="zh-CN" sz="2800" b="1" dirty="0">
              <a:solidFill>
                <a:schemeClr val="accent1"/>
              </a:solidFill>
              <a:latin typeface="+mj-ea"/>
              <a:ea typeface="+mj-ea"/>
            </a:endParaRPr>
          </a:p>
        </p:txBody>
      </p:sp>
      <p:sp>
        <p:nvSpPr>
          <p:cNvPr id="7" name="任意多边形: 形状 6"/>
          <p:cNvSpPr/>
          <p:nvPr/>
        </p:nvSpPr>
        <p:spPr>
          <a:xfrm>
            <a:off x="3173797" y="1508134"/>
            <a:ext cx="5767124" cy="5349866"/>
          </a:xfrm>
          <a:custGeom>
            <a:avLst/>
            <a:gdLst>
              <a:gd name="connsiteX0" fmla="*/ 1964370 w 4538260"/>
              <a:gd name="connsiteY0" fmla="*/ 793413 h 4981567"/>
              <a:gd name="connsiteX1" fmla="*/ 2573890 w 4538260"/>
              <a:gd name="connsiteY1" fmla="*/ 793413 h 4981567"/>
              <a:gd name="connsiteX2" fmla="*/ 4538260 w 4538260"/>
              <a:gd name="connsiteY2" fmla="*/ 4981567 h 4981567"/>
              <a:gd name="connsiteX3" fmla="*/ 0 w 4538260"/>
              <a:gd name="connsiteY3" fmla="*/ 4981567 h 4981567"/>
              <a:gd name="connsiteX4" fmla="*/ 1964370 w 4538260"/>
              <a:gd name="connsiteY4" fmla="*/ 793413 h 4981567"/>
              <a:gd name="connsiteX5" fmla="*/ 2265980 w 4538260"/>
              <a:gd name="connsiteY5" fmla="*/ 0 h 4981567"/>
              <a:gd name="connsiteX6" fmla="*/ 2844799 w 4538260"/>
              <a:gd name="connsiteY6" fmla="*/ 793412 h 4981567"/>
              <a:gd name="connsiteX7" fmla="*/ 1687160 w 4538260"/>
              <a:gd name="connsiteY7" fmla="*/ 793412 h 498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60" h="4981567">
                <a:moveTo>
                  <a:pt x="1964370" y="793413"/>
                </a:moveTo>
                <a:lnTo>
                  <a:pt x="2573890" y="793413"/>
                </a:lnTo>
                <a:cubicBezTo>
                  <a:pt x="2604566" y="2305579"/>
                  <a:pt x="3215812" y="3817744"/>
                  <a:pt x="4538260" y="4981567"/>
                </a:cubicBezTo>
                <a:lnTo>
                  <a:pt x="0" y="4981567"/>
                </a:lnTo>
                <a:cubicBezTo>
                  <a:pt x="1627247" y="3904830"/>
                  <a:pt x="1817580" y="2334607"/>
                  <a:pt x="1964370" y="793413"/>
                </a:cubicBezTo>
                <a:close/>
                <a:moveTo>
                  <a:pt x="2265980" y="0"/>
                </a:moveTo>
                <a:lnTo>
                  <a:pt x="2844799" y="793412"/>
                </a:lnTo>
                <a:lnTo>
                  <a:pt x="1687160" y="793412"/>
                </a:lnTo>
                <a:close/>
              </a:path>
            </a:pathLst>
          </a:custGeom>
          <a:gradFill flip="none" rotWithShape="1">
            <a:gsLst>
              <a:gs pos="24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 name="不完整圆 235"/>
          <p:cNvSpPr/>
          <p:nvPr/>
        </p:nvSpPr>
        <p:spPr>
          <a:xfrm>
            <a:off x="2310318" y="5167087"/>
            <a:ext cx="7494082" cy="829748"/>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57150">
            <a:gradFill flip="none" rotWithShape="1">
              <a:gsLst>
                <a:gs pos="0">
                  <a:schemeClr val="accent2">
                    <a:alpha val="0"/>
                  </a:schemeClr>
                </a:gs>
                <a:gs pos="100000">
                  <a:schemeClr val="accent2"/>
                </a:gs>
              </a:gsLst>
              <a:lin ang="5400000" scaled="1"/>
              <a:tileRect/>
            </a:gradFill>
            <a:prstDash val="solid"/>
          </a:ln>
          <a:effectLst>
            <a:outerShdw blurRad="635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不完整圆 235"/>
          <p:cNvSpPr/>
          <p:nvPr/>
        </p:nvSpPr>
        <p:spPr>
          <a:xfrm>
            <a:off x="3220968" y="3976181"/>
            <a:ext cx="5672781" cy="628092"/>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57150">
            <a:gradFill flip="none" rotWithShape="1">
              <a:gsLst>
                <a:gs pos="0">
                  <a:schemeClr val="accent2">
                    <a:alpha val="0"/>
                  </a:schemeClr>
                </a:gs>
                <a:gs pos="100000">
                  <a:schemeClr val="accent2"/>
                </a:gs>
              </a:gsLst>
              <a:lin ang="5400000" scaled="1"/>
              <a:tileRect/>
            </a:gradFill>
            <a:prstDash val="solid"/>
          </a:ln>
          <a:effectLst>
            <a:outerShdw blurRad="635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不完整圆 235"/>
          <p:cNvSpPr/>
          <p:nvPr/>
        </p:nvSpPr>
        <p:spPr>
          <a:xfrm>
            <a:off x="4090297" y="2782264"/>
            <a:ext cx="3934123" cy="435588"/>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57150">
            <a:gradFill flip="none" rotWithShape="1">
              <a:gsLst>
                <a:gs pos="0">
                  <a:schemeClr val="accent2">
                    <a:alpha val="0"/>
                  </a:schemeClr>
                </a:gs>
                <a:gs pos="100000">
                  <a:schemeClr val="accent2"/>
                </a:gs>
              </a:gsLst>
              <a:lin ang="5400000" scaled="1"/>
              <a:tileRect/>
            </a:gradFill>
            <a:prstDash val="solid"/>
          </a:ln>
          <a:effectLst>
            <a:outerShdw blurRad="635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任意多边形: 形状 17"/>
          <p:cNvSpPr/>
          <p:nvPr/>
        </p:nvSpPr>
        <p:spPr>
          <a:xfrm flipH="1">
            <a:off x="6695784" y="3380301"/>
            <a:ext cx="2208003" cy="3124199"/>
          </a:xfrm>
          <a:custGeom>
            <a:avLst/>
            <a:gdLst>
              <a:gd name="connsiteX0" fmla="*/ 0 w 1841500"/>
              <a:gd name="connsiteY0" fmla="*/ 2895600 h 2895600"/>
              <a:gd name="connsiteX1" fmla="*/ 1841500 w 1841500"/>
              <a:gd name="connsiteY1" fmla="*/ 0 h 2895600"/>
              <a:gd name="connsiteX0-1" fmla="*/ 0 w 1841500"/>
              <a:gd name="connsiteY0-2" fmla="*/ 2895600 h 2895600"/>
              <a:gd name="connsiteX1-3" fmla="*/ 1841500 w 1841500"/>
              <a:gd name="connsiteY1-4" fmla="*/ 0 h 2895600"/>
              <a:gd name="connsiteX0-5" fmla="*/ 0 w 1841500"/>
              <a:gd name="connsiteY0-6" fmla="*/ 2895600 h 2895600"/>
              <a:gd name="connsiteX1-7" fmla="*/ 1841500 w 1841500"/>
              <a:gd name="connsiteY1-8" fmla="*/ 0 h 2895600"/>
              <a:gd name="connsiteX0-9" fmla="*/ 0 w 1841500"/>
              <a:gd name="connsiteY0-10" fmla="*/ 2895600 h 2895600"/>
              <a:gd name="connsiteX1-11" fmla="*/ 1841500 w 1841500"/>
              <a:gd name="connsiteY1-12" fmla="*/ 0 h 2895600"/>
              <a:gd name="connsiteX0-13" fmla="*/ 0 w 1891628"/>
              <a:gd name="connsiteY0-14" fmla="*/ 3005559 h 3005559"/>
              <a:gd name="connsiteX1-15" fmla="*/ 1891628 w 1891628"/>
              <a:gd name="connsiteY1-16" fmla="*/ 0 h 3005559"/>
              <a:gd name="connsiteX0-17" fmla="*/ 0 w 1891628"/>
              <a:gd name="connsiteY0-18" fmla="*/ 3005559 h 3005559"/>
              <a:gd name="connsiteX1-19" fmla="*/ 1891628 w 1891628"/>
              <a:gd name="connsiteY1-20" fmla="*/ 0 h 3005559"/>
            </a:gdLst>
            <a:ahLst/>
            <a:cxnLst>
              <a:cxn ang="0">
                <a:pos x="connsiteX0-1" y="connsiteY0-2"/>
              </a:cxn>
              <a:cxn ang="0">
                <a:pos x="connsiteX1-3" y="connsiteY1-4"/>
              </a:cxn>
            </a:cxnLst>
            <a:rect l="l" t="t" r="r" b="b"/>
            <a:pathLst>
              <a:path w="1891628" h="3005559">
                <a:moveTo>
                  <a:pt x="0" y="3005559"/>
                </a:moveTo>
                <a:cubicBezTo>
                  <a:pt x="969433" y="2294359"/>
                  <a:pt x="1631717" y="1483007"/>
                  <a:pt x="1891628" y="0"/>
                </a:cubicBezTo>
              </a:path>
            </a:pathLst>
          </a:custGeom>
          <a:noFill/>
          <a:ln>
            <a:gradFill>
              <a:gsLst>
                <a:gs pos="0">
                  <a:schemeClr val="accent1">
                    <a:lumMod val="60000"/>
                    <a:lumOff val="40000"/>
                  </a:schemeClr>
                </a:gs>
                <a:gs pos="100000">
                  <a:schemeClr val="accent1">
                    <a:lumMod val="20000"/>
                    <a:lumOff val="8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object 57"/>
          <p:cNvSpPr txBox="1"/>
          <p:nvPr/>
        </p:nvSpPr>
        <p:spPr>
          <a:xfrm>
            <a:off x="5467332" y="5035203"/>
            <a:ext cx="1180055" cy="254109"/>
          </a:xfrm>
          <a:prstGeom prst="rect">
            <a:avLst/>
          </a:prstGeom>
        </p:spPr>
        <p:txBody>
          <a:bodyPr vert="horz" wrap="square" lIns="0" tIns="13335" rIns="0" bIns="0" rtlCol="0">
            <a:spAutoFit/>
          </a:bodyPr>
          <a:lstStyle/>
          <a:p>
            <a:pPr marL="12700" marR="5080" algn="ctr">
              <a:lnSpc>
                <a:spcPct val="120000"/>
              </a:lnSpc>
              <a:spcBef>
                <a:spcPts val="105"/>
              </a:spcBef>
            </a:pPr>
            <a:r>
              <a:rPr lang="zh-CN" altLang="en-US" sz="1400" dirty="0">
                <a:solidFill>
                  <a:schemeClr val="bg1"/>
                </a:solidFill>
                <a:latin typeface="+mj-ea"/>
                <a:ea typeface="+mj-ea"/>
                <a:cs typeface="微软雅黑"/>
              </a:rPr>
              <a:t>第一步</a:t>
            </a:r>
            <a:endParaRPr sz="1400" dirty="0">
              <a:solidFill>
                <a:schemeClr val="bg1"/>
              </a:solidFill>
              <a:latin typeface="+mj-ea"/>
              <a:ea typeface="+mj-ea"/>
              <a:cs typeface="微软雅黑"/>
            </a:endParaRPr>
          </a:p>
        </p:txBody>
      </p:sp>
      <p:sp>
        <p:nvSpPr>
          <p:cNvPr id="20" name="object 57"/>
          <p:cNvSpPr txBox="1"/>
          <p:nvPr/>
        </p:nvSpPr>
        <p:spPr>
          <a:xfrm>
            <a:off x="5231368" y="5391088"/>
            <a:ext cx="1651982" cy="406073"/>
          </a:xfrm>
          <a:prstGeom prst="rect">
            <a:avLst/>
          </a:prstGeom>
        </p:spPr>
        <p:txBody>
          <a:bodyPr vert="horz" wrap="square" lIns="0" tIns="13335" rIns="0" bIns="0" rtlCol="0">
            <a:spAutoFit/>
          </a:bodyPr>
          <a:lstStyle/>
          <a:p>
            <a:pPr marL="12700" marR="5080" algn="ctr">
              <a:lnSpc>
                <a:spcPct val="120000"/>
              </a:lnSpc>
              <a:spcBef>
                <a:spcPts val="105"/>
              </a:spcBef>
            </a:pPr>
            <a:r>
              <a:rPr lang="zh-CN" altLang="en-US" sz="1100" dirty="0">
                <a:solidFill>
                  <a:schemeClr val="bg1"/>
                </a:solidFill>
                <a:latin typeface="+mn-ea"/>
                <a:cs typeface="微软雅黑"/>
              </a:rPr>
              <a:t>扩充销售团队，建立相关制度保障</a:t>
            </a:r>
            <a:endParaRPr sz="1100" dirty="0">
              <a:solidFill>
                <a:schemeClr val="bg1"/>
              </a:solidFill>
              <a:latin typeface="+mn-ea"/>
              <a:cs typeface="微软雅黑"/>
            </a:endParaRPr>
          </a:p>
        </p:txBody>
      </p:sp>
      <p:sp>
        <p:nvSpPr>
          <p:cNvPr id="22" name="object 57"/>
          <p:cNvSpPr txBox="1"/>
          <p:nvPr/>
        </p:nvSpPr>
        <p:spPr>
          <a:xfrm>
            <a:off x="5467332" y="3641099"/>
            <a:ext cx="1180055" cy="254109"/>
          </a:xfrm>
          <a:prstGeom prst="rect">
            <a:avLst/>
          </a:prstGeom>
        </p:spPr>
        <p:txBody>
          <a:bodyPr vert="horz" wrap="square" lIns="0" tIns="13335" rIns="0" bIns="0" rtlCol="0">
            <a:spAutoFit/>
          </a:bodyPr>
          <a:lstStyle/>
          <a:p>
            <a:pPr marL="12700" marR="5080" algn="ctr">
              <a:lnSpc>
                <a:spcPct val="120000"/>
              </a:lnSpc>
              <a:spcBef>
                <a:spcPts val="105"/>
              </a:spcBef>
            </a:pPr>
            <a:r>
              <a:rPr lang="zh-CN" altLang="en-US" sz="1400" dirty="0">
                <a:solidFill>
                  <a:schemeClr val="bg1"/>
                </a:solidFill>
                <a:latin typeface="+mj-ea"/>
                <a:ea typeface="+mj-ea"/>
                <a:cs typeface="微软雅黑"/>
              </a:rPr>
              <a:t>第二步</a:t>
            </a:r>
            <a:endParaRPr sz="1400" dirty="0">
              <a:solidFill>
                <a:schemeClr val="bg1"/>
              </a:solidFill>
              <a:latin typeface="+mj-ea"/>
              <a:ea typeface="+mj-ea"/>
              <a:cs typeface="微软雅黑"/>
            </a:endParaRPr>
          </a:p>
        </p:txBody>
      </p:sp>
      <p:sp>
        <p:nvSpPr>
          <p:cNvPr id="23" name="object 57"/>
          <p:cNvSpPr txBox="1"/>
          <p:nvPr/>
        </p:nvSpPr>
        <p:spPr>
          <a:xfrm>
            <a:off x="5001968" y="3996984"/>
            <a:ext cx="2110781" cy="418897"/>
          </a:xfrm>
          <a:prstGeom prst="rect">
            <a:avLst/>
          </a:prstGeom>
        </p:spPr>
        <p:txBody>
          <a:bodyPr vert="horz" wrap="square" lIns="0" tIns="13335" rIns="0" bIns="0" rtlCol="0">
            <a:spAutoFit/>
          </a:bodyPr>
          <a:lstStyle/>
          <a:p>
            <a:pPr marL="12700" marR="5080" algn="ctr">
              <a:lnSpc>
                <a:spcPct val="120000"/>
              </a:lnSpc>
              <a:spcBef>
                <a:spcPts val="105"/>
              </a:spcBef>
            </a:pPr>
            <a:r>
              <a:rPr lang="zh-CN" altLang="en-US" sz="1100" dirty="0">
                <a:solidFill>
                  <a:schemeClr val="bg1"/>
                </a:solidFill>
                <a:latin typeface="+mn-ea"/>
                <a:cs typeface="微软雅黑"/>
              </a:rPr>
              <a:t>关键项目攻坚</a:t>
            </a:r>
            <a:endParaRPr lang="en-US" altLang="zh-CN" sz="1100" dirty="0">
              <a:solidFill>
                <a:schemeClr val="bg1"/>
              </a:solidFill>
              <a:latin typeface="+mn-ea"/>
              <a:cs typeface="微软雅黑"/>
            </a:endParaRPr>
          </a:p>
          <a:p>
            <a:pPr marL="12700" marR="5080" algn="ctr">
              <a:lnSpc>
                <a:spcPct val="120000"/>
              </a:lnSpc>
              <a:spcBef>
                <a:spcPts val="105"/>
              </a:spcBef>
            </a:pPr>
            <a:r>
              <a:rPr lang="zh-CN" altLang="en-US" sz="1100" dirty="0">
                <a:solidFill>
                  <a:schemeClr val="bg1"/>
                </a:solidFill>
                <a:latin typeface="+mn-ea"/>
                <a:cs typeface="微软雅黑"/>
              </a:rPr>
              <a:t>普通项目规模化</a:t>
            </a:r>
            <a:endParaRPr sz="1100" dirty="0">
              <a:solidFill>
                <a:schemeClr val="bg1"/>
              </a:solidFill>
              <a:latin typeface="+mn-ea"/>
              <a:cs typeface="微软雅黑"/>
            </a:endParaRPr>
          </a:p>
        </p:txBody>
      </p:sp>
      <p:sp>
        <p:nvSpPr>
          <p:cNvPr id="24" name="object 57"/>
          <p:cNvSpPr txBox="1"/>
          <p:nvPr/>
        </p:nvSpPr>
        <p:spPr>
          <a:xfrm>
            <a:off x="5467332" y="2479581"/>
            <a:ext cx="1180055" cy="254109"/>
          </a:xfrm>
          <a:prstGeom prst="rect">
            <a:avLst/>
          </a:prstGeom>
        </p:spPr>
        <p:txBody>
          <a:bodyPr vert="horz" wrap="square" lIns="0" tIns="13335" rIns="0" bIns="0" rtlCol="0">
            <a:spAutoFit/>
          </a:bodyPr>
          <a:lstStyle/>
          <a:p>
            <a:pPr marL="12700" marR="5080" algn="ctr">
              <a:lnSpc>
                <a:spcPct val="120000"/>
              </a:lnSpc>
              <a:spcBef>
                <a:spcPts val="105"/>
              </a:spcBef>
            </a:pPr>
            <a:r>
              <a:rPr lang="zh-CN" altLang="en-US" sz="1400" dirty="0">
                <a:solidFill>
                  <a:schemeClr val="bg1"/>
                </a:solidFill>
                <a:latin typeface="+mj-ea"/>
                <a:ea typeface="+mj-ea"/>
                <a:cs typeface="微软雅黑"/>
              </a:rPr>
              <a:t>第三步</a:t>
            </a:r>
            <a:endParaRPr sz="1400" dirty="0">
              <a:solidFill>
                <a:schemeClr val="bg1"/>
              </a:solidFill>
              <a:latin typeface="+mj-ea"/>
              <a:ea typeface="+mj-ea"/>
              <a:cs typeface="微软雅黑"/>
            </a:endParaRPr>
          </a:p>
        </p:txBody>
      </p:sp>
      <p:sp>
        <p:nvSpPr>
          <p:cNvPr id="25" name="object 57"/>
          <p:cNvSpPr txBox="1"/>
          <p:nvPr/>
        </p:nvSpPr>
        <p:spPr>
          <a:xfrm>
            <a:off x="5001968" y="2835466"/>
            <a:ext cx="2110781" cy="202941"/>
          </a:xfrm>
          <a:prstGeom prst="rect">
            <a:avLst/>
          </a:prstGeom>
        </p:spPr>
        <p:txBody>
          <a:bodyPr vert="horz" wrap="square" lIns="0" tIns="13335" rIns="0" bIns="0" rtlCol="0">
            <a:spAutoFit/>
          </a:bodyPr>
          <a:lstStyle/>
          <a:p>
            <a:pPr marL="12700" marR="5080" algn="ctr">
              <a:lnSpc>
                <a:spcPct val="120000"/>
              </a:lnSpc>
              <a:spcBef>
                <a:spcPts val="105"/>
              </a:spcBef>
            </a:pPr>
            <a:r>
              <a:rPr lang="zh-CN" altLang="en-US" sz="1100" dirty="0">
                <a:solidFill>
                  <a:schemeClr val="bg1"/>
                </a:solidFill>
                <a:latin typeface="+mn-ea"/>
                <a:cs typeface="微软雅黑"/>
              </a:rPr>
              <a:t>保交付</a:t>
            </a:r>
            <a:endParaRPr sz="1100" dirty="0">
              <a:solidFill>
                <a:schemeClr val="bg1"/>
              </a:solidFill>
              <a:latin typeface="+mn-ea"/>
              <a:cs typeface="微软雅黑"/>
            </a:endParaRPr>
          </a:p>
        </p:txBody>
      </p:sp>
      <p:cxnSp>
        <p:nvCxnSpPr>
          <p:cNvPr id="480" name="直接连接符 479"/>
          <p:cNvCxnSpPr/>
          <p:nvPr/>
        </p:nvCxnSpPr>
        <p:spPr>
          <a:xfrm flipV="1">
            <a:off x="7223077" y="2645319"/>
            <a:ext cx="137843" cy="136945"/>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554" name="组合 553"/>
          <p:cNvGrpSpPr/>
          <p:nvPr/>
        </p:nvGrpSpPr>
        <p:grpSpPr>
          <a:xfrm>
            <a:off x="7115077" y="2740980"/>
            <a:ext cx="108000" cy="108000"/>
            <a:chOff x="7115077" y="2692356"/>
            <a:chExt cx="108000" cy="108000"/>
          </a:xfrm>
        </p:grpSpPr>
        <p:sp>
          <p:nvSpPr>
            <p:cNvPr id="551" name="椭圆 550"/>
            <p:cNvSpPr/>
            <p:nvPr>
              <p:custDataLst>
                <p:tags r:id="rId1"/>
              </p:custDataLst>
            </p:nvPr>
          </p:nvSpPr>
          <p:spPr>
            <a:xfrm>
              <a:off x="7115077" y="2692356"/>
              <a:ext cx="108000" cy="108000"/>
            </a:xfrm>
            <a:prstGeom prst="ellipse">
              <a:avLst/>
            </a:prstGeom>
            <a:solidFill>
              <a:schemeClr val="bg1"/>
            </a:solidFill>
            <a:ln>
              <a:noFill/>
            </a:ln>
            <a:effectLst>
              <a:outerShdw blurRad="635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accent2"/>
                </a:solidFill>
              </a:endParaRPr>
            </a:p>
          </p:txBody>
        </p:sp>
        <p:sp>
          <p:nvSpPr>
            <p:cNvPr id="552" name="椭圆 551"/>
            <p:cNvSpPr/>
            <p:nvPr/>
          </p:nvSpPr>
          <p:spPr>
            <a:xfrm>
              <a:off x="7144643" y="2721925"/>
              <a:ext cx="48862" cy="4886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accent2"/>
                </a:solidFill>
              </a:endParaRPr>
            </a:p>
          </p:txBody>
        </p:sp>
      </p:grpSp>
      <p:sp>
        <p:nvSpPr>
          <p:cNvPr id="558" name="文本框 557"/>
          <p:cNvSpPr txBox="1"/>
          <p:nvPr/>
        </p:nvSpPr>
        <p:spPr>
          <a:xfrm flipH="1">
            <a:off x="7482386" y="2421070"/>
            <a:ext cx="1460656" cy="276999"/>
          </a:xfrm>
          <a:prstGeom prst="rect">
            <a:avLst/>
          </a:prstGeom>
          <a:noFill/>
        </p:spPr>
        <p:txBody>
          <a:bodyPr wrap="none" rtlCol="0">
            <a:spAutoFit/>
          </a:bodyPr>
          <a:lstStyle/>
          <a:p>
            <a:r>
              <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推出团队合作机制</a:t>
            </a:r>
            <a:endPar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cxnSp>
        <p:nvCxnSpPr>
          <p:cNvPr id="561" name="直接连接符 560"/>
          <p:cNvCxnSpPr>
            <a:stCxn id="563" idx="6"/>
          </p:cNvCxnSpPr>
          <p:nvPr/>
        </p:nvCxnSpPr>
        <p:spPr>
          <a:xfrm>
            <a:off x="7655769" y="3131796"/>
            <a:ext cx="298718" cy="17431"/>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562" name="组合 561"/>
          <p:cNvGrpSpPr/>
          <p:nvPr/>
        </p:nvGrpSpPr>
        <p:grpSpPr>
          <a:xfrm>
            <a:off x="7547769" y="3077796"/>
            <a:ext cx="108000" cy="108000"/>
            <a:chOff x="7115077" y="2692356"/>
            <a:chExt cx="108000" cy="108000"/>
          </a:xfrm>
        </p:grpSpPr>
        <p:sp>
          <p:nvSpPr>
            <p:cNvPr id="563" name="椭圆 562"/>
            <p:cNvSpPr/>
            <p:nvPr>
              <p:custDataLst>
                <p:tags r:id="rId2"/>
              </p:custDataLst>
            </p:nvPr>
          </p:nvSpPr>
          <p:spPr>
            <a:xfrm>
              <a:off x="7115077" y="2692356"/>
              <a:ext cx="108000" cy="108000"/>
            </a:xfrm>
            <a:prstGeom prst="ellipse">
              <a:avLst/>
            </a:prstGeom>
            <a:solidFill>
              <a:schemeClr val="bg1"/>
            </a:solidFill>
            <a:ln>
              <a:noFill/>
            </a:ln>
            <a:effectLst>
              <a:outerShdw blurRad="635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accent2"/>
                </a:solidFill>
              </a:endParaRPr>
            </a:p>
          </p:txBody>
        </p:sp>
        <p:sp>
          <p:nvSpPr>
            <p:cNvPr id="564" name="椭圆 563"/>
            <p:cNvSpPr/>
            <p:nvPr/>
          </p:nvSpPr>
          <p:spPr>
            <a:xfrm>
              <a:off x="7144643" y="2721925"/>
              <a:ext cx="48862" cy="4886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accent2"/>
                </a:solidFill>
              </a:endParaRPr>
            </a:p>
          </p:txBody>
        </p:sp>
      </p:grpSp>
      <p:sp>
        <p:nvSpPr>
          <p:cNvPr id="566" name="文本框 565"/>
          <p:cNvSpPr txBox="1"/>
          <p:nvPr/>
        </p:nvSpPr>
        <p:spPr>
          <a:xfrm flipH="1">
            <a:off x="8056589" y="3010727"/>
            <a:ext cx="1415772" cy="276999"/>
          </a:xfrm>
          <a:prstGeom prst="rect">
            <a:avLst/>
          </a:prstGeom>
          <a:noFill/>
        </p:spPr>
        <p:txBody>
          <a:bodyPr wrap="none" rtlCol="0">
            <a:spAutoFit/>
          </a:bodyPr>
          <a:lstStyle/>
          <a:p>
            <a:r>
              <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建立交付保障制度</a:t>
            </a:r>
            <a:endPar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cxnSp>
        <p:nvCxnSpPr>
          <p:cNvPr id="602" name="直接连接符 601"/>
          <p:cNvCxnSpPr/>
          <p:nvPr/>
        </p:nvCxnSpPr>
        <p:spPr>
          <a:xfrm flipV="1">
            <a:off x="8362839" y="3886240"/>
            <a:ext cx="137843" cy="136945"/>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603" name="组合 602"/>
          <p:cNvGrpSpPr/>
          <p:nvPr/>
        </p:nvGrpSpPr>
        <p:grpSpPr>
          <a:xfrm>
            <a:off x="8254839" y="3981901"/>
            <a:ext cx="108000" cy="108000"/>
            <a:chOff x="7115077" y="2692356"/>
            <a:chExt cx="108000" cy="108000"/>
          </a:xfrm>
        </p:grpSpPr>
        <p:sp>
          <p:nvSpPr>
            <p:cNvPr id="612" name="椭圆 611"/>
            <p:cNvSpPr/>
            <p:nvPr>
              <p:custDataLst>
                <p:tags r:id="rId3"/>
              </p:custDataLst>
            </p:nvPr>
          </p:nvSpPr>
          <p:spPr>
            <a:xfrm>
              <a:off x="7115077" y="2692356"/>
              <a:ext cx="108000" cy="108000"/>
            </a:xfrm>
            <a:prstGeom prst="ellipse">
              <a:avLst/>
            </a:prstGeom>
            <a:solidFill>
              <a:schemeClr val="bg1"/>
            </a:solidFill>
            <a:ln>
              <a:noFill/>
            </a:ln>
            <a:effectLst>
              <a:outerShdw blurRad="635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accent2"/>
                </a:solidFill>
              </a:endParaRPr>
            </a:p>
          </p:txBody>
        </p:sp>
        <p:sp>
          <p:nvSpPr>
            <p:cNvPr id="613" name="椭圆 612"/>
            <p:cNvSpPr/>
            <p:nvPr/>
          </p:nvSpPr>
          <p:spPr>
            <a:xfrm>
              <a:off x="7144643" y="2721925"/>
              <a:ext cx="48862" cy="4886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accent2"/>
                </a:solidFill>
              </a:endParaRPr>
            </a:p>
          </p:txBody>
        </p:sp>
      </p:grpSp>
      <p:sp>
        <p:nvSpPr>
          <p:cNvPr id="605" name="文本框 604"/>
          <p:cNvSpPr txBox="1"/>
          <p:nvPr/>
        </p:nvSpPr>
        <p:spPr>
          <a:xfrm flipH="1">
            <a:off x="8622148" y="3661991"/>
            <a:ext cx="1745991" cy="276999"/>
          </a:xfrm>
          <a:prstGeom prst="rect">
            <a:avLst/>
          </a:prstGeom>
          <a:noFill/>
        </p:spPr>
        <p:txBody>
          <a:bodyPr wrap="none" rtlCol="0">
            <a:spAutoFit/>
          </a:bodyPr>
          <a:lstStyle/>
          <a:p>
            <a:r>
              <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推进</a:t>
            </a:r>
            <a:r>
              <a:rPr lang="en-US" altLang="zh-CN"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25</a:t>
            </a:r>
            <a:r>
              <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个普通客户签约</a:t>
            </a:r>
            <a:endPar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cxnSp>
        <p:nvCxnSpPr>
          <p:cNvPr id="606" name="直接连接符 605"/>
          <p:cNvCxnSpPr>
            <a:stCxn id="610" idx="6"/>
          </p:cNvCxnSpPr>
          <p:nvPr/>
        </p:nvCxnSpPr>
        <p:spPr>
          <a:xfrm>
            <a:off x="8795531" y="4372717"/>
            <a:ext cx="298718" cy="17431"/>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607" name="组合 606"/>
          <p:cNvGrpSpPr/>
          <p:nvPr/>
        </p:nvGrpSpPr>
        <p:grpSpPr>
          <a:xfrm>
            <a:off x="8687531" y="4318717"/>
            <a:ext cx="108000" cy="108000"/>
            <a:chOff x="7115077" y="2692356"/>
            <a:chExt cx="108000" cy="108000"/>
          </a:xfrm>
        </p:grpSpPr>
        <p:sp>
          <p:nvSpPr>
            <p:cNvPr id="610" name="椭圆 609"/>
            <p:cNvSpPr/>
            <p:nvPr>
              <p:custDataLst>
                <p:tags r:id="rId4"/>
              </p:custDataLst>
            </p:nvPr>
          </p:nvSpPr>
          <p:spPr>
            <a:xfrm>
              <a:off x="7115077" y="2692356"/>
              <a:ext cx="108000" cy="108000"/>
            </a:xfrm>
            <a:prstGeom prst="ellipse">
              <a:avLst/>
            </a:prstGeom>
            <a:solidFill>
              <a:schemeClr val="bg1"/>
            </a:solidFill>
            <a:ln>
              <a:noFill/>
            </a:ln>
            <a:effectLst>
              <a:outerShdw blurRad="635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accent2"/>
                </a:solidFill>
              </a:endParaRPr>
            </a:p>
          </p:txBody>
        </p:sp>
        <p:sp>
          <p:nvSpPr>
            <p:cNvPr id="611" name="椭圆 610"/>
            <p:cNvSpPr/>
            <p:nvPr/>
          </p:nvSpPr>
          <p:spPr>
            <a:xfrm>
              <a:off x="7144643" y="2721925"/>
              <a:ext cx="48862" cy="4886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accent2"/>
                </a:solidFill>
              </a:endParaRPr>
            </a:p>
          </p:txBody>
        </p:sp>
      </p:grpSp>
      <p:sp>
        <p:nvSpPr>
          <p:cNvPr id="609" name="文本框 608"/>
          <p:cNvSpPr txBox="1"/>
          <p:nvPr/>
        </p:nvSpPr>
        <p:spPr>
          <a:xfrm flipH="1">
            <a:off x="9050617" y="4279877"/>
            <a:ext cx="1394934" cy="276999"/>
          </a:xfrm>
          <a:prstGeom prst="rect">
            <a:avLst/>
          </a:prstGeom>
          <a:noFill/>
        </p:spPr>
        <p:txBody>
          <a:bodyPr wrap="none" rtlCol="0">
            <a:spAutoFit/>
          </a:bodyPr>
          <a:lstStyle/>
          <a:p>
            <a:r>
              <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攻坚</a:t>
            </a:r>
            <a:r>
              <a:rPr lang="en-US" altLang="zh-CN"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5</a:t>
            </a:r>
            <a:r>
              <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个</a:t>
            </a:r>
            <a:r>
              <a:rPr lang="en-US" altLang="zh-CN"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KA</a:t>
            </a:r>
            <a:r>
              <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大客户</a:t>
            </a:r>
            <a:endPar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cxnSp>
        <p:nvCxnSpPr>
          <p:cNvPr id="615" name="直接连接符 614"/>
          <p:cNvCxnSpPr/>
          <p:nvPr/>
        </p:nvCxnSpPr>
        <p:spPr>
          <a:xfrm flipV="1">
            <a:off x="9342581" y="5182008"/>
            <a:ext cx="137843" cy="136945"/>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616" name="组合 615"/>
          <p:cNvGrpSpPr/>
          <p:nvPr/>
        </p:nvGrpSpPr>
        <p:grpSpPr>
          <a:xfrm>
            <a:off x="9234581" y="5277669"/>
            <a:ext cx="108000" cy="108000"/>
            <a:chOff x="7115077" y="2692356"/>
            <a:chExt cx="108000" cy="108000"/>
          </a:xfrm>
        </p:grpSpPr>
        <p:sp>
          <p:nvSpPr>
            <p:cNvPr id="625" name="椭圆 624"/>
            <p:cNvSpPr/>
            <p:nvPr>
              <p:custDataLst>
                <p:tags r:id="rId5"/>
              </p:custDataLst>
            </p:nvPr>
          </p:nvSpPr>
          <p:spPr>
            <a:xfrm>
              <a:off x="7115077" y="2692356"/>
              <a:ext cx="108000" cy="108000"/>
            </a:xfrm>
            <a:prstGeom prst="ellipse">
              <a:avLst/>
            </a:prstGeom>
            <a:solidFill>
              <a:schemeClr val="bg1"/>
            </a:solidFill>
            <a:ln>
              <a:noFill/>
            </a:ln>
            <a:effectLst>
              <a:outerShdw blurRad="635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accent2"/>
                </a:solidFill>
              </a:endParaRPr>
            </a:p>
          </p:txBody>
        </p:sp>
        <p:sp>
          <p:nvSpPr>
            <p:cNvPr id="626" name="椭圆 625"/>
            <p:cNvSpPr/>
            <p:nvPr/>
          </p:nvSpPr>
          <p:spPr>
            <a:xfrm>
              <a:off x="7144643" y="2721925"/>
              <a:ext cx="48862" cy="4886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accent2"/>
                </a:solidFill>
              </a:endParaRPr>
            </a:p>
          </p:txBody>
        </p:sp>
      </p:grpSp>
      <p:sp>
        <p:nvSpPr>
          <p:cNvPr id="618" name="文本框 617"/>
          <p:cNvSpPr txBox="1"/>
          <p:nvPr/>
        </p:nvSpPr>
        <p:spPr>
          <a:xfrm flipH="1">
            <a:off x="9601890" y="4957759"/>
            <a:ext cx="1438214" cy="276999"/>
          </a:xfrm>
          <a:prstGeom prst="rect">
            <a:avLst/>
          </a:prstGeom>
          <a:noFill/>
        </p:spPr>
        <p:txBody>
          <a:bodyPr wrap="none" rtlCol="0">
            <a:spAutoFit/>
          </a:bodyPr>
          <a:lstStyle/>
          <a:p>
            <a:r>
              <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招聘</a:t>
            </a:r>
            <a:r>
              <a:rPr lang="en-US" altLang="zh-CN"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25</a:t>
            </a:r>
            <a:r>
              <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名销售精英</a:t>
            </a:r>
            <a:endPar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cxnSp>
        <p:nvCxnSpPr>
          <p:cNvPr id="619" name="直接连接符 618"/>
          <p:cNvCxnSpPr>
            <a:stCxn id="623" idx="6"/>
          </p:cNvCxnSpPr>
          <p:nvPr/>
        </p:nvCxnSpPr>
        <p:spPr>
          <a:xfrm>
            <a:off x="9775273" y="5668485"/>
            <a:ext cx="298718" cy="17431"/>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620" name="组合 619"/>
          <p:cNvGrpSpPr/>
          <p:nvPr/>
        </p:nvGrpSpPr>
        <p:grpSpPr>
          <a:xfrm>
            <a:off x="9667273" y="5614485"/>
            <a:ext cx="108000" cy="108000"/>
            <a:chOff x="7115077" y="2692356"/>
            <a:chExt cx="108000" cy="108000"/>
          </a:xfrm>
        </p:grpSpPr>
        <p:sp>
          <p:nvSpPr>
            <p:cNvPr id="623" name="椭圆 622"/>
            <p:cNvSpPr/>
            <p:nvPr>
              <p:custDataLst>
                <p:tags r:id="rId6"/>
              </p:custDataLst>
            </p:nvPr>
          </p:nvSpPr>
          <p:spPr>
            <a:xfrm>
              <a:off x="7115077" y="2692356"/>
              <a:ext cx="108000" cy="108000"/>
            </a:xfrm>
            <a:prstGeom prst="ellipse">
              <a:avLst/>
            </a:prstGeom>
            <a:solidFill>
              <a:schemeClr val="bg1"/>
            </a:solidFill>
            <a:ln>
              <a:noFill/>
            </a:ln>
            <a:effectLst>
              <a:outerShdw blurRad="635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accent2"/>
                </a:solidFill>
              </a:endParaRPr>
            </a:p>
          </p:txBody>
        </p:sp>
        <p:sp>
          <p:nvSpPr>
            <p:cNvPr id="624" name="椭圆 623"/>
            <p:cNvSpPr/>
            <p:nvPr/>
          </p:nvSpPr>
          <p:spPr>
            <a:xfrm>
              <a:off x="7144643" y="2721925"/>
              <a:ext cx="48862" cy="4886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accent2"/>
                </a:solidFill>
              </a:endParaRPr>
            </a:p>
          </p:txBody>
        </p:sp>
      </p:grpSp>
      <p:sp>
        <p:nvSpPr>
          <p:cNvPr id="622" name="文本框 621"/>
          <p:cNvSpPr txBox="1"/>
          <p:nvPr/>
        </p:nvSpPr>
        <p:spPr>
          <a:xfrm flipH="1">
            <a:off x="10078363" y="5547416"/>
            <a:ext cx="1350050" cy="276999"/>
          </a:xfrm>
          <a:prstGeom prst="rect">
            <a:avLst/>
          </a:prstGeom>
          <a:noFill/>
        </p:spPr>
        <p:txBody>
          <a:bodyPr wrap="none" rtlCol="0">
            <a:spAutoFit/>
          </a:bodyPr>
          <a:lstStyle/>
          <a:p>
            <a:r>
              <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建设</a:t>
            </a:r>
            <a:r>
              <a:rPr lang="en-US" altLang="zh-CN"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5</a:t>
            </a:r>
            <a:r>
              <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个销售团队</a:t>
            </a:r>
            <a:endParaRPr lang="en-US" altLang="zh-CN" sz="12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cxnSp>
        <p:nvCxnSpPr>
          <p:cNvPr id="8" name="直接连接符 7"/>
          <p:cNvCxnSpPr/>
          <p:nvPr/>
        </p:nvCxnSpPr>
        <p:spPr>
          <a:xfrm flipH="1" flipV="1">
            <a:off x="4747921" y="2645319"/>
            <a:ext cx="137843" cy="136945"/>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flipH="1">
            <a:off x="4885764" y="2740980"/>
            <a:ext cx="108000" cy="108000"/>
            <a:chOff x="7115077" y="2692356"/>
            <a:chExt cx="108000" cy="108000"/>
          </a:xfrm>
        </p:grpSpPr>
        <p:sp>
          <p:nvSpPr>
            <p:cNvPr id="464" name="椭圆 463"/>
            <p:cNvSpPr/>
            <p:nvPr>
              <p:custDataLst>
                <p:tags r:id="rId7"/>
              </p:custDataLst>
            </p:nvPr>
          </p:nvSpPr>
          <p:spPr>
            <a:xfrm>
              <a:off x="7115077" y="2692356"/>
              <a:ext cx="108000" cy="108000"/>
            </a:xfrm>
            <a:prstGeom prst="ellipse">
              <a:avLst/>
            </a:prstGeom>
            <a:solidFill>
              <a:schemeClr val="bg1"/>
            </a:solidFill>
            <a:ln>
              <a:noFill/>
            </a:ln>
            <a:effectLst>
              <a:outerShdw blurRad="635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accent2"/>
                </a:solidFill>
              </a:endParaRPr>
            </a:p>
          </p:txBody>
        </p:sp>
        <p:sp>
          <p:nvSpPr>
            <p:cNvPr id="465" name="椭圆 464"/>
            <p:cNvSpPr/>
            <p:nvPr/>
          </p:nvSpPr>
          <p:spPr>
            <a:xfrm>
              <a:off x="7144643" y="2721925"/>
              <a:ext cx="48862" cy="4886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accent2"/>
                </a:solidFill>
              </a:endParaRPr>
            </a:p>
          </p:txBody>
        </p:sp>
      </p:grpSp>
      <p:sp>
        <p:nvSpPr>
          <p:cNvPr id="13" name="文本框 12"/>
          <p:cNvSpPr txBox="1"/>
          <p:nvPr/>
        </p:nvSpPr>
        <p:spPr>
          <a:xfrm>
            <a:off x="3364571" y="2421070"/>
            <a:ext cx="1569660" cy="276999"/>
          </a:xfrm>
          <a:prstGeom prst="rect">
            <a:avLst/>
          </a:prstGeom>
          <a:noFill/>
        </p:spPr>
        <p:txBody>
          <a:bodyPr wrap="none" rtlCol="0">
            <a:spAutoFit/>
          </a:bodyPr>
          <a:lstStyle/>
          <a:p>
            <a:r>
              <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设计项目经理责任制</a:t>
            </a:r>
            <a:endPar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cxnSp>
        <p:nvCxnSpPr>
          <p:cNvPr id="14" name="直接连接符 13"/>
          <p:cNvCxnSpPr>
            <a:stCxn id="462" idx="6"/>
          </p:cNvCxnSpPr>
          <p:nvPr/>
        </p:nvCxnSpPr>
        <p:spPr>
          <a:xfrm flipH="1">
            <a:off x="4154354" y="3131796"/>
            <a:ext cx="298718" cy="17431"/>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flipH="1">
            <a:off x="4453072" y="3077796"/>
            <a:ext cx="108000" cy="108000"/>
            <a:chOff x="7115077" y="2692356"/>
            <a:chExt cx="108000" cy="108000"/>
          </a:xfrm>
        </p:grpSpPr>
        <p:sp>
          <p:nvSpPr>
            <p:cNvPr id="462" name="椭圆 461"/>
            <p:cNvSpPr/>
            <p:nvPr>
              <p:custDataLst>
                <p:tags r:id="rId8"/>
              </p:custDataLst>
            </p:nvPr>
          </p:nvSpPr>
          <p:spPr>
            <a:xfrm>
              <a:off x="7115077" y="2692356"/>
              <a:ext cx="108000" cy="108000"/>
            </a:xfrm>
            <a:prstGeom prst="ellipse">
              <a:avLst/>
            </a:prstGeom>
            <a:solidFill>
              <a:schemeClr val="bg1"/>
            </a:solidFill>
            <a:ln>
              <a:noFill/>
            </a:ln>
            <a:effectLst>
              <a:outerShdw blurRad="635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accent2"/>
                </a:solidFill>
              </a:endParaRPr>
            </a:p>
          </p:txBody>
        </p:sp>
        <p:sp>
          <p:nvSpPr>
            <p:cNvPr id="463" name="椭圆 462"/>
            <p:cNvSpPr/>
            <p:nvPr/>
          </p:nvSpPr>
          <p:spPr>
            <a:xfrm>
              <a:off x="7144643" y="2721925"/>
              <a:ext cx="48862" cy="4886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accent2"/>
                </a:solidFill>
              </a:endParaRPr>
            </a:p>
          </p:txBody>
        </p:sp>
      </p:grpSp>
      <p:sp>
        <p:nvSpPr>
          <p:cNvPr id="16" name="文本框 15"/>
          <p:cNvSpPr txBox="1"/>
          <p:nvPr/>
        </p:nvSpPr>
        <p:spPr>
          <a:xfrm>
            <a:off x="2790368" y="3010727"/>
            <a:ext cx="1415772" cy="276999"/>
          </a:xfrm>
          <a:prstGeom prst="rect">
            <a:avLst/>
          </a:prstGeom>
          <a:noFill/>
        </p:spPr>
        <p:txBody>
          <a:bodyPr wrap="none" rtlCol="0">
            <a:spAutoFit/>
          </a:bodyPr>
          <a:lstStyle/>
          <a:p>
            <a:r>
              <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建立延期预警制度</a:t>
            </a:r>
            <a:endPar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cxnSp>
        <p:nvCxnSpPr>
          <p:cNvPr id="17" name="直接连接符 16"/>
          <p:cNvCxnSpPr/>
          <p:nvPr/>
        </p:nvCxnSpPr>
        <p:spPr>
          <a:xfrm flipH="1" flipV="1">
            <a:off x="3608159" y="3886240"/>
            <a:ext cx="137843" cy="136945"/>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flipH="1">
            <a:off x="3746002" y="3981901"/>
            <a:ext cx="108000" cy="108000"/>
            <a:chOff x="7115077" y="2692356"/>
            <a:chExt cx="108000" cy="108000"/>
          </a:xfrm>
        </p:grpSpPr>
        <p:sp>
          <p:nvSpPr>
            <p:cNvPr id="460" name="椭圆 459"/>
            <p:cNvSpPr/>
            <p:nvPr>
              <p:custDataLst>
                <p:tags r:id="rId9"/>
              </p:custDataLst>
            </p:nvPr>
          </p:nvSpPr>
          <p:spPr>
            <a:xfrm>
              <a:off x="7115077" y="2692356"/>
              <a:ext cx="108000" cy="108000"/>
            </a:xfrm>
            <a:prstGeom prst="ellipse">
              <a:avLst/>
            </a:prstGeom>
            <a:solidFill>
              <a:schemeClr val="bg1"/>
            </a:solidFill>
            <a:ln>
              <a:noFill/>
            </a:ln>
            <a:effectLst>
              <a:outerShdw blurRad="635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accent2"/>
                </a:solidFill>
              </a:endParaRPr>
            </a:p>
          </p:txBody>
        </p:sp>
        <p:sp>
          <p:nvSpPr>
            <p:cNvPr id="461" name="椭圆 460"/>
            <p:cNvSpPr/>
            <p:nvPr/>
          </p:nvSpPr>
          <p:spPr>
            <a:xfrm>
              <a:off x="7144643" y="2721925"/>
              <a:ext cx="48862" cy="4886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accent2"/>
                </a:solidFill>
              </a:endParaRPr>
            </a:p>
          </p:txBody>
        </p:sp>
      </p:grpSp>
      <p:sp>
        <p:nvSpPr>
          <p:cNvPr id="26" name="文本框 25"/>
          <p:cNvSpPr txBox="1"/>
          <p:nvPr/>
        </p:nvSpPr>
        <p:spPr>
          <a:xfrm>
            <a:off x="2224809" y="3661991"/>
            <a:ext cx="1736373" cy="276999"/>
          </a:xfrm>
          <a:prstGeom prst="rect">
            <a:avLst/>
          </a:prstGeom>
          <a:noFill/>
        </p:spPr>
        <p:txBody>
          <a:bodyPr wrap="none" rtlCol="0">
            <a:spAutoFit/>
          </a:bodyPr>
          <a:lstStyle/>
          <a:p>
            <a:r>
              <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推动项目价格提高</a:t>
            </a:r>
            <a:r>
              <a:rPr lang="en-US" altLang="zh-CN"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10%</a:t>
            </a:r>
            <a:endPar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cxnSp>
        <p:nvCxnSpPr>
          <p:cNvPr id="27" name="直接连接符 26"/>
          <p:cNvCxnSpPr>
            <a:stCxn id="458" idx="6"/>
          </p:cNvCxnSpPr>
          <p:nvPr/>
        </p:nvCxnSpPr>
        <p:spPr>
          <a:xfrm flipH="1">
            <a:off x="3014592" y="4372717"/>
            <a:ext cx="298718" cy="17431"/>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flipH="1">
            <a:off x="3313310" y="4318717"/>
            <a:ext cx="108000" cy="108000"/>
            <a:chOff x="7115077" y="2692356"/>
            <a:chExt cx="108000" cy="108000"/>
          </a:xfrm>
        </p:grpSpPr>
        <p:sp>
          <p:nvSpPr>
            <p:cNvPr id="458" name="椭圆 457"/>
            <p:cNvSpPr/>
            <p:nvPr>
              <p:custDataLst>
                <p:tags r:id="rId10"/>
              </p:custDataLst>
            </p:nvPr>
          </p:nvSpPr>
          <p:spPr>
            <a:xfrm>
              <a:off x="7115077" y="2692356"/>
              <a:ext cx="108000" cy="108000"/>
            </a:xfrm>
            <a:prstGeom prst="ellipse">
              <a:avLst/>
            </a:prstGeom>
            <a:solidFill>
              <a:schemeClr val="bg1"/>
            </a:solidFill>
            <a:ln>
              <a:noFill/>
            </a:ln>
            <a:effectLst>
              <a:outerShdw blurRad="635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accent2"/>
                </a:solidFill>
              </a:endParaRPr>
            </a:p>
          </p:txBody>
        </p:sp>
        <p:sp>
          <p:nvSpPr>
            <p:cNvPr id="459" name="椭圆 458"/>
            <p:cNvSpPr/>
            <p:nvPr/>
          </p:nvSpPr>
          <p:spPr>
            <a:xfrm>
              <a:off x="7144643" y="2721925"/>
              <a:ext cx="48862" cy="4886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accent2"/>
                </a:solidFill>
              </a:endParaRPr>
            </a:p>
          </p:txBody>
        </p:sp>
      </p:grpSp>
      <p:sp>
        <p:nvSpPr>
          <p:cNvPr id="29" name="文本框 28"/>
          <p:cNvSpPr txBox="1"/>
          <p:nvPr/>
        </p:nvSpPr>
        <p:spPr>
          <a:xfrm>
            <a:off x="1796340" y="4279877"/>
            <a:ext cx="1308371" cy="276999"/>
          </a:xfrm>
          <a:prstGeom prst="rect">
            <a:avLst/>
          </a:prstGeom>
          <a:noFill/>
        </p:spPr>
        <p:txBody>
          <a:bodyPr wrap="none" rtlCol="0">
            <a:spAutoFit/>
          </a:bodyPr>
          <a:lstStyle/>
          <a:p>
            <a:r>
              <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拓展新客户</a:t>
            </a:r>
            <a:r>
              <a:rPr lang="en-US" altLang="zh-CN"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10</a:t>
            </a:r>
            <a:r>
              <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家</a:t>
            </a:r>
            <a:endPar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cxnSp>
        <p:nvCxnSpPr>
          <p:cNvPr id="31" name="直接连接符 30"/>
          <p:cNvCxnSpPr/>
          <p:nvPr/>
        </p:nvCxnSpPr>
        <p:spPr>
          <a:xfrm flipH="1" flipV="1">
            <a:off x="2628417" y="5182008"/>
            <a:ext cx="137843" cy="136945"/>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449" name="组合 448"/>
          <p:cNvGrpSpPr/>
          <p:nvPr/>
        </p:nvGrpSpPr>
        <p:grpSpPr>
          <a:xfrm flipH="1">
            <a:off x="2766260" y="5277669"/>
            <a:ext cx="108000" cy="108000"/>
            <a:chOff x="7115077" y="2692356"/>
            <a:chExt cx="108000" cy="108000"/>
          </a:xfrm>
        </p:grpSpPr>
        <p:sp>
          <p:nvSpPr>
            <p:cNvPr id="456" name="椭圆 455"/>
            <p:cNvSpPr/>
            <p:nvPr>
              <p:custDataLst>
                <p:tags r:id="rId11"/>
              </p:custDataLst>
            </p:nvPr>
          </p:nvSpPr>
          <p:spPr>
            <a:xfrm>
              <a:off x="7115077" y="2692356"/>
              <a:ext cx="108000" cy="108000"/>
            </a:xfrm>
            <a:prstGeom prst="ellipse">
              <a:avLst/>
            </a:prstGeom>
            <a:solidFill>
              <a:schemeClr val="bg1"/>
            </a:solidFill>
            <a:ln>
              <a:noFill/>
            </a:ln>
            <a:effectLst>
              <a:outerShdw blurRad="635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accent2"/>
                </a:solidFill>
              </a:endParaRPr>
            </a:p>
          </p:txBody>
        </p:sp>
        <p:sp>
          <p:nvSpPr>
            <p:cNvPr id="457" name="椭圆 456"/>
            <p:cNvSpPr/>
            <p:nvPr/>
          </p:nvSpPr>
          <p:spPr>
            <a:xfrm>
              <a:off x="7144643" y="2721925"/>
              <a:ext cx="48862" cy="4886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accent2"/>
                </a:solidFill>
              </a:endParaRPr>
            </a:p>
          </p:txBody>
        </p:sp>
      </p:grpSp>
      <p:sp>
        <p:nvSpPr>
          <p:cNvPr id="450" name="文本框 449"/>
          <p:cNvSpPr txBox="1"/>
          <p:nvPr/>
        </p:nvSpPr>
        <p:spPr>
          <a:xfrm>
            <a:off x="1245067" y="4957759"/>
            <a:ext cx="1107996" cy="276999"/>
          </a:xfrm>
          <a:prstGeom prst="rect">
            <a:avLst/>
          </a:prstGeom>
          <a:noFill/>
        </p:spPr>
        <p:txBody>
          <a:bodyPr wrap="none" rtlCol="0">
            <a:spAutoFit/>
          </a:bodyPr>
          <a:lstStyle/>
          <a:p>
            <a:r>
              <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构建职级管理</a:t>
            </a:r>
            <a:endPar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cxnSp>
        <p:nvCxnSpPr>
          <p:cNvPr id="451" name="直接连接符 450"/>
          <p:cNvCxnSpPr>
            <a:stCxn id="454" idx="6"/>
          </p:cNvCxnSpPr>
          <p:nvPr/>
        </p:nvCxnSpPr>
        <p:spPr>
          <a:xfrm flipH="1">
            <a:off x="2034850" y="5668485"/>
            <a:ext cx="298718" cy="17431"/>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452" name="组合 451"/>
          <p:cNvGrpSpPr/>
          <p:nvPr/>
        </p:nvGrpSpPr>
        <p:grpSpPr>
          <a:xfrm flipH="1">
            <a:off x="2333568" y="5614485"/>
            <a:ext cx="108000" cy="108000"/>
            <a:chOff x="7115077" y="2692356"/>
            <a:chExt cx="108000" cy="108000"/>
          </a:xfrm>
        </p:grpSpPr>
        <p:sp>
          <p:nvSpPr>
            <p:cNvPr id="454" name="椭圆 453"/>
            <p:cNvSpPr/>
            <p:nvPr>
              <p:custDataLst>
                <p:tags r:id="rId12"/>
              </p:custDataLst>
            </p:nvPr>
          </p:nvSpPr>
          <p:spPr>
            <a:xfrm>
              <a:off x="7115077" y="2692356"/>
              <a:ext cx="108000" cy="108000"/>
            </a:xfrm>
            <a:prstGeom prst="ellipse">
              <a:avLst/>
            </a:prstGeom>
            <a:solidFill>
              <a:schemeClr val="bg1"/>
            </a:solidFill>
            <a:ln>
              <a:noFill/>
            </a:ln>
            <a:effectLst>
              <a:outerShdw blurRad="635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accent2"/>
                </a:solidFill>
              </a:endParaRPr>
            </a:p>
          </p:txBody>
        </p:sp>
        <p:sp>
          <p:nvSpPr>
            <p:cNvPr id="455" name="椭圆 454"/>
            <p:cNvSpPr/>
            <p:nvPr/>
          </p:nvSpPr>
          <p:spPr>
            <a:xfrm>
              <a:off x="7144643" y="2721925"/>
              <a:ext cx="48862" cy="4886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accent2"/>
                </a:solidFill>
              </a:endParaRPr>
            </a:p>
          </p:txBody>
        </p:sp>
      </p:grpSp>
      <p:sp>
        <p:nvSpPr>
          <p:cNvPr id="453" name="文本框 452"/>
          <p:cNvSpPr txBox="1"/>
          <p:nvPr/>
        </p:nvSpPr>
        <p:spPr>
          <a:xfrm>
            <a:off x="567680" y="5547416"/>
            <a:ext cx="1415772" cy="276999"/>
          </a:xfrm>
          <a:prstGeom prst="rect">
            <a:avLst/>
          </a:prstGeom>
          <a:noFill/>
        </p:spPr>
        <p:txBody>
          <a:bodyPr wrap="none" rtlCol="0">
            <a:spAutoFit/>
          </a:bodyPr>
          <a:lstStyle/>
          <a:p>
            <a:r>
              <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出台销售激励制度</a:t>
            </a:r>
            <a:endParaRPr lang="zh-CN" altLang="en-US" sz="12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466" name="任意多边形: 形状 465"/>
          <p:cNvSpPr/>
          <p:nvPr/>
        </p:nvSpPr>
        <p:spPr>
          <a:xfrm rot="16200000">
            <a:off x="4816317" y="3118504"/>
            <a:ext cx="149614"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latin typeface="+mn-ea"/>
            </a:endParaRPr>
          </a:p>
        </p:txBody>
      </p:sp>
      <p:sp>
        <p:nvSpPr>
          <p:cNvPr id="467" name="任意多边形: 形状 466"/>
          <p:cNvSpPr/>
          <p:nvPr/>
        </p:nvSpPr>
        <p:spPr>
          <a:xfrm rot="16200000">
            <a:off x="7075870" y="3118504"/>
            <a:ext cx="149614"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latin typeface="+mn-ea"/>
            </a:endParaRPr>
          </a:p>
        </p:txBody>
      </p:sp>
      <p:sp>
        <p:nvSpPr>
          <p:cNvPr id="468" name="任意多边形: 形状 467"/>
          <p:cNvSpPr/>
          <p:nvPr/>
        </p:nvSpPr>
        <p:spPr>
          <a:xfrm rot="16200000">
            <a:off x="3977445" y="4427793"/>
            <a:ext cx="149614"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latin typeface="+mn-ea"/>
            </a:endParaRPr>
          </a:p>
        </p:txBody>
      </p:sp>
      <p:sp>
        <p:nvSpPr>
          <p:cNvPr id="469" name="任意多边形: 形状 468"/>
          <p:cNvSpPr/>
          <p:nvPr/>
        </p:nvSpPr>
        <p:spPr>
          <a:xfrm rot="16200000">
            <a:off x="8189338" y="4426965"/>
            <a:ext cx="149614"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latin typeface="+mn-ea"/>
            </a:endParaRPr>
          </a:p>
        </p:txBody>
      </p:sp>
      <p:sp>
        <p:nvSpPr>
          <p:cNvPr id="470" name="任意多边形: 形状 469"/>
          <p:cNvSpPr/>
          <p:nvPr/>
        </p:nvSpPr>
        <p:spPr>
          <a:xfrm rot="16200000">
            <a:off x="2998511" y="5760842"/>
            <a:ext cx="149614"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latin typeface="+mn-ea"/>
            </a:endParaRPr>
          </a:p>
        </p:txBody>
      </p:sp>
      <p:sp>
        <p:nvSpPr>
          <p:cNvPr id="471" name="任意多边形: 形状 470"/>
          <p:cNvSpPr/>
          <p:nvPr/>
        </p:nvSpPr>
        <p:spPr>
          <a:xfrm rot="16200000">
            <a:off x="9071399" y="5733719"/>
            <a:ext cx="149614"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latin typeface="+mn-ea"/>
            </a:endParaRPr>
          </a:p>
        </p:txBody>
      </p:sp>
      <p:sp>
        <p:nvSpPr>
          <p:cNvPr id="40" name="任意多边形: 形状 39"/>
          <p:cNvSpPr/>
          <p:nvPr/>
        </p:nvSpPr>
        <p:spPr>
          <a:xfrm>
            <a:off x="3201132" y="3380301"/>
            <a:ext cx="2208003" cy="3124199"/>
          </a:xfrm>
          <a:custGeom>
            <a:avLst/>
            <a:gdLst>
              <a:gd name="connsiteX0" fmla="*/ 0 w 1841500"/>
              <a:gd name="connsiteY0" fmla="*/ 2895600 h 2895600"/>
              <a:gd name="connsiteX1" fmla="*/ 1841500 w 1841500"/>
              <a:gd name="connsiteY1" fmla="*/ 0 h 2895600"/>
              <a:gd name="connsiteX0-1" fmla="*/ 0 w 1841500"/>
              <a:gd name="connsiteY0-2" fmla="*/ 2895600 h 2895600"/>
              <a:gd name="connsiteX1-3" fmla="*/ 1841500 w 1841500"/>
              <a:gd name="connsiteY1-4" fmla="*/ 0 h 2895600"/>
              <a:gd name="connsiteX0-5" fmla="*/ 0 w 1841500"/>
              <a:gd name="connsiteY0-6" fmla="*/ 2895600 h 2895600"/>
              <a:gd name="connsiteX1-7" fmla="*/ 1841500 w 1841500"/>
              <a:gd name="connsiteY1-8" fmla="*/ 0 h 2895600"/>
              <a:gd name="connsiteX0-9" fmla="*/ 0 w 1841500"/>
              <a:gd name="connsiteY0-10" fmla="*/ 2895600 h 2895600"/>
              <a:gd name="connsiteX1-11" fmla="*/ 1841500 w 1841500"/>
              <a:gd name="connsiteY1-12" fmla="*/ 0 h 2895600"/>
              <a:gd name="connsiteX0-13" fmla="*/ 0 w 1891628"/>
              <a:gd name="connsiteY0-14" fmla="*/ 3005559 h 3005559"/>
              <a:gd name="connsiteX1-15" fmla="*/ 1891628 w 1891628"/>
              <a:gd name="connsiteY1-16" fmla="*/ 0 h 3005559"/>
              <a:gd name="connsiteX0-17" fmla="*/ 0 w 1891628"/>
              <a:gd name="connsiteY0-18" fmla="*/ 3005559 h 3005559"/>
              <a:gd name="connsiteX1-19" fmla="*/ 1891628 w 1891628"/>
              <a:gd name="connsiteY1-20" fmla="*/ 0 h 3005559"/>
            </a:gdLst>
            <a:ahLst/>
            <a:cxnLst>
              <a:cxn ang="0">
                <a:pos x="connsiteX0-1" y="connsiteY0-2"/>
              </a:cxn>
              <a:cxn ang="0">
                <a:pos x="connsiteX1-3" y="connsiteY1-4"/>
              </a:cxn>
            </a:cxnLst>
            <a:rect l="l" t="t" r="r" b="b"/>
            <a:pathLst>
              <a:path w="1891628" h="3005559">
                <a:moveTo>
                  <a:pt x="0" y="3005559"/>
                </a:moveTo>
                <a:cubicBezTo>
                  <a:pt x="969433" y="2294359"/>
                  <a:pt x="1631717" y="1483007"/>
                  <a:pt x="1891628" y="0"/>
                </a:cubicBezTo>
              </a:path>
            </a:pathLst>
          </a:custGeom>
          <a:noFill/>
          <a:ln>
            <a:gradFill>
              <a:gsLst>
                <a:gs pos="0">
                  <a:schemeClr val="accent1">
                    <a:lumMod val="60000"/>
                    <a:lumOff val="40000"/>
                  </a:schemeClr>
                </a:gs>
                <a:gs pos="100000">
                  <a:schemeClr val="accent1">
                    <a:lumMod val="20000"/>
                    <a:lumOff val="8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9782"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604" name="椭圆 603"/>
          <p:cNvSpPr/>
          <p:nvPr/>
        </p:nvSpPr>
        <p:spPr>
          <a:xfrm>
            <a:off x="6468600" y="2143844"/>
            <a:ext cx="2122234" cy="2122228"/>
          </a:xfrm>
          <a:prstGeom prst="ellipse">
            <a:avLst/>
          </a:prstGeom>
          <a:gradFill flip="none" rotWithShape="1">
            <a:gsLst>
              <a:gs pos="100000">
                <a:schemeClr val="accent2">
                  <a:lumMod val="20000"/>
                  <a:lumOff val="80000"/>
                  <a:alpha val="66000"/>
                </a:schemeClr>
              </a:gs>
              <a:gs pos="60000">
                <a:schemeClr val="accent2">
                  <a:lumMod val="20000"/>
                  <a:lumOff val="80000"/>
                  <a:alpha val="0"/>
                </a:schemeClr>
              </a:gs>
            </a:gsLst>
            <a:path path="circle">
              <a:fillToRect l="50000" t="50000" r="50000" b="50000"/>
            </a:path>
            <a:tileRect/>
          </a:gra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01" name="椭圆 600"/>
          <p:cNvSpPr/>
          <p:nvPr/>
        </p:nvSpPr>
        <p:spPr>
          <a:xfrm>
            <a:off x="3537395" y="2143844"/>
            <a:ext cx="2122234" cy="2122228"/>
          </a:xfrm>
          <a:prstGeom prst="ellipse">
            <a:avLst/>
          </a:prstGeom>
          <a:gradFill flip="none" rotWithShape="1">
            <a:gsLst>
              <a:gs pos="100000">
                <a:schemeClr val="accent1">
                  <a:lumMod val="20000"/>
                  <a:lumOff val="80000"/>
                  <a:alpha val="66000"/>
                </a:schemeClr>
              </a:gs>
              <a:gs pos="60000">
                <a:schemeClr val="accent1">
                  <a:lumMod val="20000"/>
                  <a:lumOff val="80000"/>
                  <a:alpha val="0"/>
                </a:schemeClr>
              </a:gs>
            </a:gsLst>
            <a:path path="circle">
              <a:fillToRect l="50000" t="50000" r="50000" b="50000"/>
            </a:path>
            <a:tileRect/>
          </a:gra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0" name="文本框 29"/>
          <p:cNvSpPr txBox="1"/>
          <p:nvPr/>
        </p:nvSpPr>
        <p:spPr>
          <a:xfrm>
            <a:off x="220436" y="475734"/>
            <a:ext cx="2915981"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35 </a:t>
            </a:r>
            <a:r>
              <a:rPr lang="zh-CN" altLang="en-US" dirty="0"/>
              <a:t>我们的优势</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Our advantage</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86" name="椭圆 485"/>
          <p:cNvSpPr/>
          <p:nvPr/>
        </p:nvSpPr>
        <p:spPr>
          <a:xfrm>
            <a:off x="3804465" y="2399637"/>
            <a:ext cx="1598566" cy="1598566"/>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87" name="椭圆 486"/>
          <p:cNvSpPr/>
          <p:nvPr/>
        </p:nvSpPr>
        <p:spPr>
          <a:xfrm>
            <a:off x="6708091" y="2417376"/>
            <a:ext cx="1598566" cy="1598566"/>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nvGrpSpPr>
          <p:cNvPr id="495" name="组合 494"/>
          <p:cNvGrpSpPr/>
          <p:nvPr/>
        </p:nvGrpSpPr>
        <p:grpSpPr>
          <a:xfrm>
            <a:off x="5723021" y="2874643"/>
            <a:ext cx="665080" cy="665078"/>
            <a:chOff x="5511800" y="2656791"/>
            <a:chExt cx="1087521" cy="1087521"/>
          </a:xfrm>
        </p:grpSpPr>
        <p:sp>
          <p:nvSpPr>
            <p:cNvPr id="493" name="矩形: 圆角 492"/>
            <p:cNvSpPr/>
            <p:nvPr/>
          </p:nvSpPr>
          <p:spPr>
            <a:xfrm>
              <a:off x="5511800" y="3106713"/>
              <a:ext cx="1087521" cy="220687"/>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94" name="矩形: 圆角 493"/>
            <p:cNvSpPr/>
            <p:nvPr/>
          </p:nvSpPr>
          <p:spPr>
            <a:xfrm rot="16200000">
              <a:off x="5511800" y="3090208"/>
              <a:ext cx="1087521" cy="220687"/>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sx="102000" sy="102000" algn="ctr"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sp>
        <p:nvSpPr>
          <p:cNvPr id="502" name="弧形 501"/>
          <p:cNvSpPr/>
          <p:nvPr/>
        </p:nvSpPr>
        <p:spPr>
          <a:xfrm>
            <a:off x="4976276" y="1882688"/>
            <a:ext cx="2239446" cy="1168076"/>
          </a:xfrm>
          <a:prstGeom prst="arc">
            <a:avLst>
              <a:gd name="adj1" fmla="val 11525053"/>
              <a:gd name="adj2" fmla="val 21058642"/>
            </a:avLst>
          </a:prstGeom>
          <a:ln>
            <a:solidFill>
              <a:schemeClr val="bg1">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4" name="弧形 503"/>
          <p:cNvSpPr/>
          <p:nvPr/>
        </p:nvSpPr>
        <p:spPr>
          <a:xfrm flipH="1" flipV="1">
            <a:off x="4976276" y="3382554"/>
            <a:ext cx="2239446" cy="1168076"/>
          </a:xfrm>
          <a:prstGeom prst="arc">
            <a:avLst>
              <a:gd name="adj1" fmla="val 11525053"/>
              <a:gd name="adj2" fmla="val 21058642"/>
            </a:avLst>
          </a:prstGeom>
          <a:ln>
            <a:solidFill>
              <a:schemeClr val="bg1">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6" name="矩形: 圆角 495"/>
          <p:cNvSpPr/>
          <p:nvPr/>
        </p:nvSpPr>
        <p:spPr>
          <a:xfrm>
            <a:off x="2970496" y="1806669"/>
            <a:ext cx="1167358" cy="386942"/>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98" name="矩形: 圆角 497"/>
          <p:cNvSpPr/>
          <p:nvPr/>
        </p:nvSpPr>
        <p:spPr>
          <a:xfrm>
            <a:off x="2970496" y="4354042"/>
            <a:ext cx="1167358" cy="386942"/>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99" name="矩形: 圆角 498"/>
          <p:cNvSpPr/>
          <p:nvPr/>
        </p:nvSpPr>
        <p:spPr>
          <a:xfrm>
            <a:off x="2340971" y="3012245"/>
            <a:ext cx="1167358" cy="386942"/>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08" name="矩形 507"/>
          <p:cNvSpPr/>
          <p:nvPr/>
        </p:nvSpPr>
        <p:spPr>
          <a:xfrm>
            <a:off x="2380141" y="1681158"/>
            <a:ext cx="45719" cy="230798"/>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09" name="矩形 508"/>
          <p:cNvSpPr/>
          <p:nvPr/>
        </p:nvSpPr>
        <p:spPr>
          <a:xfrm>
            <a:off x="943465" y="1681158"/>
            <a:ext cx="1436676" cy="2307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文本框 504"/>
          <p:cNvSpPr txBox="1"/>
          <p:nvPr/>
        </p:nvSpPr>
        <p:spPr>
          <a:xfrm>
            <a:off x="1144491" y="1681144"/>
            <a:ext cx="824610" cy="249313"/>
          </a:xfrm>
          <a:prstGeom prst="rect">
            <a:avLst/>
          </a:prstGeom>
          <a:noFill/>
          <a:effectLst/>
        </p:spPr>
        <p:txBody>
          <a:bodyPr wrap="none" lIns="98755" tIns="49378" rIns="98755" bIns="49378" rtlCol="0">
            <a:spAutoFit/>
          </a:bodyPr>
          <a:lstStyle/>
          <a:p>
            <a:r>
              <a:rPr lang="zh-CN" altLang="en-US" sz="970" dirty="0">
                <a:solidFill>
                  <a:schemeClr val="tx1">
                    <a:lumMod val="75000"/>
                    <a:lumOff val="25000"/>
                  </a:schemeClr>
                </a:solidFill>
                <a:latin typeface="+mn-ea"/>
              </a:rPr>
              <a:t>国家级学者</a:t>
            </a:r>
            <a:endParaRPr lang="en-US" altLang="zh-CN" sz="970" dirty="0">
              <a:solidFill>
                <a:schemeClr val="tx1">
                  <a:lumMod val="75000"/>
                  <a:lumOff val="25000"/>
                </a:schemeClr>
              </a:solidFill>
              <a:latin typeface="+mn-ea"/>
            </a:endParaRPr>
          </a:p>
        </p:txBody>
      </p:sp>
      <p:sp>
        <p:nvSpPr>
          <p:cNvPr id="507" name="文本框 506"/>
          <p:cNvSpPr txBox="1"/>
          <p:nvPr/>
        </p:nvSpPr>
        <p:spPr>
          <a:xfrm>
            <a:off x="1958293" y="1681144"/>
            <a:ext cx="346915" cy="249313"/>
          </a:xfrm>
          <a:prstGeom prst="rect">
            <a:avLst/>
          </a:prstGeom>
          <a:noFill/>
          <a:effectLst/>
        </p:spPr>
        <p:txBody>
          <a:bodyPr wrap="none" lIns="98755" tIns="49378" rIns="98755" bIns="49378" rtlCol="0">
            <a:spAutoFit/>
          </a:bodyPr>
          <a:lstStyle/>
          <a:p>
            <a:pPr algn="r"/>
            <a:r>
              <a:rPr lang="en-US" altLang="zh-CN" sz="970" dirty="0">
                <a:solidFill>
                  <a:schemeClr val="accent1"/>
                </a:solidFill>
                <a:latin typeface="+mj-ea"/>
                <a:ea typeface="+mj-ea"/>
              </a:rPr>
              <a:t>27</a:t>
            </a:r>
            <a:endParaRPr lang="en-US" altLang="zh-CN" sz="970" dirty="0">
              <a:solidFill>
                <a:schemeClr val="accent1"/>
              </a:solidFill>
              <a:latin typeface="+mj-ea"/>
              <a:ea typeface="+mj-ea"/>
            </a:endParaRPr>
          </a:p>
        </p:txBody>
      </p:sp>
      <p:grpSp>
        <p:nvGrpSpPr>
          <p:cNvPr id="546" name="组合 545"/>
          <p:cNvGrpSpPr/>
          <p:nvPr/>
        </p:nvGrpSpPr>
        <p:grpSpPr>
          <a:xfrm>
            <a:off x="2487167" y="1766757"/>
            <a:ext cx="453284" cy="124325"/>
            <a:chOff x="1975502" y="1730249"/>
            <a:chExt cx="453284" cy="124325"/>
          </a:xfrm>
        </p:grpSpPr>
        <p:cxnSp>
          <p:nvCxnSpPr>
            <p:cNvPr id="511" name="直接连接符 510"/>
            <p:cNvCxnSpPr/>
            <p:nvPr/>
          </p:nvCxnSpPr>
          <p:spPr>
            <a:xfrm flipH="1" flipV="1">
              <a:off x="2009775" y="1760049"/>
              <a:ext cx="419011" cy="945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5" name="椭圆 544"/>
            <p:cNvSpPr/>
            <p:nvPr/>
          </p:nvSpPr>
          <p:spPr>
            <a:xfrm>
              <a:off x="1975502" y="1730249"/>
              <a:ext cx="68546" cy="68546"/>
            </a:xfrm>
            <a:prstGeom prst="ellipse">
              <a:avLst/>
            </a:prstGeom>
            <a:solidFill>
              <a:schemeClr val="bg1"/>
            </a:solid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9" name="矩形 548"/>
          <p:cNvSpPr/>
          <p:nvPr/>
        </p:nvSpPr>
        <p:spPr>
          <a:xfrm>
            <a:off x="2380141" y="2087507"/>
            <a:ext cx="45719" cy="230798"/>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50" name="矩形 549"/>
          <p:cNvSpPr/>
          <p:nvPr/>
        </p:nvSpPr>
        <p:spPr>
          <a:xfrm>
            <a:off x="943465" y="2087507"/>
            <a:ext cx="1436676" cy="2307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3" name="文本框 552"/>
          <p:cNvSpPr txBox="1"/>
          <p:nvPr/>
        </p:nvSpPr>
        <p:spPr>
          <a:xfrm>
            <a:off x="1362639" y="2087493"/>
            <a:ext cx="574541" cy="249313"/>
          </a:xfrm>
          <a:prstGeom prst="rect">
            <a:avLst/>
          </a:prstGeom>
          <a:noFill/>
          <a:effectLst/>
        </p:spPr>
        <p:txBody>
          <a:bodyPr wrap="none" lIns="98755" tIns="49378" rIns="98755" bIns="49378" rtlCol="0">
            <a:spAutoFit/>
          </a:bodyPr>
          <a:lstStyle/>
          <a:p>
            <a:pPr algn="r"/>
            <a:r>
              <a:rPr lang="zh-CN" altLang="en-US" sz="970" dirty="0">
                <a:solidFill>
                  <a:schemeClr val="tx1">
                    <a:lumMod val="75000"/>
                    <a:lumOff val="25000"/>
                  </a:schemeClr>
                </a:solidFill>
                <a:latin typeface="思源黑体 CN Normal"/>
                <a:ea typeface="思源黑体 CN Normal"/>
              </a:rPr>
              <a:t>博士生</a:t>
            </a:r>
            <a:endParaRPr lang="en-US" altLang="zh-CN" sz="970" dirty="0">
              <a:solidFill>
                <a:schemeClr val="tx1">
                  <a:lumMod val="75000"/>
                  <a:lumOff val="25000"/>
                </a:schemeClr>
              </a:solidFill>
              <a:latin typeface="+mn-ea"/>
            </a:endParaRPr>
          </a:p>
        </p:txBody>
      </p:sp>
      <p:sp>
        <p:nvSpPr>
          <p:cNvPr id="555" name="文本框 554"/>
          <p:cNvSpPr txBox="1"/>
          <p:nvPr/>
        </p:nvSpPr>
        <p:spPr>
          <a:xfrm>
            <a:off x="1851477" y="2087493"/>
            <a:ext cx="494391" cy="249313"/>
          </a:xfrm>
          <a:prstGeom prst="rect">
            <a:avLst/>
          </a:prstGeom>
          <a:noFill/>
          <a:effectLst/>
        </p:spPr>
        <p:txBody>
          <a:bodyPr wrap="none" lIns="98755" tIns="49378" rIns="98755" bIns="49378" rtlCol="0">
            <a:spAutoFit/>
          </a:bodyPr>
          <a:lstStyle/>
          <a:p>
            <a:pPr algn="r"/>
            <a:r>
              <a:rPr lang="en-US" altLang="zh-CN" sz="970" dirty="0">
                <a:solidFill>
                  <a:schemeClr val="accent1"/>
                </a:solidFill>
                <a:latin typeface="+mj-ea"/>
                <a:ea typeface="+mj-ea"/>
              </a:rPr>
              <a:t>1</a:t>
            </a:r>
            <a:r>
              <a:rPr kumimoji="0" lang="en-US" altLang="zh-CN" sz="970" i="0" u="none" strike="noStrike" kern="1200" cap="none" spc="0" normalizeH="0" baseline="0" noProof="0" dirty="0">
                <a:ln>
                  <a:noFill/>
                </a:ln>
                <a:solidFill>
                  <a:schemeClr val="accent1"/>
                </a:solidFill>
                <a:effectLst/>
                <a:uLnTx/>
                <a:uFillTx/>
                <a:latin typeface="+mj-ea"/>
                <a:ea typeface="+mj-ea"/>
                <a:cs typeface="+mn-cs"/>
              </a:rPr>
              <a:t>00+</a:t>
            </a:r>
            <a:endParaRPr lang="en-US" altLang="zh-CN" sz="970" dirty="0">
              <a:solidFill>
                <a:schemeClr val="accent1"/>
              </a:solidFill>
              <a:latin typeface="+mj-ea"/>
              <a:ea typeface="+mj-ea"/>
            </a:endParaRPr>
          </a:p>
        </p:txBody>
      </p:sp>
      <p:grpSp>
        <p:nvGrpSpPr>
          <p:cNvPr id="556" name="组合 555"/>
          <p:cNvGrpSpPr/>
          <p:nvPr/>
        </p:nvGrpSpPr>
        <p:grpSpPr>
          <a:xfrm>
            <a:off x="2487167" y="2117327"/>
            <a:ext cx="476780" cy="124325"/>
            <a:chOff x="1975502" y="1674470"/>
            <a:chExt cx="476780" cy="124325"/>
          </a:xfrm>
        </p:grpSpPr>
        <p:cxnSp>
          <p:nvCxnSpPr>
            <p:cNvPr id="557" name="直接连接符 556"/>
            <p:cNvCxnSpPr/>
            <p:nvPr/>
          </p:nvCxnSpPr>
          <p:spPr>
            <a:xfrm flipH="1">
              <a:off x="2009775" y="1674470"/>
              <a:ext cx="442507" cy="855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9" name="椭圆 558"/>
            <p:cNvSpPr/>
            <p:nvPr/>
          </p:nvSpPr>
          <p:spPr>
            <a:xfrm>
              <a:off x="1975502" y="1730249"/>
              <a:ext cx="68546" cy="68546"/>
            </a:xfrm>
            <a:prstGeom prst="ellipse">
              <a:avLst/>
            </a:prstGeom>
            <a:solidFill>
              <a:schemeClr val="bg1"/>
            </a:solid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9" name="矩形 568"/>
          <p:cNvSpPr/>
          <p:nvPr/>
        </p:nvSpPr>
        <p:spPr>
          <a:xfrm>
            <a:off x="1765538" y="2889817"/>
            <a:ext cx="45719" cy="230798"/>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70" name="矩形 569"/>
          <p:cNvSpPr/>
          <p:nvPr/>
        </p:nvSpPr>
        <p:spPr>
          <a:xfrm>
            <a:off x="328862" y="2889817"/>
            <a:ext cx="1436676" cy="2307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文本框 570"/>
          <p:cNvSpPr txBox="1"/>
          <p:nvPr/>
        </p:nvSpPr>
        <p:spPr>
          <a:xfrm>
            <a:off x="313143" y="2889803"/>
            <a:ext cx="1074679" cy="249313"/>
          </a:xfrm>
          <a:prstGeom prst="rect">
            <a:avLst/>
          </a:prstGeom>
          <a:noFill/>
          <a:effectLst/>
        </p:spPr>
        <p:txBody>
          <a:bodyPr wrap="none" lIns="98755" tIns="49378" rIns="98755" bIns="49378" rtlCol="0">
            <a:spAutoFit/>
          </a:bodyPr>
          <a:lstStyle/>
          <a:p>
            <a:pPr algn="r"/>
            <a:r>
              <a:rPr lang="zh-CN" altLang="en-US" sz="970" dirty="0">
                <a:solidFill>
                  <a:schemeClr val="tx1">
                    <a:lumMod val="75000"/>
                    <a:lumOff val="25000"/>
                  </a:schemeClr>
                </a:solidFill>
                <a:latin typeface="思源黑体 CN Normal"/>
                <a:ea typeface="思源黑体 CN Normal"/>
              </a:rPr>
              <a:t>市级、省级大奖</a:t>
            </a:r>
            <a:endParaRPr lang="en-US" altLang="zh-CN" sz="970" dirty="0">
              <a:solidFill>
                <a:schemeClr val="tx1">
                  <a:lumMod val="75000"/>
                  <a:lumOff val="25000"/>
                </a:schemeClr>
              </a:solidFill>
              <a:latin typeface="+mn-ea"/>
            </a:endParaRPr>
          </a:p>
        </p:txBody>
      </p:sp>
      <p:sp>
        <p:nvSpPr>
          <p:cNvPr id="572" name="文本框 571"/>
          <p:cNvSpPr txBox="1"/>
          <p:nvPr/>
        </p:nvSpPr>
        <p:spPr>
          <a:xfrm>
            <a:off x="1310612" y="2889803"/>
            <a:ext cx="420653" cy="249313"/>
          </a:xfrm>
          <a:prstGeom prst="rect">
            <a:avLst/>
          </a:prstGeom>
          <a:noFill/>
          <a:effectLst/>
        </p:spPr>
        <p:txBody>
          <a:bodyPr wrap="none" lIns="98755" tIns="49378" rIns="98755" bIns="49378" rtlCol="0">
            <a:spAutoFit/>
          </a:bodyPr>
          <a:lstStyle/>
          <a:p>
            <a:pPr algn="r"/>
            <a:r>
              <a:rPr kumimoji="0" lang="en-US" altLang="zh-CN" sz="970" i="0" u="none" strike="noStrike" kern="1200" cap="none" spc="0" normalizeH="0" baseline="0" noProof="0" dirty="0">
                <a:ln>
                  <a:noFill/>
                </a:ln>
                <a:solidFill>
                  <a:schemeClr val="accent1"/>
                </a:solidFill>
                <a:effectLst/>
                <a:uLnTx/>
                <a:uFillTx/>
                <a:latin typeface="+mj-ea"/>
                <a:ea typeface="+mj-ea"/>
                <a:cs typeface="+mn-cs"/>
              </a:rPr>
              <a:t>20+</a:t>
            </a:r>
            <a:endParaRPr lang="en-US" altLang="zh-CN" sz="970" dirty="0">
              <a:solidFill>
                <a:schemeClr val="accent1"/>
              </a:solidFill>
              <a:latin typeface="+mj-ea"/>
              <a:ea typeface="+mj-ea"/>
            </a:endParaRPr>
          </a:p>
        </p:txBody>
      </p:sp>
      <p:grpSp>
        <p:nvGrpSpPr>
          <p:cNvPr id="573" name="组合 572"/>
          <p:cNvGrpSpPr/>
          <p:nvPr/>
        </p:nvGrpSpPr>
        <p:grpSpPr>
          <a:xfrm>
            <a:off x="1872564" y="2975416"/>
            <a:ext cx="453284" cy="124325"/>
            <a:chOff x="1975502" y="1730249"/>
            <a:chExt cx="453284" cy="124325"/>
          </a:xfrm>
        </p:grpSpPr>
        <p:cxnSp>
          <p:nvCxnSpPr>
            <p:cNvPr id="581" name="直接连接符 580"/>
            <p:cNvCxnSpPr/>
            <p:nvPr/>
          </p:nvCxnSpPr>
          <p:spPr>
            <a:xfrm flipH="1" flipV="1">
              <a:off x="2009775" y="1760049"/>
              <a:ext cx="419011" cy="945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2" name="椭圆 581"/>
            <p:cNvSpPr/>
            <p:nvPr/>
          </p:nvSpPr>
          <p:spPr>
            <a:xfrm>
              <a:off x="1975502" y="1730249"/>
              <a:ext cx="68546" cy="68546"/>
            </a:xfrm>
            <a:prstGeom prst="ellipse">
              <a:avLst/>
            </a:prstGeom>
            <a:solidFill>
              <a:schemeClr val="bg1"/>
            </a:solid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4" name="矩形 573"/>
          <p:cNvSpPr/>
          <p:nvPr/>
        </p:nvSpPr>
        <p:spPr>
          <a:xfrm>
            <a:off x="1765538" y="3296166"/>
            <a:ext cx="45719" cy="230798"/>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75" name="矩形 574"/>
          <p:cNvSpPr/>
          <p:nvPr/>
        </p:nvSpPr>
        <p:spPr>
          <a:xfrm>
            <a:off x="328862" y="3296166"/>
            <a:ext cx="1436676" cy="2307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6" name="文本框 575"/>
          <p:cNvSpPr txBox="1"/>
          <p:nvPr/>
        </p:nvSpPr>
        <p:spPr>
          <a:xfrm>
            <a:off x="688246" y="3296152"/>
            <a:ext cx="699576" cy="249313"/>
          </a:xfrm>
          <a:prstGeom prst="rect">
            <a:avLst/>
          </a:prstGeom>
          <a:noFill/>
          <a:effectLst/>
        </p:spPr>
        <p:txBody>
          <a:bodyPr wrap="none" lIns="98755" tIns="49378" rIns="98755" bIns="49378" rtlCol="0">
            <a:spAutoFit/>
          </a:bodyPr>
          <a:lstStyle/>
          <a:p>
            <a:pPr algn="r"/>
            <a:r>
              <a:rPr kumimoji="0" lang="zh-CN" altLang="en-US" sz="970" b="0" i="0" u="none" strike="noStrike" kern="1200" cap="none" spc="0" normalizeH="0" baseline="0" noProof="0" dirty="0">
                <a:ln>
                  <a:noFill/>
                </a:ln>
                <a:solidFill>
                  <a:schemeClr val="tx1">
                    <a:lumMod val="75000"/>
                    <a:lumOff val="25000"/>
                  </a:schemeClr>
                </a:solidFill>
                <a:effectLst/>
                <a:uLnTx/>
                <a:uFillTx/>
                <a:latin typeface="思源黑体 CN Normal"/>
                <a:ea typeface="思源黑体 CN Normal"/>
                <a:cs typeface="+mn-cs"/>
              </a:rPr>
              <a:t>相关专利</a:t>
            </a:r>
            <a:endParaRPr lang="en-US" altLang="zh-CN" sz="970" dirty="0">
              <a:solidFill>
                <a:schemeClr val="tx1">
                  <a:lumMod val="75000"/>
                  <a:lumOff val="25000"/>
                </a:schemeClr>
              </a:solidFill>
              <a:latin typeface="+mn-ea"/>
            </a:endParaRPr>
          </a:p>
        </p:txBody>
      </p:sp>
      <p:sp>
        <p:nvSpPr>
          <p:cNvPr id="577" name="文本框 576"/>
          <p:cNvSpPr txBox="1"/>
          <p:nvPr/>
        </p:nvSpPr>
        <p:spPr>
          <a:xfrm>
            <a:off x="1236874" y="3296152"/>
            <a:ext cx="494391" cy="249313"/>
          </a:xfrm>
          <a:prstGeom prst="rect">
            <a:avLst/>
          </a:prstGeom>
          <a:noFill/>
          <a:effectLst/>
        </p:spPr>
        <p:txBody>
          <a:bodyPr wrap="none" lIns="98755" tIns="49378" rIns="98755" bIns="49378" rtlCol="0">
            <a:spAutoFit/>
          </a:bodyPr>
          <a:lstStyle/>
          <a:p>
            <a:pPr algn="r"/>
            <a:r>
              <a:rPr lang="en-US" altLang="zh-CN" sz="970" dirty="0">
                <a:solidFill>
                  <a:schemeClr val="accent1"/>
                </a:solidFill>
                <a:latin typeface="+mj-ea"/>
                <a:ea typeface="+mj-ea"/>
              </a:rPr>
              <a:t>3</a:t>
            </a:r>
            <a:r>
              <a:rPr kumimoji="0" lang="en-US" altLang="zh-CN" sz="970" i="0" u="none" strike="noStrike" kern="1200" cap="none" spc="0" normalizeH="0" baseline="0" noProof="0" dirty="0">
                <a:ln>
                  <a:noFill/>
                </a:ln>
                <a:solidFill>
                  <a:schemeClr val="accent1"/>
                </a:solidFill>
                <a:effectLst/>
                <a:uLnTx/>
                <a:uFillTx/>
                <a:latin typeface="+mj-ea"/>
                <a:ea typeface="+mj-ea"/>
                <a:cs typeface="+mn-cs"/>
              </a:rPr>
              <a:t>00+</a:t>
            </a:r>
            <a:endParaRPr lang="en-US" altLang="zh-CN" sz="970" dirty="0">
              <a:solidFill>
                <a:schemeClr val="accent1"/>
              </a:solidFill>
              <a:latin typeface="+mj-ea"/>
              <a:ea typeface="+mj-ea"/>
            </a:endParaRPr>
          </a:p>
        </p:txBody>
      </p:sp>
      <p:grpSp>
        <p:nvGrpSpPr>
          <p:cNvPr id="578" name="组合 577"/>
          <p:cNvGrpSpPr/>
          <p:nvPr/>
        </p:nvGrpSpPr>
        <p:grpSpPr>
          <a:xfrm>
            <a:off x="1872564" y="3325986"/>
            <a:ext cx="476780" cy="124325"/>
            <a:chOff x="1975502" y="1674470"/>
            <a:chExt cx="476780" cy="124325"/>
          </a:xfrm>
        </p:grpSpPr>
        <p:cxnSp>
          <p:nvCxnSpPr>
            <p:cNvPr id="579" name="直接连接符 578"/>
            <p:cNvCxnSpPr/>
            <p:nvPr/>
          </p:nvCxnSpPr>
          <p:spPr>
            <a:xfrm flipH="1">
              <a:off x="2009775" y="1674470"/>
              <a:ext cx="442507" cy="855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0" name="椭圆 579"/>
            <p:cNvSpPr/>
            <p:nvPr/>
          </p:nvSpPr>
          <p:spPr>
            <a:xfrm>
              <a:off x="1975502" y="1730249"/>
              <a:ext cx="68546" cy="68546"/>
            </a:xfrm>
            <a:prstGeom prst="ellipse">
              <a:avLst/>
            </a:prstGeom>
            <a:solidFill>
              <a:schemeClr val="bg1"/>
            </a:solid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4" name="矩形 583"/>
          <p:cNvSpPr/>
          <p:nvPr/>
        </p:nvSpPr>
        <p:spPr>
          <a:xfrm>
            <a:off x="2380141" y="4242940"/>
            <a:ext cx="45719" cy="230798"/>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85" name="矩形 584"/>
          <p:cNvSpPr/>
          <p:nvPr/>
        </p:nvSpPr>
        <p:spPr>
          <a:xfrm>
            <a:off x="943465" y="4242940"/>
            <a:ext cx="1436676" cy="2307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文本框 585"/>
          <p:cNvSpPr txBox="1"/>
          <p:nvPr/>
        </p:nvSpPr>
        <p:spPr>
          <a:xfrm>
            <a:off x="901599" y="4242926"/>
            <a:ext cx="1199714" cy="249313"/>
          </a:xfrm>
          <a:prstGeom prst="rect">
            <a:avLst/>
          </a:prstGeom>
          <a:noFill/>
          <a:effectLst/>
        </p:spPr>
        <p:txBody>
          <a:bodyPr wrap="none" lIns="98755" tIns="49378" rIns="98755" bIns="49378" rtlCol="0">
            <a:spAutoFit/>
          </a:bodyPr>
          <a:lstStyle/>
          <a:p>
            <a:pPr algn="r"/>
            <a:r>
              <a:rPr lang="zh-CN" altLang="en-US" sz="970" dirty="0">
                <a:solidFill>
                  <a:schemeClr val="tx1">
                    <a:lumMod val="75000"/>
                    <a:lumOff val="25000"/>
                  </a:schemeClr>
                </a:solidFill>
                <a:latin typeface="+mn-ea"/>
              </a:rPr>
              <a:t>新品平均投产时间</a:t>
            </a:r>
            <a:endParaRPr lang="en-US" altLang="zh-CN" sz="970" dirty="0">
              <a:solidFill>
                <a:schemeClr val="tx1">
                  <a:lumMod val="75000"/>
                  <a:lumOff val="25000"/>
                </a:schemeClr>
              </a:solidFill>
              <a:latin typeface="+mn-ea"/>
            </a:endParaRPr>
          </a:p>
        </p:txBody>
      </p:sp>
      <p:sp>
        <p:nvSpPr>
          <p:cNvPr id="587" name="文本框 586"/>
          <p:cNvSpPr txBox="1"/>
          <p:nvPr/>
        </p:nvSpPr>
        <p:spPr>
          <a:xfrm>
            <a:off x="1947657" y="4242926"/>
            <a:ext cx="398211" cy="249313"/>
          </a:xfrm>
          <a:prstGeom prst="rect">
            <a:avLst/>
          </a:prstGeom>
          <a:noFill/>
          <a:effectLst/>
        </p:spPr>
        <p:txBody>
          <a:bodyPr wrap="none" lIns="98755" tIns="49378" rIns="98755" bIns="49378" rtlCol="0">
            <a:spAutoFit/>
          </a:bodyPr>
          <a:lstStyle/>
          <a:p>
            <a:pPr algn="r"/>
            <a:r>
              <a:rPr lang="en-US" altLang="zh-CN" sz="970" dirty="0">
                <a:solidFill>
                  <a:schemeClr val="accent1"/>
                </a:solidFill>
                <a:latin typeface="+mj-ea"/>
                <a:ea typeface="+mj-ea"/>
              </a:rPr>
              <a:t>7</a:t>
            </a:r>
            <a:r>
              <a:rPr lang="zh-CN" altLang="en-US" sz="970" dirty="0">
                <a:solidFill>
                  <a:schemeClr val="accent1"/>
                </a:solidFill>
                <a:latin typeface="+mj-ea"/>
                <a:ea typeface="+mj-ea"/>
              </a:rPr>
              <a:t>天</a:t>
            </a:r>
            <a:endParaRPr lang="en-US" altLang="zh-CN" sz="970" dirty="0">
              <a:solidFill>
                <a:schemeClr val="accent1"/>
              </a:solidFill>
              <a:latin typeface="+mj-ea"/>
              <a:ea typeface="+mj-ea"/>
            </a:endParaRPr>
          </a:p>
        </p:txBody>
      </p:sp>
      <p:grpSp>
        <p:nvGrpSpPr>
          <p:cNvPr id="588" name="组合 587"/>
          <p:cNvGrpSpPr/>
          <p:nvPr/>
        </p:nvGrpSpPr>
        <p:grpSpPr>
          <a:xfrm>
            <a:off x="2487167" y="4328539"/>
            <a:ext cx="453284" cy="124325"/>
            <a:chOff x="1975502" y="1730249"/>
            <a:chExt cx="453284" cy="124325"/>
          </a:xfrm>
        </p:grpSpPr>
        <p:cxnSp>
          <p:nvCxnSpPr>
            <p:cNvPr id="596" name="直接连接符 595"/>
            <p:cNvCxnSpPr/>
            <p:nvPr/>
          </p:nvCxnSpPr>
          <p:spPr>
            <a:xfrm flipH="1" flipV="1">
              <a:off x="2009775" y="1760049"/>
              <a:ext cx="419011" cy="945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7" name="椭圆 596"/>
            <p:cNvSpPr/>
            <p:nvPr/>
          </p:nvSpPr>
          <p:spPr>
            <a:xfrm>
              <a:off x="1975502" y="1730249"/>
              <a:ext cx="68546" cy="68546"/>
            </a:xfrm>
            <a:prstGeom prst="ellipse">
              <a:avLst/>
            </a:prstGeom>
            <a:solidFill>
              <a:schemeClr val="bg1"/>
            </a:solid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9" name="矩形 588"/>
          <p:cNvSpPr/>
          <p:nvPr/>
        </p:nvSpPr>
        <p:spPr>
          <a:xfrm>
            <a:off x="2380141" y="4649289"/>
            <a:ext cx="45719" cy="230798"/>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90" name="矩形 589"/>
          <p:cNvSpPr/>
          <p:nvPr/>
        </p:nvSpPr>
        <p:spPr>
          <a:xfrm>
            <a:off x="943465" y="4649289"/>
            <a:ext cx="1436676" cy="2307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文本框 590"/>
          <p:cNvSpPr txBox="1"/>
          <p:nvPr/>
        </p:nvSpPr>
        <p:spPr>
          <a:xfrm>
            <a:off x="1034285" y="4649275"/>
            <a:ext cx="1074678" cy="249313"/>
          </a:xfrm>
          <a:prstGeom prst="rect">
            <a:avLst/>
          </a:prstGeom>
          <a:noFill/>
          <a:effectLst/>
        </p:spPr>
        <p:txBody>
          <a:bodyPr wrap="none" lIns="98755" tIns="49378" rIns="98755" bIns="49378" rtlCol="0">
            <a:spAutoFit/>
          </a:bodyPr>
          <a:lstStyle/>
          <a:p>
            <a:pPr algn="r"/>
            <a:r>
              <a:rPr lang="zh-CN" altLang="en-US" sz="970" dirty="0">
                <a:solidFill>
                  <a:schemeClr val="tx1">
                    <a:lumMod val="75000"/>
                    <a:lumOff val="25000"/>
                  </a:schemeClr>
                </a:solidFill>
                <a:latin typeface="+mn-ea"/>
              </a:rPr>
              <a:t>近三年新产品数</a:t>
            </a:r>
            <a:endParaRPr lang="en-US" altLang="zh-CN" sz="970" dirty="0">
              <a:solidFill>
                <a:schemeClr val="tx1">
                  <a:lumMod val="75000"/>
                  <a:lumOff val="25000"/>
                </a:schemeClr>
              </a:solidFill>
              <a:latin typeface="+mn-ea"/>
            </a:endParaRPr>
          </a:p>
        </p:txBody>
      </p:sp>
      <p:sp>
        <p:nvSpPr>
          <p:cNvPr id="592" name="文本框 591"/>
          <p:cNvSpPr txBox="1"/>
          <p:nvPr/>
        </p:nvSpPr>
        <p:spPr>
          <a:xfrm>
            <a:off x="1998952" y="4649275"/>
            <a:ext cx="346916" cy="249313"/>
          </a:xfrm>
          <a:prstGeom prst="rect">
            <a:avLst/>
          </a:prstGeom>
          <a:noFill/>
          <a:effectLst/>
        </p:spPr>
        <p:txBody>
          <a:bodyPr wrap="none" lIns="98755" tIns="49378" rIns="98755" bIns="49378" rtlCol="0">
            <a:spAutoFit/>
          </a:bodyPr>
          <a:lstStyle/>
          <a:p>
            <a:pPr algn="r"/>
            <a:r>
              <a:rPr lang="en-US" altLang="zh-CN" sz="970" dirty="0">
                <a:solidFill>
                  <a:schemeClr val="accent1"/>
                </a:solidFill>
                <a:latin typeface="+mj-ea"/>
                <a:ea typeface="+mj-ea"/>
              </a:rPr>
              <a:t>66</a:t>
            </a:r>
            <a:endParaRPr lang="en-US" altLang="zh-CN" sz="970" dirty="0">
              <a:solidFill>
                <a:schemeClr val="accent1"/>
              </a:solidFill>
              <a:latin typeface="+mj-ea"/>
              <a:ea typeface="+mj-ea"/>
            </a:endParaRPr>
          </a:p>
        </p:txBody>
      </p:sp>
      <p:grpSp>
        <p:nvGrpSpPr>
          <p:cNvPr id="593" name="组合 592"/>
          <p:cNvGrpSpPr/>
          <p:nvPr/>
        </p:nvGrpSpPr>
        <p:grpSpPr>
          <a:xfrm>
            <a:off x="2487167" y="4679109"/>
            <a:ext cx="476780" cy="124325"/>
            <a:chOff x="1975502" y="1674470"/>
            <a:chExt cx="476780" cy="124325"/>
          </a:xfrm>
        </p:grpSpPr>
        <p:cxnSp>
          <p:nvCxnSpPr>
            <p:cNvPr id="594" name="直接连接符 593"/>
            <p:cNvCxnSpPr/>
            <p:nvPr/>
          </p:nvCxnSpPr>
          <p:spPr>
            <a:xfrm flipH="1">
              <a:off x="2009775" y="1674470"/>
              <a:ext cx="442507" cy="855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5" name="椭圆 594"/>
            <p:cNvSpPr/>
            <p:nvPr/>
          </p:nvSpPr>
          <p:spPr>
            <a:xfrm>
              <a:off x="1975502" y="1730249"/>
              <a:ext cx="68546" cy="68546"/>
            </a:xfrm>
            <a:prstGeom prst="ellipse">
              <a:avLst/>
            </a:prstGeom>
            <a:solidFill>
              <a:schemeClr val="bg1"/>
            </a:solid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08" name="图形 607"/>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025474" y="1821847"/>
            <a:ext cx="328488" cy="328488"/>
          </a:xfrm>
          <a:prstGeom prst="rect">
            <a:avLst/>
          </a:prstGeom>
          <a:effectLst/>
        </p:spPr>
      </p:pic>
      <p:sp>
        <p:nvSpPr>
          <p:cNvPr id="614" name="文本框 613"/>
          <p:cNvSpPr txBox="1"/>
          <p:nvPr/>
        </p:nvSpPr>
        <p:spPr>
          <a:xfrm flipH="1">
            <a:off x="3276982" y="1803702"/>
            <a:ext cx="697627" cy="400110"/>
          </a:xfrm>
          <a:prstGeom prst="rect">
            <a:avLst/>
          </a:prstGeom>
          <a:noFill/>
        </p:spPr>
        <p:txBody>
          <a:bodyPr wrap="none" rtlCol="0">
            <a:spAutoFit/>
          </a:bodyPr>
          <a:lstStyle>
            <a:defPPr>
              <a:defRPr lang="zh-CN"/>
            </a:defPPr>
            <a:lvl1pPr>
              <a:defRPr sz="1200">
                <a:solidFill>
                  <a:schemeClr val="accent3"/>
                </a:solidFill>
                <a:latin typeface="思源宋体 CN Heavy" panose="02020900000000000000" pitchFamily="18" charset="-122"/>
                <a:ea typeface="思源宋体 CN Heavy" panose="02020900000000000000" pitchFamily="18" charset="-122"/>
              </a:defRPr>
            </a:lvl1pPr>
          </a:lstStyle>
          <a:p>
            <a:r>
              <a:rPr lang="zh-CN" altLang="en-US" sz="1000" dirty="0">
                <a:solidFill>
                  <a:schemeClr val="bg1"/>
                </a:solidFill>
                <a:latin typeface="思源黑体 CN Medium" panose="020B0600000000000000" pitchFamily="34" charset="-122"/>
                <a:ea typeface="思源黑体 CN Medium" panose="020B0600000000000000" pitchFamily="34" charset="-122"/>
              </a:rPr>
              <a:t>拥有高阶</a:t>
            </a:r>
            <a:endParaRPr lang="en-US" altLang="zh-CN" sz="1000" dirty="0">
              <a:solidFill>
                <a:schemeClr val="bg1"/>
              </a:solidFill>
              <a:latin typeface="思源黑体 CN Medium" panose="020B0600000000000000" pitchFamily="34" charset="-122"/>
              <a:ea typeface="思源黑体 CN Medium" panose="020B0600000000000000" pitchFamily="34" charset="-122"/>
            </a:endParaRPr>
          </a:p>
          <a:p>
            <a:r>
              <a:rPr lang="zh-CN" altLang="en-US" sz="1000" dirty="0">
                <a:solidFill>
                  <a:schemeClr val="bg1"/>
                </a:solidFill>
                <a:latin typeface="思源黑体 CN Medium" panose="020B0600000000000000" pitchFamily="34" charset="-122"/>
                <a:ea typeface="思源黑体 CN Medium" panose="020B0600000000000000" pitchFamily="34" charset="-122"/>
              </a:rPr>
              <a:t>研发人才</a:t>
            </a:r>
            <a:endParaRPr lang="zh-CN" altLang="en-US" sz="1000" dirty="0">
              <a:solidFill>
                <a:schemeClr val="bg1"/>
              </a:solidFill>
              <a:latin typeface="思源黑体 CN Medium" panose="020B0600000000000000" pitchFamily="34" charset="-122"/>
              <a:ea typeface="思源黑体 CN Medium" panose="020B0600000000000000" pitchFamily="34" charset="-122"/>
            </a:endParaRPr>
          </a:p>
        </p:txBody>
      </p:sp>
      <p:pic>
        <p:nvPicPr>
          <p:cNvPr id="617" name="图形 6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411478" y="3064004"/>
            <a:ext cx="259928" cy="259928"/>
          </a:xfrm>
          <a:prstGeom prst="rect">
            <a:avLst/>
          </a:prstGeom>
          <a:effectLst/>
        </p:spPr>
      </p:pic>
      <p:sp>
        <p:nvSpPr>
          <p:cNvPr id="621" name="文本框 620"/>
          <p:cNvSpPr txBox="1"/>
          <p:nvPr/>
        </p:nvSpPr>
        <p:spPr>
          <a:xfrm flipH="1">
            <a:off x="2628706" y="3011579"/>
            <a:ext cx="848309" cy="400110"/>
          </a:xfrm>
          <a:prstGeom prst="rect">
            <a:avLst/>
          </a:prstGeom>
          <a:noFill/>
        </p:spPr>
        <p:txBody>
          <a:bodyPr wrap="none" rtlCol="0">
            <a:spAutoFit/>
          </a:bodyPr>
          <a:lstStyle>
            <a:defPPr>
              <a:defRPr lang="zh-CN"/>
            </a:defPPr>
            <a:lvl1pPr>
              <a:defRPr sz="1200">
                <a:solidFill>
                  <a:schemeClr val="accent3"/>
                </a:solidFill>
                <a:latin typeface="思源宋体 CN Heavy" panose="02020900000000000000" pitchFamily="18" charset="-122"/>
                <a:ea typeface="思源宋体 CN Heavy" panose="02020900000000000000" pitchFamily="18" charset="-122"/>
              </a:defRPr>
            </a:lvl1pPr>
          </a:lstStyle>
          <a:p>
            <a:r>
              <a:rPr lang="zh-CN" altLang="en-US" sz="1000" dirty="0">
                <a:solidFill>
                  <a:schemeClr val="bg1"/>
                </a:solidFill>
                <a:latin typeface="思源黑体 CN Medium" panose="020B0600000000000000" pitchFamily="34" charset="-122"/>
                <a:ea typeface="思源黑体 CN Medium" panose="020B0600000000000000" pitchFamily="34" charset="-122"/>
              </a:rPr>
              <a:t>获得行业内</a:t>
            </a:r>
            <a:endParaRPr lang="en-US" altLang="zh-CN" sz="1000" dirty="0">
              <a:solidFill>
                <a:schemeClr val="bg1"/>
              </a:solidFill>
              <a:latin typeface="思源黑体 CN Medium" panose="020B0600000000000000" pitchFamily="34" charset="-122"/>
              <a:ea typeface="思源黑体 CN Medium" panose="020B0600000000000000" pitchFamily="34" charset="-122"/>
            </a:endParaRPr>
          </a:p>
          <a:p>
            <a:r>
              <a:rPr lang="zh-CN" altLang="en-US" sz="1000" dirty="0">
                <a:solidFill>
                  <a:schemeClr val="bg1"/>
                </a:solidFill>
                <a:latin typeface="思源黑体 CN Medium" panose="020B0600000000000000" pitchFamily="34" charset="-122"/>
                <a:ea typeface="思源黑体 CN Medium" panose="020B0600000000000000" pitchFamily="34" charset="-122"/>
              </a:rPr>
              <a:t>多项奖项</a:t>
            </a:r>
            <a:endParaRPr lang="zh-CN" altLang="en-US" sz="1000" dirty="0">
              <a:solidFill>
                <a:schemeClr val="bg1"/>
              </a:solidFill>
              <a:latin typeface="思源黑体 CN Medium" panose="020B0600000000000000" pitchFamily="34" charset="-122"/>
              <a:ea typeface="思源黑体 CN Medium" panose="020B0600000000000000" pitchFamily="34" charset="-122"/>
            </a:endParaRPr>
          </a:p>
        </p:txBody>
      </p:sp>
      <p:pic>
        <p:nvPicPr>
          <p:cNvPr id="627" name="图形 6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101353" y="4443420"/>
            <a:ext cx="193690" cy="193690"/>
          </a:xfrm>
          <a:prstGeom prst="rect">
            <a:avLst/>
          </a:prstGeom>
          <a:effectLst/>
        </p:spPr>
      </p:pic>
      <p:sp>
        <p:nvSpPr>
          <p:cNvPr id="628" name="文本框 627"/>
          <p:cNvSpPr txBox="1"/>
          <p:nvPr/>
        </p:nvSpPr>
        <p:spPr>
          <a:xfrm flipH="1">
            <a:off x="3285462" y="4357876"/>
            <a:ext cx="825867" cy="400110"/>
          </a:xfrm>
          <a:prstGeom prst="rect">
            <a:avLst/>
          </a:prstGeom>
          <a:noFill/>
        </p:spPr>
        <p:txBody>
          <a:bodyPr wrap="none" rtlCol="0">
            <a:spAutoFit/>
          </a:bodyPr>
          <a:lstStyle>
            <a:defPPr>
              <a:defRPr lang="zh-CN"/>
            </a:defPPr>
            <a:lvl1pPr>
              <a:defRPr sz="1200">
                <a:solidFill>
                  <a:schemeClr val="accent3"/>
                </a:solidFill>
                <a:latin typeface="思源宋体 CN Heavy" panose="02020900000000000000" pitchFamily="18" charset="-122"/>
                <a:ea typeface="思源宋体 CN Heavy" panose="02020900000000000000" pitchFamily="18" charset="-122"/>
              </a:defRPr>
            </a:lvl1pPr>
          </a:lstStyle>
          <a:p>
            <a:r>
              <a:rPr lang="zh-CN" altLang="en-US" sz="1000" dirty="0">
                <a:solidFill>
                  <a:schemeClr val="bg1"/>
                </a:solidFill>
                <a:latin typeface="思源黑体 CN Medium" panose="020B0600000000000000" pitchFamily="34" charset="-122"/>
                <a:ea typeface="思源黑体 CN Medium" panose="020B0600000000000000" pitchFamily="34" charset="-122"/>
              </a:rPr>
              <a:t>新品开发投</a:t>
            </a:r>
            <a:endParaRPr lang="en-US" altLang="zh-CN" sz="1000" dirty="0">
              <a:solidFill>
                <a:schemeClr val="bg1"/>
              </a:solidFill>
              <a:latin typeface="思源黑体 CN Medium" panose="020B0600000000000000" pitchFamily="34" charset="-122"/>
              <a:ea typeface="思源黑体 CN Medium" panose="020B0600000000000000" pitchFamily="34" charset="-122"/>
            </a:endParaRPr>
          </a:p>
          <a:p>
            <a:r>
              <a:rPr lang="zh-CN" altLang="en-US" sz="1000" dirty="0">
                <a:solidFill>
                  <a:schemeClr val="bg1"/>
                </a:solidFill>
                <a:latin typeface="思源黑体 CN Medium" panose="020B0600000000000000" pitchFamily="34" charset="-122"/>
                <a:ea typeface="思源黑体 CN Medium" panose="020B0600000000000000" pitchFamily="34" charset="-122"/>
              </a:rPr>
              <a:t>产周期短</a:t>
            </a:r>
            <a:endParaRPr lang="zh-CN" altLang="en-US" sz="1000" dirty="0">
              <a:solidFill>
                <a:schemeClr val="bg1"/>
              </a:solidFill>
              <a:latin typeface="思源黑体 CN Medium" panose="020B0600000000000000" pitchFamily="34" charset="-122"/>
              <a:ea typeface="思源黑体 CN Medium" panose="020B0600000000000000" pitchFamily="34" charset="-122"/>
            </a:endParaRPr>
          </a:p>
        </p:txBody>
      </p:sp>
      <p:sp>
        <p:nvSpPr>
          <p:cNvPr id="629" name="文本框 628"/>
          <p:cNvSpPr txBox="1"/>
          <p:nvPr>
            <p:custDataLst>
              <p:tags r:id="rId7"/>
            </p:custDataLst>
          </p:nvPr>
        </p:nvSpPr>
        <p:spPr>
          <a:xfrm>
            <a:off x="3950375" y="3215669"/>
            <a:ext cx="1306768" cy="430887"/>
          </a:xfrm>
          <a:prstGeom prst="rect">
            <a:avLst/>
          </a:prstGeom>
          <a:noFill/>
        </p:spPr>
        <p:txBody>
          <a:bodyPr wrap="none" rtlCol="0">
            <a:spAutoFit/>
          </a:bodyPr>
          <a:lstStyle/>
          <a:p>
            <a:pPr algn="ctr"/>
            <a:r>
              <a:rPr lang="zh-CN" altLang="en-US" sz="1100" b="1" spc="100" dirty="0">
                <a:solidFill>
                  <a:schemeClr val="bg1"/>
                </a:solidFill>
                <a:latin typeface="+mj-ea"/>
                <a:ea typeface="+mj-ea"/>
                <a:cs typeface="微软雅黑" panose="020B0503020204020204" pitchFamily="34" charset="-122"/>
                <a:sym typeface="+mn-ea"/>
              </a:rPr>
              <a:t>优质的人才队伍</a:t>
            </a:r>
            <a:endParaRPr lang="en-US" altLang="zh-CN" sz="1100" b="1" spc="100" dirty="0">
              <a:solidFill>
                <a:schemeClr val="bg1"/>
              </a:solidFill>
              <a:latin typeface="+mj-ea"/>
              <a:ea typeface="+mj-ea"/>
              <a:cs typeface="微软雅黑" panose="020B0503020204020204" pitchFamily="34" charset="-122"/>
              <a:sym typeface="+mn-ea"/>
            </a:endParaRPr>
          </a:p>
          <a:p>
            <a:pPr algn="ctr"/>
            <a:r>
              <a:rPr lang="zh-CN" altLang="en-US" sz="1100" b="1" spc="100" dirty="0">
                <a:solidFill>
                  <a:schemeClr val="bg1"/>
                </a:solidFill>
                <a:latin typeface="+mj-ea"/>
                <a:ea typeface="+mj-ea"/>
                <a:cs typeface="微软雅黑" panose="020B0503020204020204" pitchFamily="34" charset="-122"/>
                <a:sym typeface="+mn-ea"/>
              </a:rPr>
              <a:t>强大的研发能力</a:t>
            </a:r>
            <a:endParaRPr lang="zh-CN" altLang="en-US" sz="1100" b="1" spc="100" dirty="0">
              <a:solidFill>
                <a:schemeClr val="bg1"/>
              </a:solidFill>
              <a:uFillTx/>
              <a:latin typeface="+mj-ea"/>
              <a:ea typeface="+mj-ea"/>
              <a:cs typeface="微软雅黑" panose="020B0503020204020204" pitchFamily="34" charset="-122"/>
              <a:sym typeface="+mn-ea"/>
            </a:endParaRPr>
          </a:p>
        </p:txBody>
      </p:sp>
      <p:pic>
        <p:nvPicPr>
          <p:cNvPr id="630" name="图形 62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1011" y="2684019"/>
            <a:ext cx="478214" cy="478216"/>
          </a:xfrm>
          <a:prstGeom prst="rect">
            <a:avLst/>
          </a:prstGeom>
          <a:effectLst>
            <a:outerShdw blurRad="411480" dist="123444" dir="5400000" sx="108000" sy="108000" algn="ctr" rotWithShape="0">
              <a:schemeClr val="accent1">
                <a:lumMod val="50000"/>
                <a:alpha val="40000"/>
              </a:schemeClr>
            </a:outerShdw>
          </a:effectLst>
        </p:spPr>
      </p:pic>
      <p:sp>
        <p:nvSpPr>
          <p:cNvPr id="631" name="文本框 630"/>
          <p:cNvSpPr txBox="1"/>
          <p:nvPr>
            <p:custDataLst>
              <p:tags r:id="rId10"/>
            </p:custDataLst>
          </p:nvPr>
        </p:nvSpPr>
        <p:spPr>
          <a:xfrm>
            <a:off x="6875246" y="3215669"/>
            <a:ext cx="1261884" cy="430887"/>
          </a:xfrm>
          <a:prstGeom prst="rect">
            <a:avLst/>
          </a:prstGeom>
          <a:noFill/>
        </p:spPr>
        <p:txBody>
          <a:bodyPr wrap="none" rtlCol="0">
            <a:spAutoFit/>
          </a:bodyPr>
          <a:lstStyle/>
          <a:p>
            <a:pPr algn="ctr"/>
            <a:r>
              <a:rPr lang="zh-CN" altLang="en-US" sz="1100" b="1" spc="100" dirty="0">
                <a:solidFill>
                  <a:schemeClr val="bg1"/>
                </a:solidFill>
                <a:latin typeface="+mj-ea"/>
                <a:ea typeface="+mj-ea"/>
                <a:cs typeface="微软雅黑" panose="020B0503020204020204" pitchFamily="34" charset="-122"/>
                <a:sym typeface="+mn-ea"/>
              </a:rPr>
              <a:t>高效</a:t>
            </a:r>
            <a:r>
              <a:rPr lang="zh-CN" altLang="en-US" sz="1100" b="1" spc="100" dirty="0">
                <a:solidFill>
                  <a:schemeClr val="bg1"/>
                </a:solidFill>
                <a:uFillTx/>
                <a:latin typeface="+mj-ea"/>
                <a:ea typeface="+mj-ea"/>
                <a:cs typeface="微软雅黑" panose="020B0503020204020204" pitchFamily="34" charset="-122"/>
                <a:sym typeface="+mn-ea"/>
              </a:rPr>
              <a:t>的销售网络</a:t>
            </a:r>
            <a:endParaRPr lang="en-US" altLang="zh-CN" sz="1100" b="1" spc="100" dirty="0">
              <a:solidFill>
                <a:schemeClr val="bg1"/>
              </a:solidFill>
              <a:uFillTx/>
              <a:latin typeface="+mj-ea"/>
              <a:ea typeface="+mj-ea"/>
              <a:cs typeface="微软雅黑" panose="020B0503020204020204" pitchFamily="34" charset="-122"/>
              <a:sym typeface="+mn-ea"/>
            </a:endParaRPr>
          </a:p>
          <a:p>
            <a:pPr algn="ctr"/>
            <a:r>
              <a:rPr lang="zh-CN" altLang="en-US" sz="1100" b="1" spc="100" dirty="0">
                <a:solidFill>
                  <a:schemeClr val="bg1"/>
                </a:solidFill>
                <a:latin typeface="+mj-ea"/>
                <a:ea typeface="+mj-ea"/>
                <a:cs typeface="微软雅黑" panose="020B0503020204020204" pitchFamily="34" charset="-122"/>
                <a:sym typeface="+mn-ea"/>
              </a:rPr>
              <a:t>迅猛的拿单能力</a:t>
            </a:r>
            <a:endParaRPr lang="zh-CN" altLang="en-US" sz="1100" b="1" spc="100" dirty="0">
              <a:solidFill>
                <a:schemeClr val="bg1"/>
              </a:solidFill>
              <a:uFillTx/>
              <a:latin typeface="+mj-ea"/>
              <a:ea typeface="+mj-ea"/>
              <a:cs typeface="微软雅黑" panose="020B0503020204020204" pitchFamily="34" charset="-122"/>
              <a:sym typeface="+mn-ea"/>
            </a:endParaRPr>
          </a:p>
        </p:txBody>
      </p:sp>
      <p:pic>
        <p:nvPicPr>
          <p:cNvPr id="632" name="图形 63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3444" y="2684019"/>
            <a:ext cx="478214" cy="478216"/>
          </a:xfrm>
          <a:prstGeom prst="rect">
            <a:avLst/>
          </a:prstGeom>
          <a:effectLst>
            <a:outerShdw blurRad="411480" dist="123444" dir="5400000" sx="108000" sy="108000" algn="ctr" rotWithShape="0">
              <a:schemeClr val="accent1">
                <a:lumMod val="50000"/>
                <a:alpha val="40000"/>
              </a:schemeClr>
            </a:outerShdw>
          </a:effectLst>
        </p:spPr>
      </p:pic>
      <p:sp>
        <p:nvSpPr>
          <p:cNvPr id="635" name="矩形: 圆角 634"/>
          <p:cNvSpPr/>
          <p:nvPr/>
        </p:nvSpPr>
        <p:spPr>
          <a:xfrm flipH="1">
            <a:off x="7977626" y="1806669"/>
            <a:ext cx="1167358" cy="386942"/>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36" name="矩形: 圆角 635"/>
          <p:cNvSpPr/>
          <p:nvPr/>
        </p:nvSpPr>
        <p:spPr>
          <a:xfrm flipH="1">
            <a:off x="7977626" y="4354042"/>
            <a:ext cx="1167358" cy="386942"/>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37" name="矩形: 圆角 636"/>
          <p:cNvSpPr/>
          <p:nvPr/>
        </p:nvSpPr>
        <p:spPr>
          <a:xfrm flipH="1">
            <a:off x="8607151" y="3012245"/>
            <a:ext cx="1167358" cy="386942"/>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46" name="矩形 645"/>
          <p:cNvSpPr/>
          <p:nvPr/>
        </p:nvSpPr>
        <p:spPr>
          <a:xfrm flipH="1">
            <a:off x="9689620" y="1681158"/>
            <a:ext cx="45719" cy="230798"/>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47" name="矩形 646"/>
          <p:cNvSpPr/>
          <p:nvPr/>
        </p:nvSpPr>
        <p:spPr>
          <a:xfrm flipH="1">
            <a:off x="9735339" y="1681158"/>
            <a:ext cx="1436676" cy="23079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文本框 647"/>
          <p:cNvSpPr txBox="1"/>
          <p:nvPr/>
        </p:nvSpPr>
        <p:spPr>
          <a:xfrm flipH="1">
            <a:off x="10311052" y="1681144"/>
            <a:ext cx="851862" cy="249313"/>
          </a:xfrm>
          <a:prstGeom prst="rect">
            <a:avLst/>
          </a:prstGeom>
          <a:noFill/>
          <a:effectLst/>
        </p:spPr>
        <p:txBody>
          <a:bodyPr wrap="none" lIns="98755" tIns="49378" rIns="98755" bIns="49378" rtlCol="0">
            <a:spAutoFit/>
          </a:bodyPr>
          <a:lstStyle/>
          <a:p>
            <a:r>
              <a:rPr lang="zh-CN" altLang="en-US" sz="970" dirty="0">
                <a:solidFill>
                  <a:schemeClr val="tx1">
                    <a:lumMod val="75000"/>
                    <a:lumOff val="25000"/>
                  </a:schemeClr>
                </a:solidFill>
                <a:latin typeface="思源黑体 CN Normal"/>
                <a:ea typeface="思源黑体 CN Normal"/>
              </a:rPr>
              <a:t>代理商数量</a:t>
            </a:r>
            <a:endParaRPr lang="en-US" altLang="zh-CN" sz="970" dirty="0">
              <a:solidFill>
                <a:schemeClr val="tx1">
                  <a:lumMod val="75000"/>
                  <a:lumOff val="25000"/>
                </a:schemeClr>
              </a:solidFill>
              <a:latin typeface="+mn-ea"/>
            </a:endParaRPr>
          </a:p>
        </p:txBody>
      </p:sp>
      <p:sp>
        <p:nvSpPr>
          <p:cNvPr id="649" name="文本框 648"/>
          <p:cNvSpPr txBox="1"/>
          <p:nvPr/>
        </p:nvSpPr>
        <p:spPr>
          <a:xfrm flipH="1">
            <a:off x="9769612" y="1681144"/>
            <a:ext cx="568129" cy="249313"/>
          </a:xfrm>
          <a:prstGeom prst="rect">
            <a:avLst/>
          </a:prstGeom>
          <a:noFill/>
          <a:effectLst/>
        </p:spPr>
        <p:txBody>
          <a:bodyPr wrap="none" lIns="98755" tIns="49378" rIns="98755" bIns="49378" rtlCol="0">
            <a:spAutoFit/>
          </a:bodyPr>
          <a:lstStyle/>
          <a:p>
            <a:r>
              <a:rPr lang="en-US" altLang="zh-CN" sz="970" dirty="0">
                <a:solidFill>
                  <a:schemeClr val="accent2"/>
                </a:solidFill>
                <a:latin typeface="+mj-ea"/>
                <a:ea typeface="+mj-ea"/>
              </a:rPr>
              <a:t>1000+</a:t>
            </a:r>
            <a:endParaRPr lang="en-US" altLang="zh-CN" sz="970" dirty="0">
              <a:solidFill>
                <a:schemeClr val="accent2"/>
              </a:solidFill>
              <a:latin typeface="+mj-ea"/>
              <a:ea typeface="+mj-ea"/>
            </a:endParaRPr>
          </a:p>
        </p:txBody>
      </p:sp>
      <p:grpSp>
        <p:nvGrpSpPr>
          <p:cNvPr id="650" name="组合 649"/>
          <p:cNvGrpSpPr/>
          <p:nvPr/>
        </p:nvGrpSpPr>
        <p:grpSpPr>
          <a:xfrm flipH="1">
            <a:off x="9175029" y="1766757"/>
            <a:ext cx="453284" cy="124325"/>
            <a:chOff x="1975502" y="1730249"/>
            <a:chExt cx="453284" cy="124325"/>
          </a:xfrm>
        </p:grpSpPr>
        <p:cxnSp>
          <p:nvCxnSpPr>
            <p:cNvPr id="658" name="直接连接符 657"/>
            <p:cNvCxnSpPr/>
            <p:nvPr/>
          </p:nvCxnSpPr>
          <p:spPr>
            <a:xfrm flipH="1" flipV="1">
              <a:off x="2009775" y="1760049"/>
              <a:ext cx="419011" cy="945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59" name="椭圆 658"/>
            <p:cNvSpPr/>
            <p:nvPr/>
          </p:nvSpPr>
          <p:spPr>
            <a:xfrm>
              <a:off x="1975502" y="1730249"/>
              <a:ext cx="68546" cy="68546"/>
            </a:xfrm>
            <a:prstGeom prst="ellipse">
              <a:avLst/>
            </a:prstGeom>
            <a:solidFill>
              <a:schemeClr val="bg1"/>
            </a:solid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1" name="矩形 650"/>
          <p:cNvSpPr/>
          <p:nvPr/>
        </p:nvSpPr>
        <p:spPr>
          <a:xfrm flipH="1">
            <a:off x="9689620" y="2087507"/>
            <a:ext cx="45719" cy="230798"/>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52" name="矩形 651"/>
          <p:cNvSpPr/>
          <p:nvPr/>
        </p:nvSpPr>
        <p:spPr>
          <a:xfrm flipH="1">
            <a:off x="9735339" y="2087507"/>
            <a:ext cx="1436676" cy="23079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3" name="文本框 652"/>
          <p:cNvSpPr txBox="1"/>
          <p:nvPr/>
        </p:nvSpPr>
        <p:spPr>
          <a:xfrm flipH="1">
            <a:off x="10311052" y="2087493"/>
            <a:ext cx="976896" cy="249313"/>
          </a:xfrm>
          <a:prstGeom prst="rect">
            <a:avLst/>
          </a:prstGeom>
          <a:noFill/>
          <a:effectLst/>
        </p:spPr>
        <p:txBody>
          <a:bodyPr wrap="none" lIns="98755" tIns="49378" rIns="98755" bIns="49378" rtlCol="0">
            <a:spAutoFit/>
          </a:bodyPr>
          <a:lstStyle/>
          <a:p>
            <a:r>
              <a:rPr kumimoji="0" lang="zh-CN" altLang="en-US" sz="970" b="0" i="0" u="none" strike="noStrike" kern="1200" cap="none" spc="0" normalizeH="0" baseline="0" noProof="0" dirty="0">
                <a:ln>
                  <a:noFill/>
                </a:ln>
                <a:solidFill>
                  <a:schemeClr val="tx1">
                    <a:lumMod val="75000"/>
                    <a:lumOff val="25000"/>
                  </a:schemeClr>
                </a:solidFill>
                <a:effectLst/>
                <a:uLnTx/>
                <a:uFillTx/>
                <a:latin typeface="思源黑体 CN Normal"/>
                <a:ea typeface="思源黑体 CN Normal"/>
                <a:cs typeface="+mn-cs"/>
              </a:rPr>
              <a:t>覆盖省自治区</a:t>
            </a:r>
            <a:endParaRPr lang="en-US" altLang="zh-CN" sz="970" dirty="0">
              <a:solidFill>
                <a:schemeClr val="tx1">
                  <a:lumMod val="75000"/>
                  <a:lumOff val="25000"/>
                </a:schemeClr>
              </a:solidFill>
              <a:latin typeface="+mn-ea"/>
            </a:endParaRPr>
          </a:p>
        </p:txBody>
      </p:sp>
      <p:sp>
        <p:nvSpPr>
          <p:cNvPr id="654" name="文本框 653"/>
          <p:cNvSpPr txBox="1"/>
          <p:nvPr/>
        </p:nvSpPr>
        <p:spPr>
          <a:xfrm flipH="1">
            <a:off x="9769612" y="2087493"/>
            <a:ext cx="420653" cy="249313"/>
          </a:xfrm>
          <a:prstGeom prst="rect">
            <a:avLst/>
          </a:prstGeom>
          <a:noFill/>
          <a:effectLst/>
        </p:spPr>
        <p:txBody>
          <a:bodyPr wrap="none" lIns="98755" tIns="49378" rIns="98755" bIns="49378" rtlCol="0">
            <a:spAutoFit/>
          </a:bodyPr>
          <a:lstStyle/>
          <a:p>
            <a:r>
              <a:rPr lang="en-US" altLang="zh-CN" sz="970" dirty="0">
                <a:solidFill>
                  <a:schemeClr val="accent2"/>
                </a:solidFill>
                <a:latin typeface="+mj-ea"/>
                <a:ea typeface="+mj-ea"/>
              </a:rPr>
              <a:t>30</a:t>
            </a:r>
            <a:r>
              <a:rPr kumimoji="0" lang="en-US" altLang="zh-CN" sz="970" i="0" u="none" strike="noStrike" kern="1200" cap="none" spc="0" normalizeH="0" baseline="0" noProof="0" dirty="0">
                <a:ln>
                  <a:noFill/>
                </a:ln>
                <a:solidFill>
                  <a:schemeClr val="accent2"/>
                </a:solidFill>
                <a:effectLst/>
                <a:uLnTx/>
                <a:uFillTx/>
                <a:latin typeface="+mj-ea"/>
                <a:ea typeface="+mj-ea"/>
                <a:cs typeface="+mn-cs"/>
              </a:rPr>
              <a:t>+</a:t>
            </a:r>
            <a:endParaRPr lang="en-US" altLang="zh-CN" sz="970" dirty="0">
              <a:solidFill>
                <a:schemeClr val="accent2"/>
              </a:solidFill>
              <a:latin typeface="+mj-ea"/>
              <a:ea typeface="+mj-ea"/>
            </a:endParaRPr>
          </a:p>
        </p:txBody>
      </p:sp>
      <p:grpSp>
        <p:nvGrpSpPr>
          <p:cNvPr id="655" name="组合 654"/>
          <p:cNvGrpSpPr/>
          <p:nvPr/>
        </p:nvGrpSpPr>
        <p:grpSpPr>
          <a:xfrm flipH="1">
            <a:off x="9151533" y="2117327"/>
            <a:ext cx="476780" cy="124325"/>
            <a:chOff x="1975502" y="1674470"/>
            <a:chExt cx="476780" cy="124325"/>
          </a:xfrm>
        </p:grpSpPr>
        <p:cxnSp>
          <p:nvCxnSpPr>
            <p:cNvPr id="656" name="直接连接符 655"/>
            <p:cNvCxnSpPr/>
            <p:nvPr/>
          </p:nvCxnSpPr>
          <p:spPr>
            <a:xfrm flipH="1">
              <a:off x="2009775" y="1674470"/>
              <a:ext cx="442507" cy="855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57" name="椭圆 656"/>
            <p:cNvSpPr/>
            <p:nvPr/>
          </p:nvSpPr>
          <p:spPr>
            <a:xfrm>
              <a:off x="1975502" y="1730249"/>
              <a:ext cx="68546" cy="68546"/>
            </a:xfrm>
            <a:prstGeom prst="ellipse">
              <a:avLst/>
            </a:prstGeom>
            <a:solidFill>
              <a:schemeClr val="bg1"/>
            </a:solid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6" name="矩形 215"/>
          <p:cNvSpPr/>
          <p:nvPr/>
        </p:nvSpPr>
        <p:spPr>
          <a:xfrm flipH="1">
            <a:off x="10304223" y="2889817"/>
            <a:ext cx="45719" cy="230798"/>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17" name="矩形 216"/>
          <p:cNvSpPr/>
          <p:nvPr/>
        </p:nvSpPr>
        <p:spPr>
          <a:xfrm flipH="1">
            <a:off x="10349942" y="2889817"/>
            <a:ext cx="1436676" cy="23079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文本框 217"/>
          <p:cNvSpPr txBox="1"/>
          <p:nvPr/>
        </p:nvSpPr>
        <p:spPr>
          <a:xfrm flipH="1">
            <a:off x="10723483" y="2889803"/>
            <a:ext cx="1074678" cy="249313"/>
          </a:xfrm>
          <a:prstGeom prst="rect">
            <a:avLst/>
          </a:prstGeom>
          <a:noFill/>
          <a:effectLst/>
        </p:spPr>
        <p:txBody>
          <a:bodyPr wrap="none" lIns="98755" tIns="49378" rIns="98755" bIns="49378" rtlCol="0">
            <a:spAutoFit/>
          </a:bodyPr>
          <a:lstStyle/>
          <a:p>
            <a:r>
              <a:rPr lang="zh-CN" altLang="en-US" sz="970" dirty="0">
                <a:solidFill>
                  <a:schemeClr val="tx1">
                    <a:lumMod val="75000"/>
                    <a:lumOff val="25000"/>
                  </a:schemeClr>
                </a:solidFill>
                <a:latin typeface="思源黑体 CN Normal"/>
                <a:ea typeface="思源黑体 CN Normal"/>
              </a:rPr>
              <a:t>覆盖行业龙头数</a:t>
            </a:r>
            <a:endParaRPr lang="en-US" altLang="zh-CN" sz="970" dirty="0">
              <a:solidFill>
                <a:schemeClr val="tx1">
                  <a:lumMod val="75000"/>
                  <a:lumOff val="25000"/>
                </a:schemeClr>
              </a:solidFill>
              <a:latin typeface="+mn-ea"/>
            </a:endParaRPr>
          </a:p>
        </p:txBody>
      </p:sp>
      <p:sp>
        <p:nvSpPr>
          <p:cNvPr id="219" name="文本框 218"/>
          <p:cNvSpPr txBox="1"/>
          <p:nvPr/>
        </p:nvSpPr>
        <p:spPr>
          <a:xfrm flipH="1">
            <a:off x="10384215" y="2889803"/>
            <a:ext cx="420653" cy="249313"/>
          </a:xfrm>
          <a:prstGeom prst="rect">
            <a:avLst/>
          </a:prstGeom>
          <a:noFill/>
          <a:effectLst/>
        </p:spPr>
        <p:txBody>
          <a:bodyPr wrap="none" lIns="98755" tIns="49378" rIns="98755" bIns="49378" rtlCol="0">
            <a:spAutoFit/>
          </a:bodyPr>
          <a:lstStyle/>
          <a:p>
            <a:r>
              <a:rPr lang="en-US" altLang="zh-CN" sz="970" dirty="0">
                <a:solidFill>
                  <a:schemeClr val="accent2"/>
                </a:solidFill>
                <a:latin typeface="+mj-ea"/>
                <a:ea typeface="+mj-ea"/>
              </a:rPr>
              <a:t>50+</a:t>
            </a:r>
            <a:endParaRPr lang="en-US" altLang="zh-CN" sz="970" dirty="0">
              <a:solidFill>
                <a:schemeClr val="accent2"/>
              </a:solidFill>
              <a:latin typeface="+mj-ea"/>
              <a:ea typeface="+mj-ea"/>
            </a:endParaRPr>
          </a:p>
        </p:txBody>
      </p:sp>
      <p:grpSp>
        <p:nvGrpSpPr>
          <p:cNvPr id="220" name="组合 219"/>
          <p:cNvGrpSpPr/>
          <p:nvPr/>
        </p:nvGrpSpPr>
        <p:grpSpPr>
          <a:xfrm flipH="1">
            <a:off x="9789632" y="2975416"/>
            <a:ext cx="453284" cy="124325"/>
            <a:chOff x="1975502" y="1730249"/>
            <a:chExt cx="453284" cy="124325"/>
          </a:xfrm>
        </p:grpSpPr>
        <p:cxnSp>
          <p:nvCxnSpPr>
            <p:cNvPr id="644" name="直接连接符 643"/>
            <p:cNvCxnSpPr/>
            <p:nvPr/>
          </p:nvCxnSpPr>
          <p:spPr>
            <a:xfrm flipH="1" flipV="1">
              <a:off x="2009775" y="1760049"/>
              <a:ext cx="419011" cy="945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5" name="椭圆 644"/>
            <p:cNvSpPr/>
            <p:nvPr/>
          </p:nvSpPr>
          <p:spPr>
            <a:xfrm>
              <a:off x="1975502" y="1730249"/>
              <a:ext cx="68546" cy="68546"/>
            </a:xfrm>
            <a:prstGeom prst="ellipse">
              <a:avLst/>
            </a:prstGeom>
            <a:solidFill>
              <a:schemeClr val="bg1"/>
            </a:solid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1" name="矩形 220"/>
          <p:cNvSpPr/>
          <p:nvPr/>
        </p:nvSpPr>
        <p:spPr>
          <a:xfrm flipH="1">
            <a:off x="10304223" y="3296166"/>
            <a:ext cx="45719" cy="230798"/>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22" name="矩形 221"/>
          <p:cNvSpPr/>
          <p:nvPr/>
        </p:nvSpPr>
        <p:spPr>
          <a:xfrm flipH="1">
            <a:off x="10349942" y="3296166"/>
            <a:ext cx="1436676" cy="23079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文本框 222"/>
          <p:cNvSpPr txBox="1"/>
          <p:nvPr/>
        </p:nvSpPr>
        <p:spPr>
          <a:xfrm flipH="1">
            <a:off x="10781057" y="3296152"/>
            <a:ext cx="824610" cy="249313"/>
          </a:xfrm>
          <a:prstGeom prst="rect">
            <a:avLst/>
          </a:prstGeom>
          <a:noFill/>
          <a:effectLst/>
        </p:spPr>
        <p:txBody>
          <a:bodyPr wrap="none" lIns="98755" tIns="49378" rIns="98755" bIns="49378" rtlCol="0">
            <a:spAutoFit/>
          </a:bodyPr>
          <a:lstStyle/>
          <a:p>
            <a:r>
              <a:rPr lang="zh-CN" altLang="en-US" sz="970" dirty="0">
                <a:solidFill>
                  <a:schemeClr val="tx1">
                    <a:lumMod val="75000"/>
                    <a:lumOff val="25000"/>
                  </a:schemeClr>
                </a:solidFill>
                <a:latin typeface="思源黑体 CN Normal"/>
                <a:ea typeface="思源黑体 CN Normal"/>
              </a:rPr>
              <a:t>客户总产值</a:t>
            </a:r>
            <a:endParaRPr lang="en-US" altLang="zh-CN" sz="970" dirty="0">
              <a:solidFill>
                <a:schemeClr val="tx1">
                  <a:lumMod val="75000"/>
                  <a:lumOff val="25000"/>
                </a:schemeClr>
              </a:solidFill>
              <a:latin typeface="+mn-ea"/>
            </a:endParaRPr>
          </a:p>
        </p:txBody>
      </p:sp>
      <p:sp>
        <p:nvSpPr>
          <p:cNvPr id="640" name="文本框 639"/>
          <p:cNvSpPr txBox="1"/>
          <p:nvPr/>
        </p:nvSpPr>
        <p:spPr>
          <a:xfrm flipH="1">
            <a:off x="10384215" y="3296152"/>
            <a:ext cx="545687" cy="249313"/>
          </a:xfrm>
          <a:prstGeom prst="rect">
            <a:avLst/>
          </a:prstGeom>
          <a:noFill/>
          <a:effectLst/>
        </p:spPr>
        <p:txBody>
          <a:bodyPr wrap="none" lIns="98755" tIns="49378" rIns="98755" bIns="49378" rtlCol="0">
            <a:spAutoFit/>
          </a:bodyPr>
          <a:lstStyle/>
          <a:p>
            <a:r>
              <a:rPr kumimoji="0" lang="en-US" altLang="zh-CN" sz="970" i="0" u="none" strike="noStrike" kern="1200" cap="none" spc="0" normalizeH="0" baseline="0" noProof="0" dirty="0">
                <a:ln>
                  <a:noFill/>
                </a:ln>
                <a:solidFill>
                  <a:schemeClr val="accent2"/>
                </a:solidFill>
                <a:effectLst/>
                <a:uLnTx/>
                <a:uFillTx/>
                <a:latin typeface="+mj-ea"/>
                <a:ea typeface="+mj-ea"/>
                <a:cs typeface="+mn-cs"/>
              </a:rPr>
              <a:t>800</a:t>
            </a:r>
            <a:r>
              <a:rPr kumimoji="0" lang="zh-CN" altLang="en-US" sz="970" i="0" u="none" strike="noStrike" kern="1200" cap="none" spc="0" normalizeH="0" baseline="0" noProof="0" dirty="0">
                <a:ln>
                  <a:noFill/>
                </a:ln>
                <a:solidFill>
                  <a:schemeClr val="accent2"/>
                </a:solidFill>
                <a:effectLst/>
                <a:uLnTx/>
                <a:uFillTx/>
                <a:latin typeface="+mj-ea"/>
                <a:ea typeface="+mj-ea"/>
                <a:cs typeface="+mn-cs"/>
              </a:rPr>
              <a:t>亿</a:t>
            </a:r>
            <a:endParaRPr lang="en-US" altLang="zh-CN" sz="970" dirty="0">
              <a:solidFill>
                <a:schemeClr val="accent2"/>
              </a:solidFill>
              <a:latin typeface="+mj-ea"/>
              <a:ea typeface="+mj-ea"/>
            </a:endParaRPr>
          </a:p>
        </p:txBody>
      </p:sp>
      <p:grpSp>
        <p:nvGrpSpPr>
          <p:cNvPr id="641" name="组合 640"/>
          <p:cNvGrpSpPr/>
          <p:nvPr/>
        </p:nvGrpSpPr>
        <p:grpSpPr>
          <a:xfrm flipH="1">
            <a:off x="9766136" y="3325986"/>
            <a:ext cx="476780" cy="124325"/>
            <a:chOff x="1975502" y="1674470"/>
            <a:chExt cx="476780" cy="124325"/>
          </a:xfrm>
        </p:grpSpPr>
        <p:cxnSp>
          <p:nvCxnSpPr>
            <p:cNvPr id="642" name="直接连接符 641"/>
            <p:cNvCxnSpPr/>
            <p:nvPr/>
          </p:nvCxnSpPr>
          <p:spPr>
            <a:xfrm flipH="1">
              <a:off x="2009775" y="1674470"/>
              <a:ext cx="442507" cy="855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3" name="椭圆 642"/>
            <p:cNvSpPr/>
            <p:nvPr/>
          </p:nvSpPr>
          <p:spPr>
            <a:xfrm>
              <a:off x="1975502" y="1730249"/>
              <a:ext cx="68546" cy="68546"/>
            </a:xfrm>
            <a:prstGeom prst="ellipse">
              <a:avLst/>
            </a:prstGeom>
            <a:solidFill>
              <a:schemeClr val="bg1"/>
            </a:solid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9" name="矩形 198"/>
          <p:cNvSpPr/>
          <p:nvPr/>
        </p:nvSpPr>
        <p:spPr>
          <a:xfrm flipH="1">
            <a:off x="9689620" y="4242940"/>
            <a:ext cx="45719" cy="230798"/>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00" name="矩形 199"/>
          <p:cNvSpPr/>
          <p:nvPr/>
        </p:nvSpPr>
        <p:spPr>
          <a:xfrm flipH="1">
            <a:off x="9735339" y="4242940"/>
            <a:ext cx="1436676" cy="23079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文本框 200"/>
          <p:cNvSpPr txBox="1"/>
          <p:nvPr/>
        </p:nvSpPr>
        <p:spPr>
          <a:xfrm flipH="1">
            <a:off x="10235985" y="4242926"/>
            <a:ext cx="949644" cy="249313"/>
          </a:xfrm>
          <a:prstGeom prst="rect">
            <a:avLst/>
          </a:prstGeom>
          <a:noFill/>
          <a:effectLst/>
        </p:spPr>
        <p:txBody>
          <a:bodyPr wrap="none" lIns="98755" tIns="49378" rIns="98755" bIns="49378" rtlCol="0">
            <a:spAutoFit/>
          </a:bodyPr>
          <a:lstStyle/>
          <a:p>
            <a:r>
              <a:rPr lang="zh-CN" altLang="en-US" sz="970" dirty="0">
                <a:solidFill>
                  <a:schemeClr val="tx1">
                    <a:lumMod val="75000"/>
                    <a:lumOff val="25000"/>
                  </a:schemeClr>
                </a:solidFill>
                <a:latin typeface="思源黑体 CN Normal"/>
                <a:ea typeface="思源黑体 CN Normal"/>
              </a:rPr>
              <a:t>平均回款天数</a:t>
            </a:r>
            <a:endParaRPr lang="en-US" altLang="zh-CN" sz="970" dirty="0">
              <a:solidFill>
                <a:schemeClr val="tx1">
                  <a:lumMod val="75000"/>
                  <a:lumOff val="25000"/>
                </a:schemeClr>
              </a:solidFill>
              <a:latin typeface="+mn-ea"/>
            </a:endParaRPr>
          </a:p>
        </p:txBody>
      </p:sp>
      <p:sp>
        <p:nvSpPr>
          <p:cNvPr id="202" name="文本框 201"/>
          <p:cNvSpPr txBox="1"/>
          <p:nvPr/>
        </p:nvSpPr>
        <p:spPr>
          <a:xfrm flipH="1">
            <a:off x="9769612" y="4242926"/>
            <a:ext cx="471949" cy="249313"/>
          </a:xfrm>
          <a:prstGeom prst="rect">
            <a:avLst/>
          </a:prstGeom>
          <a:noFill/>
          <a:effectLst/>
        </p:spPr>
        <p:txBody>
          <a:bodyPr wrap="none" lIns="98755" tIns="49378" rIns="98755" bIns="49378" rtlCol="0">
            <a:spAutoFit/>
          </a:bodyPr>
          <a:lstStyle/>
          <a:p>
            <a:r>
              <a:rPr lang="en-US" altLang="zh-CN" sz="970" dirty="0">
                <a:solidFill>
                  <a:schemeClr val="accent2"/>
                </a:solidFill>
                <a:latin typeface="+mj-ea"/>
                <a:ea typeface="+mj-ea"/>
              </a:rPr>
              <a:t>1</a:t>
            </a:r>
            <a:r>
              <a:rPr kumimoji="0" lang="en-US" altLang="zh-CN" sz="970" i="0" u="none" strike="noStrike" kern="1200" cap="none" spc="0" normalizeH="0" baseline="0" noProof="0" dirty="0">
                <a:ln>
                  <a:noFill/>
                </a:ln>
                <a:solidFill>
                  <a:schemeClr val="accent2"/>
                </a:solidFill>
                <a:effectLst/>
                <a:uLnTx/>
                <a:uFillTx/>
                <a:latin typeface="+mj-ea"/>
                <a:ea typeface="+mj-ea"/>
                <a:cs typeface="+mn-cs"/>
              </a:rPr>
              <a:t>8</a:t>
            </a:r>
            <a:r>
              <a:rPr kumimoji="0" lang="zh-CN" altLang="en-US" sz="970" i="0" u="none" strike="noStrike" kern="1200" cap="none" spc="0" normalizeH="0" baseline="0" noProof="0" dirty="0">
                <a:ln>
                  <a:noFill/>
                </a:ln>
                <a:solidFill>
                  <a:schemeClr val="accent2"/>
                </a:solidFill>
                <a:effectLst/>
                <a:uLnTx/>
                <a:uFillTx/>
                <a:latin typeface="+mj-ea"/>
                <a:ea typeface="+mj-ea"/>
                <a:cs typeface="+mn-cs"/>
              </a:rPr>
              <a:t>天</a:t>
            </a:r>
            <a:endParaRPr lang="en-US" altLang="zh-CN" sz="970" dirty="0">
              <a:solidFill>
                <a:schemeClr val="accent2"/>
              </a:solidFill>
              <a:latin typeface="+mj-ea"/>
              <a:ea typeface="+mj-ea"/>
            </a:endParaRPr>
          </a:p>
        </p:txBody>
      </p:sp>
      <p:grpSp>
        <p:nvGrpSpPr>
          <p:cNvPr id="203" name="组合 202"/>
          <p:cNvGrpSpPr/>
          <p:nvPr/>
        </p:nvGrpSpPr>
        <p:grpSpPr>
          <a:xfrm flipH="1">
            <a:off x="9175029" y="4328539"/>
            <a:ext cx="453284" cy="124325"/>
            <a:chOff x="1975502" y="1730249"/>
            <a:chExt cx="453284" cy="124325"/>
          </a:xfrm>
        </p:grpSpPr>
        <p:cxnSp>
          <p:nvCxnSpPr>
            <p:cNvPr id="214" name="直接连接符 213"/>
            <p:cNvCxnSpPr/>
            <p:nvPr/>
          </p:nvCxnSpPr>
          <p:spPr>
            <a:xfrm flipH="1" flipV="1">
              <a:off x="2009775" y="1760049"/>
              <a:ext cx="419011" cy="945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5" name="椭圆 214"/>
            <p:cNvSpPr/>
            <p:nvPr/>
          </p:nvSpPr>
          <p:spPr>
            <a:xfrm>
              <a:off x="1975502" y="1730249"/>
              <a:ext cx="68546" cy="68546"/>
            </a:xfrm>
            <a:prstGeom prst="ellipse">
              <a:avLst/>
            </a:prstGeom>
            <a:solidFill>
              <a:schemeClr val="bg1"/>
            </a:solid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4" name="矩形 203"/>
          <p:cNvSpPr/>
          <p:nvPr/>
        </p:nvSpPr>
        <p:spPr>
          <a:xfrm flipH="1">
            <a:off x="9689620" y="4649289"/>
            <a:ext cx="45719" cy="230798"/>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05" name="矩形 204"/>
          <p:cNvSpPr/>
          <p:nvPr/>
        </p:nvSpPr>
        <p:spPr>
          <a:xfrm flipH="1">
            <a:off x="9735338" y="4649289"/>
            <a:ext cx="1700359" cy="23079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文本框 209"/>
          <p:cNvSpPr txBox="1"/>
          <p:nvPr/>
        </p:nvSpPr>
        <p:spPr>
          <a:xfrm flipH="1">
            <a:off x="9769612" y="4649275"/>
            <a:ext cx="512025" cy="249313"/>
          </a:xfrm>
          <a:prstGeom prst="rect">
            <a:avLst/>
          </a:prstGeom>
          <a:noFill/>
          <a:effectLst/>
        </p:spPr>
        <p:txBody>
          <a:bodyPr wrap="none" lIns="98755" tIns="49378" rIns="98755" bIns="49378" rtlCol="0">
            <a:spAutoFit/>
          </a:bodyPr>
          <a:lstStyle/>
          <a:p>
            <a:r>
              <a:rPr lang="en-US" altLang="zh-CN" sz="970" dirty="0">
                <a:solidFill>
                  <a:schemeClr val="accent2"/>
                </a:solidFill>
                <a:latin typeface="+mj-ea"/>
                <a:ea typeface="+mj-ea"/>
              </a:rPr>
              <a:t>2.5</a:t>
            </a:r>
            <a:r>
              <a:rPr lang="zh-CN" altLang="en-US" sz="970" dirty="0">
                <a:solidFill>
                  <a:schemeClr val="accent2"/>
                </a:solidFill>
                <a:latin typeface="+mj-ea"/>
                <a:ea typeface="+mj-ea"/>
              </a:rPr>
              <a:t>亿</a:t>
            </a:r>
            <a:endParaRPr lang="en-US" altLang="zh-CN" sz="970" dirty="0">
              <a:solidFill>
                <a:schemeClr val="accent2"/>
              </a:solidFill>
              <a:latin typeface="+mj-ea"/>
              <a:ea typeface="+mj-ea"/>
            </a:endParaRPr>
          </a:p>
        </p:txBody>
      </p:sp>
      <p:grpSp>
        <p:nvGrpSpPr>
          <p:cNvPr id="211" name="组合 210"/>
          <p:cNvGrpSpPr/>
          <p:nvPr/>
        </p:nvGrpSpPr>
        <p:grpSpPr>
          <a:xfrm flipH="1">
            <a:off x="9151533" y="4679109"/>
            <a:ext cx="476780" cy="124325"/>
            <a:chOff x="1975502" y="1674470"/>
            <a:chExt cx="476780" cy="124325"/>
          </a:xfrm>
        </p:grpSpPr>
        <p:cxnSp>
          <p:nvCxnSpPr>
            <p:cNvPr id="212" name="直接连接符 211"/>
            <p:cNvCxnSpPr/>
            <p:nvPr/>
          </p:nvCxnSpPr>
          <p:spPr>
            <a:xfrm flipH="1">
              <a:off x="2009775" y="1674470"/>
              <a:ext cx="442507" cy="855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3" name="椭圆 212"/>
            <p:cNvSpPr/>
            <p:nvPr/>
          </p:nvSpPr>
          <p:spPr>
            <a:xfrm>
              <a:off x="1975502" y="1730249"/>
              <a:ext cx="68546" cy="68546"/>
            </a:xfrm>
            <a:prstGeom prst="ellipse">
              <a:avLst/>
            </a:prstGeom>
            <a:solidFill>
              <a:schemeClr val="bg1"/>
            </a:solid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3" name="图形 19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flipH="1">
            <a:off x="8761518" y="1821847"/>
            <a:ext cx="328488" cy="328488"/>
          </a:xfrm>
          <a:prstGeom prst="rect">
            <a:avLst/>
          </a:prstGeom>
          <a:effectLst/>
        </p:spPr>
      </p:pic>
      <p:sp>
        <p:nvSpPr>
          <p:cNvPr id="194" name="文本框 193"/>
          <p:cNvSpPr txBox="1"/>
          <p:nvPr/>
        </p:nvSpPr>
        <p:spPr>
          <a:xfrm>
            <a:off x="8037721" y="1803702"/>
            <a:ext cx="825867" cy="400110"/>
          </a:xfrm>
          <a:prstGeom prst="rect">
            <a:avLst/>
          </a:prstGeom>
          <a:noFill/>
        </p:spPr>
        <p:txBody>
          <a:bodyPr wrap="none" rtlCol="0">
            <a:spAutoFit/>
          </a:bodyPr>
          <a:lstStyle>
            <a:defPPr>
              <a:defRPr lang="zh-CN"/>
            </a:defPPr>
            <a:lvl1pPr>
              <a:defRPr sz="1200">
                <a:solidFill>
                  <a:schemeClr val="accent3"/>
                </a:solidFill>
                <a:latin typeface="思源宋体 CN Heavy" panose="02020900000000000000" pitchFamily="18" charset="-122"/>
                <a:ea typeface="思源宋体 CN Heavy" panose="02020900000000000000" pitchFamily="18" charset="-122"/>
              </a:defRPr>
            </a:lvl1pPr>
          </a:lstStyle>
          <a:p>
            <a:r>
              <a:rPr lang="zh-CN" altLang="en-US" sz="1000" dirty="0">
                <a:solidFill>
                  <a:schemeClr val="bg1"/>
                </a:solidFill>
                <a:latin typeface="思源黑体 CN Medium" panose="020B0600000000000000" pitchFamily="34" charset="-122"/>
                <a:ea typeface="思源黑体 CN Medium" panose="020B0600000000000000" pitchFamily="34" charset="-122"/>
              </a:rPr>
              <a:t>遍布全国的</a:t>
            </a:r>
            <a:endParaRPr lang="en-US" altLang="zh-CN" sz="1000" dirty="0">
              <a:solidFill>
                <a:schemeClr val="bg1"/>
              </a:solidFill>
              <a:latin typeface="思源黑体 CN Medium" panose="020B0600000000000000" pitchFamily="34" charset="-122"/>
              <a:ea typeface="思源黑体 CN Medium" panose="020B0600000000000000" pitchFamily="34" charset="-122"/>
            </a:endParaRPr>
          </a:p>
          <a:p>
            <a:r>
              <a:rPr lang="zh-CN" altLang="en-US" sz="1000" dirty="0">
                <a:solidFill>
                  <a:schemeClr val="bg1"/>
                </a:solidFill>
                <a:latin typeface="思源黑体 CN Medium" panose="020B0600000000000000" pitchFamily="34" charset="-122"/>
                <a:ea typeface="思源黑体 CN Medium" panose="020B0600000000000000" pitchFamily="34" charset="-122"/>
              </a:rPr>
              <a:t>代理商</a:t>
            </a:r>
            <a:endParaRPr lang="zh-CN" altLang="en-US" sz="1000" dirty="0">
              <a:solidFill>
                <a:schemeClr val="bg1"/>
              </a:solidFill>
              <a:latin typeface="思源黑体 CN Medium" panose="020B0600000000000000" pitchFamily="34" charset="-122"/>
              <a:ea typeface="思源黑体 CN Medium" panose="020B0600000000000000" pitchFamily="34" charset="-122"/>
            </a:endParaRPr>
          </a:p>
        </p:txBody>
      </p:sp>
      <p:pic>
        <p:nvPicPr>
          <p:cNvPr id="195" name="图形 19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flipH="1">
            <a:off x="9409794" y="3029724"/>
            <a:ext cx="328488" cy="328488"/>
          </a:xfrm>
          <a:prstGeom prst="rect">
            <a:avLst/>
          </a:prstGeom>
          <a:effectLst/>
        </p:spPr>
      </p:pic>
      <p:sp>
        <p:nvSpPr>
          <p:cNvPr id="196" name="文本框 195"/>
          <p:cNvSpPr txBox="1"/>
          <p:nvPr/>
        </p:nvSpPr>
        <p:spPr>
          <a:xfrm>
            <a:off x="8685997" y="3011579"/>
            <a:ext cx="825867" cy="400110"/>
          </a:xfrm>
          <a:prstGeom prst="rect">
            <a:avLst/>
          </a:prstGeom>
          <a:noFill/>
        </p:spPr>
        <p:txBody>
          <a:bodyPr wrap="none" rtlCol="0">
            <a:spAutoFit/>
          </a:bodyPr>
          <a:lstStyle>
            <a:defPPr>
              <a:defRPr lang="zh-CN"/>
            </a:defPPr>
            <a:lvl1pPr>
              <a:defRPr sz="1200">
                <a:solidFill>
                  <a:schemeClr val="accent3"/>
                </a:solidFill>
                <a:latin typeface="思源宋体 CN Heavy" panose="02020900000000000000" pitchFamily="18" charset="-122"/>
                <a:ea typeface="思源宋体 CN Heavy" panose="02020900000000000000" pitchFamily="18" charset="-122"/>
              </a:defRPr>
            </a:lvl1pPr>
          </a:lstStyle>
          <a:p>
            <a:r>
              <a:rPr lang="zh-CN" altLang="en-US" sz="1000" dirty="0">
                <a:solidFill>
                  <a:schemeClr val="bg1"/>
                </a:solidFill>
                <a:latin typeface="思源黑体 CN Medium" panose="020B0600000000000000" pitchFamily="34" charset="-122"/>
                <a:ea typeface="思源黑体 CN Medium" panose="020B0600000000000000" pitchFamily="34" charset="-122"/>
              </a:rPr>
              <a:t>覆盖行业头</a:t>
            </a:r>
            <a:endParaRPr lang="en-US" altLang="zh-CN" sz="1000" dirty="0">
              <a:solidFill>
                <a:schemeClr val="bg1"/>
              </a:solidFill>
              <a:latin typeface="思源黑体 CN Medium" panose="020B0600000000000000" pitchFamily="34" charset="-122"/>
              <a:ea typeface="思源黑体 CN Medium" panose="020B0600000000000000" pitchFamily="34" charset="-122"/>
            </a:endParaRPr>
          </a:p>
          <a:p>
            <a:r>
              <a:rPr lang="zh-CN" altLang="en-US" sz="1000" dirty="0">
                <a:solidFill>
                  <a:schemeClr val="bg1"/>
                </a:solidFill>
                <a:latin typeface="思源黑体 CN Medium" panose="020B0600000000000000" pitchFamily="34" charset="-122"/>
                <a:ea typeface="思源黑体 CN Medium" panose="020B0600000000000000" pitchFamily="34" charset="-122"/>
              </a:rPr>
              <a:t>部客户</a:t>
            </a:r>
            <a:endParaRPr lang="zh-CN" altLang="en-US" sz="1000" dirty="0">
              <a:solidFill>
                <a:schemeClr val="bg1"/>
              </a:solidFill>
              <a:latin typeface="思源黑体 CN Medium" panose="020B0600000000000000" pitchFamily="34" charset="-122"/>
              <a:ea typeface="思源黑体 CN Medium" panose="020B0600000000000000" pitchFamily="34" charset="-122"/>
            </a:endParaRPr>
          </a:p>
        </p:txBody>
      </p:sp>
      <p:pic>
        <p:nvPicPr>
          <p:cNvPr id="197" name="图形 19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flipH="1">
            <a:off x="8753038" y="4376021"/>
            <a:ext cx="328488" cy="328488"/>
          </a:xfrm>
          <a:prstGeom prst="rect">
            <a:avLst/>
          </a:prstGeom>
          <a:effectLst/>
        </p:spPr>
      </p:pic>
      <p:sp>
        <p:nvSpPr>
          <p:cNvPr id="198" name="文本框 197"/>
          <p:cNvSpPr txBox="1"/>
          <p:nvPr/>
        </p:nvSpPr>
        <p:spPr>
          <a:xfrm>
            <a:off x="8029241" y="4357876"/>
            <a:ext cx="825867" cy="400110"/>
          </a:xfrm>
          <a:prstGeom prst="rect">
            <a:avLst/>
          </a:prstGeom>
          <a:noFill/>
        </p:spPr>
        <p:txBody>
          <a:bodyPr wrap="none" rtlCol="0">
            <a:spAutoFit/>
          </a:bodyPr>
          <a:lstStyle>
            <a:defPPr>
              <a:defRPr lang="zh-CN"/>
            </a:defPPr>
            <a:lvl1pPr>
              <a:defRPr sz="1200">
                <a:solidFill>
                  <a:schemeClr val="accent3"/>
                </a:solidFill>
                <a:latin typeface="思源宋体 CN Heavy" panose="02020900000000000000" pitchFamily="18" charset="-122"/>
                <a:ea typeface="思源宋体 CN Heavy" panose="02020900000000000000" pitchFamily="18" charset="-122"/>
              </a:defRPr>
            </a:lvl1pPr>
          </a:lstStyle>
          <a:p>
            <a:r>
              <a:rPr lang="zh-CN" altLang="en-US" sz="1000" dirty="0">
                <a:solidFill>
                  <a:schemeClr val="bg1"/>
                </a:solidFill>
                <a:latin typeface="思源黑体 CN Medium" panose="020B0600000000000000" pitchFamily="34" charset="-122"/>
                <a:ea typeface="思源黑体 CN Medium" panose="020B0600000000000000" pitchFamily="34" charset="-122"/>
              </a:rPr>
              <a:t>一流的回款</a:t>
            </a:r>
            <a:endParaRPr lang="en-US" altLang="zh-CN" sz="1000" dirty="0">
              <a:solidFill>
                <a:schemeClr val="bg1"/>
              </a:solidFill>
              <a:latin typeface="思源黑体 CN Medium" panose="020B0600000000000000" pitchFamily="34" charset="-122"/>
              <a:ea typeface="思源黑体 CN Medium" panose="020B0600000000000000" pitchFamily="34" charset="-122"/>
            </a:endParaRPr>
          </a:p>
          <a:p>
            <a:r>
              <a:rPr lang="zh-CN" altLang="en-US" sz="1000" dirty="0">
                <a:solidFill>
                  <a:schemeClr val="bg1"/>
                </a:solidFill>
                <a:latin typeface="思源黑体 CN Medium" panose="020B0600000000000000" pitchFamily="34" charset="-122"/>
                <a:ea typeface="思源黑体 CN Medium" panose="020B0600000000000000" pitchFamily="34" charset="-122"/>
              </a:rPr>
              <a:t>速度</a:t>
            </a:r>
            <a:endParaRPr lang="zh-CN" altLang="en-US" sz="1000" dirty="0">
              <a:solidFill>
                <a:schemeClr val="bg1"/>
              </a:solidFill>
              <a:latin typeface="思源黑体 CN Medium" panose="020B0600000000000000" pitchFamily="34" charset="-122"/>
              <a:ea typeface="思源黑体 CN Medium" panose="020B0600000000000000" pitchFamily="34" charset="-122"/>
            </a:endParaRPr>
          </a:p>
        </p:txBody>
      </p:sp>
      <p:sp>
        <p:nvSpPr>
          <p:cNvPr id="663" name="任意多边形: 形状 662"/>
          <p:cNvSpPr/>
          <p:nvPr/>
        </p:nvSpPr>
        <p:spPr>
          <a:xfrm>
            <a:off x="-19782" y="5614536"/>
            <a:ext cx="12211782" cy="1243464"/>
          </a:xfrm>
          <a:custGeom>
            <a:avLst/>
            <a:gdLst>
              <a:gd name="connsiteX0" fmla="*/ 0 w 12211782"/>
              <a:gd name="connsiteY0" fmla="*/ 0 h 971022"/>
              <a:gd name="connsiteX1" fmla="*/ 243950 w 12211782"/>
              <a:gd name="connsiteY1" fmla="*/ 15155 h 971022"/>
              <a:gd name="connsiteX2" fmla="*/ 6150393 w 12211782"/>
              <a:gd name="connsiteY2" fmla="*/ 140559 h 971022"/>
              <a:gd name="connsiteX3" fmla="*/ 12056836 w 12211782"/>
              <a:gd name="connsiteY3" fmla="*/ 15155 h 971022"/>
              <a:gd name="connsiteX4" fmla="*/ 12211782 w 12211782"/>
              <a:gd name="connsiteY4" fmla="*/ 5529 h 971022"/>
              <a:gd name="connsiteX5" fmla="*/ 12211782 w 12211782"/>
              <a:gd name="connsiteY5" fmla="*/ 971022 h 971022"/>
              <a:gd name="connsiteX6" fmla="*/ 0 w 12211782"/>
              <a:gd name="connsiteY6" fmla="*/ 971022 h 97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782" h="971022">
                <a:moveTo>
                  <a:pt x="0" y="0"/>
                </a:moveTo>
                <a:lnTo>
                  <a:pt x="243950" y="15155"/>
                </a:lnTo>
                <a:cubicBezTo>
                  <a:pt x="1755541" y="92636"/>
                  <a:pt x="3843784" y="140559"/>
                  <a:pt x="6150393" y="140559"/>
                </a:cubicBezTo>
                <a:cubicBezTo>
                  <a:pt x="8457002" y="140559"/>
                  <a:pt x="10545245" y="92636"/>
                  <a:pt x="12056836" y="15155"/>
                </a:cubicBezTo>
                <a:lnTo>
                  <a:pt x="12211782" y="5529"/>
                </a:lnTo>
                <a:lnTo>
                  <a:pt x="12211782" y="971022"/>
                </a:lnTo>
                <a:lnTo>
                  <a:pt x="0" y="971022"/>
                </a:ln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00" name="文本框 599"/>
          <p:cNvSpPr txBox="1"/>
          <p:nvPr/>
        </p:nvSpPr>
        <p:spPr>
          <a:xfrm>
            <a:off x="1068236" y="6060085"/>
            <a:ext cx="10023166" cy="461665"/>
          </a:xfrm>
          <a:prstGeom prst="rect">
            <a:avLst/>
          </a:prstGeom>
          <a:noFill/>
          <a:effectLst/>
        </p:spPr>
        <p:txBody>
          <a:bodyPr wrap="square" rtlCol="0">
            <a:spAutoFit/>
          </a:bodyPr>
          <a:lstStyle/>
          <a:p>
            <a:pPr algn="ctr"/>
            <a:r>
              <a:rPr kumimoji="1" lang="zh-CN" altLang="en-US" sz="2400" dirty="0">
                <a:solidFill>
                  <a:schemeClr val="bg1"/>
                </a:solidFill>
                <a:effectLst/>
                <a:latin typeface="+mj-ea"/>
                <a:ea typeface="+mj-ea"/>
              </a:rPr>
              <a:t>产销能力互相支持赋能，形成正向反馈，大大领先于同行</a:t>
            </a:r>
            <a:endParaRPr kumimoji="1" lang="zh-CN" altLang="en-US" sz="2400" dirty="0">
              <a:solidFill>
                <a:schemeClr val="bg1"/>
              </a:solidFill>
              <a:effectLst/>
              <a:latin typeface="+mj-ea"/>
              <a:ea typeface="+mj-ea"/>
            </a:endParaRPr>
          </a:p>
        </p:txBody>
      </p:sp>
      <p:sp>
        <p:nvSpPr>
          <p:cNvPr id="664" name="文本框 663"/>
          <p:cNvSpPr txBox="1"/>
          <p:nvPr/>
        </p:nvSpPr>
        <p:spPr>
          <a:xfrm>
            <a:off x="5815346" y="1578294"/>
            <a:ext cx="492443" cy="276999"/>
          </a:xfrm>
          <a:prstGeom prst="rect">
            <a:avLst/>
          </a:prstGeom>
          <a:noFill/>
        </p:spPr>
        <p:txBody>
          <a:bodyPr wrap="none" rtlCol="0">
            <a:spAutoFit/>
          </a:bodyPr>
          <a:lstStyle/>
          <a:p>
            <a:r>
              <a:rPr lang="zh-CN" altLang="en-US" sz="1200" dirty="0"/>
              <a:t>支持</a:t>
            </a:r>
            <a:endParaRPr lang="zh-CN" altLang="en-US" sz="1200" dirty="0"/>
          </a:p>
        </p:txBody>
      </p:sp>
      <p:sp>
        <p:nvSpPr>
          <p:cNvPr id="665" name="文本框 664"/>
          <p:cNvSpPr txBox="1"/>
          <p:nvPr/>
        </p:nvSpPr>
        <p:spPr>
          <a:xfrm>
            <a:off x="5815345" y="4666409"/>
            <a:ext cx="492443" cy="276999"/>
          </a:xfrm>
          <a:prstGeom prst="rect">
            <a:avLst/>
          </a:prstGeom>
          <a:noFill/>
        </p:spPr>
        <p:txBody>
          <a:bodyPr wrap="none" rtlCol="0">
            <a:spAutoFit/>
          </a:bodyPr>
          <a:lstStyle/>
          <a:p>
            <a:pPr algn="ctr"/>
            <a:r>
              <a:rPr lang="zh-CN" altLang="en-US" sz="1200" dirty="0"/>
              <a:t>回馈</a:t>
            </a:r>
            <a:endParaRPr lang="zh-CN" altLang="en-US" sz="1200" dirty="0"/>
          </a:p>
        </p:txBody>
      </p:sp>
      <p:sp>
        <p:nvSpPr>
          <p:cNvPr id="668" name="文本框 667"/>
          <p:cNvSpPr txBox="1"/>
          <p:nvPr/>
        </p:nvSpPr>
        <p:spPr>
          <a:xfrm flipH="1">
            <a:off x="10235985" y="4644172"/>
            <a:ext cx="1199713" cy="249313"/>
          </a:xfrm>
          <a:prstGeom prst="rect">
            <a:avLst/>
          </a:prstGeom>
          <a:noFill/>
          <a:effectLst/>
        </p:spPr>
        <p:txBody>
          <a:bodyPr wrap="none" lIns="98755" tIns="49378" rIns="98755" bIns="49378" rtlCol="0">
            <a:spAutoFit/>
          </a:bodyPr>
          <a:lstStyle/>
          <a:p>
            <a:r>
              <a:rPr lang="zh-CN" altLang="en-US" sz="970" dirty="0">
                <a:solidFill>
                  <a:schemeClr val="tx1">
                    <a:lumMod val="75000"/>
                    <a:lumOff val="25000"/>
                  </a:schemeClr>
                </a:solidFill>
                <a:latin typeface="思源黑体 CN Normal"/>
                <a:ea typeface="思源黑体 CN Normal"/>
              </a:rPr>
              <a:t>每月平均回款数额</a:t>
            </a:r>
            <a:endParaRPr lang="en-US" altLang="zh-CN" sz="970" dirty="0">
              <a:solidFill>
                <a:schemeClr val="tx1">
                  <a:lumMod val="75000"/>
                  <a:lumOff val="2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9782"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不完整圆 235"/>
          <p:cNvSpPr/>
          <p:nvPr/>
        </p:nvSpPr>
        <p:spPr>
          <a:xfrm>
            <a:off x="1905181" y="5783803"/>
            <a:ext cx="2462472" cy="302240"/>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gradFill flip="none" rotWithShape="1">
            <a:gsLst>
              <a:gs pos="0">
                <a:schemeClr val="accent1">
                  <a:lumMod val="20000"/>
                  <a:lumOff val="80000"/>
                </a:schemeClr>
              </a:gs>
              <a:gs pos="23000">
                <a:schemeClr val="accent1">
                  <a:lumMod val="20000"/>
                  <a:lumOff val="80000"/>
                  <a:alpha val="0"/>
                </a:schemeClr>
              </a:gs>
            </a:gsLst>
            <a:path path="circle">
              <a:fillToRect l="50000" t="50000" r="50000" b="50000"/>
            </a:path>
            <a:tileRect/>
          </a:gradFill>
          <a:ln w="57150">
            <a:gradFill flip="none" rotWithShape="1">
              <a:gsLst>
                <a:gs pos="0">
                  <a:schemeClr val="accent1">
                    <a:alpha val="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220436" y="475734"/>
            <a:ext cx="3538764"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36 </a:t>
            </a:r>
            <a:r>
              <a:rPr lang="zh-CN" altLang="en-US" dirty="0"/>
              <a:t>目标拆解</a:t>
            </a:r>
            <a:r>
              <a:rPr lang="en-US" altLang="zh-CN" dirty="0"/>
              <a:t>/</a:t>
            </a:r>
            <a:r>
              <a:rPr lang="zh-CN" altLang="en-US" dirty="0"/>
              <a:t>运营转化率分析</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9" name="任意多边形: 形状 48"/>
          <p:cNvSpPr/>
          <p:nvPr/>
        </p:nvSpPr>
        <p:spPr>
          <a:xfrm>
            <a:off x="951600" y="1617022"/>
            <a:ext cx="4340606" cy="1440000"/>
          </a:xfrm>
          <a:custGeom>
            <a:avLst/>
            <a:gdLst>
              <a:gd name="connsiteX0" fmla="*/ 0 w 4340606"/>
              <a:gd name="connsiteY0" fmla="*/ 0 h 1440000"/>
              <a:gd name="connsiteX1" fmla="*/ 4340606 w 4340606"/>
              <a:gd name="connsiteY1" fmla="*/ 0 h 1440000"/>
              <a:gd name="connsiteX2" fmla="*/ 3617172 w 4340606"/>
              <a:gd name="connsiteY2" fmla="*/ 1440000 h 1440000"/>
              <a:gd name="connsiteX3" fmla="*/ 723435 w 4340606"/>
              <a:gd name="connsiteY3" fmla="*/ 1440000 h 1440000"/>
            </a:gdLst>
            <a:ahLst/>
            <a:cxnLst>
              <a:cxn ang="0">
                <a:pos x="connsiteX0" y="connsiteY0"/>
              </a:cxn>
              <a:cxn ang="0">
                <a:pos x="connsiteX1" y="connsiteY1"/>
              </a:cxn>
              <a:cxn ang="0">
                <a:pos x="connsiteX2" y="connsiteY2"/>
              </a:cxn>
              <a:cxn ang="0">
                <a:pos x="connsiteX3" y="connsiteY3"/>
              </a:cxn>
            </a:cxnLst>
            <a:rect l="l" t="t" r="r" b="b"/>
            <a:pathLst>
              <a:path w="4340606" h="1440000">
                <a:moveTo>
                  <a:pt x="0" y="0"/>
                </a:moveTo>
                <a:lnTo>
                  <a:pt x="4340606" y="0"/>
                </a:lnTo>
                <a:lnTo>
                  <a:pt x="3617172" y="1440000"/>
                </a:lnTo>
                <a:lnTo>
                  <a:pt x="723435" y="1440000"/>
                </a:ln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27000" dist="635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2" name="任意多边形: 形状 51"/>
          <p:cNvSpPr/>
          <p:nvPr/>
        </p:nvSpPr>
        <p:spPr>
          <a:xfrm>
            <a:off x="1689067" y="3057022"/>
            <a:ext cx="2893737" cy="1440000"/>
          </a:xfrm>
          <a:custGeom>
            <a:avLst/>
            <a:gdLst>
              <a:gd name="connsiteX0" fmla="*/ 0 w 2893737"/>
              <a:gd name="connsiteY0" fmla="*/ 0 h 1440000"/>
              <a:gd name="connsiteX1" fmla="*/ 2893737 w 2893737"/>
              <a:gd name="connsiteY1" fmla="*/ 0 h 1440000"/>
              <a:gd name="connsiteX2" fmla="*/ 2170302 w 2893737"/>
              <a:gd name="connsiteY2" fmla="*/ 1440000 h 1440000"/>
              <a:gd name="connsiteX3" fmla="*/ 723434 w 2893737"/>
              <a:gd name="connsiteY3" fmla="*/ 1440000 h 1440000"/>
            </a:gdLst>
            <a:ahLst/>
            <a:cxnLst>
              <a:cxn ang="0">
                <a:pos x="connsiteX0" y="connsiteY0"/>
              </a:cxn>
              <a:cxn ang="0">
                <a:pos x="connsiteX1" y="connsiteY1"/>
              </a:cxn>
              <a:cxn ang="0">
                <a:pos x="connsiteX2" y="connsiteY2"/>
              </a:cxn>
              <a:cxn ang="0">
                <a:pos x="connsiteX3" y="connsiteY3"/>
              </a:cxn>
            </a:cxnLst>
            <a:rect l="l" t="t" r="r" b="b"/>
            <a:pathLst>
              <a:path w="2893737" h="1440000">
                <a:moveTo>
                  <a:pt x="0" y="0"/>
                </a:moveTo>
                <a:lnTo>
                  <a:pt x="2893737" y="0"/>
                </a:lnTo>
                <a:lnTo>
                  <a:pt x="2170302" y="1440000"/>
                </a:lnTo>
                <a:lnTo>
                  <a:pt x="723434" y="1440000"/>
                </a:ln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3" name="任意多边形: 形状 52"/>
          <p:cNvSpPr/>
          <p:nvPr/>
        </p:nvSpPr>
        <p:spPr>
          <a:xfrm>
            <a:off x="2412500" y="4497022"/>
            <a:ext cx="1446868" cy="1440000"/>
          </a:xfrm>
          <a:custGeom>
            <a:avLst/>
            <a:gdLst>
              <a:gd name="connsiteX0" fmla="*/ 0 w 1446868"/>
              <a:gd name="connsiteY0" fmla="*/ 0 h 1440000"/>
              <a:gd name="connsiteX1" fmla="*/ 1446868 w 1446868"/>
              <a:gd name="connsiteY1" fmla="*/ 0 h 1440000"/>
              <a:gd name="connsiteX2" fmla="*/ 723434 w 1446868"/>
              <a:gd name="connsiteY2" fmla="*/ 1440000 h 1440000"/>
            </a:gdLst>
            <a:ahLst/>
            <a:cxnLst>
              <a:cxn ang="0">
                <a:pos x="connsiteX0" y="connsiteY0"/>
              </a:cxn>
              <a:cxn ang="0">
                <a:pos x="connsiteX1" y="connsiteY1"/>
              </a:cxn>
              <a:cxn ang="0">
                <a:pos x="connsiteX2" y="connsiteY2"/>
              </a:cxn>
            </a:cxnLst>
            <a:rect l="l" t="t" r="r" b="b"/>
            <a:pathLst>
              <a:path w="1446868" h="1440000">
                <a:moveTo>
                  <a:pt x="0" y="0"/>
                </a:moveTo>
                <a:lnTo>
                  <a:pt x="1446868" y="0"/>
                </a:lnTo>
                <a:lnTo>
                  <a:pt x="723434" y="1440000"/>
                </a:ln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8" name="文本框 57"/>
          <p:cNvSpPr txBox="1"/>
          <p:nvPr/>
        </p:nvSpPr>
        <p:spPr>
          <a:xfrm>
            <a:off x="2821931" y="2505424"/>
            <a:ext cx="646331" cy="369332"/>
          </a:xfrm>
          <a:prstGeom prst="rect">
            <a:avLst/>
          </a:prstGeom>
          <a:noFill/>
        </p:spPr>
        <p:txBody>
          <a:bodyPr wrap="none" rtlCol="0">
            <a:spAutoFit/>
          </a:bodyPr>
          <a:lstStyle/>
          <a:p>
            <a:r>
              <a:rPr lang="zh-CN" altLang="en-US" dirty="0">
                <a:solidFill>
                  <a:schemeClr val="bg1"/>
                </a:solidFill>
              </a:rPr>
              <a:t>进店</a:t>
            </a:r>
            <a:endParaRPr lang="zh-CN" altLang="en-US" dirty="0">
              <a:solidFill>
                <a:schemeClr val="bg1"/>
              </a:solidFill>
            </a:endParaRPr>
          </a:p>
        </p:txBody>
      </p:sp>
      <p:sp>
        <p:nvSpPr>
          <p:cNvPr id="59" name="文本框 58"/>
          <p:cNvSpPr txBox="1"/>
          <p:nvPr/>
        </p:nvSpPr>
        <p:spPr>
          <a:xfrm>
            <a:off x="2794178" y="3737704"/>
            <a:ext cx="646331" cy="369332"/>
          </a:xfrm>
          <a:prstGeom prst="rect">
            <a:avLst/>
          </a:prstGeom>
          <a:noFill/>
        </p:spPr>
        <p:txBody>
          <a:bodyPr wrap="none" rtlCol="0">
            <a:spAutoFit/>
          </a:bodyPr>
          <a:lstStyle/>
          <a:p>
            <a:r>
              <a:rPr lang="zh-CN" altLang="en-US" dirty="0">
                <a:solidFill>
                  <a:schemeClr val="bg1"/>
                </a:solidFill>
              </a:rPr>
              <a:t>点击</a:t>
            </a:r>
            <a:endParaRPr lang="zh-CN" altLang="en-US" dirty="0">
              <a:solidFill>
                <a:schemeClr val="bg1"/>
              </a:solidFill>
            </a:endParaRPr>
          </a:p>
        </p:txBody>
      </p:sp>
      <p:sp>
        <p:nvSpPr>
          <p:cNvPr id="60" name="文本框 59"/>
          <p:cNvSpPr txBox="1"/>
          <p:nvPr/>
        </p:nvSpPr>
        <p:spPr>
          <a:xfrm>
            <a:off x="2794178" y="5011846"/>
            <a:ext cx="646331" cy="369332"/>
          </a:xfrm>
          <a:prstGeom prst="rect">
            <a:avLst/>
          </a:prstGeom>
          <a:noFill/>
        </p:spPr>
        <p:txBody>
          <a:bodyPr wrap="none" rtlCol="0">
            <a:spAutoFit/>
          </a:bodyPr>
          <a:lstStyle/>
          <a:p>
            <a:r>
              <a:rPr lang="zh-CN" altLang="en-US" dirty="0">
                <a:solidFill>
                  <a:schemeClr val="bg1"/>
                </a:solidFill>
              </a:rPr>
              <a:t>成交</a:t>
            </a:r>
            <a:endParaRPr lang="zh-CN" altLang="en-US" dirty="0">
              <a:solidFill>
                <a:schemeClr val="bg1"/>
              </a:solidFill>
            </a:endParaRPr>
          </a:p>
        </p:txBody>
      </p:sp>
      <p:sp>
        <p:nvSpPr>
          <p:cNvPr id="482" name="椭圆 481"/>
          <p:cNvSpPr/>
          <p:nvPr/>
        </p:nvSpPr>
        <p:spPr>
          <a:xfrm>
            <a:off x="951600" y="1393371"/>
            <a:ext cx="4340606" cy="429982"/>
          </a:xfrm>
          <a:prstGeom prst="ellipse">
            <a:avLst/>
          </a:prstGeom>
          <a:gradFill flip="none" rotWithShape="1">
            <a:gsLst>
              <a:gs pos="0">
                <a:schemeClr val="accent1">
                  <a:lumMod val="20000"/>
                  <a:lumOff val="80000"/>
                  <a:alpha val="0"/>
                </a:schemeClr>
              </a:gs>
              <a:gs pos="51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文本框 482"/>
          <p:cNvSpPr txBox="1"/>
          <p:nvPr/>
        </p:nvSpPr>
        <p:spPr>
          <a:xfrm>
            <a:off x="2605127" y="2162298"/>
            <a:ext cx="1268296" cy="400110"/>
          </a:xfrm>
          <a:prstGeom prst="rect">
            <a:avLst/>
          </a:prstGeom>
          <a:noFill/>
        </p:spPr>
        <p:txBody>
          <a:bodyPr wrap="none" rtlCol="0">
            <a:spAutoFit/>
          </a:bodyPr>
          <a:lstStyle/>
          <a:p>
            <a:pPr algn="ctr"/>
            <a:r>
              <a:rPr lang="en-US" altLang="zh-CN" sz="2000" b="1" dirty="0">
                <a:solidFill>
                  <a:schemeClr val="bg1"/>
                </a:solidFill>
                <a:latin typeface="+mj-ea"/>
                <a:ea typeface="+mj-ea"/>
              </a:rPr>
              <a:t>100.00%</a:t>
            </a:r>
            <a:endParaRPr lang="zh-CN" altLang="en-US" sz="2000" b="1" dirty="0">
              <a:solidFill>
                <a:schemeClr val="bg1"/>
              </a:solidFill>
              <a:latin typeface="+mj-ea"/>
              <a:ea typeface="+mj-ea"/>
            </a:endParaRPr>
          </a:p>
        </p:txBody>
      </p:sp>
      <p:sp>
        <p:nvSpPr>
          <p:cNvPr id="484" name="文本框 483"/>
          <p:cNvSpPr txBox="1"/>
          <p:nvPr/>
        </p:nvSpPr>
        <p:spPr>
          <a:xfrm>
            <a:off x="2589898" y="3380328"/>
            <a:ext cx="1117614" cy="400110"/>
          </a:xfrm>
          <a:prstGeom prst="rect">
            <a:avLst/>
          </a:prstGeom>
          <a:noFill/>
        </p:spPr>
        <p:txBody>
          <a:bodyPr wrap="none" rtlCol="0">
            <a:spAutoFit/>
          </a:bodyPr>
          <a:lstStyle/>
          <a:p>
            <a:pPr algn="ctr"/>
            <a:r>
              <a:rPr lang="en-US" altLang="zh-CN" sz="2000" b="1" dirty="0">
                <a:solidFill>
                  <a:schemeClr val="bg1"/>
                </a:solidFill>
                <a:latin typeface="+mj-ea"/>
                <a:ea typeface="+mj-ea"/>
              </a:rPr>
              <a:t>94.21%</a:t>
            </a:r>
            <a:endParaRPr lang="zh-CN" altLang="en-US" sz="2000" b="1" dirty="0">
              <a:solidFill>
                <a:schemeClr val="bg1"/>
              </a:solidFill>
              <a:latin typeface="+mj-ea"/>
              <a:ea typeface="+mj-ea"/>
            </a:endParaRPr>
          </a:p>
        </p:txBody>
      </p:sp>
      <p:sp>
        <p:nvSpPr>
          <p:cNvPr id="485" name="文本框 484"/>
          <p:cNvSpPr txBox="1"/>
          <p:nvPr/>
        </p:nvSpPr>
        <p:spPr>
          <a:xfrm>
            <a:off x="2589898" y="4621615"/>
            <a:ext cx="1117614" cy="400110"/>
          </a:xfrm>
          <a:prstGeom prst="rect">
            <a:avLst/>
          </a:prstGeom>
          <a:noFill/>
        </p:spPr>
        <p:txBody>
          <a:bodyPr wrap="none" rtlCol="0">
            <a:spAutoFit/>
          </a:bodyPr>
          <a:lstStyle/>
          <a:p>
            <a:pPr algn="ctr"/>
            <a:r>
              <a:rPr lang="en-US" altLang="zh-CN" sz="2000" b="1" dirty="0">
                <a:solidFill>
                  <a:schemeClr val="bg1"/>
                </a:solidFill>
                <a:latin typeface="+mj-ea"/>
                <a:ea typeface="+mj-ea"/>
              </a:rPr>
              <a:t>32.28%</a:t>
            </a:r>
            <a:endParaRPr lang="zh-CN" altLang="en-US" sz="2000" b="1" dirty="0">
              <a:solidFill>
                <a:schemeClr val="bg1"/>
              </a:solidFill>
              <a:latin typeface="+mj-ea"/>
              <a:ea typeface="+mj-ea"/>
            </a:endParaRPr>
          </a:p>
        </p:txBody>
      </p:sp>
      <p:grpSp>
        <p:nvGrpSpPr>
          <p:cNvPr id="497" name="组合 496"/>
          <p:cNvGrpSpPr/>
          <p:nvPr/>
        </p:nvGrpSpPr>
        <p:grpSpPr>
          <a:xfrm flipH="1">
            <a:off x="607701" y="5207094"/>
            <a:ext cx="1940672" cy="562428"/>
            <a:chOff x="3998793" y="4915298"/>
            <a:chExt cx="1940672" cy="562428"/>
          </a:xfrm>
        </p:grpSpPr>
        <p:sp>
          <p:nvSpPr>
            <p:cNvPr id="491" name="任意多边形: 形状 490"/>
            <p:cNvSpPr/>
            <p:nvPr/>
          </p:nvSpPr>
          <p:spPr>
            <a:xfrm rot="16200000">
              <a:off x="4687915" y="4226176"/>
              <a:ext cx="562428" cy="1940672"/>
            </a:xfrm>
            <a:custGeom>
              <a:avLst/>
              <a:gdLst>
                <a:gd name="connsiteX0" fmla="*/ 562428 w 562428"/>
                <a:gd name="connsiteY0" fmla="*/ 277038 h 1940672"/>
                <a:gd name="connsiteX1" fmla="*/ 562428 w 562428"/>
                <a:gd name="connsiteY1" fmla="*/ 1875959 h 1940672"/>
                <a:gd name="connsiteX2" fmla="*/ 497715 w 562428"/>
                <a:gd name="connsiteY2" fmla="*/ 1940672 h 1940672"/>
                <a:gd name="connsiteX3" fmla="*/ 64713 w 562428"/>
                <a:gd name="connsiteY3" fmla="*/ 1940672 h 1940672"/>
                <a:gd name="connsiteX4" fmla="*/ 0 w 562428"/>
                <a:gd name="connsiteY4" fmla="*/ 1875959 h 1940672"/>
                <a:gd name="connsiteX5" fmla="*/ 0 w 562428"/>
                <a:gd name="connsiteY5" fmla="*/ 277038 h 1940672"/>
                <a:gd name="connsiteX6" fmla="*/ 64713 w 562428"/>
                <a:gd name="connsiteY6" fmla="*/ 212325 h 1940672"/>
                <a:gd name="connsiteX7" fmla="*/ 152297 w 562428"/>
                <a:gd name="connsiteY7" fmla="*/ 212325 h 1940672"/>
                <a:gd name="connsiteX8" fmla="*/ 275445 w 562428"/>
                <a:gd name="connsiteY8" fmla="*/ 0 h 1940672"/>
                <a:gd name="connsiteX9" fmla="*/ 398594 w 562428"/>
                <a:gd name="connsiteY9" fmla="*/ 212325 h 1940672"/>
                <a:gd name="connsiteX10" fmla="*/ 497715 w 562428"/>
                <a:gd name="connsiteY10" fmla="*/ 212325 h 1940672"/>
                <a:gd name="connsiteX11" fmla="*/ 562428 w 562428"/>
                <a:gd name="connsiteY11" fmla="*/ 277038 h 1940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2428" h="1940672">
                  <a:moveTo>
                    <a:pt x="562428" y="277038"/>
                  </a:moveTo>
                  <a:lnTo>
                    <a:pt x="562428" y="1875959"/>
                  </a:lnTo>
                  <a:cubicBezTo>
                    <a:pt x="562428" y="1911699"/>
                    <a:pt x="533455" y="1940672"/>
                    <a:pt x="497715" y="1940672"/>
                  </a:cubicBezTo>
                  <a:lnTo>
                    <a:pt x="64713" y="1940672"/>
                  </a:lnTo>
                  <a:cubicBezTo>
                    <a:pt x="28973" y="1940672"/>
                    <a:pt x="0" y="1911699"/>
                    <a:pt x="0" y="1875959"/>
                  </a:cubicBezTo>
                  <a:lnTo>
                    <a:pt x="0" y="277038"/>
                  </a:lnTo>
                  <a:cubicBezTo>
                    <a:pt x="0" y="241298"/>
                    <a:pt x="28973" y="212325"/>
                    <a:pt x="64713" y="212325"/>
                  </a:cubicBezTo>
                  <a:lnTo>
                    <a:pt x="152297" y="212325"/>
                  </a:lnTo>
                  <a:lnTo>
                    <a:pt x="275445" y="0"/>
                  </a:lnTo>
                  <a:lnTo>
                    <a:pt x="398594" y="212325"/>
                  </a:lnTo>
                  <a:lnTo>
                    <a:pt x="497715" y="212325"/>
                  </a:lnTo>
                  <a:cubicBezTo>
                    <a:pt x="533455" y="212325"/>
                    <a:pt x="562428" y="241298"/>
                    <a:pt x="562428" y="277038"/>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95" name="文本框 494"/>
            <p:cNvSpPr txBox="1"/>
            <p:nvPr/>
          </p:nvSpPr>
          <p:spPr>
            <a:xfrm>
              <a:off x="4409872" y="4996456"/>
              <a:ext cx="1322798" cy="40011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defPPr>
                <a:defRPr lang="zh-CN"/>
              </a:defPPr>
              <a:lvl1pPr algn="ctr">
                <a:defRPr sz="1945">
                  <a:solidFill>
                    <a:schemeClr val="bg1"/>
                  </a:solidFill>
                  <a:effectLst>
                    <a:outerShdw blurRad="137160" dist="41148" dir="2699997" algn="tl">
                      <a:srgbClr val="000000">
                        <a:alpha val="40000"/>
                      </a:srgbClr>
                    </a:outerShdw>
                  </a:effectLst>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t>¥1572.22</a:t>
              </a:r>
              <a:endParaRPr lang="zh-CN" altLang="en-US" dirty="0"/>
            </a:p>
          </p:txBody>
        </p:sp>
      </p:grpSp>
      <p:cxnSp>
        <p:nvCxnSpPr>
          <p:cNvPr id="499" name="直接连接符 498"/>
          <p:cNvCxnSpPr/>
          <p:nvPr/>
        </p:nvCxnSpPr>
        <p:spPr>
          <a:xfrm>
            <a:off x="5235695" y="2046214"/>
            <a:ext cx="1127005" cy="0"/>
          </a:xfrm>
          <a:prstGeom prst="line">
            <a:avLst/>
          </a:prstGeom>
          <a:ln>
            <a:prstDash val="dash"/>
            <a:tailEnd type="oval"/>
          </a:ln>
        </p:spPr>
        <p:style>
          <a:lnRef idx="1">
            <a:schemeClr val="accent1"/>
          </a:lnRef>
          <a:fillRef idx="0">
            <a:schemeClr val="accent1"/>
          </a:fillRef>
          <a:effectRef idx="0">
            <a:schemeClr val="accent1"/>
          </a:effectRef>
          <a:fontRef idx="minor">
            <a:schemeClr val="tx1"/>
          </a:fontRef>
        </p:style>
      </p:cxnSp>
      <p:sp>
        <p:nvSpPr>
          <p:cNvPr id="501" name="文本框 500"/>
          <p:cNvSpPr txBox="1"/>
          <p:nvPr/>
        </p:nvSpPr>
        <p:spPr>
          <a:xfrm>
            <a:off x="6485601" y="1892621"/>
            <a:ext cx="1005403" cy="338554"/>
          </a:xfrm>
          <a:prstGeom prst="rect">
            <a:avLst/>
          </a:prstGeom>
          <a:noFill/>
        </p:spPr>
        <p:txBody>
          <a:bodyPr wrap="none" rtlCol="0">
            <a:spAutoFit/>
          </a:bodyPr>
          <a:lstStyle/>
          <a:p>
            <a:r>
              <a:rPr lang="zh-CN" altLang="en-US" sz="1600" dirty="0"/>
              <a:t>进到店铺</a:t>
            </a:r>
            <a:endParaRPr lang="zh-CN" altLang="en-US" sz="1600" dirty="0"/>
          </a:p>
        </p:txBody>
      </p:sp>
      <p:sp>
        <p:nvSpPr>
          <p:cNvPr id="502" name="文本框 501"/>
          <p:cNvSpPr txBox="1"/>
          <p:nvPr/>
        </p:nvSpPr>
        <p:spPr>
          <a:xfrm>
            <a:off x="6485601" y="2164765"/>
            <a:ext cx="1194558" cy="400110"/>
          </a:xfrm>
          <a:prstGeom prst="rect">
            <a:avLst/>
          </a:prstGeom>
          <a:noFill/>
        </p:spPr>
        <p:txBody>
          <a:bodyPr wrap="none" rtlCol="0">
            <a:spAutoFit/>
          </a:bodyPr>
          <a:lstStyle/>
          <a:p>
            <a:r>
              <a:rPr lang="en-US" altLang="zh-CN" sz="2000" dirty="0">
                <a:solidFill>
                  <a:schemeClr val="accent1"/>
                </a:solidFill>
                <a:latin typeface="+mj-ea"/>
                <a:ea typeface="+mj-ea"/>
              </a:rPr>
              <a:t>14235</a:t>
            </a:r>
            <a:r>
              <a:rPr lang="zh-CN" altLang="en-US" sz="2000" dirty="0">
                <a:solidFill>
                  <a:schemeClr val="accent1"/>
                </a:solidFill>
                <a:latin typeface="+mj-ea"/>
                <a:ea typeface="+mj-ea"/>
              </a:rPr>
              <a:t>人</a:t>
            </a:r>
            <a:endParaRPr lang="zh-CN" altLang="en-US" sz="2000" dirty="0">
              <a:solidFill>
                <a:schemeClr val="accent1"/>
              </a:solidFill>
              <a:latin typeface="+mj-ea"/>
              <a:ea typeface="+mj-ea"/>
            </a:endParaRPr>
          </a:p>
        </p:txBody>
      </p:sp>
      <p:sp>
        <p:nvSpPr>
          <p:cNvPr id="503" name="矩形: 圆角 502"/>
          <p:cNvSpPr/>
          <p:nvPr/>
        </p:nvSpPr>
        <p:spPr>
          <a:xfrm flipH="1">
            <a:off x="7724488" y="1724980"/>
            <a:ext cx="3939651" cy="1103132"/>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文本框 503"/>
          <p:cNvSpPr txBox="1"/>
          <p:nvPr/>
        </p:nvSpPr>
        <p:spPr>
          <a:xfrm>
            <a:off x="8638396" y="1938654"/>
            <a:ext cx="3002734" cy="664028"/>
          </a:xfrm>
          <a:prstGeom prst="rect">
            <a:avLst/>
          </a:prstGeom>
          <a:noFill/>
        </p:spPr>
        <p:txBody>
          <a:bodyPr wrap="square" rtlCol="0">
            <a:spAutoFit/>
          </a:bodyPr>
          <a:lstStyle/>
          <a:p>
            <a:pPr>
              <a:lnSpc>
                <a:spcPct val="120000"/>
              </a:lnSpc>
            </a:pPr>
            <a:r>
              <a:rPr lang="zh-CN" altLang="en-US" sz="1600" dirty="0"/>
              <a:t>本周持续在各大平台投放广告，进店人数较上周有明显上涨，</a:t>
            </a:r>
            <a:endParaRPr lang="zh-CN" altLang="en-US" sz="1600" dirty="0"/>
          </a:p>
        </p:txBody>
      </p:sp>
      <p:sp>
        <p:nvSpPr>
          <p:cNvPr id="506" name="任意多边形: 形状 505"/>
          <p:cNvSpPr/>
          <p:nvPr/>
        </p:nvSpPr>
        <p:spPr>
          <a:xfrm>
            <a:off x="1475895" y="3935815"/>
            <a:ext cx="927100" cy="1031654"/>
          </a:xfrm>
          <a:custGeom>
            <a:avLst/>
            <a:gdLst>
              <a:gd name="connsiteX0" fmla="*/ 254000 w 927100"/>
              <a:gd name="connsiteY0" fmla="*/ 0 h 1371600"/>
              <a:gd name="connsiteX1" fmla="*/ 0 w 927100"/>
              <a:gd name="connsiteY1" fmla="*/ 0 h 1371600"/>
              <a:gd name="connsiteX2" fmla="*/ 0 w 927100"/>
              <a:gd name="connsiteY2" fmla="*/ 1371600 h 1371600"/>
              <a:gd name="connsiteX3" fmla="*/ 927100 w 927100"/>
              <a:gd name="connsiteY3" fmla="*/ 1371600 h 1371600"/>
            </a:gdLst>
            <a:ahLst/>
            <a:cxnLst>
              <a:cxn ang="0">
                <a:pos x="connsiteX0" y="connsiteY0"/>
              </a:cxn>
              <a:cxn ang="0">
                <a:pos x="connsiteX1" y="connsiteY1"/>
              </a:cxn>
              <a:cxn ang="0">
                <a:pos x="connsiteX2" y="connsiteY2"/>
              </a:cxn>
              <a:cxn ang="0">
                <a:pos x="connsiteX3" y="connsiteY3"/>
              </a:cxn>
            </a:cxnLst>
            <a:rect l="l" t="t" r="r" b="b"/>
            <a:pathLst>
              <a:path w="927100" h="1371600">
                <a:moveTo>
                  <a:pt x="254000" y="0"/>
                </a:moveTo>
                <a:lnTo>
                  <a:pt x="0" y="0"/>
                </a:lnTo>
                <a:lnTo>
                  <a:pt x="0" y="1371600"/>
                </a:lnTo>
                <a:lnTo>
                  <a:pt x="927100" y="1371600"/>
                </a:lnTo>
              </a:path>
            </a:pathLst>
          </a:custGeom>
          <a:noFill/>
          <a:ln>
            <a:solidFill>
              <a:schemeClr val="bg1">
                <a:lumMod val="75000"/>
              </a:schemeClr>
            </a:solidFill>
            <a:prstDash val="dash"/>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7" name="文本框 506"/>
          <p:cNvSpPr txBox="1"/>
          <p:nvPr/>
        </p:nvSpPr>
        <p:spPr>
          <a:xfrm>
            <a:off x="596716" y="4355656"/>
            <a:ext cx="838691" cy="369332"/>
          </a:xfrm>
          <a:prstGeom prst="rect">
            <a:avLst/>
          </a:prstGeom>
          <a:noFill/>
        </p:spPr>
        <p:txBody>
          <a:bodyPr wrap="none" rtlCol="0">
            <a:spAutoFit/>
          </a:bodyPr>
          <a:lstStyle/>
          <a:p>
            <a:r>
              <a:rPr lang="en-US" altLang="zh-CN" dirty="0"/>
              <a:t>34.26%</a:t>
            </a:r>
            <a:endParaRPr lang="zh-CN" altLang="en-US" dirty="0"/>
          </a:p>
        </p:txBody>
      </p:sp>
      <p:sp>
        <p:nvSpPr>
          <p:cNvPr id="508" name="文本框 507"/>
          <p:cNvSpPr txBox="1"/>
          <p:nvPr/>
        </p:nvSpPr>
        <p:spPr>
          <a:xfrm>
            <a:off x="587211" y="4149831"/>
            <a:ext cx="723275" cy="307777"/>
          </a:xfrm>
          <a:prstGeom prst="rect">
            <a:avLst/>
          </a:prstGeom>
          <a:noFill/>
        </p:spPr>
        <p:txBody>
          <a:bodyPr wrap="none" rtlCol="0">
            <a:spAutoFit/>
          </a:bodyPr>
          <a:lstStyle/>
          <a:p>
            <a:r>
              <a:rPr lang="zh-CN" altLang="en-US" sz="1400" dirty="0">
                <a:solidFill>
                  <a:schemeClr val="tx1">
                    <a:lumMod val="75000"/>
                    <a:lumOff val="25000"/>
                  </a:schemeClr>
                </a:solidFill>
              </a:rPr>
              <a:t>转化率</a:t>
            </a:r>
            <a:endParaRPr lang="zh-CN" altLang="en-US" sz="1400" dirty="0">
              <a:solidFill>
                <a:schemeClr val="tx1">
                  <a:lumMod val="75000"/>
                  <a:lumOff val="25000"/>
                </a:schemeClr>
              </a:solidFill>
            </a:endParaRPr>
          </a:p>
        </p:txBody>
      </p:sp>
      <p:sp>
        <p:nvSpPr>
          <p:cNvPr id="544" name="文本框 543"/>
          <p:cNvSpPr txBox="1"/>
          <p:nvPr/>
        </p:nvSpPr>
        <p:spPr>
          <a:xfrm>
            <a:off x="6485601" y="3452077"/>
            <a:ext cx="1210588" cy="338554"/>
          </a:xfrm>
          <a:prstGeom prst="rect">
            <a:avLst/>
          </a:prstGeom>
          <a:noFill/>
        </p:spPr>
        <p:txBody>
          <a:bodyPr wrap="none" rtlCol="0">
            <a:spAutoFit/>
          </a:bodyPr>
          <a:lstStyle/>
          <a:p>
            <a:r>
              <a:rPr lang="zh-CN" altLang="en-US" sz="1600" dirty="0"/>
              <a:t>点击详情页</a:t>
            </a:r>
            <a:endParaRPr lang="zh-CN" altLang="en-US" sz="1600" dirty="0"/>
          </a:p>
        </p:txBody>
      </p:sp>
      <p:sp>
        <p:nvSpPr>
          <p:cNvPr id="545" name="文本框 544"/>
          <p:cNvSpPr txBox="1"/>
          <p:nvPr/>
        </p:nvSpPr>
        <p:spPr>
          <a:xfrm>
            <a:off x="6485601" y="3724221"/>
            <a:ext cx="1194558" cy="400110"/>
          </a:xfrm>
          <a:prstGeom prst="rect">
            <a:avLst/>
          </a:prstGeom>
          <a:noFill/>
        </p:spPr>
        <p:txBody>
          <a:bodyPr wrap="none" rtlCol="0">
            <a:spAutoFit/>
          </a:bodyPr>
          <a:lstStyle/>
          <a:p>
            <a:r>
              <a:rPr lang="en-US" altLang="zh-CN" sz="2000" dirty="0">
                <a:solidFill>
                  <a:schemeClr val="accent2"/>
                </a:solidFill>
                <a:latin typeface="+mj-ea"/>
                <a:ea typeface="+mj-ea"/>
              </a:rPr>
              <a:t>13241</a:t>
            </a:r>
            <a:r>
              <a:rPr lang="zh-CN" altLang="en-US" sz="2000" dirty="0">
                <a:solidFill>
                  <a:schemeClr val="accent2"/>
                </a:solidFill>
                <a:latin typeface="+mj-ea"/>
                <a:ea typeface="+mj-ea"/>
              </a:rPr>
              <a:t>人</a:t>
            </a:r>
            <a:endParaRPr lang="zh-CN" altLang="en-US" sz="2000" dirty="0">
              <a:solidFill>
                <a:schemeClr val="accent2"/>
              </a:solidFill>
              <a:latin typeface="+mj-ea"/>
              <a:ea typeface="+mj-ea"/>
            </a:endParaRPr>
          </a:p>
        </p:txBody>
      </p:sp>
      <p:sp>
        <p:nvSpPr>
          <p:cNvPr id="546" name="矩形: 圆角 545"/>
          <p:cNvSpPr/>
          <p:nvPr/>
        </p:nvSpPr>
        <p:spPr>
          <a:xfrm flipH="1">
            <a:off x="7724488" y="3284436"/>
            <a:ext cx="3939651" cy="1103132"/>
          </a:xfrm>
          <a:prstGeom prst="roundRect">
            <a:avLst>
              <a:gd name="adj" fmla="val 1693"/>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0" name="文本框 549"/>
          <p:cNvSpPr txBox="1"/>
          <p:nvPr/>
        </p:nvSpPr>
        <p:spPr>
          <a:xfrm>
            <a:off x="6485601" y="4960423"/>
            <a:ext cx="1005403" cy="338554"/>
          </a:xfrm>
          <a:prstGeom prst="rect">
            <a:avLst/>
          </a:prstGeom>
          <a:noFill/>
        </p:spPr>
        <p:txBody>
          <a:bodyPr wrap="none" rtlCol="0">
            <a:spAutoFit/>
          </a:bodyPr>
          <a:lstStyle/>
          <a:p>
            <a:r>
              <a:rPr lang="zh-CN" altLang="en-US" sz="1600" dirty="0"/>
              <a:t>支付下单</a:t>
            </a:r>
            <a:endParaRPr lang="zh-CN" altLang="en-US" sz="1600" dirty="0"/>
          </a:p>
        </p:txBody>
      </p:sp>
      <p:sp>
        <p:nvSpPr>
          <p:cNvPr id="553" name="文本框 552"/>
          <p:cNvSpPr txBox="1"/>
          <p:nvPr/>
        </p:nvSpPr>
        <p:spPr>
          <a:xfrm>
            <a:off x="6485601" y="5232567"/>
            <a:ext cx="1043876" cy="400110"/>
          </a:xfrm>
          <a:prstGeom prst="rect">
            <a:avLst/>
          </a:prstGeom>
          <a:noFill/>
        </p:spPr>
        <p:txBody>
          <a:bodyPr wrap="none" rtlCol="0">
            <a:spAutoFit/>
          </a:bodyPr>
          <a:lstStyle/>
          <a:p>
            <a:r>
              <a:rPr lang="en-US" altLang="zh-CN" sz="2000" dirty="0">
                <a:solidFill>
                  <a:schemeClr val="accent3"/>
                </a:solidFill>
                <a:latin typeface="+mj-ea"/>
                <a:ea typeface="+mj-ea"/>
              </a:rPr>
              <a:t>4415</a:t>
            </a:r>
            <a:r>
              <a:rPr lang="zh-CN" altLang="en-US" sz="2000" dirty="0">
                <a:solidFill>
                  <a:schemeClr val="accent3"/>
                </a:solidFill>
                <a:latin typeface="+mj-ea"/>
                <a:ea typeface="+mj-ea"/>
              </a:rPr>
              <a:t>人</a:t>
            </a:r>
            <a:endParaRPr lang="zh-CN" altLang="en-US" sz="2000" dirty="0">
              <a:solidFill>
                <a:schemeClr val="accent3"/>
              </a:solidFill>
              <a:latin typeface="+mj-ea"/>
              <a:ea typeface="+mj-ea"/>
            </a:endParaRPr>
          </a:p>
        </p:txBody>
      </p:sp>
      <p:sp>
        <p:nvSpPr>
          <p:cNvPr id="555" name="矩形: 圆角 554"/>
          <p:cNvSpPr/>
          <p:nvPr/>
        </p:nvSpPr>
        <p:spPr>
          <a:xfrm flipH="1">
            <a:off x="7724488" y="4792782"/>
            <a:ext cx="3939651" cy="1103132"/>
          </a:xfrm>
          <a:prstGeom prst="roundRect">
            <a:avLst>
              <a:gd name="adj" fmla="val 1693"/>
            </a:avLst>
          </a:prstGeom>
          <a:gradFill flip="none" rotWithShape="1">
            <a:gsLst>
              <a:gs pos="0">
                <a:schemeClr val="bg1"/>
              </a:gs>
              <a:gs pos="100000">
                <a:schemeClr val="bg1"/>
              </a:gs>
              <a:gs pos="46000">
                <a:schemeClr val="accent3">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5" name="直接连接符 564"/>
          <p:cNvCxnSpPr/>
          <p:nvPr/>
        </p:nvCxnSpPr>
        <p:spPr>
          <a:xfrm>
            <a:off x="4514850" y="3627364"/>
            <a:ext cx="1847850" cy="0"/>
          </a:xfrm>
          <a:prstGeom prst="line">
            <a:avLst/>
          </a:prstGeom>
          <a:ln>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567" name="直接连接符 566"/>
          <p:cNvCxnSpPr/>
          <p:nvPr/>
        </p:nvCxnSpPr>
        <p:spPr>
          <a:xfrm>
            <a:off x="3859368" y="5113264"/>
            <a:ext cx="2503332" cy="0"/>
          </a:xfrm>
          <a:prstGeom prst="line">
            <a:avLst/>
          </a:prstGeom>
          <a:ln>
            <a:solidFill>
              <a:schemeClr val="accent3"/>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570" name="文本框 569"/>
          <p:cNvSpPr txBox="1"/>
          <p:nvPr/>
        </p:nvSpPr>
        <p:spPr>
          <a:xfrm>
            <a:off x="7913643" y="1934881"/>
            <a:ext cx="740908" cy="369332"/>
          </a:xfrm>
          <a:prstGeom prst="rect">
            <a:avLst/>
          </a:prstGeom>
          <a:noFill/>
        </p:spPr>
        <p:txBody>
          <a:bodyPr wrap="none" rtlCol="0">
            <a:spAutoFit/>
          </a:bodyPr>
          <a:lstStyle/>
          <a:p>
            <a:r>
              <a:rPr lang="en-US" altLang="zh-CN" b="1" dirty="0"/>
              <a:t>6.21%</a:t>
            </a:r>
            <a:endParaRPr lang="zh-CN" altLang="en-US" b="1" dirty="0"/>
          </a:p>
        </p:txBody>
      </p:sp>
      <p:cxnSp>
        <p:nvCxnSpPr>
          <p:cNvPr id="573" name="直接箭头连接符 572"/>
          <p:cNvCxnSpPr/>
          <p:nvPr/>
        </p:nvCxnSpPr>
        <p:spPr>
          <a:xfrm flipV="1">
            <a:off x="7913643" y="2031842"/>
            <a:ext cx="0" cy="184666"/>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574" name="文本框 573"/>
          <p:cNvSpPr txBox="1"/>
          <p:nvPr/>
        </p:nvSpPr>
        <p:spPr>
          <a:xfrm>
            <a:off x="8638396" y="3479182"/>
            <a:ext cx="3002734" cy="664221"/>
          </a:xfrm>
          <a:prstGeom prst="rect">
            <a:avLst/>
          </a:prstGeom>
          <a:noFill/>
        </p:spPr>
        <p:txBody>
          <a:bodyPr wrap="square" rtlCol="0">
            <a:spAutoFit/>
          </a:bodyPr>
          <a:lstStyle/>
          <a:p>
            <a:pPr>
              <a:lnSpc>
                <a:spcPct val="120000"/>
              </a:lnSpc>
            </a:pPr>
            <a:r>
              <a:rPr lang="zh-CN" altLang="en-US" sz="1600" dirty="0"/>
              <a:t>商品详情页本周未进行优化迭代，整体点击率变化不大</a:t>
            </a:r>
            <a:endParaRPr lang="zh-CN" altLang="en-US" sz="1600" dirty="0"/>
          </a:p>
        </p:txBody>
      </p:sp>
      <p:sp>
        <p:nvSpPr>
          <p:cNvPr id="575" name="文本框 574"/>
          <p:cNvSpPr txBox="1"/>
          <p:nvPr/>
        </p:nvSpPr>
        <p:spPr>
          <a:xfrm>
            <a:off x="7913643" y="3475409"/>
            <a:ext cx="740908" cy="369332"/>
          </a:xfrm>
          <a:prstGeom prst="rect">
            <a:avLst/>
          </a:prstGeom>
          <a:noFill/>
        </p:spPr>
        <p:txBody>
          <a:bodyPr wrap="none" rtlCol="0">
            <a:spAutoFit/>
          </a:bodyPr>
          <a:lstStyle/>
          <a:p>
            <a:r>
              <a:rPr lang="en-US" altLang="zh-CN" b="1" dirty="0"/>
              <a:t>0.21%</a:t>
            </a:r>
            <a:endParaRPr lang="zh-CN" altLang="en-US" b="1" dirty="0"/>
          </a:p>
        </p:txBody>
      </p:sp>
      <p:cxnSp>
        <p:nvCxnSpPr>
          <p:cNvPr id="576" name="直接箭头连接符 575"/>
          <p:cNvCxnSpPr/>
          <p:nvPr/>
        </p:nvCxnSpPr>
        <p:spPr>
          <a:xfrm flipV="1">
            <a:off x="7913643" y="3572370"/>
            <a:ext cx="0" cy="184666"/>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77" name="文本框 576"/>
          <p:cNvSpPr txBox="1"/>
          <p:nvPr/>
        </p:nvSpPr>
        <p:spPr>
          <a:xfrm>
            <a:off x="8638396" y="5019710"/>
            <a:ext cx="3002734" cy="664028"/>
          </a:xfrm>
          <a:prstGeom prst="rect">
            <a:avLst/>
          </a:prstGeom>
          <a:noFill/>
        </p:spPr>
        <p:txBody>
          <a:bodyPr wrap="square" rtlCol="0">
            <a:spAutoFit/>
          </a:bodyPr>
          <a:lstStyle/>
          <a:p>
            <a:pPr>
              <a:lnSpc>
                <a:spcPct val="120000"/>
              </a:lnSpc>
            </a:pPr>
            <a:r>
              <a:rPr lang="zh-CN" altLang="en-US" sz="1600" dirty="0"/>
              <a:t>由于库存问题，导致部分商品尺码缺货，支付下单有所下降</a:t>
            </a:r>
            <a:endParaRPr lang="zh-CN" altLang="en-US" sz="1600" dirty="0"/>
          </a:p>
        </p:txBody>
      </p:sp>
      <p:sp>
        <p:nvSpPr>
          <p:cNvPr id="578" name="文本框 577"/>
          <p:cNvSpPr txBox="1"/>
          <p:nvPr/>
        </p:nvSpPr>
        <p:spPr>
          <a:xfrm>
            <a:off x="7913643" y="5015937"/>
            <a:ext cx="740908" cy="369332"/>
          </a:xfrm>
          <a:prstGeom prst="rect">
            <a:avLst/>
          </a:prstGeom>
          <a:noFill/>
        </p:spPr>
        <p:txBody>
          <a:bodyPr wrap="none" rtlCol="0">
            <a:spAutoFit/>
          </a:bodyPr>
          <a:lstStyle/>
          <a:p>
            <a:r>
              <a:rPr lang="en-US" altLang="zh-CN" b="1" dirty="0"/>
              <a:t>3.21%</a:t>
            </a:r>
            <a:endParaRPr lang="zh-CN" altLang="en-US" b="1" dirty="0"/>
          </a:p>
        </p:txBody>
      </p:sp>
      <p:cxnSp>
        <p:nvCxnSpPr>
          <p:cNvPr id="579" name="直接箭头连接符 578"/>
          <p:cNvCxnSpPr/>
          <p:nvPr/>
        </p:nvCxnSpPr>
        <p:spPr>
          <a:xfrm>
            <a:off x="7912011" y="5113264"/>
            <a:ext cx="0" cy="198361"/>
          </a:xfrm>
          <a:prstGeom prst="straightConnector1">
            <a:avLst/>
          </a:prstGeom>
          <a:ln w="158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9782" y="6407"/>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43" name="矩形: 圆角 42"/>
          <p:cNvSpPr/>
          <p:nvPr/>
        </p:nvSpPr>
        <p:spPr>
          <a:xfrm flipH="1">
            <a:off x="3374141" y="1338565"/>
            <a:ext cx="2368766" cy="922322"/>
          </a:xfrm>
          <a:prstGeom prst="roundRect">
            <a:avLst>
              <a:gd name="adj" fmla="val 1693"/>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p:cNvSpPr/>
          <p:nvPr/>
        </p:nvSpPr>
        <p:spPr>
          <a:xfrm flipH="1">
            <a:off x="9631147" y="3958336"/>
            <a:ext cx="2368766" cy="922322"/>
          </a:xfrm>
          <a:prstGeom prst="roundRect">
            <a:avLst>
              <a:gd name="adj" fmla="val 1693"/>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p:cNvSpPr/>
          <p:nvPr/>
        </p:nvSpPr>
        <p:spPr>
          <a:xfrm flipH="1">
            <a:off x="7260258" y="5516196"/>
            <a:ext cx="2368766" cy="922322"/>
          </a:xfrm>
          <a:prstGeom prst="roundRect">
            <a:avLst>
              <a:gd name="adj" fmla="val 1693"/>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p:cNvSpPr/>
          <p:nvPr/>
        </p:nvSpPr>
        <p:spPr>
          <a:xfrm flipH="1">
            <a:off x="1181635" y="3153402"/>
            <a:ext cx="2368766" cy="922322"/>
          </a:xfrm>
          <a:prstGeom prst="roundRect">
            <a:avLst>
              <a:gd name="adj" fmla="val 1693"/>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20435" y="475734"/>
            <a:ext cx="5315156"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37 </a:t>
            </a:r>
            <a:r>
              <a:rPr lang="zh-CN" altLang="en-US" dirty="0"/>
              <a:t>克服困难，再创新高</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8" name="文本框 17"/>
          <p:cNvSpPr txBox="1"/>
          <p:nvPr/>
        </p:nvSpPr>
        <p:spPr>
          <a:xfrm>
            <a:off x="1523763" y="3541919"/>
            <a:ext cx="1929050" cy="521105"/>
          </a:xfrm>
          <a:prstGeom prst="rect">
            <a:avLst/>
          </a:prstGeom>
          <a:noFill/>
        </p:spPr>
        <p:txBody>
          <a:bodyPr wrap="square" rtlCol="0">
            <a:spAutoFit/>
          </a:bodyPr>
          <a:lstStyle/>
          <a:p>
            <a:pPr>
              <a:lnSpc>
                <a:spcPct val="120000"/>
              </a:lnSpc>
            </a:pPr>
            <a:r>
              <a:rPr lang="zh-CN" altLang="en-US" sz="1200" dirty="0"/>
              <a:t>今年总计获取订单</a:t>
            </a:r>
            <a:r>
              <a:rPr lang="en-US" altLang="zh-CN" sz="1200" dirty="0"/>
              <a:t>258</a:t>
            </a:r>
            <a:r>
              <a:rPr lang="zh-CN" altLang="en-US" sz="1200" dirty="0"/>
              <a:t>单，相较去年取得较大增长</a:t>
            </a:r>
            <a:endParaRPr lang="zh-CN" altLang="en-US" sz="1200" dirty="0"/>
          </a:p>
        </p:txBody>
      </p:sp>
      <p:sp>
        <p:nvSpPr>
          <p:cNvPr id="20" name="文本框 19"/>
          <p:cNvSpPr txBox="1"/>
          <p:nvPr/>
        </p:nvSpPr>
        <p:spPr>
          <a:xfrm>
            <a:off x="1523763" y="3243920"/>
            <a:ext cx="3002734" cy="332976"/>
          </a:xfrm>
          <a:prstGeom prst="rect">
            <a:avLst/>
          </a:prstGeom>
          <a:noFill/>
        </p:spPr>
        <p:txBody>
          <a:bodyPr wrap="square" rtlCol="0">
            <a:spAutoFit/>
          </a:bodyPr>
          <a:lstStyle/>
          <a:p>
            <a:pPr>
              <a:lnSpc>
                <a:spcPct val="120000"/>
              </a:lnSpc>
            </a:pPr>
            <a:r>
              <a:rPr lang="zh-CN" altLang="en-US" sz="1400" dirty="0">
                <a:solidFill>
                  <a:schemeClr val="accent2"/>
                </a:solidFill>
                <a:latin typeface="+mj-ea"/>
                <a:ea typeface="+mj-ea"/>
              </a:rPr>
              <a:t>订单量同比增长</a:t>
            </a:r>
            <a:r>
              <a:rPr lang="en-US" altLang="zh-CN" sz="1400" dirty="0">
                <a:solidFill>
                  <a:schemeClr val="accent2"/>
                </a:solidFill>
                <a:latin typeface="+mj-ea"/>
                <a:ea typeface="+mj-ea"/>
              </a:rPr>
              <a:t>25%</a:t>
            </a:r>
            <a:endParaRPr lang="zh-CN" altLang="en-US" sz="1400" dirty="0">
              <a:solidFill>
                <a:schemeClr val="accent2"/>
              </a:solidFill>
              <a:latin typeface="+mj-ea"/>
              <a:ea typeface="+mj-ea"/>
            </a:endParaRPr>
          </a:p>
        </p:txBody>
      </p:sp>
      <p:sp>
        <p:nvSpPr>
          <p:cNvPr id="21" name="矩形 20"/>
          <p:cNvSpPr/>
          <p:nvPr/>
        </p:nvSpPr>
        <p:spPr>
          <a:xfrm>
            <a:off x="435565" y="3155647"/>
            <a:ext cx="942988" cy="942988"/>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2" name="文本框 21"/>
          <p:cNvSpPr txBox="1"/>
          <p:nvPr/>
        </p:nvSpPr>
        <p:spPr>
          <a:xfrm>
            <a:off x="3733103" y="1703605"/>
            <a:ext cx="1929050" cy="521233"/>
          </a:xfrm>
          <a:prstGeom prst="rect">
            <a:avLst/>
          </a:prstGeom>
          <a:noFill/>
        </p:spPr>
        <p:txBody>
          <a:bodyPr wrap="square" rtlCol="0">
            <a:spAutoFit/>
          </a:bodyPr>
          <a:lstStyle/>
          <a:p>
            <a:pPr>
              <a:lnSpc>
                <a:spcPct val="120000"/>
              </a:lnSpc>
            </a:pPr>
            <a:r>
              <a:rPr lang="zh-CN" altLang="en-US" sz="1200" dirty="0"/>
              <a:t>本年度通过多次营销活动，获得</a:t>
            </a:r>
            <a:r>
              <a:rPr lang="en-US" altLang="zh-CN" sz="1200" dirty="0"/>
              <a:t>1800</a:t>
            </a:r>
            <a:r>
              <a:rPr lang="zh-CN" altLang="en-US" sz="1200" dirty="0"/>
              <a:t>家意向客户</a:t>
            </a:r>
            <a:endParaRPr lang="zh-CN" altLang="en-US" sz="1200" dirty="0"/>
          </a:p>
        </p:txBody>
      </p:sp>
      <p:sp>
        <p:nvSpPr>
          <p:cNvPr id="23" name="文本框 22"/>
          <p:cNvSpPr txBox="1"/>
          <p:nvPr/>
        </p:nvSpPr>
        <p:spPr>
          <a:xfrm>
            <a:off x="3733103" y="1392906"/>
            <a:ext cx="3002734" cy="332976"/>
          </a:xfrm>
          <a:prstGeom prst="rect">
            <a:avLst/>
          </a:prstGeom>
          <a:noFill/>
        </p:spPr>
        <p:txBody>
          <a:bodyPr wrap="square" rtlCol="0">
            <a:spAutoFit/>
          </a:bodyPr>
          <a:lstStyle/>
          <a:p>
            <a:pPr>
              <a:lnSpc>
                <a:spcPct val="120000"/>
              </a:lnSpc>
            </a:pPr>
            <a:r>
              <a:rPr lang="zh-CN" altLang="en-US" sz="1400" dirty="0">
                <a:solidFill>
                  <a:schemeClr val="accent2"/>
                </a:solidFill>
                <a:latin typeface="+mj-ea"/>
                <a:ea typeface="+mj-ea"/>
              </a:rPr>
              <a:t>意向客户翻倍增长</a:t>
            </a:r>
            <a:endParaRPr lang="zh-CN" altLang="en-US" sz="1400" dirty="0">
              <a:solidFill>
                <a:schemeClr val="accent2"/>
              </a:solidFill>
              <a:latin typeface="+mj-ea"/>
              <a:ea typeface="+mj-ea"/>
            </a:endParaRPr>
          </a:p>
        </p:txBody>
      </p:sp>
      <p:sp>
        <p:nvSpPr>
          <p:cNvPr id="24" name="矩形 23"/>
          <p:cNvSpPr/>
          <p:nvPr/>
        </p:nvSpPr>
        <p:spPr>
          <a:xfrm>
            <a:off x="2659419" y="1328579"/>
            <a:ext cx="942988" cy="942988"/>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8" name="任意多边形: 形状 457"/>
          <p:cNvSpPr/>
          <p:nvPr/>
        </p:nvSpPr>
        <p:spPr>
          <a:xfrm rot="2419309">
            <a:off x="3293915" y="-937499"/>
            <a:ext cx="4837206" cy="9472139"/>
          </a:xfrm>
          <a:custGeom>
            <a:avLst/>
            <a:gdLst>
              <a:gd name="connsiteX0" fmla="*/ 3861035 w 5254542"/>
              <a:gd name="connsiteY0" fmla="*/ 0 h 8448519"/>
              <a:gd name="connsiteX1" fmla="*/ 5254542 w 5254542"/>
              <a:gd name="connsiteY1" fmla="*/ 1801267 h 8448519"/>
              <a:gd name="connsiteX2" fmla="*/ 4557802 w 5254542"/>
              <a:gd name="connsiteY2" fmla="*/ 1801267 h 8448519"/>
              <a:gd name="connsiteX3" fmla="*/ 4556310 w 5254542"/>
              <a:gd name="connsiteY3" fmla="*/ 1847578 h 8448519"/>
              <a:gd name="connsiteX4" fmla="*/ 0 w 5254542"/>
              <a:gd name="connsiteY4" fmla="*/ 8448519 h 8448519"/>
              <a:gd name="connsiteX5" fmla="*/ 3154303 w 5254542"/>
              <a:gd name="connsiteY5" fmla="*/ 1864235 h 8448519"/>
              <a:gd name="connsiteX6" fmla="*/ 3159431 w 5254542"/>
              <a:gd name="connsiteY6" fmla="*/ 1801267 h 8448519"/>
              <a:gd name="connsiteX7" fmla="*/ 2399638 w 5254542"/>
              <a:gd name="connsiteY7" fmla="*/ 1801267 h 8448519"/>
              <a:gd name="connsiteX0-1" fmla="*/ 3682277 w 5075784"/>
              <a:gd name="connsiteY0-2" fmla="*/ 0 h 8796527"/>
              <a:gd name="connsiteX1-3" fmla="*/ 5075784 w 5075784"/>
              <a:gd name="connsiteY1-4" fmla="*/ 1801267 h 8796527"/>
              <a:gd name="connsiteX2-5" fmla="*/ 4379044 w 5075784"/>
              <a:gd name="connsiteY2-6" fmla="*/ 1801267 h 8796527"/>
              <a:gd name="connsiteX3-7" fmla="*/ 4377552 w 5075784"/>
              <a:gd name="connsiteY3-8" fmla="*/ 1847578 h 8796527"/>
              <a:gd name="connsiteX4-9" fmla="*/ 0 w 5075784"/>
              <a:gd name="connsiteY4-10" fmla="*/ 8796527 h 8796527"/>
              <a:gd name="connsiteX5-11" fmla="*/ 2975545 w 5075784"/>
              <a:gd name="connsiteY5-12" fmla="*/ 1864235 h 8796527"/>
              <a:gd name="connsiteX6-13" fmla="*/ 2980673 w 5075784"/>
              <a:gd name="connsiteY6-14" fmla="*/ 1801267 h 8796527"/>
              <a:gd name="connsiteX7-15" fmla="*/ 2220880 w 5075784"/>
              <a:gd name="connsiteY7-16" fmla="*/ 1801267 h 8796527"/>
              <a:gd name="connsiteX8" fmla="*/ 3682277 w 5075784"/>
              <a:gd name="connsiteY8" fmla="*/ 0 h 8796527"/>
              <a:gd name="connsiteX0-17" fmla="*/ 3696925 w 5090432"/>
              <a:gd name="connsiteY0-18" fmla="*/ 0 h 8975533"/>
              <a:gd name="connsiteX1-19" fmla="*/ 5090432 w 5090432"/>
              <a:gd name="connsiteY1-20" fmla="*/ 1801267 h 8975533"/>
              <a:gd name="connsiteX2-21" fmla="*/ 4393692 w 5090432"/>
              <a:gd name="connsiteY2-22" fmla="*/ 1801267 h 8975533"/>
              <a:gd name="connsiteX3-23" fmla="*/ 4392200 w 5090432"/>
              <a:gd name="connsiteY3-24" fmla="*/ 1847578 h 8975533"/>
              <a:gd name="connsiteX4-25" fmla="*/ 0 w 5090432"/>
              <a:gd name="connsiteY4-26" fmla="*/ 8975533 h 8975533"/>
              <a:gd name="connsiteX5-27" fmla="*/ 2990193 w 5090432"/>
              <a:gd name="connsiteY5-28" fmla="*/ 1864235 h 8975533"/>
              <a:gd name="connsiteX6-29" fmla="*/ 2995321 w 5090432"/>
              <a:gd name="connsiteY6-30" fmla="*/ 1801267 h 8975533"/>
              <a:gd name="connsiteX7-31" fmla="*/ 2235528 w 5090432"/>
              <a:gd name="connsiteY7-32" fmla="*/ 1801267 h 8975533"/>
              <a:gd name="connsiteX8-33" fmla="*/ 3696925 w 5090432"/>
              <a:gd name="connsiteY8-34" fmla="*/ 0 h 8975533"/>
              <a:gd name="connsiteX0-35" fmla="*/ 3816048 w 5209555"/>
              <a:gd name="connsiteY0-36" fmla="*/ 0 h 9109950"/>
              <a:gd name="connsiteX1-37" fmla="*/ 5209555 w 5209555"/>
              <a:gd name="connsiteY1-38" fmla="*/ 1801267 h 9109950"/>
              <a:gd name="connsiteX2-39" fmla="*/ 4512815 w 5209555"/>
              <a:gd name="connsiteY2-40" fmla="*/ 1801267 h 9109950"/>
              <a:gd name="connsiteX3-41" fmla="*/ 4511323 w 5209555"/>
              <a:gd name="connsiteY3-42" fmla="*/ 1847578 h 9109950"/>
              <a:gd name="connsiteX4-43" fmla="*/ 0 w 5209555"/>
              <a:gd name="connsiteY4-44" fmla="*/ 9109950 h 9109950"/>
              <a:gd name="connsiteX5-45" fmla="*/ 3109316 w 5209555"/>
              <a:gd name="connsiteY5-46" fmla="*/ 1864235 h 9109950"/>
              <a:gd name="connsiteX6-47" fmla="*/ 3114444 w 5209555"/>
              <a:gd name="connsiteY6-48" fmla="*/ 1801267 h 9109950"/>
              <a:gd name="connsiteX7-49" fmla="*/ 2354651 w 5209555"/>
              <a:gd name="connsiteY7-50" fmla="*/ 1801267 h 9109950"/>
              <a:gd name="connsiteX8-51" fmla="*/ 3816048 w 5209555"/>
              <a:gd name="connsiteY8-52" fmla="*/ 0 h 9109950"/>
              <a:gd name="connsiteX0-53" fmla="*/ 3845096 w 5238603"/>
              <a:gd name="connsiteY0-54" fmla="*/ 0 h 9134604"/>
              <a:gd name="connsiteX1-55" fmla="*/ 5238603 w 5238603"/>
              <a:gd name="connsiteY1-56" fmla="*/ 1801267 h 9134604"/>
              <a:gd name="connsiteX2-57" fmla="*/ 4541863 w 5238603"/>
              <a:gd name="connsiteY2-58" fmla="*/ 1801267 h 9134604"/>
              <a:gd name="connsiteX3-59" fmla="*/ 4540371 w 5238603"/>
              <a:gd name="connsiteY3-60" fmla="*/ 1847578 h 9134604"/>
              <a:gd name="connsiteX4-61" fmla="*/ 0 w 5238603"/>
              <a:gd name="connsiteY4-62" fmla="*/ 9134604 h 9134604"/>
              <a:gd name="connsiteX5-63" fmla="*/ 3138364 w 5238603"/>
              <a:gd name="connsiteY5-64" fmla="*/ 1864235 h 9134604"/>
              <a:gd name="connsiteX6-65" fmla="*/ 3143492 w 5238603"/>
              <a:gd name="connsiteY6-66" fmla="*/ 1801267 h 9134604"/>
              <a:gd name="connsiteX7-67" fmla="*/ 2383699 w 5238603"/>
              <a:gd name="connsiteY7-68" fmla="*/ 1801267 h 9134604"/>
              <a:gd name="connsiteX8-69" fmla="*/ 3845096 w 5238603"/>
              <a:gd name="connsiteY8-70" fmla="*/ 0 h 9134604"/>
              <a:gd name="connsiteX0-71" fmla="*/ 3868856 w 5262363"/>
              <a:gd name="connsiteY0-72" fmla="*/ 0 h 9204742"/>
              <a:gd name="connsiteX1-73" fmla="*/ 5262363 w 5262363"/>
              <a:gd name="connsiteY1-74" fmla="*/ 1801267 h 9204742"/>
              <a:gd name="connsiteX2-75" fmla="*/ 4565623 w 5262363"/>
              <a:gd name="connsiteY2-76" fmla="*/ 1801267 h 9204742"/>
              <a:gd name="connsiteX3-77" fmla="*/ 4564131 w 5262363"/>
              <a:gd name="connsiteY3-78" fmla="*/ 1847578 h 9204742"/>
              <a:gd name="connsiteX4-79" fmla="*/ 0 w 5262363"/>
              <a:gd name="connsiteY4-80" fmla="*/ 9204742 h 9204742"/>
              <a:gd name="connsiteX5-81" fmla="*/ 3162124 w 5262363"/>
              <a:gd name="connsiteY5-82" fmla="*/ 1864235 h 9204742"/>
              <a:gd name="connsiteX6-83" fmla="*/ 3167252 w 5262363"/>
              <a:gd name="connsiteY6-84" fmla="*/ 1801267 h 9204742"/>
              <a:gd name="connsiteX7-85" fmla="*/ 2407459 w 5262363"/>
              <a:gd name="connsiteY7-86" fmla="*/ 1801267 h 9204742"/>
              <a:gd name="connsiteX8-87" fmla="*/ 3868856 w 5262363"/>
              <a:gd name="connsiteY8-88" fmla="*/ 0 h 9204742"/>
              <a:gd name="connsiteX0-89" fmla="*/ 3868856 w 5262363"/>
              <a:gd name="connsiteY0-90" fmla="*/ 0 h 9204742"/>
              <a:gd name="connsiteX1-91" fmla="*/ 5262363 w 5262363"/>
              <a:gd name="connsiteY1-92" fmla="*/ 1801267 h 9204742"/>
              <a:gd name="connsiteX2-93" fmla="*/ 4565623 w 5262363"/>
              <a:gd name="connsiteY2-94" fmla="*/ 1801267 h 9204742"/>
              <a:gd name="connsiteX3-95" fmla="*/ 4564131 w 5262363"/>
              <a:gd name="connsiteY3-96" fmla="*/ 1847578 h 9204742"/>
              <a:gd name="connsiteX4-97" fmla="*/ 0 w 5262363"/>
              <a:gd name="connsiteY4-98" fmla="*/ 9204742 h 9204742"/>
              <a:gd name="connsiteX5-99" fmla="*/ 3162124 w 5262363"/>
              <a:gd name="connsiteY5-100" fmla="*/ 1864235 h 9204742"/>
              <a:gd name="connsiteX6-101" fmla="*/ 3167252 w 5262363"/>
              <a:gd name="connsiteY6-102" fmla="*/ 1801267 h 9204742"/>
              <a:gd name="connsiteX7-103" fmla="*/ 2407459 w 5262363"/>
              <a:gd name="connsiteY7-104" fmla="*/ 1801267 h 9204742"/>
              <a:gd name="connsiteX8-105" fmla="*/ 3868856 w 5262363"/>
              <a:gd name="connsiteY8-106" fmla="*/ 0 h 9204742"/>
              <a:gd name="connsiteX0-107" fmla="*/ 3868856 w 5262363"/>
              <a:gd name="connsiteY0-108" fmla="*/ 0 h 9204742"/>
              <a:gd name="connsiteX1-109" fmla="*/ 5262363 w 5262363"/>
              <a:gd name="connsiteY1-110" fmla="*/ 1801267 h 9204742"/>
              <a:gd name="connsiteX2-111" fmla="*/ 4565623 w 5262363"/>
              <a:gd name="connsiteY2-112" fmla="*/ 1801267 h 9204742"/>
              <a:gd name="connsiteX3-113" fmla="*/ 4564131 w 5262363"/>
              <a:gd name="connsiteY3-114" fmla="*/ 1847578 h 9204742"/>
              <a:gd name="connsiteX4-115" fmla="*/ 0 w 5262363"/>
              <a:gd name="connsiteY4-116" fmla="*/ 9204742 h 9204742"/>
              <a:gd name="connsiteX5-117" fmla="*/ 3162124 w 5262363"/>
              <a:gd name="connsiteY5-118" fmla="*/ 1864235 h 9204742"/>
              <a:gd name="connsiteX6-119" fmla="*/ 3167252 w 5262363"/>
              <a:gd name="connsiteY6-120" fmla="*/ 1801267 h 9204742"/>
              <a:gd name="connsiteX7-121" fmla="*/ 2407459 w 5262363"/>
              <a:gd name="connsiteY7-122" fmla="*/ 1801267 h 9204742"/>
              <a:gd name="connsiteX8-123" fmla="*/ 3868856 w 5262363"/>
              <a:gd name="connsiteY8-124" fmla="*/ 0 h 9204742"/>
              <a:gd name="connsiteX0-125" fmla="*/ 3828264 w 5221771"/>
              <a:gd name="connsiteY0-126" fmla="*/ 0 h 9299503"/>
              <a:gd name="connsiteX1-127" fmla="*/ 5221771 w 5221771"/>
              <a:gd name="connsiteY1-128" fmla="*/ 1801267 h 9299503"/>
              <a:gd name="connsiteX2-129" fmla="*/ 4525031 w 5221771"/>
              <a:gd name="connsiteY2-130" fmla="*/ 1801267 h 9299503"/>
              <a:gd name="connsiteX3-131" fmla="*/ 4523539 w 5221771"/>
              <a:gd name="connsiteY3-132" fmla="*/ 1847578 h 9299503"/>
              <a:gd name="connsiteX4-133" fmla="*/ -1 w 5221771"/>
              <a:gd name="connsiteY4-134" fmla="*/ 9299502 h 9299503"/>
              <a:gd name="connsiteX5-135" fmla="*/ 3121532 w 5221771"/>
              <a:gd name="connsiteY5-136" fmla="*/ 1864235 h 9299503"/>
              <a:gd name="connsiteX6-137" fmla="*/ 3126660 w 5221771"/>
              <a:gd name="connsiteY6-138" fmla="*/ 1801267 h 9299503"/>
              <a:gd name="connsiteX7-139" fmla="*/ 2366867 w 5221771"/>
              <a:gd name="connsiteY7-140" fmla="*/ 1801267 h 9299503"/>
              <a:gd name="connsiteX8-141" fmla="*/ 3828264 w 5221771"/>
              <a:gd name="connsiteY8-142" fmla="*/ 0 h 9299503"/>
              <a:gd name="connsiteX0-143" fmla="*/ 3828265 w 5221772"/>
              <a:gd name="connsiteY0-144" fmla="*/ 0 h 9299502"/>
              <a:gd name="connsiteX1-145" fmla="*/ 5221772 w 5221772"/>
              <a:gd name="connsiteY1-146" fmla="*/ 1801267 h 9299502"/>
              <a:gd name="connsiteX2-147" fmla="*/ 4525032 w 5221772"/>
              <a:gd name="connsiteY2-148" fmla="*/ 1801267 h 9299502"/>
              <a:gd name="connsiteX3-149" fmla="*/ 4523540 w 5221772"/>
              <a:gd name="connsiteY3-150" fmla="*/ 1847578 h 9299502"/>
              <a:gd name="connsiteX4-151" fmla="*/ 0 w 5221772"/>
              <a:gd name="connsiteY4-152" fmla="*/ 9299502 h 9299502"/>
              <a:gd name="connsiteX5-153" fmla="*/ 3121533 w 5221772"/>
              <a:gd name="connsiteY5-154" fmla="*/ 1864235 h 9299502"/>
              <a:gd name="connsiteX6-155" fmla="*/ 3126661 w 5221772"/>
              <a:gd name="connsiteY6-156" fmla="*/ 1801267 h 9299502"/>
              <a:gd name="connsiteX7-157" fmla="*/ 2366868 w 5221772"/>
              <a:gd name="connsiteY7-158" fmla="*/ 1801267 h 9299502"/>
              <a:gd name="connsiteX8-159" fmla="*/ 3828265 w 5221772"/>
              <a:gd name="connsiteY8-160" fmla="*/ 0 h 9299502"/>
              <a:gd name="connsiteX0-161" fmla="*/ 3828265 w 5221772"/>
              <a:gd name="connsiteY0-162" fmla="*/ 0 h 9299502"/>
              <a:gd name="connsiteX1-163" fmla="*/ 5221772 w 5221772"/>
              <a:gd name="connsiteY1-164" fmla="*/ 1801267 h 9299502"/>
              <a:gd name="connsiteX2-165" fmla="*/ 4525032 w 5221772"/>
              <a:gd name="connsiteY2-166" fmla="*/ 1801267 h 9299502"/>
              <a:gd name="connsiteX3-167" fmla="*/ 4523540 w 5221772"/>
              <a:gd name="connsiteY3-168" fmla="*/ 1847578 h 9299502"/>
              <a:gd name="connsiteX4-169" fmla="*/ 0 w 5221772"/>
              <a:gd name="connsiteY4-170" fmla="*/ 9299502 h 9299502"/>
              <a:gd name="connsiteX5-171" fmla="*/ 3121533 w 5221772"/>
              <a:gd name="connsiteY5-172" fmla="*/ 1864235 h 9299502"/>
              <a:gd name="connsiteX6-173" fmla="*/ 3126661 w 5221772"/>
              <a:gd name="connsiteY6-174" fmla="*/ 1801267 h 9299502"/>
              <a:gd name="connsiteX7-175" fmla="*/ 2366868 w 5221772"/>
              <a:gd name="connsiteY7-176" fmla="*/ 1801267 h 9299502"/>
              <a:gd name="connsiteX8-177" fmla="*/ 3828265 w 5221772"/>
              <a:gd name="connsiteY8-178" fmla="*/ 0 h 9299502"/>
              <a:gd name="connsiteX0-179" fmla="*/ 3828265 w 5221772"/>
              <a:gd name="connsiteY0-180" fmla="*/ 0 h 9299502"/>
              <a:gd name="connsiteX1-181" fmla="*/ 5221772 w 5221772"/>
              <a:gd name="connsiteY1-182" fmla="*/ 1801267 h 9299502"/>
              <a:gd name="connsiteX2-183" fmla="*/ 4525032 w 5221772"/>
              <a:gd name="connsiteY2-184" fmla="*/ 1801267 h 9299502"/>
              <a:gd name="connsiteX3-185" fmla="*/ 4523540 w 5221772"/>
              <a:gd name="connsiteY3-186" fmla="*/ 1847578 h 9299502"/>
              <a:gd name="connsiteX4-187" fmla="*/ 0 w 5221772"/>
              <a:gd name="connsiteY4-188" fmla="*/ 9299502 h 9299502"/>
              <a:gd name="connsiteX5-189" fmla="*/ 3121533 w 5221772"/>
              <a:gd name="connsiteY5-190" fmla="*/ 1864235 h 9299502"/>
              <a:gd name="connsiteX6-191" fmla="*/ 3126661 w 5221772"/>
              <a:gd name="connsiteY6-192" fmla="*/ 1801267 h 9299502"/>
              <a:gd name="connsiteX7-193" fmla="*/ 2366868 w 5221772"/>
              <a:gd name="connsiteY7-194" fmla="*/ 1801267 h 9299502"/>
              <a:gd name="connsiteX8-195" fmla="*/ 3828265 w 5221772"/>
              <a:gd name="connsiteY8-196" fmla="*/ 0 h 9299502"/>
              <a:gd name="connsiteX0-197" fmla="*/ 3828265 w 5221772"/>
              <a:gd name="connsiteY0-198" fmla="*/ 0 h 9299502"/>
              <a:gd name="connsiteX1-199" fmla="*/ 5221772 w 5221772"/>
              <a:gd name="connsiteY1-200" fmla="*/ 1801267 h 9299502"/>
              <a:gd name="connsiteX2-201" fmla="*/ 4525032 w 5221772"/>
              <a:gd name="connsiteY2-202" fmla="*/ 1801267 h 9299502"/>
              <a:gd name="connsiteX3-203" fmla="*/ 4523540 w 5221772"/>
              <a:gd name="connsiteY3-204" fmla="*/ 1847578 h 9299502"/>
              <a:gd name="connsiteX4-205" fmla="*/ 0 w 5221772"/>
              <a:gd name="connsiteY4-206" fmla="*/ 9299502 h 9299502"/>
              <a:gd name="connsiteX5-207" fmla="*/ 3121533 w 5221772"/>
              <a:gd name="connsiteY5-208" fmla="*/ 1864235 h 9299502"/>
              <a:gd name="connsiteX6-209" fmla="*/ 3126661 w 5221772"/>
              <a:gd name="connsiteY6-210" fmla="*/ 1801267 h 9299502"/>
              <a:gd name="connsiteX7-211" fmla="*/ 2366868 w 5221772"/>
              <a:gd name="connsiteY7-212" fmla="*/ 1801267 h 9299502"/>
              <a:gd name="connsiteX8-213" fmla="*/ 3828265 w 5221772"/>
              <a:gd name="connsiteY8-214" fmla="*/ 0 h 9299502"/>
              <a:gd name="connsiteX0-215" fmla="*/ 3828265 w 5221772"/>
              <a:gd name="connsiteY0-216" fmla="*/ 0 h 9299502"/>
              <a:gd name="connsiteX1-217" fmla="*/ 5221772 w 5221772"/>
              <a:gd name="connsiteY1-218" fmla="*/ 1801267 h 9299502"/>
              <a:gd name="connsiteX2-219" fmla="*/ 4525032 w 5221772"/>
              <a:gd name="connsiteY2-220" fmla="*/ 1801267 h 9299502"/>
              <a:gd name="connsiteX3-221" fmla="*/ 4523540 w 5221772"/>
              <a:gd name="connsiteY3-222" fmla="*/ 1847578 h 9299502"/>
              <a:gd name="connsiteX4-223" fmla="*/ 0 w 5221772"/>
              <a:gd name="connsiteY4-224" fmla="*/ 9299502 h 9299502"/>
              <a:gd name="connsiteX5-225" fmla="*/ 3121533 w 5221772"/>
              <a:gd name="connsiteY5-226" fmla="*/ 1864235 h 9299502"/>
              <a:gd name="connsiteX6-227" fmla="*/ 3126661 w 5221772"/>
              <a:gd name="connsiteY6-228" fmla="*/ 1801267 h 9299502"/>
              <a:gd name="connsiteX7-229" fmla="*/ 2366868 w 5221772"/>
              <a:gd name="connsiteY7-230" fmla="*/ 1801267 h 9299502"/>
              <a:gd name="connsiteX8-231" fmla="*/ 3828265 w 5221772"/>
              <a:gd name="connsiteY8-232" fmla="*/ 0 h 9299502"/>
              <a:gd name="connsiteX0-233" fmla="*/ 4239505 w 5633012"/>
              <a:gd name="connsiteY0-234" fmla="*/ 0 h 10063093"/>
              <a:gd name="connsiteX1-235" fmla="*/ 5633012 w 5633012"/>
              <a:gd name="connsiteY1-236" fmla="*/ 1801267 h 10063093"/>
              <a:gd name="connsiteX2-237" fmla="*/ 4936272 w 5633012"/>
              <a:gd name="connsiteY2-238" fmla="*/ 1801267 h 10063093"/>
              <a:gd name="connsiteX3-239" fmla="*/ 4934780 w 5633012"/>
              <a:gd name="connsiteY3-240" fmla="*/ 1847578 h 10063093"/>
              <a:gd name="connsiteX4-241" fmla="*/ 0 w 5633012"/>
              <a:gd name="connsiteY4-242" fmla="*/ 10063093 h 10063093"/>
              <a:gd name="connsiteX5-243" fmla="*/ 3532773 w 5633012"/>
              <a:gd name="connsiteY5-244" fmla="*/ 1864235 h 10063093"/>
              <a:gd name="connsiteX6-245" fmla="*/ 3537901 w 5633012"/>
              <a:gd name="connsiteY6-246" fmla="*/ 1801267 h 10063093"/>
              <a:gd name="connsiteX7-247" fmla="*/ 2778108 w 5633012"/>
              <a:gd name="connsiteY7-248" fmla="*/ 1801267 h 10063093"/>
              <a:gd name="connsiteX8-249" fmla="*/ 4239505 w 5633012"/>
              <a:gd name="connsiteY8-250" fmla="*/ 0 h 10063093"/>
              <a:gd name="connsiteX0-251" fmla="*/ 4344521 w 5738028"/>
              <a:gd name="connsiteY0-252" fmla="*/ 0 h 10143555"/>
              <a:gd name="connsiteX1-253" fmla="*/ 5738028 w 5738028"/>
              <a:gd name="connsiteY1-254" fmla="*/ 1801267 h 10143555"/>
              <a:gd name="connsiteX2-255" fmla="*/ 5041288 w 5738028"/>
              <a:gd name="connsiteY2-256" fmla="*/ 1801267 h 10143555"/>
              <a:gd name="connsiteX3-257" fmla="*/ 5039796 w 5738028"/>
              <a:gd name="connsiteY3-258" fmla="*/ 1847578 h 10143555"/>
              <a:gd name="connsiteX4-259" fmla="*/ 0 w 5738028"/>
              <a:gd name="connsiteY4-260" fmla="*/ 10143555 h 10143555"/>
              <a:gd name="connsiteX5-261" fmla="*/ 3637789 w 5738028"/>
              <a:gd name="connsiteY5-262" fmla="*/ 1864235 h 10143555"/>
              <a:gd name="connsiteX6-263" fmla="*/ 3642917 w 5738028"/>
              <a:gd name="connsiteY6-264" fmla="*/ 1801267 h 10143555"/>
              <a:gd name="connsiteX7-265" fmla="*/ 2883124 w 5738028"/>
              <a:gd name="connsiteY7-266" fmla="*/ 1801267 h 10143555"/>
              <a:gd name="connsiteX8-267" fmla="*/ 4344521 w 5738028"/>
              <a:gd name="connsiteY8-268" fmla="*/ 0 h 1014355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Lst>
            <a:rect l="l" t="t" r="r" b="b"/>
            <a:pathLst>
              <a:path w="5738028" h="10143555">
                <a:moveTo>
                  <a:pt x="4344521" y="0"/>
                </a:moveTo>
                <a:lnTo>
                  <a:pt x="5738028" y="1801267"/>
                </a:lnTo>
                <a:lnTo>
                  <a:pt x="5041288" y="1801267"/>
                </a:lnTo>
                <a:cubicBezTo>
                  <a:pt x="5040791" y="1816704"/>
                  <a:pt x="5040293" y="1832141"/>
                  <a:pt x="5039796" y="1847578"/>
                </a:cubicBezTo>
                <a:cubicBezTo>
                  <a:pt x="4972558" y="2695570"/>
                  <a:pt x="2909517" y="7763097"/>
                  <a:pt x="0" y="10143555"/>
                </a:cubicBezTo>
                <a:cubicBezTo>
                  <a:pt x="2183976" y="7738649"/>
                  <a:pt x="3562619" y="2748676"/>
                  <a:pt x="3637789" y="1864235"/>
                </a:cubicBezTo>
                <a:lnTo>
                  <a:pt x="3642917" y="1801267"/>
                </a:lnTo>
                <a:lnTo>
                  <a:pt x="2883124" y="1801267"/>
                </a:lnTo>
                <a:lnTo>
                  <a:pt x="4344521" y="0"/>
                </a:ln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61" name="不完整圆 235"/>
          <p:cNvSpPr/>
          <p:nvPr/>
        </p:nvSpPr>
        <p:spPr>
          <a:xfrm rot="2630724">
            <a:off x="3360865" y="4702104"/>
            <a:ext cx="1747720" cy="357106"/>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gradFill>
            <a:gsLst>
              <a:gs pos="0">
                <a:schemeClr val="bg1">
                  <a:alpha val="0"/>
                </a:schemeClr>
              </a:gs>
              <a:gs pos="100000">
                <a:schemeClr val="bg1">
                  <a:alpha val="20000"/>
                </a:schemeClr>
              </a:gs>
            </a:gsLst>
            <a:lin ang="5400000" scaled="1"/>
          </a:gradFill>
          <a:ln w="57150">
            <a:gradFill flip="none" rotWithShape="1">
              <a:gsLst>
                <a:gs pos="0">
                  <a:schemeClr val="accent2">
                    <a:alpha val="0"/>
                  </a:schemeClr>
                </a:gs>
                <a:gs pos="100000">
                  <a:schemeClr val="accent2"/>
                </a:gs>
              </a:gsLst>
              <a:lin ang="5400000" scaled="1"/>
              <a:tileRect/>
            </a:gradFill>
            <a:prstDash val="solid"/>
          </a:ln>
          <a:effectLst>
            <a:outerShdw blurRad="635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2" name="不完整圆 235"/>
          <p:cNvSpPr/>
          <p:nvPr/>
        </p:nvSpPr>
        <p:spPr>
          <a:xfrm rot="2709858">
            <a:off x="4430999" y="3945385"/>
            <a:ext cx="2484408" cy="507631"/>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gradFill>
            <a:gsLst>
              <a:gs pos="0">
                <a:schemeClr val="bg1">
                  <a:alpha val="0"/>
                </a:schemeClr>
              </a:gs>
              <a:gs pos="100000">
                <a:schemeClr val="bg1">
                  <a:alpha val="20000"/>
                </a:schemeClr>
              </a:gs>
            </a:gsLst>
            <a:lin ang="5400000" scaled="1"/>
          </a:gradFill>
          <a:ln w="57150">
            <a:gradFill flip="none" rotWithShape="1">
              <a:gsLst>
                <a:gs pos="0">
                  <a:schemeClr val="accent2">
                    <a:alpha val="0"/>
                  </a:schemeClr>
                </a:gs>
                <a:gs pos="100000">
                  <a:schemeClr val="accent2"/>
                </a:gs>
              </a:gsLst>
              <a:lin ang="5400000" scaled="1"/>
              <a:tileRect/>
            </a:gradFill>
            <a:prstDash val="solid"/>
          </a:ln>
          <a:effectLst>
            <a:outerShdw blurRad="635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3" name="不完整圆 235"/>
          <p:cNvSpPr/>
          <p:nvPr/>
        </p:nvSpPr>
        <p:spPr>
          <a:xfrm rot="2856778">
            <a:off x="5341131" y="3050418"/>
            <a:ext cx="3557392" cy="726868"/>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gradFill>
            <a:gsLst>
              <a:gs pos="0">
                <a:schemeClr val="bg1">
                  <a:alpha val="0"/>
                </a:schemeClr>
              </a:gs>
              <a:gs pos="100000">
                <a:schemeClr val="bg1">
                  <a:alpha val="20000"/>
                </a:schemeClr>
              </a:gs>
            </a:gsLst>
            <a:lin ang="5400000" scaled="1"/>
          </a:gradFill>
          <a:ln w="57150">
            <a:gradFill flip="none" rotWithShape="1">
              <a:gsLst>
                <a:gs pos="0">
                  <a:schemeClr val="accent2">
                    <a:alpha val="0"/>
                  </a:schemeClr>
                </a:gs>
                <a:gs pos="100000">
                  <a:schemeClr val="accent2"/>
                </a:gs>
              </a:gsLst>
              <a:lin ang="5400000" scaled="1"/>
              <a:tileRect/>
            </a:gradFill>
            <a:prstDash val="solid"/>
          </a:ln>
          <a:effectLst>
            <a:outerShdw blurRad="635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65" name="图形 46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62058" y="3382314"/>
            <a:ext cx="478214" cy="478216"/>
          </a:xfrm>
          <a:prstGeom prst="rect">
            <a:avLst/>
          </a:prstGeom>
          <a:effectLst>
            <a:outerShdw blurRad="411480" dist="123444" dir="5400000" sx="108000" sy="108000" algn="ctr" rotWithShape="0">
              <a:schemeClr val="accent1">
                <a:lumMod val="50000"/>
                <a:alpha val="40000"/>
              </a:schemeClr>
            </a:outerShdw>
          </a:effectLst>
        </p:spPr>
      </p:pic>
      <p:pic>
        <p:nvPicPr>
          <p:cNvPr id="466" name="图形 46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2891806" y="1559394"/>
            <a:ext cx="478214" cy="478216"/>
          </a:xfrm>
          <a:prstGeom prst="rect">
            <a:avLst/>
          </a:prstGeom>
          <a:effectLst>
            <a:outerShdw blurRad="411480" dist="123444" dir="5400000" sx="108000" sy="108000" algn="ctr" rotWithShape="0">
              <a:schemeClr val="accent1">
                <a:lumMod val="50000"/>
                <a:alpha val="40000"/>
              </a:schemeClr>
            </a:outerShdw>
          </a:effectLst>
        </p:spPr>
      </p:pic>
      <p:sp>
        <p:nvSpPr>
          <p:cNvPr id="470" name="文本框 469"/>
          <p:cNvSpPr txBox="1"/>
          <p:nvPr/>
        </p:nvSpPr>
        <p:spPr>
          <a:xfrm>
            <a:off x="4167915" y="4504716"/>
            <a:ext cx="1082348" cy="307777"/>
          </a:xfrm>
          <a:prstGeom prst="rect">
            <a:avLst/>
          </a:prstGeom>
          <a:noFill/>
        </p:spPr>
        <p:txBody>
          <a:bodyPr wrap="none" rtlCol="0">
            <a:spAutoFit/>
          </a:bodyPr>
          <a:lstStyle/>
          <a:p>
            <a:r>
              <a:rPr lang="zh-CN" altLang="en-US" sz="1400" dirty="0">
                <a:solidFill>
                  <a:schemeClr val="bg1"/>
                </a:solidFill>
              </a:rPr>
              <a:t>不怕时间短</a:t>
            </a:r>
            <a:endParaRPr lang="zh-CN" altLang="en-US" sz="1400" dirty="0">
              <a:solidFill>
                <a:schemeClr val="bg1"/>
              </a:solidFill>
            </a:endParaRPr>
          </a:p>
        </p:txBody>
      </p:sp>
      <p:sp>
        <p:nvSpPr>
          <p:cNvPr id="471" name="文本框 470"/>
          <p:cNvSpPr txBox="1"/>
          <p:nvPr/>
        </p:nvSpPr>
        <p:spPr>
          <a:xfrm>
            <a:off x="5635852" y="3768623"/>
            <a:ext cx="1082348" cy="307777"/>
          </a:xfrm>
          <a:prstGeom prst="rect">
            <a:avLst/>
          </a:prstGeom>
          <a:noFill/>
        </p:spPr>
        <p:txBody>
          <a:bodyPr wrap="none" rtlCol="0">
            <a:spAutoFit/>
          </a:bodyPr>
          <a:lstStyle/>
          <a:p>
            <a:r>
              <a:rPr lang="zh-CN" altLang="en-US" sz="1400" dirty="0">
                <a:solidFill>
                  <a:schemeClr val="bg1"/>
                </a:solidFill>
              </a:rPr>
              <a:t>不怕任务重</a:t>
            </a:r>
            <a:endParaRPr lang="zh-CN" altLang="en-US" sz="1400" dirty="0">
              <a:solidFill>
                <a:schemeClr val="bg1"/>
              </a:solidFill>
            </a:endParaRPr>
          </a:p>
        </p:txBody>
      </p:sp>
      <p:sp>
        <p:nvSpPr>
          <p:cNvPr id="472" name="文本框 471"/>
          <p:cNvSpPr txBox="1"/>
          <p:nvPr/>
        </p:nvSpPr>
        <p:spPr>
          <a:xfrm>
            <a:off x="7086885" y="2850566"/>
            <a:ext cx="1276311" cy="307777"/>
          </a:xfrm>
          <a:prstGeom prst="rect">
            <a:avLst/>
          </a:prstGeom>
          <a:noFill/>
        </p:spPr>
        <p:txBody>
          <a:bodyPr wrap="none" rtlCol="0">
            <a:spAutoFit/>
          </a:bodyPr>
          <a:lstStyle/>
          <a:p>
            <a:r>
              <a:rPr lang="zh-CN" altLang="en-US" sz="1400" dirty="0">
                <a:solidFill>
                  <a:schemeClr val="bg1"/>
                </a:solidFill>
              </a:rPr>
              <a:t>不怕行业低迷</a:t>
            </a:r>
            <a:endParaRPr lang="zh-CN" altLang="en-US" sz="1400" dirty="0">
              <a:solidFill>
                <a:schemeClr val="bg1"/>
              </a:solidFill>
            </a:endParaRPr>
          </a:p>
        </p:txBody>
      </p:sp>
      <p:grpSp>
        <p:nvGrpSpPr>
          <p:cNvPr id="476" name="组合 475"/>
          <p:cNvGrpSpPr/>
          <p:nvPr/>
        </p:nvGrpSpPr>
        <p:grpSpPr>
          <a:xfrm>
            <a:off x="8344438" y="1497872"/>
            <a:ext cx="1587970" cy="632267"/>
            <a:chOff x="8300799" y="1502473"/>
            <a:chExt cx="1587970" cy="632267"/>
          </a:xfrm>
        </p:grpSpPr>
        <p:sp>
          <p:nvSpPr>
            <p:cNvPr id="473" name="文本框 472"/>
            <p:cNvSpPr txBox="1"/>
            <p:nvPr/>
          </p:nvSpPr>
          <p:spPr>
            <a:xfrm>
              <a:off x="8319109" y="1857741"/>
              <a:ext cx="1569660" cy="276999"/>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zh-CN" altLang="en-US" sz="1200" dirty="0">
                  <a:solidFill>
                    <a:schemeClr val="bg1"/>
                  </a:solidFill>
                  <a:effectLst>
                    <a:outerShdw blurRad="38100" dist="38100" dir="2700000" algn="tl">
                      <a:srgbClr val="000000">
                        <a:alpha val="43137"/>
                      </a:srgbClr>
                    </a:outerShdw>
                  </a:effectLst>
                </a:rPr>
                <a:t>销售再创新高</a:t>
              </a:r>
              <a:endParaRPr lang="zh-CN" altLang="en-US" sz="1200" dirty="0">
                <a:solidFill>
                  <a:schemeClr val="bg1"/>
                </a:solidFill>
                <a:effectLst>
                  <a:outerShdw blurRad="38100" dist="38100" dir="2700000" algn="tl">
                    <a:srgbClr val="000000">
                      <a:alpha val="43137"/>
                    </a:srgbClr>
                  </a:outerShdw>
                </a:effectLst>
              </a:endParaRPr>
            </a:p>
          </p:txBody>
        </p:sp>
        <p:sp>
          <p:nvSpPr>
            <p:cNvPr id="474" name="文本框 473"/>
            <p:cNvSpPr txBox="1"/>
            <p:nvPr/>
          </p:nvSpPr>
          <p:spPr>
            <a:xfrm>
              <a:off x="8300799" y="1502473"/>
              <a:ext cx="1271964" cy="400110"/>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sz="2000" dirty="0">
                  <a:solidFill>
                    <a:schemeClr val="bg1"/>
                  </a:solidFill>
                  <a:effectLst>
                    <a:outerShdw blurRad="38100" dist="38100" dir="2700000" algn="tl">
                      <a:srgbClr val="000000">
                        <a:alpha val="43137"/>
                      </a:srgbClr>
                    </a:outerShdw>
                  </a:effectLst>
                </a:rPr>
                <a:t>1000</a:t>
              </a:r>
              <a:r>
                <a:rPr lang="zh-CN" altLang="en-US" sz="2000" dirty="0">
                  <a:solidFill>
                    <a:schemeClr val="bg1"/>
                  </a:solidFill>
                  <a:effectLst>
                    <a:outerShdw blurRad="38100" dist="38100" dir="2700000" algn="tl">
                      <a:srgbClr val="000000">
                        <a:alpha val="43137"/>
                      </a:srgbClr>
                    </a:outerShdw>
                  </a:effectLst>
                </a:rPr>
                <a:t>万</a:t>
              </a:r>
              <a:r>
                <a:rPr lang="en-US" altLang="zh-CN" sz="2000" dirty="0">
                  <a:solidFill>
                    <a:schemeClr val="bg1"/>
                  </a:solidFill>
                  <a:effectLst>
                    <a:outerShdw blurRad="38100" dist="38100" dir="2700000" algn="tl">
                      <a:srgbClr val="000000">
                        <a:alpha val="43137"/>
                      </a:srgbClr>
                    </a:outerShdw>
                  </a:effectLst>
                </a:rPr>
                <a:t>+</a:t>
              </a:r>
              <a:endParaRPr lang="zh-CN" altLang="en-US" sz="2000" dirty="0">
                <a:solidFill>
                  <a:schemeClr val="bg1"/>
                </a:solidFill>
                <a:effectLst>
                  <a:outerShdw blurRad="38100" dist="38100" dir="2700000" algn="tl">
                    <a:srgbClr val="000000">
                      <a:alpha val="43137"/>
                    </a:srgbClr>
                  </a:outerShdw>
                </a:effectLst>
              </a:endParaRPr>
            </a:p>
          </p:txBody>
        </p:sp>
      </p:grpSp>
      <p:sp>
        <p:nvSpPr>
          <p:cNvPr id="479" name="文本框 478"/>
          <p:cNvSpPr txBox="1"/>
          <p:nvPr/>
        </p:nvSpPr>
        <p:spPr>
          <a:xfrm>
            <a:off x="7568147" y="5897886"/>
            <a:ext cx="1929050" cy="521105"/>
          </a:xfrm>
          <a:prstGeom prst="rect">
            <a:avLst/>
          </a:prstGeom>
          <a:noFill/>
        </p:spPr>
        <p:txBody>
          <a:bodyPr wrap="square" rtlCol="0">
            <a:spAutoFit/>
          </a:bodyPr>
          <a:lstStyle/>
          <a:p>
            <a:pPr>
              <a:lnSpc>
                <a:spcPct val="120000"/>
              </a:lnSpc>
            </a:pPr>
            <a:r>
              <a:rPr lang="zh-CN" altLang="en-US" sz="1200" dirty="0"/>
              <a:t>今年总计获取订单</a:t>
            </a:r>
            <a:r>
              <a:rPr lang="en-US" altLang="zh-CN" sz="1200" dirty="0"/>
              <a:t>258</a:t>
            </a:r>
            <a:r>
              <a:rPr lang="zh-CN" altLang="en-US" sz="1200" dirty="0"/>
              <a:t>单，相较去年取得较大增长</a:t>
            </a:r>
            <a:endParaRPr lang="zh-CN" altLang="en-US" sz="1200" dirty="0"/>
          </a:p>
        </p:txBody>
      </p:sp>
      <p:sp>
        <p:nvSpPr>
          <p:cNvPr id="32" name="文本框 31"/>
          <p:cNvSpPr txBox="1"/>
          <p:nvPr/>
        </p:nvSpPr>
        <p:spPr>
          <a:xfrm>
            <a:off x="7568147" y="5587187"/>
            <a:ext cx="3002734" cy="332976"/>
          </a:xfrm>
          <a:prstGeom prst="rect">
            <a:avLst/>
          </a:prstGeom>
          <a:noFill/>
        </p:spPr>
        <p:txBody>
          <a:bodyPr wrap="square" rtlCol="0">
            <a:spAutoFit/>
          </a:bodyPr>
          <a:lstStyle/>
          <a:p>
            <a:pPr>
              <a:lnSpc>
                <a:spcPct val="120000"/>
              </a:lnSpc>
            </a:pPr>
            <a:r>
              <a:rPr lang="zh-CN" altLang="en-US" sz="1400" dirty="0">
                <a:solidFill>
                  <a:schemeClr val="accent2"/>
                </a:solidFill>
                <a:latin typeface="+mj-ea"/>
                <a:ea typeface="+mj-ea"/>
              </a:rPr>
              <a:t>订单量同比增长</a:t>
            </a:r>
            <a:r>
              <a:rPr lang="en-US" altLang="zh-CN" sz="1400" dirty="0">
                <a:solidFill>
                  <a:schemeClr val="accent2"/>
                </a:solidFill>
                <a:latin typeface="+mj-ea"/>
                <a:ea typeface="+mj-ea"/>
              </a:rPr>
              <a:t>25%</a:t>
            </a:r>
            <a:endParaRPr lang="zh-CN" altLang="en-US" sz="1400" dirty="0">
              <a:solidFill>
                <a:schemeClr val="accent2"/>
              </a:solidFill>
              <a:latin typeface="+mj-ea"/>
              <a:ea typeface="+mj-ea"/>
            </a:endParaRPr>
          </a:p>
        </p:txBody>
      </p:sp>
      <p:sp>
        <p:nvSpPr>
          <p:cNvPr id="33" name="矩形 32"/>
          <p:cNvSpPr/>
          <p:nvPr/>
        </p:nvSpPr>
        <p:spPr>
          <a:xfrm>
            <a:off x="6479949" y="5498914"/>
            <a:ext cx="942988" cy="942988"/>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5" name="文本框 34"/>
          <p:cNvSpPr txBox="1"/>
          <p:nvPr/>
        </p:nvSpPr>
        <p:spPr>
          <a:xfrm>
            <a:off x="10036146" y="4324600"/>
            <a:ext cx="1929050" cy="521233"/>
          </a:xfrm>
          <a:prstGeom prst="rect">
            <a:avLst/>
          </a:prstGeom>
          <a:noFill/>
        </p:spPr>
        <p:txBody>
          <a:bodyPr wrap="square" rtlCol="0">
            <a:spAutoFit/>
          </a:bodyPr>
          <a:lstStyle/>
          <a:p>
            <a:pPr>
              <a:lnSpc>
                <a:spcPct val="120000"/>
              </a:lnSpc>
            </a:pPr>
            <a:r>
              <a:rPr lang="zh-CN" altLang="en-US" sz="1200" dirty="0"/>
              <a:t>本年度通过多次营销活动，获得</a:t>
            </a:r>
            <a:r>
              <a:rPr lang="en-US" altLang="zh-CN" sz="1200" dirty="0"/>
              <a:t>1800</a:t>
            </a:r>
            <a:r>
              <a:rPr lang="zh-CN" altLang="en-US" sz="1200" dirty="0"/>
              <a:t>家意向客户</a:t>
            </a:r>
            <a:endParaRPr lang="zh-CN" altLang="en-US" sz="1200" dirty="0"/>
          </a:p>
        </p:txBody>
      </p:sp>
      <p:sp>
        <p:nvSpPr>
          <p:cNvPr id="36" name="文本框 35"/>
          <p:cNvSpPr txBox="1"/>
          <p:nvPr/>
        </p:nvSpPr>
        <p:spPr>
          <a:xfrm>
            <a:off x="10036146" y="4013901"/>
            <a:ext cx="3002734" cy="332976"/>
          </a:xfrm>
          <a:prstGeom prst="rect">
            <a:avLst/>
          </a:prstGeom>
          <a:noFill/>
        </p:spPr>
        <p:txBody>
          <a:bodyPr wrap="square" rtlCol="0">
            <a:spAutoFit/>
          </a:bodyPr>
          <a:lstStyle/>
          <a:p>
            <a:pPr>
              <a:lnSpc>
                <a:spcPct val="120000"/>
              </a:lnSpc>
            </a:pPr>
            <a:r>
              <a:rPr lang="zh-CN" altLang="en-US" sz="1400" dirty="0">
                <a:solidFill>
                  <a:schemeClr val="accent2"/>
                </a:solidFill>
                <a:latin typeface="+mj-ea"/>
                <a:ea typeface="+mj-ea"/>
              </a:rPr>
              <a:t>意向客户翻倍增长</a:t>
            </a:r>
            <a:endParaRPr lang="zh-CN" altLang="en-US" sz="1400" dirty="0">
              <a:solidFill>
                <a:schemeClr val="accent2"/>
              </a:solidFill>
              <a:latin typeface="+mj-ea"/>
              <a:ea typeface="+mj-ea"/>
            </a:endParaRPr>
          </a:p>
        </p:txBody>
      </p:sp>
      <p:sp>
        <p:nvSpPr>
          <p:cNvPr id="37" name="矩形 36"/>
          <p:cNvSpPr/>
          <p:nvPr/>
        </p:nvSpPr>
        <p:spPr>
          <a:xfrm>
            <a:off x="8962462" y="3949574"/>
            <a:ext cx="942988" cy="942988"/>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pic>
        <p:nvPicPr>
          <p:cNvPr id="38" name="图形 37"/>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706442" y="5725581"/>
            <a:ext cx="478214" cy="478216"/>
          </a:xfrm>
          <a:prstGeom prst="rect">
            <a:avLst/>
          </a:prstGeom>
          <a:effectLst>
            <a:outerShdw blurRad="411480" dist="123444" dir="5400000" sx="108000" sy="108000" algn="ctr" rotWithShape="0">
              <a:schemeClr val="accent1">
                <a:lumMod val="50000"/>
                <a:alpha val="40000"/>
              </a:schemeClr>
            </a:outerShdw>
          </a:effectLst>
        </p:spPr>
      </p:pic>
      <p:pic>
        <p:nvPicPr>
          <p:cNvPr id="39" name="图形 38"/>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194849" y="4180389"/>
            <a:ext cx="478214" cy="478216"/>
          </a:xfrm>
          <a:prstGeom prst="rect">
            <a:avLst/>
          </a:prstGeom>
          <a:effectLst>
            <a:outerShdw blurRad="411480" dist="123444" dir="5400000" sx="108000" sy="108000" algn="ctr" rotWithShape="0">
              <a:schemeClr val="accent1">
                <a:lumMod val="50000"/>
                <a:alpha val="40000"/>
              </a:schemeClr>
            </a:outerShdw>
          </a:effec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9782"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矩形: 圆角 476"/>
          <p:cNvSpPr/>
          <p:nvPr/>
        </p:nvSpPr>
        <p:spPr>
          <a:xfrm flipH="1">
            <a:off x="937859" y="1227832"/>
            <a:ext cx="3788482" cy="922322"/>
          </a:xfrm>
          <a:prstGeom prst="roundRect">
            <a:avLst>
              <a:gd name="adj" fmla="val 1693"/>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20436" y="475734"/>
            <a:ext cx="3538764"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38 </a:t>
            </a:r>
            <a:r>
              <a:rPr lang="zh-CN" altLang="en-US" dirty="0"/>
              <a:t>脚踏实地，努力攀登</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7" name="立方体 456"/>
          <p:cNvSpPr/>
          <p:nvPr/>
        </p:nvSpPr>
        <p:spPr>
          <a:xfrm>
            <a:off x="768408" y="5431087"/>
            <a:ext cx="2799533" cy="775413"/>
          </a:xfrm>
          <a:prstGeom prst="cub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8" name="立方体 457"/>
          <p:cNvSpPr/>
          <p:nvPr/>
        </p:nvSpPr>
        <p:spPr>
          <a:xfrm>
            <a:off x="3376670" y="4663711"/>
            <a:ext cx="2799533" cy="1551488"/>
          </a:xfrm>
          <a:prstGeom prst="cube">
            <a:avLst>
              <a:gd name="adj" fmla="val 12322"/>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9" name="立方体 458"/>
          <p:cNvSpPr/>
          <p:nvPr/>
        </p:nvSpPr>
        <p:spPr>
          <a:xfrm>
            <a:off x="5928910" y="3883766"/>
            <a:ext cx="2799533" cy="2327232"/>
          </a:xfrm>
          <a:prstGeom prst="cube">
            <a:avLst>
              <a:gd name="adj" fmla="val 1291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60" name="立方体 459"/>
          <p:cNvSpPr/>
          <p:nvPr/>
        </p:nvSpPr>
        <p:spPr>
          <a:xfrm>
            <a:off x="8436949" y="3103819"/>
            <a:ext cx="2799533" cy="3102976"/>
          </a:xfrm>
          <a:prstGeom prst="cube">
            <a:avLst>
              <a:gd name="adj" fmla="val 10054"/>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cxnSp>
        <p:nvCxnSpPr>
          <p:cNvPr id="6" name="直線コネクタ 25"/>
          <p:cNvCxnSpPr/>
          <p:nvPr/>
        </p:nvCxnSpPr>
        <p:spPr>
          <a:xfrm flipV="1">
            <a:off x="997207" y="4616728"/>
            <a:ext cx="0" cy="795825"/>
          </a:xfrm>
          <a:prstGeom prst="line">
            <a:avLst/>
          </a:prstGeom>
          <a:ln w="12700">
            <a:solidFill>
              <a:schemeClr val="accent1"/>
            </a:solidFill>
            <a:prstDash val="dash"/>
            <a:headEnd type="oval" w="lg" len="lg"/>
            <a:tailEnd type="none"/>
          </a:ln>
        </p:spPr>
        <p:style>
          <a:lnRef idx="1">
            <a:schemeClr val="accent1"/>
          </a:lnRef>
          <a:fillRef idx="0">
            <a:schemeClr val="accent1"/>
          </a:fillRef>
          <a:effectRef idx="0">
            <a:schemeClr val="accent1"/>
          </a:effectRef>
          <a:fontRef idx="minor">
            <a:schemeClr val="tx1"/>
          </a:fontRef>
        </p:style>
      </p:cxnSp>
      <p:sp>
        <p:nvSpPr>
          <p:cNvPr id="8" name="テキスト ボックス 48"/>
          <p:cNvSpPr txBox="1"/>
          <p:nvPr/>
        </p:nvSpPr>
        <p:spPr>
          <a:xfrm>
            <a:off x="821657" y="3499999"/>
            <a:ext cx="954107" cy="400110"/>
          </a:xfrm>
          <a:prstGeom prst="rect">
            <a:avLst/>
          </a:prstGeom>
          <a:noFill/>
        </p:spPr>
        <p:txBody>
          <a:bodyPr wrap="none" rtlCol="0">
            <a:spAutoFit/>
          </a:bodyPr>
          <a:lstStyle/>
          <a:p>
            <a:r>
              <a:rPr lang="zh-CN" altLang="en-US" sz="2000" dirty="0">
                <a:solidFill>
                  <a:schemeClr val="accent1"/>
                </a:solidFill>
                <a:latin typeface="+mj-ea"/>
                <a:ea typeface="+mj-ea"/>
              </a:rPr>
              <a:t>业务员</a:t>
            </a:r>
            <a:endParaRPr kumimoji="1" lang="zh-CN" altLang="en-US" sz="1865" dirty="0">
              <a:solidFill>
                <a:schemeClr val="accent1"/>
              </a:solidFill>
              <a:latin typeface="+mj-ea"/>
              <a:ea typeface="+mj-ea"/>
            </a:endParaRPr>
          </a:p>
        </p:txBody>
      </p:sp>
      <p:sp>
        <p:nvSpPr>
          <p:cNvPr id="10" name="文本框 9"/>
          <p:cNvSpPr txBox="1"/>
          <p:nvPr/>
        </p:nvSpPr>
        <p:spPr>
          <a:xfrm>
            <a:off x="836171" y="3901888"/>
            <a:ext cx="2731770" cy="338554"/>
          </a:xfrm>
          <a:prstGeom prst="rect">
            <a:avLst/>
          </a:prstGeom>
          <a:noFill/>
        </p:spPr>
        <p:txBody>
          <a:bodyPr wrap="square">
            <a:spAutoFit/>
          </a:bodyPr>
          <a:lstStyle/>
          <a:p>
            <a:r>
              <a:rPr lang="zh-CN" altLang="en-US" sz="1600" dirty="0">
                <a:solidFill>
                  <a:schemeClr val="tx1">
                    <a:lumMod val="75000"/>
                    <a:lumOff val="25000"/>
                  </a:schemeClr>
                </a:solidFill>
              </a:rPr>
              <a:t>北京狗哥贸易有限公司</a:t>
            </a:r>
            <a:endParaRPr lang="zh-CN" altLang="en-US" sz="1600" dirty="0">
              <a:solidFill>
                <a:schemeClr val="tx1">
                  <a:lumMod val="75000"/>
                  <a:lumOff val="25000"/>
                </a:schemeClr>
              </a:solidFill>
            </a:endParaRPr>
          </a:p>
        </p:txBody>
      </p:sp>
      <p:sp>
        <p:nvSpPr>
          <p:cNvPr id="12" name="文本框 11"/>
          <p:cNvSpPr txBox="1"/>
          <p:nvPr/>
        </p:nvSpPr>
        <p:spPr>
          <a:xfrm>
            <a:off x="839226" y="4251626"/>
            <a:ext cx="2320290" cy="338554"/>
          </a:xfrm>
          <a:prstGeom prst="rect">
            <a:avLst/>
          </a:prstGeom>
          <a:noFill/>
        </p:spPr>
        <p:txBody>
          <a:bodyPr wrap="square">
            <a:spAutoFit/>
          </a:bodyPr>
          <a:lstStyle/>
          <a:p>
            <a:r>
              <a:rPr lang="zh-CN" altLang="en-US" sz="1600" dirty="0">
                <a:solidFill>
                  <a:schemeClr val="tx1">
                    <a:lumMod val="75000"/>
                    <a:lumOff val="25000"/>
                  </a:schemeClr>
                </a:solidFill>
              </a:rPr>
              <a:t>201</a:t>
            </a:r>
            <a:r>
              <a:rPr lang="en-US" altLang="zh-CN" sz="1600" dirty="0">
                <a:solidFill>
                  <a:schemeClr val="tx1">
                    <a:lumMod val="75000"/>
                    <a:lumOff val="25000"/>
                  </a:schemeClr>
                </a:solidFill>
              </a:rPr>
              <a:t>0</a:t>
            </a:r>
            <a:r>
              <a:rPr lang="zh-CN" altLang="en-US" sz="1600" dirty="0">
                <a:solidFill>
                  <a:schemeClr val="tx1">
                    <a:lumMod val="75000"/>
                    <a:lumOff val="25000"/>
                  </a:schemeClr>
                </a:solidFill>
              </a:rPr>
              <a:t>.09—201</a:t>
            </a:r>
            <a:r>
              <a:rPr lang="en-US" altLang="zh-CN" sz="1600" dirty="0">
                <a:solidFill>
                  <a:schemeClr val="tx1">
                    <a:lumMod val="75000"/>
                    <a:lumOff val="25000"/>
                  </a:schemeClr>
                </a:solidFill>
              </a:rPr>
              <a:t>1</a:t>
            </a:r>
            <a:r>
              <a:rPr lang="zh-CN" altLang="en-US" sz="1600" dirty="0">
                <a:solidFill>
                  <a:schemeClr val="tx1">
                    <a:lumMod val="75000"/>
                    <a:lumOff val="25000"/>
                  </a:schemeClr>
                </a:solidFill>
              </a:rPr>
              <a:t>.</a:t>
            </a:r>
            <a:r>
              <a:rPr lang="en-US" altLang="zh-CN" sz="1600" dirty="0">
                <a:solidFill>
                  <a:schemeClr val="tx1">
                    <a:lumMod val="75000"/>
                    <a:lumOff val="25000"/>
                  </a:schemeClr>
                </a:solidFill>
              </a:rPr>
              <a:t>09</a:t>
            </a:r>
            <a:r>
              <a:rPr lang="zh-CN" altLang="en-US" sz="1600" dirty="0">
                <a:solidFill>
                  <a:schemeClr val="tx1">
                    <a:lumMod val="75000"/>
                    <a:lumOff val="25000"/>
                  </a:schemeClr>
                </a:solidFill>
              </a:rPr>
              <a:t> </a:t>
            </a:r>
            <a:endParaRPr lang="zh-CN" altLang="en-US" sz="1600" dirty="0">
              <a:solidFill>
                <a:schemeClr val="tx1">
                  <a:lumMod val="75000"/>
                  <a:lumOff val="25000"/>
                </a:schemeClr>
              </a:solidFill>
            </a:endParaRPr>
          </a:p>
        </p:txBody>
      </p:sp>
      <p:cxnSp>
        <p:nvCxnSpPr>
          <p:cNvPr id="462" name="直線コネクタ 25"/>
          <p:cNvCxnSpPr/>
          <p:nvPr/>
        </p:nvCxnSpPr>
        <p:spPr>
          <a:xfrm flipV="1">
            <a:off x="3606766" y="3895639"/>
            <a:ext cx="0" cy="795825"/>
          </a:xfrm>
          <a:prstGeom prst="line">
            <a:avLst/>
          </a:prstGeom>
          <a:ln w="12700">
            <a:solidFill>
              <a:schemeClr val="accent2"/>
            </a:solidFill>
            <a:prstDash val="dash"/>
            <a:headEnd type="oval" w="lg" len="lg"/>
            <a:tailEnd type="none"/>
          </a:ln>
        </p:spPr>
        <p:style>
          <a:lnRef idx="1">
            <a:schemeClr val="accent1"/>
          </a:lnRef>
          <a:fillRef idx="0">
            <a:schemeClr val="accent1"/>
          </a:fillRef>
          <a:effectRef idx="0">
            <a:schemeClr val="accent1"/>
          </a:effectRef>
          <a:fontRef idx="minor">
            <a:schemeClr val="tx1"/>
          </a:fontRef>
        </p:style>
      </p:cxnSp>
      <p:sp>
        <p:nvSpPr>
          <p:cNvPr id="463" name="テキスト ボックス 48"/>
          <p:cNvSpPr txBox="1"/>
          <p:nvPr/>
        </p:nvSpPr>
        <p:spPr>
          <a:xfrm>
            <a:off x="3431216" y="2778910"/>
            <a:ext cx="1210588" cy="400110"/>
          </a:xfrm>
          <a:prstGeom prst="rect">
            <a:avLst/>
          </a:prstGeom>
          <a:noFill/>
        </p:spPr>
        <p:txBody>
          <a:bodyPr wrap="none" rtlCol="0">
            <a:spAutoFit/>
          </a:bodyPr>
          <a:lstStyle/>
          <a:p>
            <a:r>
              <a:rPr lang="zh-CN" altLang="en-US" sz="2000" dirty="0">
                <a:solidFill>
                  <a:schemeClr val="accent2"/>
                </a:solidFill>
                <a:latin typeface="+mj-ea"/>
                <a:ea typeface="+mj-ea"/>
              </a:rPr>
              <a:t>业务经理</a:t>
            </a:r>
            <a:endParaRPr kumimoji="1" lang="zh-CN" altLang="en-US" sz="1865" dirty="0">
              <a:solidFill>
                <a:schemeClr val="accent2"/>
              </a:solidFill>
              <a:latin typeface="+mj-ea"/>
              <a:ea typeface="+mj-ea"/>
            </a:endParaRPr>
          </a:p>
        </p:txBody>
      </p:sp>
      <p:sp>
        <p:nvSpPr>
          <p:cNvPr id="464" name="文本框 463"/>
          <p:cNvSpPr txBox="1"/>
          <p:nvPr/>
        </p:nvSpPr>
        <p:spPr>
          <a:xfrm>
            <a:off x="3445730" y="3180800"/>
            <a:ext cx="2731770" cy="338554"/>
          </a:xfrm>
          <a:prstGeom prst="rect">
            <a:avLst/>
          </a:prstGeom>
          <a:noFill/>
        </p:spPr>
        <p:txBody>
          <a:bodyPr wrap="square">
            <a:spAutoFit/>
          </a:bodyPr>
          <a:lstStyle/>
          <a:p>
            <a:r>
              <a:rPr lang="zh-CN" altLang="en-US" sz="1600" dirty="0">
                <a:solidFill>
                  <a:schemeClr val="tx1">
                    <a:lumMod val="75000"/>
                    <a:lumOff val="25000"/>
                  </a:schemeClr>
                </a:solidFill>
              </a:rPr>
              <a:t>北京狗哥贸易有限公司</a:t>
            </a:r>
            <a:endParaRPr lang="zh-CN" altLang="en-US" sz="1600" dirty="0">
              <a:solidFill>
                <a:schemeClr val="tx1">
                  <a:lumMod val="75000"/>
                  <a:lumOff val="25000"/>
                </a:schemeClr>
              </a:solidFill>
            </a:endParaRPr>
          </a:p>
        </p:txBody>
      </p:sp>
      <p:sp>
        <p:nvSpPr>
          <p:cNvPr id="465" name="文本框 464"/>
          <p:cNvSpPr txBox="1"/>
          <p:nvPr/>
        </p:nvSpPr>
        <p:spPr>
          <a:xfrm>
            <a:off x="3448785" y="3530537"/>
            <a:ext cx="2320290" cy="338554"/>
          </a:xfrm>
          <a:prstGeom prst="rect">
            <a:avLst/>
          </a:prstGeom>
          <a:noFill/>
        </p:spPr>
        <p:txBody>
          <a:bodyPr wrap="square">
            <a:spAutoFit/>
          </a:bodyPr>
          <a:lstStyle/>
          <a:p>
            <a:r>
              <a:rPr lang="zh-CN" altLang="en-US" sz="1600" dirty="0">
                <a:solidFill>
                  <a:schemeClr val="tx1">
                    <a:lumMod val="75000"/>
                    <a:lumOff val="25000"/>
                  </a:schemeClr>
                </a:solidFill>
              </a:rPr>
              <a:t>201</a:t>
            </a:r>
            <a:r>
              <a:rPr lang="en-US" altLang="zh-CN" sz="1600" dirty="0">
                <a:solidFill>
                  <a:schemeClr val="tx1">
                    <a:lumMod val="75000"/>
                    <a:lumOff val="25000"/>
                  </a:schemeClr>
                </a:solidFill>
              </a:rPr>
              <a:t>1</a:t>
            </a:r>
            <a:r>
              <a:rPr lang="zh-CN" altLang="en-US" sz="1600" dirty="0">
                <a:solidFill>
                  <a:schemeClr val="tx1">
                    <a:lumMod val="75000"/>
                    <a:lumOff val="25000"/>
                  </a:schemeClr>
                </a:solidFill>
              </a:rPr>
              <a:t>.09—201</a:t>
            </a:r>
            <a:r>
              <a:rPr lang="en-US" altLang="zh-CN" sz="1600" dirty="0">
                <a:solidFill>
                  <a:schemeClr val="tx1">
                    <a:lumMod val="75000"/>
                    <a:lumOff val="25000"/>
                  </a:schemeClr>
                </a:solidFill>
              </a:rPr>
              <a:t>3</a:t>
            </a:r>
            <a:r>
              <a:rPr lang="zh-CN" altLang="en-US" sz="1600" dirty="0">
                <a:solidFill>
                  <a:schemeClr val="tx1">
                    <a:lumMod val="75000"/>
                    <a:lumOff val="25000"/>
                  </a:schemeClr>
                </a:solidFill>
              </a:rPr>
              <a:t>.08 </a:t>
            </a:r>
            <a:endParaRPr lang="zh-CN" altLang="en-US" sz="1600" dirty="0">
              <a:solidFill>
                <a:schemeClr val="tx1">
                  <a:lumMod val="75000"/>
                  <a:lumOff val="25000"/>
                </a:schemeClr>
              </a:solidFill>
            </a:endParaRPr>
          </a:p>
        </p:txBody>
      </p:sp>
      <p:cxnSp>
        <p:nvCxnSpPr>
          <p:cNvPr id="466" name="直線コネクタ 25"/>
          <p:cNvCxnSpPr/>
          <p:nvPr/>
        </p:nvCxnSpPr>
        <p:spPr>
          <a:xfrm flipV="1">
            <a:off x="6220524" y="3065170"/>
            <a:ext cx="0" cy="795825"/>
          </a:xfrm>
          <a:prstGeom prst="line">
            <a:avLst/>
          </a:prstGeom>
          <a:ln w="12700">
            <a:solidFill>
              <a:schemeClr val="accent1"/>
            </a:solidFill>
            <a:prstDash val="dash"/>
            <a:headEnd type="oval" w="lg" len="lg"/>
            <a:tailEnd type="none"/>
          </a:ln>
        </p:spPr>
        <p:style>
          <a:lnRef idx="1">
            <a:schemeClr val="accent1"/>
          </a:lnRef>
          <a:fillRef idx="0">
            <a:schemeClr val="accent1"/>
          </a:fillRef>
          <a:effectRef idx="0">
            <a:schemeClr val="accent1"/>
          </a:effectRef>
          <a:fontRef idx="minor">
            <a:schemeClr val="tx1"/>
          </a:fontRef>
        </p:style>
      </p:cxnSp>
      <p:sp>
        <p:nvSpPr>
          <p:cNvPr id="467" name="テキスト ボックス 48"/>
          <p:cNvSpPr txBox="1"/>
          <p:nvPr/>
        </p:nvSpPr>
        <p:spPr>
          <a:xfrm>
            <a:off x="6044974" y="1948441"/>
            <a:ext cx="1210588" cy="400110"/>
          </a:xfrm>
          <a:prstGeom prst="rect">
            <a:avLst/>
          </a:prstGeom>
          <a:noFill/>
        </p:spPr>
        <p:txBody>
          <a:bodyPr wrap="none" rtlCol="0">
            <a:spAutoFit/>
          </a:bodyPr>
          <a:lstStyle/>
          <a:p>
            <a:r>
              <a:rPr kumimoji="1" lang="zh-CN" altLang="en-US" sz="2000" dirty="0">
                <a:solidFill>
                  <a:schemeClr val="accent1"/>
                </a:solidFill>
                <a:latin typeface="+mj-ea"/>
                <a:ea typeface="+mj-ea"/>
              </a:rPr>
              <a:t>部门经理</a:t>
            </a:r>
            <a:endParaRPr kumimoji="1" lang="zh-CN" altLang="en-US" sz="1865" dirty="0">
              <a:solidFill>
                <a:schemeClr val="accent1"/>
              </a:solidFill>
              <a:latin typeface="+mj-ea"/>
              <a:ea typeface="+mj-ea"/>
            </a:endParaRPr>
          </a:p>
        </p:txBody>
      </p:sp>
      <p:sp>
        <p:nvSpPr>
          <p:cNvPr id="468" name="文本框 467"/>
          <p:cNvSpPr txBox="1"/>
          <p:nvPr/>
        </p:nvSpPr>
        <p:spPr>
          <a:xfrm>
            <a:off x="6059488" y="2350330"/>
            <a:ext cx="2731770" cy="338554"/>
          </a:xfrm>
          <a:prstGeom prst="rect">
            <a:avLst/>
          </a:prstGeom>
          <a:noFill/>
        </p:spPr>
        <p:txBody>
          <a:bodyPr wrap="square">
            <a:spAutoFit/>
          </a:bodyPr>
          <a:lstStyle/>
          <a:p>
            <a:r>
              <a:rPr lang="zh-CN" altLang="en-US" sz="1600" dirty="0">
                <a:solidFill>
                  <a:schemeClr val="tx1">
                    <a:lumMod val="75000"/>
                    <a:lumOff val="25000"/>
                  </a:schemeClr>
                </a:solidFill>
              </a:rPr>
              <a:t>上海狗哥大佬限公司</a:t>
            </a:r>
            <a:endParaRPr lang="zh-CN" altLang="en-US" sz="1600" dirty="0">
              <a:solidFill>
                <a:schemeClr val="tx1">
                  <a:lumMod val="75000"/>
                  <a:lumOff val="25000"/>
                </a:schemeClr>
              </a:solidFill>
            </a:endParaRPr>
          </a:p>
        </p:txBody>
      </p:sp>
      <p:sp>
        <p:nvSpPr>
          <p:cNvPr id="469" name="文本框 468"/>
          <p:cNvSpPr txBox="1"/>
          <p:nvPr/>
        </p:nvSpPr>
        <p:spPr>
          <a:xfrm>
            <a:off x="6062543" y="2700068"/>
            <a:ext cx="2320290" cy="338554"/>
          </a:xfrm>
          <a:prstGeom prst="rect">
            <a:avLst/>
          </a:prstGeom>
          <a:noFill/>
        </p:spPr>
        <p:txBody>
          <a:bodyPr wrap="square">
            <a:spAutoFit/>
          </a:bodyPr>
          <a:lstStyle/>
          <a:p>
            <a:r>
              <a:rPr lang="zh-CN" altLang="en-US" sz="1600" dirty="0">
                <a:solidFill>
                  <a:schemeClr val="tx1">
                    <a:lumMod val="75000"/>
                    <a:lumOff val="25000"/>
                  </a:schemeClr>
                </a:solidFill>
              </a:rPr>
              <a:t>2013.0</a:t>
            </a:r>
            <a:r>
              <a:rPr lang="en-US" altLang="zh-CN" sz="1600" dirty="0">
                <a:solidFill>
                  <a:schemeClr val="tx1">
                    <a:lumMod val="75000"/>
                    <a:lumOff val="25000"/>
                  </a:schemeClr>
                </a:solidFill>
              </a:rPr>
              <a:t>8</a:t>
            </a:r>
            <a:r>
              <a:rPr lang="zh-CN" altLang="en-US" sz="1600" dirty="0">
                <a:solidFill>
                  <a:schemeClr val="tx1">
                    <a:lumMod val="75000"/>
                    <a:lumOff val="25000"/>
                  </a:schemeClr>
                </a:solidFill>
              </a:rPr>
              <a:t>—201</a:t>
            </a:r>
            <a:r>
              <a:rPr lang="en-US" altLang="zh-CN" sz="1600" dirty="0">
                <a:solidFill>
                  <a:schemeClr val="tx1">
                    <a:lumMod val="75000"/>
                    <a:lumOff val="25000"/>
                  </a:schemeClr>
                </a:solidFill>
              </a:rPr>
              <a:t>7</a:t>
            </a:r>
            <a:r>
              <a:rPr lang="zh-CN" altLang="en-US" sz="1600" dirty="0">
                <a:solidFill>
                  <a:schemeClr val="tx1">
                    <a:lumMod val="75000"/>
                    <a:lumOff val="25000"/>
                  </a:schemeClr>
                </a:solidFill>
              </a:rPr>
              <a:t>.0</a:t>
            </a:r>
            <a:r>
              <a:rPr lang="en-US" altLang="zh-CN" sz="1600" dirty="0">
                <a:solidFill>
                  <a:schemeClr val="tx1">
                    <a:lumMod val="75000"/>
                    <a:lumOff val="25000"/>
                  </a:schemeClr>
                </a:solidFill>
              </a:rPr>
              <a:t>2</a:t>
            </a:r>
            <a:r>
              <a:rPr lang="zh-CN" altLang="en-US" sz="1600" dirty="0">
                <a:solidFill>
                  <a:schemeClr val="tx1">
                    <a:lumMod val="75000"/>
                    <a:lumOff val="25000"/>
                  </a:schemeClr>
                </a:solidFill>
              </a:rPr>
              <a:t> </a:t>
            </a:r>
            <a:endParaRPr lang="zh-CN" altLang="en-US" sz="1600" dirty="0">
              <a:solidFill>
                <a:schemeClr val="tx1">
                  <a:lumMod val="75000"/>
                  <a:lumOff val="25000"/>
                </a:schemeClr>
              </a:solidFill>
            </a:endParaRPr>
          </a:p>
        </p:txBody>
      </p:sp>
      <p:cxnSp>
        <p:nvCxnSpPr>
          <p:cNvPr id="470" name="直線コネクタ 25"/>
          <p:cNvCxnSpPr/>
          <p:nvPr/>
        </p:nvCxnSpPr>
        <p:spPr>
          <a:xfrm flipV="1">
            <a:off x="8764060" y="2298515"/>
            <a:ext cx="0" cy="795825"/>
          </a:xfrm>
          <a:prstGeom prst="line">
            <a:avLst/>
          </a:prstGeom>
          <a:ln w="12700">
            <a:solidFill>
              <a:schemeClr val="accent2"/>
            </a:solidFill>
            <a:prstDash val="dash"/>
            <a:headEnd type="oval" w="lg" len="lg"/>
            <a:tailEnd type="none"/>
          </a:ln>
        </p:spPr>
        <p:style>
          <a:lnRef idx="1">
            <a:schemeClr val="accent1"/>
          </a:lnRef>
          <a:fillRef idx="0">
            <a:schemeClr val="accent1"/>
          </a:fillRef>
          <a:effectRef idx="0">
            <a:schemeClr val="accent1"/>
          </a:effectRef>
          <a:fontRef idx="minor">
            <a:schemeClr val="tx1"/>
          </a:fontRef>
        </p:style>
      </p:cxnSp>
      <p:sp>
        <p:nvSpPr>
          <p:cNvPr id="471" name="テキスト ボックス 48"/>
          <p:cNvSpPr txBox="1"/>
          <p:nvPr/>
        </p:nvSpPr>
        <p:spPr>
          <a:xfrm>
            <a:off x="8588510" y="1181786"/>
            <a:ext cx="1210588" cy="400110"/>
          </a:xfrm>
          <a:prstGeom prst="rect">
            <a:avLst/>
          </a:prstGeom>
          <a:noFill/>
        </p:spPr>
        <p:txBody>
          <a:bodyPr wrap="none" rtlCol="0">
            <a:spAutoFit/>
          </a:bodyPr>
          <a:lstStyle/>
          <a:p>
            <a:r>
              <a:rPr lang="zh-CN" altLang="en-US" sz="2000" dirty="0">
                <a:solidFill>
                  <a:schemeClr val="accent2"/>
                </a:solidFill>
                <a:latin typeface="+mj-ea"/>
                <a:ea typeface="+mj-ea"/>
              </a:rPr>
              <a:t>副总经理</a:t>
            </a:r>
            <a:endParaRPr kumimoji="1" lang="zh-CN" altLang="en-US" sz="1865" dirty="0">
              <a:solidFill>
                <a:schemeClr val="accent2"/>
              </a:solidFill>
              <a:latin typeface="+mj-ea"/>
              <a:ea typeface="+mj-ea"/>
            </a:endParaRPr>
          </a:p>
        </p:txBody>
      </p:sp>
      <p:sp>
        <p:nvSpPr>
          <p:cNvPr id="472" name="文本框 471"/>
          <p:cNvSpPr txBox="1"/>
          <p:nvPr/>
        </p:nvSpPr>
        <p:spPr>
          <a:xfrm>
            <a:off x="8603024" y="1583675"/>
            <a:ext cx="2731770" cy="338554"/>
          </a:xfrm>
          <a:prstGeom prst="rect">
            <a:avLst/>
          </a:prstGeom>
          <a:noFill/>
        </p:spPr>
        <p:txBody>
          <a:bodyPr wrap="square">
            <a:spAutoFit/>
          </a:bodyPr>
          <a:lstStyle/>
          <a:p>
            <a:r>
              <a:rPr lang="zh-CN" altLang="en-US" sz="1600" dirty="0">
                <a:solidFill>
                  <a:schemeClr val="tx1">
                    <a:lumMod val="75000"/>
                    <a:lumOff val="25000"/>
                  </a:schemeClr>
                </a:solidFill>
              </a:rPr>
              <a:t>上海狗哥大佬限公司</a:t>
            </a:r>
            <a:endParaRPr lang="zh-CN" altLang="en-US" sz="1600" dirty="0">
              <a:solidFill>
                <a:schemeClr val="tx1">
                  <a:lumMod val="75000"/>
                  <a:lumOff val="25000"/>
                </a:schemeClr>
              </a:solidFill>
            </a:endParaRPr>
          </a:p>
        </p:txBody>
      </p:sp>
      <p:sp>
        <p:nvSpPr>
          <p:cNvPr id="473" name="文本框 472"/>
          <p:cNvSpPr txBox="1"/>
          <p:nvPr/>
        </p:nvSpPr>
        <p:spPr>
          <a:xfrm>
            <a:off x="8606079" y="1933413"/>
            <a:ext cx="2320290" cy="338554"/>
          </a:xfrm>
          <a:prstGeom prst="rect">
            <a:avLst/>
          </a:prstGeom>
          <a:noFill/>
        </p:spPr>
        <p:txBody>
          <a:bodyPr wrap="square">
            <a:spAutoFit/>
          </a:bodyPr>
          <a:lstStyle/>
          <a:p>
            <a:r>
              <a:rPr lang="zh-CN" altLang="en-US" sz="1600" dirty="0">
                <a:solidFill>
                  <a:schemeClr val="tx1">
                    <a:lumMod val="75000"/>
                    <a:lumOff val="25000"/>
                  </a:schemeClr>
                </a:solidFill>
              </a:rPr>
              <a:t>201</a:t>
            </a:r>
            <a:r>
              <a:rPr lang="en-US" altLang="zh-CN" sz="1600" dirty="0">
                <a:solidFill>
                  <a:schemeClr val="tx1">
                    <a:lumMod val="75000"/>
                    <a:lumOff val="25000"/>
                  </a:schemeClr>
                </a:solidFill>
              </a:rPr>
              <a:t>7</a:t>
            </a:r>
            <a:r>
              <a:rPr lang="zh-CN" altLang="en-US" sz="1600" dirty="0">
                <a:solidFill>
                  <a:schemeClr val="tx1">
                    <a:lumMod val="75000"/>
                    <a:lumOff val="25000"/>
                  </a:schemeClr>
                </a:solidFill>
              </a:rPr>
              <a:t>.09—至今</a:t>
            </a:r>
            <a:endParaRPr lang="zh-CN" altLang="en-US" sz="1600" dirty="0">
              <a:solidFill>
                <a:schemeClr val="tx1">
                  <a:lumMod val="75000"/>
                  <a:lumOff val="25000"/>
                </a:schemeClr>
              </a:solidFill>
            </a:endParaRPr>
          </a:p>
        </p:txBody>
      </p:sp>
      <p:sp>
        <p:nvSpPr>
          <p:cNvPr id="474" name="任意多边形: 形状 473"/>
          <p:cNvSpPr/>
          <p:nvPr/>
        </p:nvSpPr>
        <p:spPr>
          <a:xfrm>
            <a:off x="836171" y="3498872"/>
            <a:ext cx="9989096" cy="2623957"/>
          </a:xfrm>
          <a:custGeom>
            <a:avLst/>
            <a:gdLst>
              <a:gd name="connsiteX0" fmla="*/ 0 w 9826171"/>
              <a:gd name="connsiteY0" fmla="*/ 3468914 h 3468914"/>
              <a:gd name="connsiteX1" fmla="*/ 9826171 w 9826171"/>
              <a:gd name="connsiteY1" fmla="*/ 0 h 3468914"/>
              <a:gd name="connsiteX0-1" fmla="*/ 0 w 9826171"/>
              <a:gd name="connsiteY0-2" fmla="*/ 3468914 h 3468914"/>
              <a:gd name="connsiteX1-3" fmla="*/ 9826171 w 9826171"/>
              <a:gd name="connsiteY1-4" fmla="*/ 0 h 3468914"/>
              <a:gd name="connsiteX0-5" fmla="*/ 0 w 9826171"/>
              <a:gd name="connsiteY0-6" fmla="*/ 3468914 h 3468914"/>
              <a:gd name="connsiteX1-7" fmla="*/ 9826171 w 9826171"/>
              <a:gd name="connsiteY1-8" fmla="*/ 0 h 3468914"/>
              <a:gd name="connsiteX0-9" fmla="*/ 0 w 9826171"/>
              <a:gd name="connsiteY0-10" fmla="*/ 3468914 h 3468914"/>
              <a:gd name="connsiteX1-11" fmla="*/ 9826171 w 9826171"/>
              <a:gd name="connsiteY1-12" fmla="*/ 0 h 3468914"/>
              <a:gd name="connsiteX0-13" fmla="*/ 0 w 9826171"/>
              <a:gd name="connsiteY0-14" fmla="*/ 3468914 h 3468914"/>
              <a:gd name="connsiteX1-15" fmla="*/ 9826171 w 9826171"/>
              <a:gd name="connsiteY1-16" fmla="*/ 0 h 3468914"/>
              <a:gd name="connsiteX0-17" fmla="*/ 0 w 9826171"/>
              <a:gd name="connsiteY0-18" fmla="*/ 3468914 h 3468914"/>
              <a:gd name="connsiteX1-19" fmla="*/ 9826171 w 9826171"/>
              <a:gd name="connsiteY1-20" fmla="*/ 0 h 3468914"/>
            </a:gdLst>
            <a:ahLst/>
            <a:cxnLst>
              <a:cxn ang="0">
                <a:pos x="connsiteX0-1" y="connsiteY0-2"/>
              </a:cxn>
              <a:cxn ang="0">
                <a:pos x="connsiteX1-3" y="connsiteY1-4"/>
              </a:cxn>
            </a:cxnLst>
            <a:rect l="l" t="t" r="r" b="b"/>
            <a:pathLst>
              <a:path w="9826171" h="3468914">
                <a:moveTo>
                  <a:pt x="0" y="3468914"/>
                </a:moveTo>
                <a:cubicBezTo>
                  <a:pt x="5089676" y="3415695"/>
                  <a:pt x="9368367" y="635605"/>
                  <a:pt x="9826171" y="0"/>
                </a:cubicBezTo>
              </a:path>
            </a:pathLst>
          </a:custGeom>
          <a:noFill/>
          <a:ln w="31750">
            <a:gradFill>
              <a:gsLst>
                <a:gs pos="77000">
                  <a:schemeClr val="accent1">
                    <a:lumMod val="0"/>
                    <a:lumOff val="100000"/>
                  </a:schemeClr>
                </a:gs>
                <a:gs pos="100000">
                  <a:schemeClr val="bg1">
                    <a:alpha val="0"/>
                  </a:schemeClr>
                </a:gs>
              </a:gsLst>
              <a:lin ang="5400000" scaled="1"/>
            </a:gradFill>
            <a:tailEnd type="arrow" w="lg" len="lg"/>
          </a:ln>
          <a:effectLst>
            <a:outerShdw blurRad="63500" dist="152400" dir="48000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文本框 475"/>
          <p:cNvSpPr txBox="1"/>
          <p:nvPr/>
        </p:nvSpPr>
        <p:spPr>
          <a:xfrm>
            <a:off x="1109141" y="1223757"/>
            <a:ext cx="3538764" cy="874598"/>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nSpc>
                <a:spcPct val="150000"/>
              </a:lnSpc>
            </a:pPr>
            <a:r>
              <a:rPr lang="zh-CN" altLang="en-US" dirty="0">
                <a:solidFill>
                  <a:schemeClr val="tx1">
                    <a:lumMod val="75000"/>
                    <a:lumOff val="25000"/>
                  </a:schemeClr>
                </a:solidFill>
              </a:rPr>
              <a:t>瀑布对悬崖无可畏惧，</a:t>
            </a:r>
            <a:endParaRPr lang="en-US" altLang="zh-CN" dirty="0">
              <a:solidFill>
                <a:schemeClr val="tx1">
                  <a:lumMod val="75000"/>
                  <a:lumOff val="25000"/>
                </a:schemeClr>
              </a:solidFill>
            </a:endParaRPr>
          </a:p>
          <a:p>
            <a:pPr>
              <a:lnSpc>
                <a:spcPct val="150000"/>
              </a:lnSpc>
            </a:pPr>
            <a:r>
              <a:rPr lang="zh-CN" altLang="en-US" dirty="0">
                <a:solidFill>
                  <a:schemeClr val="tx1">
                    <a:lumMod val="75000"/>
                    <a:lumOff val="25000"/>
                  </a:schemeClr>
                </a:solidFill>
              </a:rPr>
              <a:t>所以唱出气势磅礴的生命之歌</a:t>
            </a:r>
            <a:endParaRPr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9782"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20436" y="475734"/>
            <a:ext cx="3538764"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39 </a:t>
            </a:r>
            <a:r>
              <a:rPr lang="zh-CN" altLang="en-US" dirty="0"/>
              <a:t>系统架构图</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 name="箭头: 上 26"/>
          <p:cNvSpPr/>
          <p:nvPr/>
        </p:nvSpPr>
        <p:spPr>
          <a:xfrm rot="1195465">
            <a:off x="843785" y="1654950"/>
            <a:ext cx="1776399" cy="4405984"/>
          </a:xfrm>
          <a:custGeom>
            <a:avLst/>
            <a:gdLst>
              <a:gd name="connsiteX0" fmla="*/ 0 w 846384"/>
              <a:gd name="connsiteY0" fmla="*/ 423192 h 1696315"/>
              <a:gd name="connsiteX1" fmla="*/ 423192 w 846384"/>
              <a:gd name="connsiteY1" fmla="*/ 0 h 1696315"/>
              <a:gd name="connsiteX2" fmla="*/ 846384 w 846384"/>
              <a:gd name="connsiteY2" fmla="*/ 423192 h 1696315"/>
              <a:gd name="connsiteX3" fmla="*/ 634788 w 846384"/>
              <a:gd name="connsiteY3" fmla="*/ 423192 h 1696315"/>
              <a:gd name="connsiteX4" fmla="*/ 634788 w 846384"/>
              <a:gd name="connsiteY4" fmla="*/ 1696315 h 1696315"/>
              <a:gd name="connsiteX5" fmla="*/ 211596 w 846384"/>
              <a:gd name="connsiteY5" fmla="*/ 1696315 h 1696315"/>
              <a:gd name="connsiteX6" fmla="*/ 211596 w 846384"/>
              <a:gd name="connsiteY6" fmla="*/ 423192 h 1696315"/>
              <a:gd name="connsiteX7" fmla="*/ 0 w 846384"/>
              <a:gd name="connsiteY7" fmla="*/ 423192 h 1696315"/>
              <a:gd name="connsiteX0-1" fmla="*/ 0 w 846384"/>
              <a:gd name="connsiteY0-2" fmla="*/ 435957 h 1709080"/>
              <a:gd name="connsiteX1-3" fmla="*/ 415201 w 846384"/>
              <a:gd name="connsiteY1-4" fmla="*/ 0 h 1709080"/>
              <a:gd name="connsiteX2-5" fmla="*/ 846384 w 846384"/>
              <a:gd name="connsiteY2-6" fmla="*/ 435957 h 1709080"/>
              <a:gd name="connsiteX3-7" fmla="*/ 634788 w 846384"/>
              <a:gd name="connsiteY3-8" fmla="*/ 435957 h 1709080"/>
              <a:gd name="connsiteX4-9" fmla="*/ 634788 w 846384"/>
              <a:gd name="connsiteY4-10" fmla="*/ 1709080 h 1709080"/>
              <a:gd name="connsiteX5-11" fmla="*/ 211596 w 846384"/>
              <a:gd name="connsiteY5-12" fmla="*/ 1709080 h 1709080"/>
              <a:gd name="connsiteX6-13" fmla="*/ 211596 w 846384"/>
              <a:gd name="connsiteY6-14" fmla="*/ 435957 h 1709080"/>
              <a:gd name="connsiteX7-15" fmla="*/ 0 w 846384"/>
              <a:gd name="connsiteY7-16" fmla="*/ 435957 h 1709080"/>
              <a:gd name="connsiteX0-17" fmla="*/ 0 w 765454"/>
              <a:gd name="connsiteY0-18" fmla="*/ 435957 h 1709080"/>
              <a:gd name="connsiteX1-19" fmla="*/ 415201 w 765454"/>
              <a:gd name="connsiteY1-20" fmla="*/ 0 h 1709080"/>
              <a:gd name="connsiteX2-21" fmla="*/ 765454 w 765454"/>
              <a:gd name="connsiteY2-22" fmla="*/ 445754 h 1709080"/>
              <a:gd name="connsiteX3-23" fmla="*/ 634788 w 765454"/>
              <a:gd name="connsiteY3-24" fmla="*/ 435957 h 1709080"/>
              <a:gd name="connsiteX4-25" fmla="*/ 634788 w 765454"/>
              <a:gd name="connsiteY4-26" fmla="*/ 1709080 h 1709080"/>
              <a:gd name="connsiteX5-27" fmla="*/ 211596 w 765454"/>
              <a:gd name="connsiteY5-28" fmla="*/ 1709080 h 1709080"/>
              <a:gd name="connsiteX6-29" fmla="*/ 211596 w 765454"/>
              <a:gd name="connsiteY6-30" fmla="*/ 435957 h 1709080"/>
              <a:gd name="connsiteX7-31" fmla="*/ 0 w 765454"/>
              <a:gd name="connsiteY7-32" fmla="*/ 435957 h 1709080"/>
              <a:gd name="connsiteX0-33" fmla="*/ 0 w 765454"/>
              <a:gd name="connsiteY0-34" fmla="*/ 435957 h 1709080"/>
              <a:gd name="connsiteX1-35" fmla="*/ 415201 w 765454"/>
              <a:gd name="connsiteY1-36" fmla="*/ 0 h 1709080"/>
              <a:gd name="connsiteX2-37" fmla="*/ 765454 w 765454"/>
              <a:gd name="connsiteY2-38" fmla="*/ 445754 h 1709080"/>
              <a:gd name="connsiteX3-39" fmla="*/ 619148 w 765454"/>
              <a:gd name="connsiteY3-40" fmla="*/ 442194 h 1709080"/>
              <a:gd name="connsiteX4-41" fmla="*/ 634788 w 765454"/>
              <a:gd name="connsiteY4-42" fmla="*/ 1709080 h 1709080"/>
              <a:gd name="connsiteX5-43" fmla="*/ 211596 w 765454"/>
              <a:gd name="connsiteY5-44" fmla="*/ 1709080 h 1709080"/>
              <a:gd name="connsiteX6-45" fmla="*/ 211596 w 765454"/>
              <a:gd name="connsiteY6-46" fmla="*/ 435957 h 1709080"/>
              <a:gd name="connsiteX7-47" fmla="*/ 0 w 765454"/>
              <a:gd name="connsiteY7-48" fmla="*/ 435957 h 1709080"/>
              <a:gd name="connsiteX0-49" fmla="*/ 0 w 763067"/>
              <a:gd name="connsiteY0-50" fmla="*/ 435957 h 1709080"/>
              <a:gd name="connsiteX1-51" fmla="*/ 415201 w 763067"/>
              <a:gd name="connsiteY1-52" fmla="*/ 0 h 1709080"/>
              <a:gd name="connsiteX2-53" fmla="*/ 763067 w 763067"/>
              <a:gd name="connsiteY2-54" fmla="*/ 456132 h 1709080"/>
              <a:gd name="connsiteX3-55" fmla="*/ 619148 w 763067"/>
              <a:gd name="connsiteY3-56" fmla="*/ 442194 h 1709080"/>
              <a:gd name="connsiteX4-57" fmla="*/ 634788 w 763067"/>
              <a:gd name="connsiteY4-58" fmla="*/ 1709080 h 1709080"/>
              <a:gd name="connsiteX5-59" fmla="*/ 211596 w 763067"/>
              <a:gd name="connsiteY5-60" fmla="*/ 1709080 h 1709080"/>
              <a:gd name="connsiteX6-61" fmla="*/ 211596 w 763067"/>
              <a:gd name="connsiteY6-62" fmla="*/ 435957 h 1709080"/>
              <a:gd name="connsiteX7-63" fmla="*/ 0 w 763067"/>
              <a:gd name="connsiteY7-64" fmla="*/ 435957 h 1709080"/>
              <a:gd name="connsiteX0-65" fmla="*/ 0 w 761386"/>
              <a:gd name="connsiteY0-66" fmla="*/ 435957 h 1709080"/>
              <a:gd name="connsiteX1-67" fmla="*/ 415201 w 761386"/>
              <a:gd name="connsiteY1-68" fmla="*/ 0 h 1709080"/>
              <a:gd name="connsiteX2-69" fmla="*/ 761386 w 761386"/>
              <a:gd name="connsiteY2-70" fmla="*/ 449188 h 1709080"/>
              <a:gd name="connsiteX3-71" fmla="*/ 619148 w 761386"/>
              <a:gd name="connsiteY3-72" fmla="*/ 442194 h 1709080"/>
              <a:gd name="connsiteX4-73" fmla="*/ 634788 w 761386"/>
              <a:gd name="connsiteY4-74" fmla="*/ 1709080 h 1709080"/>
              <a:gd name="connsiteX5-75" fmla="*/ 211596 w 761386"/>
              <a:gd name="connsiteY5-76" fmla="*/ 1709080 h 1709080"/>
              <a:gd name="connsiteX6-77" fmla="*/ 211596 w 761386"/>
              <a:gd name="connsiteY6-78" fmla="*/ 435957 h 1709080"/>
              <a:gd name="connsiteX7-79" fmla="*/ 0 w 761386"/>
              <a:gd name="connsiteY7-80" fmla="*/ 435957 h 1709080"/>
              <a:gd name="connsiteX0-81" fmla="*/ 0 w 761386"/>
              <a:gd name="connsiteY0-82" fmla="*/ 435957 h 1709080"/>
              <a:gd name="connsiteX1-83" fmla="*/ 415201 w 761386"/>
              <a:gd name="connsiteY1-84" fmla="*/ 0 h 1709080"/>
              <a:gd name="connsiteX2-85" fmla="*/ 761386 w 761386"/>
              <a:gd name="connsiteY2-86" fmla="*/ 449188 h 1709080"/>
              <a:gd name="connsiteX3-87" fmla="*/ 618514 w 761386"/>
              <a:gd name="connsiteY3-88" fmla="*/ 449698 h 1709080"/>
              <a:gd name="connsiteX4-89" fmla="*/ 634788 w 761386"/>
              <a:gd name="connsiteY4-90" fmla="*/ 1709080 h 1709080"/>
              <a:gd name="connsiteX5-91" fmla="*/ 211596 w 761386"/>
              <a:gd name="connsiteY5-92" fmla="*/ 1709080 h 1709080"/>
              <a:gd name="connsiteX6-93" fmla="*/ 211596 w 761386"/>
              <a:gd name="connsiteY6-94" fmla="*/ 435957 h 1709080"/>
              <a:gd name="connsiteX7-95" fmla="*/ 0 w 761386"/>
              <a:gd name="connsiteY7-96" fmla="*/ 435957 h 1709080"/>
              <a:gd name="connsiteX0-97" fmla="*/ 0 w 740557"/>
              <a:gd name="connsiteY0-98" fmla="*/ 430912 h 1709080"/>
              <a:gd name="connsiteX1-99" fmla="*/ 394372 w 740557"/>
              <a:gd name="connsiteY1-100" fmla="*/ 0 h 1709080"/>
              <a:gd name="connsiteX2-101" fmla="*/ 740557 w 740557"/>
              <a:gd name="connsiteY2-102" fmla="*/ 449188 h 1709080"/>
              <a:gd name="connsiteX3-103" fmla="*/ 597685 w 740557"/>
              <a:gd name="connsiteY3-104" fmla="*/ 449698 h 1709080"/>
              <a:gd name="connsiteX4-105" fmla="*/ 613959 w 740557"/>
              <a:gd name="connsiteY4-106" fmla="*/ 1709080 h 1709080"/>
              <a:gd name="connsiteX5-107" fmla="*/ 190767 w 740557"/>
              <a:gd name="connsiteY5-108" fmla="*/ 1709080 h 1709080"/>
              <a:gd name="connsiteX6-109" fmla="*/ 190767 w 740557"/>
              <a:gd name="connsiteY6-110" fmla="*/ 435957 h 1709080"/>
              <a:gd name="connsiteX7-111" fmla="*/ 0 w 740557"/>
              <a:gd name="connsiteY7-112" fmla="*/ 430912 h 1709080"/>
              <a:gd name="connsiteX0-113" fmla="*/ 0 w 698899"/>
              <a:gd name="connsiteY0-114" fmla="*/ 420825 h 1709080"/>
              <a:gd name="connsiteX1-115" fmla="*/ 352714 w 698899"/>
              <a:gd name="connsiteY1-116" fmla="*/ 0 h 1709080"/>
              <a:gd name="connsiteX2-117" fmla="*/ 698899 w 698899"/>
              <a:gd name="connsiteY2-118" fmla="*/ 449188 h 1709080"/>
              <a:gd name="connsiteX3-119" fmla="*/ 556027 w 698899"/>
              <a:gd name="connsiteY3-120" fmla="*/ 449698 h 1709080"/>
              <a:gd name="connsiteX4-121" fmla="*/ 572301 w 698899"/>
              <a:gd name="connsiteY4-122" fmla="*/ 1709080 h 1709080"/>
              <a:gd name="connsiteX5-123" fmla="*/ 149109 w 698899"/>
              <a:gd name="connsiteY5-124" fmla="*/ 1709080 h 1709080"/>
              <a:gd name="connsiteX6-125" fmla="*/ 149109 w 698899"/>
              <a:gd name="connsiteY6-126" fmla="*/ 435957 h 1709080"/>
              <a:gd name="connsiteX7-127" fmla="*/ 0 w 698899"/>
              <a:gd name="connsiteY7-128" fmla="*/ 420825 h 1709080"/>
              <a:gd name="connsiteX0-129" fmla="*/ 0 w 742872"/>
              <a:gd name="connsiteY0-130" fmla="*/ 431473 h 1709080"/>
              <a:gd name="connsiteX1-131" fmla="*/ 396687 w 742872"/>
              <a:gd name="connsiteY1-132" fmla="*/ 0 h 1709080"/>
              <a:gd name="connsiteX2-133" fmla="*/ 742872 w 742872"/>
              <a:gd name="connsiteY2-134" fmla="*/ 449188 h 1709080"/>
              <a:gd name="connsiteX3-135" fmla="*/ 600000 w 742872"/>
              <a:gd name="connsiteY3-136" fmla="*/ 449698 h 1709080"/>
              <a:gd name="connsiteX4-137" fmla="*/ 616274 w 742872"/>
              <a:gd name="connsiteY4-138" fmla="*/ 1709080 h 1709080"/>
              <a:gd name="connsiteX5-139" fmla="*/ 193082 w 742872"/>
              <a:gd name="connsiteY5-140" fmla="*/ 1709080 h 1709080"/>
              <a:gd name="connsiteX6-141" fmla="*/ 193082 w 742872"/>
              <a:gd name="connsiteY6-142" fmla="*/ 435957 h 1709080"/>
              <a:gd name="connsiteX7-143" fmla="*/ 0 w 742872"/>
              <a:gd name="connsiteY7-144" fmla="*/ 431473 h 1709080"/>
              <a:gd name="connsiteX0-145" fmla="*/ 0 w 742872"/>
              <a:gd name="connsiteY0-146" fmla="*/ 431473 h 1709080"/>
              <a:gd name="connsiteX1-147" fmla="*/ 396687 w 742872"/>
              <a:gd name="connsiteY1-148" fmla="*/ 0 h 1709080"/>
              <a:gd name="connsiteX2-149" fmla="*/ 742872 w 742872"/>
              <a:gd name="connsiteY2-150" fmla="*/ 449188 h 1709080"/>
              <a:gd name="connsiteX3-151" fmla="*/ 600000 w 742872"/>
              <a:gd name="connsiteY3-152" fmla="*/ 449698 h 1709080"/>
              <a:gd name="connsiteX4-153" fmla="*/ 616274 w 742872"/>
              <a:gd name="connsiteY4-154" fmla="*/ 1709080 h 1709080"/>
              <a:gd name="connsiteX5-155" fmla="*/ 193082 w 742872"/>
              <a:gd name="connsiteY5-156" fmla="*/ 1709080 h 1709080"/>
              <a:gd name="connsiteX6-157" fmla="*/ 154371 w 742872"/>
              <a:gd name="connsiteY6-158" fmla="*/ 437980 h 1709080"/>
              <a:gd name="connsiteX7-159" fmla="*/ 0 w 742872"/>
              <a:gd name="connsiteY7-160" fmla="*/ 431473 h 1709080"/>
              <a:gd name="connsiteX0-161" fmla="*/ 0 w 1101086"/>
              <a:gd name="connsiteY0-162" fmla="*/ 431473 h 1709080"/>
              <a:gd name="connsiteX1-163" fmla="*/ 396687 w 1101086"/>
              <a:gd name="connsiteY1-164" fmla="*/ 0 h 1709080"/>
              <a:gd name="connsiteX2-165" fmla="*/ 742872 w 1101086"/>
              <a:gd name="connsiteY2-166" fmla="*/ 449188 h 1709080"/>
              <a:gd name="connsiteX3-167" fmla="*/ 600000 w 1101086"/>
              <a:gd name="connsiteY3-168" fmla="*/ 449698 h 1709080"/>
              <a:gd name="connsiteX4-169" fmla="*/ 1101086 w 1101086"/>
              <a:gd name="connsiteY4-170" fmla="*/ 1363824 h 1709080"/>
              <a:gd name="connsiteX5-171" fmla="*/ 193082 w 1101086"/>
              <a:gd name="connsiteY5-172" fmla="*/ 1709080 h 1709080"/>
              <a:gd name="connsiteX6-173" fmla="*/ 154371 w 1101086"/>
              <a:gd name="connsiteY6-174" fmla="*/ 437980 h 1709080"/>
              <a:gd name="connsiteX7-175" fmla="*/ 0 w 1101086"/>
              <a:gd name="connsiteY7-176" fmla="*/ 431473 h 1709080"/>
              <a:gd name="connsiteX0-177" fmla="*/ 0 w 1101086"/>
              <a:gd name="connsiteY0-178" fmla="*/ 431473 h 1630579"/>
              <a:gd name="connsiteX1-179" fmla="*/ 396687 w 1101086"/>
              <a:gd name="connsiteY1-180" fmla="*/ 0 h 1630579"/>
              <a:gd name="connsiteX2-181" fmla="*/ 742872 w 1101086"/>
              <a:gd name="connsiteY2-182" fmla="*/ 449188 h 1630579"/>
              <a:gd name="connsiteX3-183" fmla="*/ 600000 w 1101086"/>
              <a:gd name="connsiteY3-184" fmla="*/ 449698 h 1630579"/>
              <a:gd name="connsiteX4-185" fmla="*/ 1101086 w 1101086"/>
              <a:gd name="connsiteY4-186" fmla="*/ 1363824 h 1630579"/>
              <a:gd name="connsiteX5-187" fmla="*/ 355380 w 1101086"/>
              <a:gd name="connsiteY5-188" fmla="*/ 1630579 h 1630579"/>
              <a:gd name="connsiteX6-189" fmla="*/ 154371 w 1101086"/>
              <a:gd name="connsiteY6-190" fmla="*/ 437980 h 1630579"/>
              <a:gd name="connsiteX7-191" fmla="*/ 0 w 1101086"/>
              <a:gd name="connsiteY7-192" fmla="*/ 431473 h 1630579"/>
              <a:gd name="connsiteX0-193" fmla="*/ 0 w 1101086"/>
              <a:gd name="connsiteY0-194" fmla="*/ 431473 h 1682647"/>
              <a:gd name="connsiteX1-195" fmla="*/ 396687 w 1101086"/>
              <a:gd name="connsiteY1-196" fmla="*/ 0 h 1682647"/>
              <a:gd name="connsiteX2-197" fmla="*/ 742872 w 1101086"/>
              <a:gd name="connsiteY2-198" fmla="*/ 449188 h 1682647"/>
              <a:gd name="connsiteX3-199" fmla="*/ 600000 w 1101086"/>
              <a:gd name="connsiteY3-200" fmla="*/ 449698 h 1682647"/>
              <a:gd name="connsiteX4-201" fmla="*/ 1101086 w 1101086"/>
              <a:gd name="connsiteY4-202" fmla="*/ 1363824 h 1682647"/>
              <a:gd name="connsiteX5-203" fmla="*/ 211183 w 1101086"/>
              <a:gd name="connsiteY5-204" fmla="*/ 1682647 h 1682647"/>
              <a:gd name="connsiteX6-205" fmla="*/ 154371 w 1101086"/>
              <a:gd name="connsiteY6-206" fmla="*/ 437980 h 1682647"/>
              <a:gd name="connsiteX7-207" fmla="*/ 0 w 1101086"/>
              <a:gd name="connsiteY7-208" fmla="*/ 431473 h 1682647"/>
              <a:gd name="connsiteX0-209" fmla="*/ 0 w 1101086"/>
              <a:gd name="connsiteY0-210" fmla="*/ 431473 h 1682647"/>
              <a:gd name="connsiteX1-211" fmla="*/ 396687 w 1101086"/>
              <a:gd name="connsiteY1-212" fmla="*/ 0 h 1682647"/>
              <a:gd name="connsiteX2-213" fmla="*/ 742872 w 1101086"/>
              <a:gd name="connsiteY2-214" fmla="*/ 449188 h 1682647"/>
              <a:gd name="connsiteX3-215" fmla="*/ 600000 w 1101086"/>
              <a:gd name="connsiteY3-216" fmla="*/ 449698 h 1682647"/>
              <a:gd name="connsiteX4-217" fmla="*/ 1101086 w 1101086"/>
              <a:gd name="connsiteY4-218" fmla="*/ 1363824 h 1682647"/>
              <a:gd name="connsiteX5-219" fmla="*/ 211183 w 1101086"/>
              <a:gd name="connsiteY5-220" fmla="*/ 1682647 h 1682647"/>
              <a:gd name="connsiteX6-221" fmla="*/ 154371 w 1101086"/>
              <a:gd name="connsiteY6-222" fmla="*/ 437980 h 1682647"/>
              <a:gd name="connsiteX7-223" fmla="*/ 0 w 1101086"/>
              <a:gd name="connsiteY7-224" fmla="*/ 431473 h 1682647"/>
              <a:gd name="connsiteX0-225" fmla="*/ 0 w 1101086"/>
              <a:gd name="connsiteY0-226" fmla="*/ 431473 h 1682647"/>
              <a:gd name="connsiteX1-227" fmla="*/ 396687 w 1101086"/>
              <a:gd name="connsiteY1-228" fmla="*/ 0 h 1682647"/>
              <a:gd name="connsiteX2-229" fmla="*/ 742872 w 1101086"/>
              <a:gd name="connsiteY2-230" fmla="*/ 449188 h 1682647"/>
              <a:gd name="connsiteX3-231" fmla="*/ 600000 w 1101086"/>
              <a:gd name="connsiteY3-232" fmla="*/ 449698 h 1682647"/>
              <a:gd name="connsiteX4-233" fmla="*/ 1101086 w 1101086"/>
              <a:gd name="connsiteY4-234" fmla="*/ 1363824 h 1682647"/>
              <a:gd name="connsiteX5-235" fmla="*/ 211183 w 1101086"/>
              <a:gd name="connsiteY5-236" fmla="*/ 1682647 h 1682647"/>
              <a:gd name="connsiteX6-237" fmla="*/ 154371 w 1101086"/>
              <a:gd name="connsiteY6-238" fmla="*/ 437980 h 1682647"/>
              <a:gd name="connsiteX7-239" fmla="*/ 0 w 1101086"/>
              <a:gd name="connsiteY7-240" fmla="*/ 431473 h 1682647"/>
              <a:gd name="connsiteX0-241" fmla="*/ 0 w 1101086"/>
              <a:gd name="connsiteY0-242" fmla="*/ 431473 h 1682647"/>
              <a:gd name="connsiteX1-243" fmla="*/ 396687 w 1101086"/>
              <a:gd name="connsiteY1-244" fmla="*/ 0 h 1682647"/>
              <a:gd name="connsiteX2-245" fmla="*/ 742872 w 1101086"/>
              <a:gd name="connsiteY2-246" fmla="*/ 449188 h 1682647"/>
              <a:gd name="connsiteX3-247" fmla="*/ 600000 w 1101086"/>
              <a:gd name="connsiteY3-248" fmla="*/ 449698 h 1682647"/>
              <a:gd name="connsiteX4-249" fmla="*/ 1101086 w 1101086"/>
              <a:gd name="connsiteY4-250" fmla="*/ 1363824 h 1682647"/>
              <a:gd name="connsiteX5-251" fmla="*/ 211183 w 1101086"/>
              <a:gd name="connsiteY5-252" fmla="*/ 1682647 h 1682647"/>
              <a:gd name="connsiteX6-253" fmla="*/ 154371 w 1101086"/>
              <a:gd name="connsiteY6-254" fmla="*/ 437980 h 1682647"/>
              <a:gd name="connsiteX7-255" fmla="*/ 0 w 1101086"/>
              <a:gd name="connsiteY7-256" fmla="*/ 431473 h 1682647"/>
              <a:gd name="connsiteX0-257" fmla="*/ 0 w 1101086"/>
              <a:gd name="connsiteY0-258" fmla="*/ 431473 h 1682647"/>
              <a:gd name="connsiteX1-259" fmla="*/ 396687 w 1101086"/>
              <a:gd name="connsiteY1-260" fmla="*/ 0 h 1682647"/>
              <a:gd name="connsiteX2-261" fmla="*/ 742872 w 1101086"/>
              <a:gd name="connsiteY2-262" fmla="*/ 449188 h 1682647"/>
              <a:gd name="connsiteX3-263" fmla="*/ 600000 w 1101086"/>
              <a:gd name="connsiteY3-264" fmla="*/ 449698 h 1682647"/>
              <a:gd name="connsiteX4-265" fmla="*/ 1101086 w 1101086"/>
              <a:gd name="connsiteY4-266" fmla="*/ 1363824 h 1682647"/>
              <a:gd name="connsiteX5-267" fmla="*/ 211183 w 1101086"/>
              <a:gd name="connsiteY5-268" fmla="*/ 1682647 h 1682647"/>
              <a:gd name="connsiteX6-269" fmla="*/ 154371 w 1101086"/>
              <a:gd name="connsiteY6-270" fmla="*/ 437980 h 1682647"/>
              <a:gd name="connsiteX7-271" fmla="*/ 0 w 1101086"/>
              <a:gd name="connsiteY7-272" fmla="*/ 431473 h 1682647"/>
              <a:gd name="connsiteX0-273" fmla="*/ 0 w 1101086"/>
              <a:gd name="connsiteY0-274" fmla="*/ 431473 h 1682647"/>
              <a:gd name="connsiteX1-275" fmla="*/ 396687 w 1101086"/>
              <a:gd name="connsiteY1-276" fmla="*/ 0 h 1682647"/>
              <a:gd name="connsiteX2-277" fmla="*/ 742872 w 1101086"/>
              <a:gd name="connsiteY2-278" fmla="*/ 449188 h 1682647"/>
              <a:gd name="connsiteX3-279" fmla="*/ 600000 w 1101086"/>
              <a:gd name="connsiteY3-280" fmla="*/ 449698 h 1682647"/>
              <a:gd name="connsiteX4-281" fmla="*/ 1101086 w 1101086"/>
              <a:gd name="connsiteY4-282" fmla="*/ 1363824 h 1682647"/>
              <a:gd name="connsiteX5-283" fmla="*/ 211183 w 1101086"/>
              <a:gd name="connsiteY5-284" fmla="*/ 1682647 h 1682647"/>
              <a:gd name="connsiteX6-285" fmla="*/ 154371 w 1101086"/>
              <a:gd name="connsiteY6-286" fmla="*/ 437980 h 1682647"/>
              <a:gd name="connsiteX7-287" fmla="*/ 0 w 1101086"/>
              <a:gd name="connsiteY7-288" fmla="*/ 431473 h 1682647"/>
              <a:gd name="connsiteX0-289" fmla="*/ 0 w 1101086"/>
              <a:gd name="connsiteY0-290" fmla="*/ 431473 h 1682647"/>
              <a:gd name="connsiteX1-291" fmla="*/ 396687 w 1101086"/>
              <a:gd name="connsiteY1-292" fmla="*/ 0 h 1682647"/>
              <a:gd name="connsiteX2-293" fmla="*/ 742872 w 1101086"/>
              <a:gd name="connsiteY2-294" fmla="*/ 449188 h 1682647"/>
              <a:gd name="connsiteX3-295" fmla="*/ 600000 w 1101086"/>
              <a:gd name="connsiteY3-296" fmla="*/ 449698 h 1682647"/>
              <a:gd name="connsiteX4-297" fmla="*/ 1101086 w 1101086"/>
              <a:gd name="connsiteY4-298" fmla="*/ 1363824 h 1682647"/>
              <a:gd name="connsiteX5-299" fmla="*/ 211183 w 1101086"/>
              <a:gd name="connsiteY5-300" fmla="*/ 1682647 h 1682647"/>
              <a:gd name="connsiteX6-301" fmla="*/ 154371 w 1101086"/>
              <a:gd name="connsiteY6-302" fmla="*/ 437980 h 1682647"/>
              <a:gd name="connsiteX7-303" fmla="*/ 0 w 1101086"/>
              <a:gd name="connsiteY7-304" fmla="*/ 431473 h 1682647"/>
              <a:gd name="connsiteX0-305" fmla="*/ 0 w 877005"/>
              <a:gd name="connsiteY0-306" fmla="*/ 431473 h 1682647"/>
              <a:gd name="connsiteX1-307" fmla="*/ 396687 w 877005"/>
              <a:gd name="connsiteY1-308" fmla="*/ 0 h 1682647"/>
              <a:gd name="connsiteX2-309" fmla="*/ 742872 w 877005"/>
              <a:gd name="connsiteY2-310" fmla="*/ 449188 h 1682647"/>
              <a:gd name="connsiteX3-311" fmla="*/ 600000 w 877005"/>
              <a:gd name="connsiteY3-312" fmla="*/ 449698 h 1682647"/>
              <a:gd name="connsiteX4-313" fmla="*/ 877005 w 877005"/>
              <a:gd name="connsiteY4-314" fmla="*/ 1445049 h 1682647"/>
              <a:gd name="connsiteX5-315" fmla="*/ 211183 w 877005"/>
              <a:gd name="connsiteY5-316" fmla="*/ 1682647 h 1682647"/>
              <a:gd name="connsiteX6-317" fmla="*/ 154371 w 877005"/>
              <a:gd name="connsiteY6-318" fmla="*/ 437980 h 1682647"/>
              <a:gd name="connsiteX7-319" fmla="*/ 0 w 877005"/>
              <a:gd name="connsiteY7-320" fmla="*/ 431473 h 1682647"/>
              <a:gd name="connsiteX0-321" fmla="*/ 0 w 917020"/>
              <a:gd name="connsiteY0-322" fmla="*/ 431473 h 1682647"/>
              <a:gd name="connsiteX1-323" fmla="*/ 396687 w 917020"/>
              <a:gd name="connsiteY1-324" fmla="*/ 0 h 1682647"/>
              <a:gd name="connsiteX2-325" fmla="*/ 742872 w 917020"/>
              <a:gd name="connsiteY2-326" fmla="*/ 449188 h 1682647"/>
              <a:gd name="connsiteX3-327" fmla="*/ 600000 w 917020"/>
              <a:gd name="connsiteY3-328" fmla="*/ 449698 h 1682647"/>
              <a:gd name="connsiteX4-329" fmla="*/ 917020 w 917020"/>
              <a:gd name="connsiteY4-330" fmla="*/ 1430545 h 1682647"/>
              <a:gd name="connsiteX5-331" fmla="*/ 211183 w 917020"/>
              <a:gd name="connsiteY5-332" fmla="*/ 1682647 h 1682647"/>
              <a:gd name="connsiteX6-333" fmla="*/ 154371 w 917020"/>
              <a:gd name="connsiteY6-334" fmla="*/ 437980 h 1682647"/>
              <a:gd name="connsiteX7-335" fmla="*/ 0 w 917020"/>
              <a:gd name="connsiteY7-336" fmla="*/ 431473 h 1682647"/>
              <a:gd name="connsiteX0-337" fmla="*/ 0 w 917020"/>
              <a:gd name="connsiteY0-338" fmla="*/ 431473 h 1682647"/>
              <a:gd name="connsiteX1-339" fmla="*/ 396687 w 917020"/>
              <a:gd name="connsiteY1-340" fmla="*/ 0 h 1682647"/>
              <a:gd name="connsiteX2-341" fmla="*/ 742872 w 917020"/>
              <a:gd name="connsiteY2-342" fmla="*/ 449188 h 1682647"/>
              <a:gd name="connsiteX3-343" fmla="*/ 600000 w 917020"/>
              <a:gd name="connsiteY3-344" fmla="*/ 449698 h 1682647"/>
              <a:gd name="connsiteX4-345" fmla="*/ 917020 w 917020"/>
              <a:gd name="connsiteY4-346" fmla="*/ 1430545 h 1682647"/>
              <a:gd name="connsiteX5-347" fmla="*/ 211183 w 917020"/>
              <a:gd name="connsiteY5-348" fmla="*/ 1682647 h 1682647"/>
              <a:gd name="connsiteX6-349" fmla="*/ 154371 w 917020"/>
              <a:gd name="connsiteY6-350" fmla="*/ 437980 h 1682647"/>
              <a:gd name="connsiteX7-351" fmla="*/ 0 w 917020"/>
              <a:gd name="connsiteY7-352" fmla="*/ 431473 h 1682647"/>
              <a:gd name="connsiteX0-353" fmla="*/ 0 w 1001946"/>
              <a:gd name="connsiteY0-354" fmla="*/ 431473 h 1682647"/>
              <a:gd name="connsiteX1-355" fmla="*/ 396687 w 1001946"/>
              <a:gd name="connsiteY1-356" fmla="*/ 0 h 1682647"/>
              <a:gd name="connsiteX2-357" fmla="*/ 742872 w 1001946"/>
              <a:gd name="connsiteY2-358" fmla="*/ 449188 h 1682647"/>
              <a:gd name="connsiteX3-359" fmla="*/ 600000 w 1001946"/>
              <a:gd name="connsiteY3-360" fmla="*/ 449698 h 1682647"/>
              <a:gd name="connsiteX4-361" fmla="*/ 1001946 w 1001946"/>
              <a:gd name="connsiteY4-362" fmla="*/ 1554234 h 1682647"/>
              <a:gd name="connsiteX5-363" fmla="*/ 211183 w 1001946"/>
              <a:gd name="connsiteY5-364" fmla="*/ 1682647 h 1682647"/>
              <a:gd name="connsiteX6-365" fmla="*/ 154371 w 1001946"/>
              <a:gd name="connsiteY6-366" fmla="*/ 437980 h 1682647"/>
              <a:gd name="connsiteX7-367" fmla="*/ 0 w 1001946"/>
              <a:gd name="connsiteY7-368" fmla="*/ 431473 h 1682647"/>
              <a:gd name="connsiteX0-369" fmla="*/ 0 w 1001946"/>
              <a:gd name="connsiteY0-370" fmla="*/ 431473 h 1854320"/>
              <a:gd name="connsiteX1-371" fmla="*/ 396687 w 1001946"/>
              <a:gd name="connsiteY1-372" fmla="*/ 0 h 1854320"/>
              <a:gd name="connsiteX2-373" fmla="*/ 742872 w 1001946"/>
              <a:gd name="connsiteY2-374" fmla="*/ 449188 h 1854320"/>
              <a:gd name="connsiteX3-375" fmla="*/ 600000 w 1001946"/>
              <a:gd name="connsiteY3-376" fmla="*/ 449698 h 1854320"/>
              <a:gd name="connsiteX4-377" fmla="*/ 1001946 w 1001946"/>
              <a:gd name="connsiteY4-378" fmla="*/ 1554234 h 1854320"/>
              <a:gd name="connsiteX5-379" fmla="*/ 300410 w 1001946"/>
              <a:gd name="connsiteY5-380" fmla="*/ 1854320 h 1854320"/>
              <a:gd name="connsiteX6-381" fmla="*/ 154371 w 1001946"/>
              <a:gd name="connsiteY6-382" fmla="*/ 437980 h 1854320"/>
              <a:gd name="connsiteX7-383" fmla="*/ 0 w 1001946"/>
              <a:gd name="connsiteY7-384" fmla="*/ 431473 h 1854320"/>
              <a:gd name="connsiteX0-385" fmla="*/ 0 w 1001946"/>
              <a:gd name="connsiteY0-386" fmla="*/ 431473 h 1891590"/>
              <a:gd name="connsiteX1-387" fmla="*/ 396687 w 1001946"/>
              <a:gd name="connsiteY1-388" fmla="*/ 0 h 1891590"/>
              <a:gd name="connsiteX2-389" fmla="*/ 742872 w 1001946"/>
              <a:gd name="connsiteY2-390" fmla="*/ 449188 h 1891590"/>
              <a:gd name="connsiteX3-391" fmla="*/ 600000 w 1001946"/>
              <a:gd name="connsiteY3-392" fmla="*/ 449698 h 1891590"/>
              <a:gd name="connsiteX4-393" fmla="*/ 1001946 w 1001946"/>
              <a:gd name="connsiteY4-394" fmla="*/ 1554234 h 1891590"/>
              <a:gd name="connsiteX5-395" fmla="*/ 317815 w 1001946"/>
              <a:gd name="connsiteY5-396" fmla="*/ 1891590 h 1891590"/>
              <a:gd name="connsiteX6-397" fmla="*/ 154371 w 1001946"/>
              <a:gd name="connsiteY6-398" fmla="*/ 437980 h 1891590"/>
              <a:gd name="connsiteX7-399" fmla="*/ 0 w 1001946"/>
              <a:gd name="connsiteY7-400" fmla="*/ 431473 h 1891590"/>
              <a:gd name="connsiteX0-401" fmla="*/ 0 w 1001946"/>
              <a:gd name="connsiteY0-402" fmla="*/ 431473 h 1928860"/>
              <a:gd name="connsiteX1-403" fmla="*/ 396687 w 1001946"/>
              <a:gd name="connsiteY1-404" fmla="*/ 0 h 1928860"/>
              <a:gd name="connsiteX2-405" fmla="*/ 742872 w 1001946"/>
              <a:gd name="connsiteY2-406" fmla="*/ 449188 h 1928860"/>
              <a:gd name="connsiteX3-407" fmla="*/ 600000 w 1001946"/>
              <a:gd name="connsiteY3-408" fmla="*/ 449698 h 1928860"/>
              <a:gd name="connsiteX4-409" fmla="*/ 1001946 w 1001946"/>
              <a:gd name="connsiteY4-410" fmla="*/ 1554234 h 1928860"/>
              <a:gd name="connsiteX5-411" fmla="*/ 335220 w 1001946"/>
              <a:gd name="connsiteY5-412" fmla="*/ 1928860 h 1928860"/>
              <a:gd name="connsiteX6-413" fmla="*/ 154371 w 1001946"/>
              <a:gd name="connsiteY6-414" fmla="*/ 437980 h 1928860"/>
              <a:gd name="connsiteX7-415" fmla="*/ 0 w 1001946"/>
              <a:gd name="connsiteY7-416" fmla="*/ 431473 h 19288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1946" h="1928860">
                <a:moveTo>
                  <a:pt x="0" y="431473"/>
                </a:moveTo>
                <a:lnTo>
                  <a:pt x="396687" y="0"/>
                </a:lnTo>
                <a:lnTo>
                  <a:pt x="742872" y="449188"/>
                </a:lnTo>
                <a:lnTo>
                  <a:pt x="600000" y="449698"/>
                </a:lnTo>
                <a:cubicBezTo>
                  <a:pt x="574978" y="639207"/>
                  <a:pt x="789572" y="1346868"/>
                  <a:pt x="1001946" y="1554234"/>
                </a:cubicBezTo>
                <a:lnTo>
                  <a:pt x="335220" y="1928860"/>
                </a:lnTo>
                <a:cubicBezTo>
                  <a:pt x="265523" y="1739419"/>
                  <a:pt x="-1847" y="1030036"/>
                  <a:pt x="154371" y="437980"/>
                </a:cubicBezTo>
                <a:lnTo>
                  <a:pt x="0" y="431473"/>
                </a:lnTo>
                <a:close/>
              </a:path>
            </a:pathLst>
          </a:custGeom>
          <a:gradFill flip="none" rotWithShape="1">
            <a:gsLst>
              <a:gs pos="0">
                <a:schemeClr val="accent2">
                  <a:alpha val="20000"/>
                </a:schemeClr>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2000">
              <a:solidFill>
                <a:schemeClr val="bg1"/>
              </a:solidFill>
              <a:effectLst>
                <a:outerShdw blurRad="137160" dist="41148" dir="2699997" algn="tl">
                  <a:srgbClr val="000000">
                    <a:alpha val="40000"/>
                  </a:srgbClr>
                </a:outerShdw>
              </a:effectLst>
              <a:latin typeface="+mj-ea"/>
              <a:ea typeface="+mj-ea"/>
              <a:sym typeface="微软雅黑" panose="020B0503020204020204" pitchFamily="34" charset="-122"/>
            </a:endParaRPr>
          </a:p>
        </p:txBody>
      </p:sp>
      <p:sp>
        <p:nvSpPr>
          <p:cNvPr id="21" name="梯形 322"/>
          <p:cNvSpPr/>
          <p:nvPr/>
        </p:nvSpPr>
        <p:spPr>
          <a:xfrm>
            <a:off x="1787937" y="4623529"/>
            <a:ext cx="8679206" cy="1188087"/>
          </a:xfrm>
          <a:custGeom>
            <a:avLst/>
            <a:gdLst>
              <a:gd name="connsiteX0" fmla="*/ 0 w 965390"/>
              <a:gd name="connsiteY0" fmla="*/ 697627 h 697627"/>
              <a:gd name="connsiteX1" fmla="*/ 174407 w 965390"/>
              <a:gd name="connsiteY1" fmla="*/ 0 h 697627"/>
              <a:gd name="connsiteX2" fmla="*/ 790983 w 965390"/>
              <a:gd name="connsiteY2" fmla="*/ 0 h 697627"/>
              <a:gd name="connsiteX3" fmla="*/ 965390 w 965390"/>
              <a:gd name="connsiteY3" fmla="*/ 697627 h 697627"/>
              <a:gd name="connsiteX4" fmla="*/ 0 w 965390"/>
              <a:gd name="connsiteY4" fmla="*/ 697627 h 697627"/>
              <a:gd name="connsiteX0-1" fmla="*/ 0 w 965390"/>
              <a:gd name="connsiteY0-2" fmla="*/ 697627 h 697627"/>
              <a:gd name="connsiteX1-3" fmla="*/ 174407 w 965390"/>
              <a:gd name="connsiteY1-4" fmla="*/ 0 h 697627"/>
              <a:gd name="connsiteX2-5" fmla="*/ 790983 w 965390"/>
              <a:gd name="connsiteY2-6" fmla="*/ 0 h 697627"/>
              <a:gd name="connsiteX3-7" fmla="*/ 965390 w 965390"/>
              <a:gd name="connsiteY3-8" fmla="*/ 697627 h 697627"/>
              <a:gd name="connsiteX4-9" fmla="*/ 0 w 965390"/>
              <a:gd name="connsiteY4-10" fmla="*/ 697627 h 697627"/>
              <a:gd name="connsiteX0-11" fmla="*/ 0 w 965390"/>
              <a:gd name="connsiteY0-12" fmla="*/ 697627 h 697627"/>
              <a:gd name="connsiteX1-13" fmla="*/ 174407 w 965390"/>
              <a:gd name="connsiteY1-14" fmla="*/ 0 h 697627"/>
              <a:gd name="connsiteX2-15" fmla="*/ 790983 w 965390"/>
              <a:gd name="connsiteY2-16" fmla="*/ 0 h 697627"/>
              <a:gd name="connsiteX3-17" fmla="*/ 965390 w 965390"/>
              <a:gd name="connsiteY3-18" fmla="*/ 697627 h 697627"/>
              <a:gd name="connsiteX4-19" fmla="*/ 0 w 965390"/>
              <a:gd name="connsiteY4-20" fmla="*/ 697627 h 697627"/>
              <a:gd name="connsiteX0-21" fmla="*/ 0 w 965390"/>
              <a:gd name="connsiteY0-22" fmla="*/ 697627 h 697627"/>
              <a:gd name="connsiteX1-23" fmla="*/ 174407 w 965390"/>
              <a:gd name="connsiteY1-24" fmla="*/ 0 h 697627"/>
              <a:gd name="connsiteX2-25" fmla="*/ 790983 w 965390"/>
              <a:gd name="connsiteY2-26" fmla="*/ 0 h 697627"/>
              <a:gd name="connsiteX3-27" fmla="*/ 965390 w 965390"/>
              <a:gd name="connsiteY3-28" fmla="*/ 697627 h 697627"/>
              <a:gd name="connsiteX4-29" fmla="*/ 0 w 965390"/>
              <a:gd name="connsiteY4-30" fmla="*/ 697627 h 697627"/>
              <a:gd name="connsiteX0-31" fmla="*/ 0 w 965390"/>
              <a:gd name="connsiteY0-32" fmla="*/ 697627 h 697627"/>
              <a:gd name="connsiteX1-33" fmla="*/ 174407 w 965390"/>
              <a:gd name="connsiteY1-34" fmla="*/ 0 h 697627"/>
              <a:gd name="connsiteX2-35" fmla="*/ 790983 w 965390"/>
              <a:gd name="connsiteY2-36" fmla="*/ 0 h 697627"/>
              <a:gd name="connsiteX3-37" fmla="*/ 965390 w 965390"/>
              <a:gd name="connsiteY3-38" fmla="*/ 697627 h 697627"/>
              <a:gd name="connsiteX4-39" fmla="*/ 0 w 965390"/>
              <a:gd name="connsiteY4-40" fmla="*/ 697627 h 697627"/>
              <a:gd name="connsiteX0-41" fmla="*/ 0 w 965390"/>
              <a:gd name="connsiteY0-42" fmla="*/ 697627 h 697627"/>
              <a:gd name="connsiteX1-43" fmla="*/ 174407 w 965390"/>
              <a:gd name="connsiteY1-44" fmla="*/ 0 h 697627"/>
              <a:gd name="connsiteX2-45" fmla="*/ 745261 w 965390"/>
              <a:gd name="connsiteY2-46" fmla="*/ 0 h 697627"/>
              <a:gd name="connsiteX3-47" fmla="*/ 965390 w 965390"/>
              <a:gd name="connsiteY3-48" fmla="*/ 697627 h 697627"/>
              <a:gd name="connsiteX4-49" fmla="*/ 0 w 965390"/>
              <a:gd name="connsiteY4-50" fmla="*/ 697627 h 697627"/>
              <a:gd name="connsiteX0-51" fmla="*/ 0 w 965390"/>
              <a:gd name="connsiteY0-52" fmla="*/ 697627 h 697627"/>
              <a:gd name="connsiteX1-53" fmla="*/ 197267 w 965390"/>
              <a:gd name="connsiteY1-54" fmla="*/ 0 h 697627"/>
              <a:gd name="connsiteX2-55" fmla="*/ 745261 w 965390"/>
              <a:gd name="connsiteY2-56" fmla="*/ 0 h 697627"/>
              <a:gd name="connsiteX3-57" fmla="*/ 965390 w 965390"/>
              <a:gd name="connsiteY3-58" fmla="*/ 697627 h 697627"/>
              <a:gd name="connsiteX4-59" fmla="*/ 0 w 965390"/>
              <a:gd name="connsiteY4-60" fmla="*/ 697627 h 697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5390" h="697627">
                <a:moveTo>
                  <a:pt x="0" y="697627"/>
                </a:moveTo>
                <a:cubicBezTo>
                  <a:pt x="142112" y="493080"/>
                  <a:pt x="223106" y="307190"/>
                  <a:pt x="197267" y="0"/>
                </a:cubicBezTo>
                <a:lnTo>
                  <a:pt x="745261" y="0"/>
                </a:lnTo>
                <a:cubicBezTo>
                  <a:pt x="747414" y="269867"/>
                  <a:pt x="823278" y="399774"/>
                  <a:pt x="965390" y="697627"/>
                </a:cubicBezTo>
                <a:lnTo>
                  <a:pt x="0" y="697627"/>
                </a:lnTo>
                <a:close/>
              </a:path>
            </a:pathLst>
          </a:custGeom>
          <a:gradFill flip="none" rotWithShape="1">
            <a:gsLst>
              <a:gs pos="0">
                <a:schemeClr val="accent1">
                  <a:alpha val="0"/>
                </a:schemeClr>
              </a:gs>
              <a:gs pos="100000">
                <a:schemeClr val="accent1">
                  <a:alpha val="29000"/>
                </a:schemeClr>
              </a:gs>
            </a:gsLst>
            <a:lin ang="16200000" scaled="1"/>
            <a:tileRect/>
          </a:gradFill>
          <a:ln>
            <a:gradFill flip="none" rotWithShape="1">
              <a:gsLst>
                <a:gs pos="50500">
                  <a:schemeClr val="accent1"/>
                </a:gs>
                <a:gs pos="0">
                  <a:schemeClr val="accent1">
                    <a:lumMod val="20000"/>
                    <a:lumOff val="80000"/>
                    <a:alpha val="0"/>
                  </a:schemeClr>
                </a:gs>
                <a:gs pos="100000">
                  <a:schemeClr val="accent1">
                    <a:lumMod val="30000"/>
                    <a:lumOff val="70000"/>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sym typeface="微软雅黑" panose="020B0503020204020204" pitchFamily="34" charset="-122"/>
            </a:endParaRPr>
          </a:p>
        </p:txBody>
      </p:sp>
      <p:sp>
        <p:nvSpPr>
          <p:cNvPr id="18" name="不完整圆 235"/>
          <p:cNvSpPr/>
          <p:nvPr/>
        </p:nvSpPr>
        <p:spPr>
          <a:xfrm>
            <a:off x="3363814" y="4371307"/>
            <a:ext cx="5527450" cy="634673"/>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gradFill>
            <a:gsLst>
              <a:gs pos="0">
                <a:schemeClr val="bg1">
                  <a:alpha val="0"/>
                </a:schemeClr>
              </a:gs>
              <a:gs pos="40000">
                <a:schemeClr val="bg1"/>
              </a:gs>
            </a:gsLst>
            <a:lin ang="5400000" scaled="1"/>
          </a:gradFill>
          <a:ln w="76200">
            <a:gradFill flip="none" rotWithShape="1">
              <a:gsLst>
                <a:gs pos="0">
                  <a:schemeClr val="accent1">
                    <a:alpha val="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sym typeface="微软雅黑" panose="020B0503020204020204" pitchFamily="34" charset="-122"/>
            </a:endParaRPr>
          </a:p>
        </p:txBody>
      </p:sp>
      <p:sp>
        <p:nvSpPr>
          <p:cNvPr id="22" name="不完整圆 235"/>
          <p:cNvSpPr/>
          <p:nvPr/>
        </p:nvSpPr>
        <p:spPr>
          <a:xfrm>
            <a:off x="1944229" y="5328196"/>
            <a:ext cx="8366621" cy="998588"/>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76200">
            <a:gradFill flip="none" rotWithShape="1">
              <a:gsLst>
                <a:gs pos="0">
                  <a:schemeClr val="accent1">
                    <a:alpha val="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sym typeface="微软雅黑" panose="020B0503020204020204" pitchFamily="34" charset="-122"/>
            </a:endParaRPr>
          </a:p>
        </p:txBody>
      </p:sp>
      <p:sp>
        <p:nvSpPr>
          <p:cNvPr id="7" name="椭圆 6"/>
          <p:cNvSpPr/>
          <p:nvPr/>
        </p:nvSpPr>
        <p:spPr>
          <a:xfrm>
            <a:off x="2558152" y="5206979"/>
            <a:ext cx="592984" cy="592983"/>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dirty="0">
              <a:solidFill>
                <a:schemeClr val="tx1"/>
              </a:solidFill>
              <a:effectLst>
                <a:outerShdw blurRad="137160" dist="41148" dir="2699997" algn="tl">
                  <a:srgbClr val="000000">
                    <a:alpha val="40000"/>
                  </a:srgbClr>
                </a:outerShdw>
              </a:effectLst>
              <a:latin typeface="+mj-ea"/>
              <a:ea typeface="+mj-ea"/>
              <a:sym typeface="微软雅黑" panose="020B0503020204020204" pitchFamily="34" charset="-122"/>
            </a:endParaRPr>
          </a:p>
        </p:txBody>
      </p:sp>
      <p:sp>
        <p:nvSpPr>
          <p:cNvPr id="462" name="Oval 6+"/>
          <p:cNvSpPr/>
          <p:nvPr/>
        </p:nvSpPr>
        <p:spPr>
          <a:xfrm>
            <a:off x="2469769" y="5118596"/>
            <a:ext cx="769750" cy="769750"/>
          </a:xfrm>
          <a:prstGeom prst="ellipse">
            <a:avLst/>
          </a:prstGeom>
          <a:noFill/>
          <a:ln w="6350">
            <a:solidFill>
              <a:schemeClr val="accent1"/>
            </a:solidFill>
            <a:prstDash val="dash"/>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solidFill>
              <a:effectLst>
                <a:outerShdw blurRad="137160" dist="41148" dir="2699997" algn="tl">
                  <a:srgbClr val="000000">
                    <a:alpha val="40000"/>
                  </a:srgbClr>
                </a:outerShdw>
              </a:effectLst>
              <a:latin typeface="+mj-ea"/>
              <a:ea typeface="+mj-ea"/>
              <a:sym typeface="微软雅黑" panose="020B0503020204020204" pitchFamily="34" charset="-122"/>
            </a:endParaRPr>
          </a:p>
        </p:txBody>
      </p:sp>
      <p:sp>
        <p:nvSpPr>
          <p:cNvPr id="450" name="椭圆 449"/>
          <p:cNvSpPr/>
          <p:nvPr>
            <p:custDataLst>
              <p:tags r:id="rId1"/>
            </p:custDataLst>
          </p:nvPr>
        </p:nvSpPr>
        <p:spPr>
          <a:xfrm flipH="1">
            <a:off x="3076829" y="5162439"/>
            <a:ext cx="84130" cy="84130"/>
          </a:xfrm>
          <a:prstGeom prst="ellipse">
            <a:avLst/>
          </a:prstGeom>
          <a:solidFill>
            <a:schemeClr val="bg1"/>
          </a:solidFill>
          <a:ln>
            <a:noFill/>
          </a:ln>
          <a:effectLst>
            <a:outerShdw blurRad="137160" algn="ctr"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sp>
        <p:nvSpPr>
          <p:cNvPr id="451" name="椭圆 450"/>
          <p:cNvSpPr/>
          <p:nvPr/>
        </p:nvSpPr>
        <p:spPr>
          <a:xfrm flipH="1">
            <a:off x="3099879" y="5185478"/>
            <a:ext cx="38063" cy="380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sp>
        <p:nvSpPr>
          <p:cNvPr id="452" name="文本框 451"/>
          <p:cNvSpPr txBox="1"/>
          <p:nvPr/>
        </p:nvSpPr>
        <p:spPr>
          <a:xfrm>
            <a:off x="3002909" y="4954376"/>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权限管理</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454" name="椭圆 453"/>
          <p:cNvSpPr/>
          <p:nvPr>
            <p:custDataLst>
              <p:tags r:id="rId2"/>
            </p:custDataLst>
          </p:nvPr>
        </p:nvSpPr>
        <p:spPr>
          <a:xfrm flipH="1">
            <a:off x="2817515" y="5074035"/>
            <a:ext cx="84130" cy="84130"/>
          </a:xfrm>
          <a:prstGeom prst="ellipse">
            <a:avLst/>
          </a:prstGeom>
          <a:solidFill>
            <a:schemeClr val="bg1"/>
          </a:solidFill>
          <a:ln>
            <a:noFill/>
          </a:ln>
          <a:effectLst>
            <a:outerShdw blurRad="137160" algn="ctr"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sp>
        <p:nvSpPr>
          <p:cNvPr id="455" name="椭圆 454"/>
          <p:cNvSpPr/>
          <p:nvPr/>
        </p:nvSpPr>
        <p:spPr>
          <a:xfrm flipH="1">
            <a:off x="2840565" y="5097074"/>
            <a:ext cx="38063" cy="380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dirty="0">
              <a:solidFill>
                <a:schemeClr val="tx1">
                  <a:lumMod val="75000"/>
                  <a:lumOff val="25000"/>
                </a:schemeClr>
              </a:solidFill>
              <a:latin typeface="+mj-ea"/>
              <a:ea typeface="+mj-ea"/>
              <a:sym typeface="微软雅黑" panose="020B0503020204020204" pitchFamily="34" charset="-122"/>
            </a:endParaRPr>
          </a:p>
        </p:txBody>
      </p:sp>
      <p:sp>
        <p:nvSpPr>
          <p:cNvPr id="457" name="椭圆 456"/>
          <p:cNvSpPr/>
          <p:nvPr>
            <p:custDataLst>
              <p:tags r:id="rId3"/>
            </p:custDataLst>
          </p:nvPr>
        </p:nvSpPr>
        <p:spPr>
          <a:xfrm flipH="1">
            <a:off x="2570486" y="5162439"/>
            <a:ext cx="84130" cy="84130"/>
          </a:xfrm>
          <a:prstGeom prst="ellipse">
            <a:avLst/>
          </a:prstGeom>
          <a:solidFill>
            <a:schemeClr val="bg1"/>
          </a:solidFill>
          <a:ln>
            <a:noFill/>
          </a:ln>
          <a:effectLst>
            <a:outerShdw blurRad="137160" algn="ctr"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sp>
        <p:nvSpPr>
          <p:cNvPr id="458" name="椭圆 457"/>
          <p:cNvSpPr/>
          <p:nvPr/>
        </p:nvSpPr>
        <p:spPr>
          <a:xfrm flipH="1">
            <a:off x="2593536" y="5185478"/>
            <a:ext cx="38063" cy="380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sp>
        <p:nvSpPr>
          <p:cNvPr id="459" name="文本框 458"/>
          <p:cNvSpPr txBox="1"/>
          <p:nvPr/>
        </p:nvSpPr>
        <p:spPr>
          <a:xfrm>
            <a:off x="2453547" y="4871103"/>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角色管理</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460" name="文本框 459"/>
          <p:cNvSpPr txBox="1"/>
          <p:nvPr/>
        </p:nvSpPr>
        <p:spPr>
          <a:xfrm>
            <a:off x="2054767" y="4970130"/>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组织架构</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32" name="椭圆 31"/>
          <p:cNvSpPr/>
          <p:nvPr/>
        </p:nvSpPr>
        <p:spPr>
          <a:xfrm>
            <a:off x="4644713" y="5527850"/>
            <a:ext cx="592984" cy="592983"/>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solidFill>
              <a:effectLst>
                <a:outerShdw blurRad="137160" dist="41148" dir="2699997" algn="tl">
                  <a:srgbClr val="000000">
                    <a:alpha val="40000"/>
                  </a:srgbClr>
                </a:outerShdw>
              </a:effectLst>
              <a:latin typeface="+mj-ea"/>
              <a:ea typeface="+mj-ea"/>
              <a:sym typeface="微软雅黑" panose="020B0503020204020204" pitchFamily="34" charset="-122"/>
            </a:endParaRPr>
          </a:p>
        </p:txBody>
      </p:sp>
      <p:sp>
        <p:nvSpPr>
          <p:cNvPr id="33" name="Oval 6+"/>
          <p:cNvSpPr/>
          <p:nvPr/>
        </p:nvSpPr>
        <p:spPr>
          <a:xfrm>
            <a:off x="4556330" y="5439466"/>
            <a:ext cx="769750" cy="769750"/>
          </a:xfrm>
          <a:prstGeom prst="ellipse">
            <a:avLst/>
          </a:prstGeom>
          <a:noFill/>
          <a:ln w="6350">
            <a:solidFill>
              <a:schemeClr val="accent1"/>
            </a:solidFill>
            <a:prstDash val="dash"/>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dirty="0">
              <a:solidFill>
                <a:schemeClr val="tx1"/>
              </a:solidFill>
              <a:effectLst>
                <a:outerShdw blurRad="137160" dist="41148" dir="2699997" algn="tl">
                  <a:srgbClr val="000000">
                    <a:alpha val="40000"/>
                  </a:srgbClr>
                </a:outerShdw>
              </a:effectLst>
              <a:latin typeface="+mj-ea"/>
              <a:ea typeface="+mj-ea"/>
              <a:sym typeface="微软雅黑" panose="020B0503020204020204" pitchFamily="34" charset="-122"/>
            </a:endParaRPr>
          </a:p>
        </p:txBody>
      </p:sp>
      <p:sp>
        <p:nvSpPr>
          <p:cNvPr id="46" name="椭圆 45"/>
          <p:cNvSpPr/>
          <p:nvPr>
            <p:custDataLst>
              <p:tags r:id="rId4"/>
            </p:custDataLst>
          </p:nvPr>
        </p:nvSpPr>
        <p:spPr>
          <a:xfrm flipH="1">
            <a:off x="5163389" y="5483310"/>
            <a:ext cx="84130" cy="84130"/>
          </a:xfrm>
          <a:prstGeom prst="ellipse">
            <a:avLst/>
          </a:prstGeom>
          <a:solidFill>
            <a:schemeClr val="bg1"/>
          </a:solidFill>
          <a:ln>
            <a:noFill/>
          </a:ln>
          <a:effectLst>
            <a:outerShdw blurRad="137160" algn="ctr"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solidFill>
              <a:latin typeface="+mj-ea"/>
              <a:ea typeface="+mj-ea"/>
              <a:sym typeface="微软雅黑" panose="020B0503020204020204" pitchFamily="34" charset="-122"/>
            </a:endParaRPr>
          </a:p>
        </p:txBody>
      </p:sp>
      <p:sp>
        <p:nvSpPr>
          <p:cNvPr id="47" name="椭圆 46"/>
          <p:cNvSpPr/>
          <p:nvPr/>
        </p:nvSpPr>
        <p:spPr>
          <a:xfrm flipH="1">
            <a:off x="5186439" y="5506349"/>
            <a:ext cx="38063" cy="380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solidFill>
              <a:latin typeface="+mj-ea"/>
              <a:ea typeface="+mj-ea"/>
              <a:sym typeface="微软雅黑" panose="020B0503020204020204" pitchFamily="34" charset="-122"/>
            </a:endParaRPr>
          </a:p>
        </p:txBody>
      </p:sp>
      <p:sp>
        <p:nvSpPr>
          <p:cNvPr id="36" name="文本框 35"/>
          <p:cNvSpPr txBox="1"/>
          <p:nvPr/>
        </p:nvSpPr>
        <p:spPr>
          <a:xfrm>
            <a:off x="5089470" y="5275247"/>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en-US" altLang="zh-CN" sz="900" dirty="0">
                <a:solidFill>
                  <a:schemeClr val="tx1">
                    <a:lumMod val="75000"/>
                    <a:lumOff val="25000"/>
                  </a:schemeClr>
                </a:solidFill>
                <a:latin typeface="+mj-ea"/>
                <a:ea typeface="+mj-ea"/>
                <a:sym typeface="微软雅黑" panose="020B0503020204020204" pitchFamily="34" charset="-122"/>
              </a:rPr>
              <a:t>LAM</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44" name="椭圆 43"/>
          <p:cNvSpPr/>
          <p:nvPr>
            <p:custDataLst>
              <p:tags r:id="rId5"/>
            </p:custDataLst>
          </p:nvPr>
        </p:nvSpPr>
        <p:spPr>
          <a:xfrm flipH="1">
            <a:off x="4904076" y="5394906"/>
            <a:ext cx="84130" cy="84130"/>
          </a:xfrm>
          <a:prstGeom prst="ellipse">
            <a:avLst/>
          </a:prstGeom>
          <a:solidFill>
            <a:schemeClr val="bg1"/>
          </a:solidFill>
          <a:ln>
            <a:noFill/>
          </a:ln>
          <a:effectLst>
            <a:outerShdw blurRad="137160" algn="ctr"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solidFill>
              <a:latin typeface="+mj-ea"/>
              <a:ea typeface="+mj-ea"/>
              <a:sym typeface="微软雅黑" panose="020B0503020204020204" pitchFamily="34" charset="-122"/>
            </a:endParaRPr>
          </a:p>
        </p:txBody>
      </p:sp>
      <p:sp>
        <p:nvSpPr>
          <p:cNvPr id="45" name="椭圆 44"/>
          <p:cNvSpPr/>
          <p:nvPr/>
        </p:nvSpPr>
        <p:spPr>
          <a:xfrm flipH="1">
            <a:off x="4927126" y="5417945"/>
            <a:ext cx="38063" cy="380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dirty="0">
              <a:solidFill>
                <a:schemeClr val="tx1"/>
              </a:solidFill>
              <a:latin typeface="+mj-ea"/>
              <a:ea typeface="+mj-ea"/>
              <a:sym typeface="微软雅黑" panose="020B0503020204020204" pitchFamily="34" charset="-122"/>
            </a:endParaRPr>
          </a:p>
        </p:txBody>
      </p:sp>
      <p:sp>
        <p:nvSpPr>
          <p:cNvPr id="41" name="椭圆 40"/>
          <p:cNvSpPr/>
          <p:nvPr>
            <p:custDataLst>
              <p:tags r:id="rId6"/>
            </p:custDataLst>
          </p:nvPr>
        </p:nvSpPr>
        <p:spPr>
          <a:xfrm flipH="1">
            <a:off x="4657047" y="5483310"/>
            <a:ext cx="84130" cy="84130"/>
          </a:xfrm>
          <a:prstGeom prst="ellipse">
            <a:avLst/>
          </a:prstGeom>
          <a:solidFill>
            <a:schemeClr val="bg1"/>
          </a:solidFill>
          <a:ln>
            <a:noFill/>
          </a:ln>
          <a:effectLst>
            <a:outerShdw blurRad="137160" algn="ctr"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solidFill>
              <a:latin typeface="+mj-ea"/>
              <a:ea typeface="+mj-ea"/>
              <a:sym typeface="微软雅黑" panose="020B0503020204020204" pitchFamily="34" charset="-122"/>
            </a:endParaRPr>
          </a:p>
        </p:txBody>
      </p:sp>
      <p:sp>
        <p:nvSpPr>
          <p:cNvPr id="43" name="椭圆 42"/>
          <p:cNvSpPr/>
          <p:nvPr/>
        </p:nvSpPr>
        <p:spPr>
          <a:xfrm flipH="1">
            <a:off x="4680097" y="5506349"/>
            <a:ext cx="38063" cy="380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solidFill>
              <a:latin typeface="+mj-ea"/>
              <a:ea typeface="+mj-ea"/>
              <a:sym typeface="微软雅黑" panose="020B0503020204020204" pitchFamily="34" charset="-122"/>
            </a:endParaRPr>
          </a:p>
        </p:txBody>
      </p:sp>
      <p:sp>
        <p:nvSpPr>
          <p:cNvPr id="39" name="文本框 38"/>
          <p:cNvSpPr txBox="1"/>
          <p:nvPr/>
        </p:nvSpPr>
        <p:spPr>
          <a:xfrm>
            <a:off x="4635359" y="5141174"/>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移动基座</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40" name="文本框 39"/>
          <p:cNvSpPr txBox="1"/>
          <p:nvPr/>
        </p:nvSpPr>
        <p:spPr>
          <a:xfrm>
            <a:off x="4025318" y="5291003"/>
            <a:ext cx="89165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小程序容器</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210" name="椭圆 209"/>
          <p:cNvSpPr/>
          <p:nvPr/>
        </p:nvSpPr>
        <p:spPr>
          <a:xfrm>
            <a:off x="6934244" y="5527850"/>
            <a:ext cx="592984" cy="592983"/>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solidFill>
              <a:effectLst>
                <a:outerShdw blurRad="137160" dist="41148" dir="2699997" algn="tl">
                  <a:srgbClr val="000000">
                    <a:alpha val="40000"/>
                  </a:srgbClr>
                </a:outerShdw>
              </a:effectLst>
              <a:latin typeface="+mj-ea"/>
              <a:ea typeface="+mj-ea"/>
              <a:sym typeface="微软雅黑" panose="020B0503020204020204" pitchFamily="34" charset="-122"/>
            </a:endParaRPr>
          </a:p>
        </p:txBody>
      </p:sp>
      <p:sp>
        <p:nvSpPr>
          <p:cNvPr id="211" name="Oval 6+"/>
          <p:cNvSpPr/>
          <p:nvPr/>
        </p:nvSpPr>
        <p:spPr>
          <a:xfrm>
            <a:off x="6845861" y="5439466"/>
            <a:ext cx="769750" cy="769750"/>
          </a:xfrm>
          <a:prstGeom prst="ellipse">
            <a:avLst/>
          </a:prstGeom>
          <a:noFill/>
          <a:ln w="6350">
            <a:solidFill>
              <a:schemeClr val="accent1"/>
            </a:solidFill>
            <a:prstDash val="dash"/>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solidFill>
              <a:effectLst>
                <a:outerShdw blurRad="137160" dist="41148" dir="2699997" algn="tl">
                  <a:srgbClr val="000000">
                    <a:alpha val="40000"/>
                  </a:srgbClr>
                </a:outerShdw>
              </a:effectLst>
              <a:latin typeface="+mj-ea"/>
              <a:ea typeface="+mj-ea"/>
              <a:sym typeface="微软雅黑" panose="020B0503020204020204" pitchFamily="34" charset="-122"/>
            </a:endParaRPr>
          </a:p>
        </p:txBody>
      </p:sp>
      <p:sp>
        <p:nvSpPr>
          <p:cNvPr id="222" name="椭圆 221"/>
          <p:cNvSpPr/>
          <p:nvPr>
            <p:custDataLst>
              <p:tags r:id="rId7"/>
            </p:custDataLst>
          </p:nvPr>
        </p:nvSpPr>
        <p:spPr>
          <a:xfrm flipH="1">
            <a:off x="7452920" y="5483310"/>
            <a:ext cx="84130" cy="84130"/>
          </a:xfrm>
          <a:prstGeom prst="ellipse">
            <a:avLst/>
          </a:prstGeom>
          <a:solidFill>
            <a:schemeClr val="bg1"/>
          </a:solidFill>
          <a:ln>
            <a:noFill/>
          </a:ln>
          <a:effectLst>
            <a:outerShdw blurRad="137160" algn="ctr"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solidFill>
              <a:latin typeface="+mj-ea"/>
              <a:ea typeface="+mj-ea"/>
              <a:sym typeface="微软雅黑" panose="020B0503020204020204" pitchFamily="34" charset="-122"/>
            </a:endParaRPr>
          </a:p>
        </p:txBody>
      </p:sp>
      <p:sp>
        <p:nvSpPr>
          <p:cNvPr id="223" name="椭圆 222"/>
          <p:cNvSpPr/>
          <p:nvPr/>
        </p:nvSpPr>
        <p:spPr>
          <a:xfrm flipH="1">
            <a:off x="7475970" y="5506349"/>
            <a:ext cx="38063" cy="380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solidFill>
              <a:latin typeface="+mj-ea"/>
              <a:ea typeface="+mj-ea"/>
              <a:sym typeface="微软雅黑" panose="020B0503020204020204" pitchFamily="34" charset="-122"/>
            </a:endParaRPr>
          </a:p>
        </p:txBody>
      </p:sp>
      <p:sp>
        <p:nvSpPr>
          <p:cNvPr id="213" name="文本框 212"/>
          <p:cNvSpPr txBox="1"/>
          <p:nvPr/>
        </p:nvSpPr>
        <p:spPr>
          <a:xfrm>
            <a:off x="7379001" y="5275247"/>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文档管理</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220" name="椭圆 219"/>
          <p:cNvSpPr/>
          <p:nvPr>
            <p:custDataLst>
              <p:tags r:id="rId8"/>
            </p:custDataLst>
          </p:nvPr>
        </p:nvSpPr>
        <p:spPr>
          <a:xfrm flipH="1">
            <a:off x="7193607" y="5394906"/>
            <a:ext cx="84130" cy="84130"/>
          </a:xfrm>
          <a:prstGeom prst="ellipse">
            <a:avLst/>
          </a:prstGeom>
          <a:solidFill>
            <a:schemeClr val="bg1"/>
          </a:solidFill>
          <a:ln>
            <a:noFill/>
          </a:ln>
          <a:effectLst>
            <a:outerShdw blurRad="137160" algn="ctr"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solidFill>
              <a:latin typeface="+mj-ea"/>
              <a:ea typeface="+mj-ea"/>
              <a:sym typeface="微软雅黑" panose="020B0503020204020204" pitchFamily="34" charset="-122"/>
            </a:endParaRPr>
          </a:p>
        </p:txBody>
      </p:sp>
      <p:sp>
        <p:nvSpPr>
          <p:cNvPr id="221" name="椭圆 220"/>
          <p:cNvSpPr/>
          <p:nvPr/>
        </p:nvSpPr>
        <p:spPr>
          <a:xfrm flipH="1">
            <a:off x="7216657" y="5417945"/>
            <a:ext cx="38063" cy="380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dirty="0">
              <a:solidFill>
                <a:schemeClr val="tx1"/>
              </a:solidFill>
              <a:latin typeface="+mj-ea"/>
              <a:ea typeface="+mj-ea"/>
              <a:sym typeface="微软雅黑" panose="020B0503020204020204" pitchFamily="34" charset="-122"/>
            </a:endParaRPr>
          </a:p>
        </p:txBody>
      </p:sp>
      <p:sp>
        <p:nvSpPr>
          <p:cNvPr id="218" name="椭圆 217"/>
          <p:cNvSpPr/>
          <p:nvPr>
            <p:custDataLst>
              <p:tags r:id="rId9"/>
            </p:custDataLst>
          </p:nvPr>
        </p:nvSpPr>
        <p:spPr>
          <a:xfrm flipH="1">
            <a:off x="6946578" y="5483310"/>
            <a:ext cx="84130" cy="84130"/>
          </a:xfrm>
          <a:prstGeom prst="ellipse">
            <a:avLst/>
          </a:prstGeom>
          <a:solidFill>
            <a:schemeClr val="bg1"/>
          </a:solidFill>
          <a:ln>
            <a:noFill/>
          </a:ln>
          <a:effectLst>
            <a:outerShdw blurRad="137160" algn="ctr"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solidFill>
              <a:latin typeface="+mj-ea"/>
              <a:ea typeface="+mj-ea"/>
              <a:sym typeface="微软雅黑" panose="020B0503020204020204" pitchFamily="34" charset="-122"/>
            </a:endParaRPr>
          </a:p>
        </p:txBody>
      </p:sp>
      <p:sp>
        <p:nvSpPr>
          <p:cNvPr id="219" name="椭圆 218"/>
          <p:cNvSpPr/>
          <p:nvPr/>
        </p:nvSpPr>
        <p:spPr>
          <a:xfrm flipH="1">
            <a:off x="6969628" y="5506349"/>
            <a:ext cx="38063" cy="380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solidFill>
              <a:latin typeface="+mj-ea"/>
              <a:ea typeface="+mj-ea"/>
              <a:sym typeface="微软雅黑" panose="020B0503020204020204" pitchFamily="34" charset="-122"/>
            </a:endParaRPr>
          </a:p>
        </p:txBody>
      </p:sp>
      <p:sp>
        <p:nvSpPr>
          <p:cNvPr id="216" name="文本框 215"/>
          <p:cNvSpPr txBox="1"/>
          <p:nvPr/>
        </p:nvSpPr>
        <p:spPr>
          <a:xfrm>
            <a:off x="6924889" y="5141174"/>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服务管理</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217" name="文本框 216"/>
          <p:cNvSpPr txBox="1"/>
          <p:nvPr/>
        </p:nvSpPr>
        <p:spPr>
          <a:xfrm>
            <a:off x="6400734" y="5241614"/>
            <a:ext cx="659630" cy="4132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开发者</a:t>
            </a:r>
            <a:endParaRPr lang="en-US" altLang="zh-CN" sz="900" dirty="0">
              <a:solidFill>
                <a:schemeClr val="tx1">
                  <a:lumMod val="75000"/>
                  <a:lumOff val="25000"/>
                </a:schemeClr>
              </a:solidFill>
              <a:latin typeface="+mj-ea"/>
              <a:ea typeface="+mj-ea"/>
              <a:sym typeface="微软雅黑" panose="020B0503020204020204" pitchFamily="34" charset="-122"/>
            </a:endParaRPr>
          </a:p>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管理</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481" name="椭圆 480"/>
          <p:cNvSpPr/>
          <p:nvPr/>
        </p:nvSpPr>
        <p:spPr>
          <a:xfrm>
            <a:off x="8817832" y="5206979"/>
            <a:ext cx="592984" cy="592983"/>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solidFill>
              <a:effectLst>
                <a:outerShdw blurRad="137160" dist="41148" dir="2699997" algn="tl">
                  <a:srgbClr val="000000">
                    <a:alpha val="40000"/>
                  </a:srgbClr>
                </a:outerShdw>
              </a:effectLst>
              <a:latin typeface="+mj-ea"/>
              <a:ea typeface="+mj-ea"/>
              <a:sym typeface="微软雅黑" panose="020B0503020204020204" pitchFamily="34" charset="-122"/>
            </a:endParaRPr>
          </a:p>
        </p:txBody>
      </p:sp>
      <p:sp>
        <p:nvSpPr>
          <p:cNvPr id="482" name="Oval 6+"/>
          <p:cNvSpPr/>
          <p:nvPr/>
        </p:nvSpPr>
        <p:spPr>
          <a:xfrm>
            <a:off x="8729449" y="5118596"/>
            <a:ext cx="769750" cy="769750"/>
          </a:xfrm>
          <a:prstGeom prst="ellipse">
            <a:avLst/>
          </a:prstGeom>
          <a:noFill/>
          <a:ln w="6350">
            <a:solidFill>
              <a:schemeClr val="accent1"/>
            </a:solidFill>
            <a:prstDash val="dash"/>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solidFill>
              <a:effectLst>
                <a:outerShdw blurRad="137160" dist="41148" dir="2699997" algn="tl">
                  <a:srgbClr val="000000">
                    <a:alpha val="40000"/>
                  </a:srgbClr>
                </a:outerShdw>
              </a:effectLst>
              <a:latin typeface="+mj-ea"/>
              <a:ea typeface="+mj-ea"/>
              <a:sym typeface="微软雅黑" panose="020B0503020204020204" pitchFamily="34" charset="-122"/>
            </a:endParaRPr>
          </a:p>
        </p:txBody>
      </p:sp>
      <p:sp>
        <p:nvSpPr>
          <p:cNvPr id="493" name="椭圆 492"/>
          <p:cNvSpPr/>
          <p:nvPr>
            <p:custDataLst>
              <p:tags r:id="rId10"/>
            </p:custDataLst>
          </p:nvPr>
        </p:nvSpPr>
        <p:spPr>
          <a:xfrm flipH="1">
            <a:off x="9336509" y="5162439"/>
            <a:ext cx="84130" cy="84130"/>
          </a:xfrm>
          <a:prstGeom prst="ellipse">
            <a:avLst/>
          </a:prstGeom>
          <a:solidFill>
            <a:schemeClr val="bg1"/>
          </a:solidFill>
          <a:ln>
            <a:noFill/>
          </a:ln>
          <a:effectLst>
            <a:outerShdw blurRad="137160" algn="ctr"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sp>
        <p:nvSpPr>
          <p:cNvPr id="494" name="椭圆 493"/>
          <p:cNvSpPr/>
          <p:nvPr/>
        </p:nvSpPr>
        <p:spPr>
          <a:xfrm flipH="1">
            <a:off x="9359559" y="5185478"/>
            <a:ext cx="38063" cy="380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sp>
        <p:nvSpPr>
          <p:cNvPr id="484" name="文本框 483"/>
          <p:cNvSpPr txBox="1"/>
          <p:nvPr/>
        </p:nvSpPr>
        <p:spPr>
          <a:xfrm>
            <a:off x="9262589" y="4954376"/>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订单管理</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491" name="椭圆 490"/>
          <p:cNvSpPr/>
          <p:nvPr>
            <p:custDataLst>
              <p:tags r:id="rId11"/>
            </p:custDataLst>
          </p:nvPr>
        </p:nvSpPr>
        <p:spPr>
          <a:xfrm flipH="1">
            <a:off x="9077194" y="5074035"/>
            <a:ext cx="84130" cy="84130"/>
          </a:xfrm>
          <a:prstGeom prst="ellipse">
            <a:avLst/>
          </a:prstGeom>
          <a:solidFill>
            <a:schemeClr val="bg1"/>
          </a:solidFill>
          <a:ln>
            <a:noFill/>
          </a:ln>
          <a:effectLst>
            <a:outerShdw blurRad="137160" algn="ctr"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sp>
        <p:nvSpPr>
          <p:cNvPr id="492" name="椭圆 491"/>
          <p:cNvSpPr/>
          <p:nvPr/>
        </p:nvSpPr>
        <p:spPr>
          <a:xfrm flipH="1">
            <a:off x="9100244" y="5097074"/>
            <a:ext cx="38063" cy="380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dirty="0">
              <a:solidFill>
                <a:schemeClr val="tx1">
                  <a:lumMod val="75000"/>
                  <a:lumOff val="25000"/>
                </a:schemeClr>
              </a:solidFill>
              <a:latin typeface="+mj-ea"/>
              <a:ea typeface="+mj-ea"/>
              <a:sym typeface="微软雅黑" panose="020B0503020204020204" pitchFamily="34" charset="-122"/>
            </a:endParaRPr>
          </a:p>
        </p:txBody>
      </p:sp>
      <p:sp>
        <p:nvSpPr>
          <p:cNvPr id="489" name="椭圆 488"/>
          <p:cNvSpPr/>
          <p:nvPr>
            <p:custDataLst>
              <p:tags r:id="rId12"/>
            </p:custDataLst>
          </p:nvPr>
        </p:nvSpPr>
        <p:spPr>
          <a:xfrm flipH="1">
            <a:off x="8830166" y="5162439"/>
            <a:ext cx="84130" cy="84130"/>
          </a:xfrm>
          <a:prstGeom prst="ellipse">
            <a:avLst/>
          </a:prstGeom>
          <a:solidFill>
            <a:schemeClr val="bg1"/>
          </a:solidFill>
          <a:ln>
            <a:noFill/>
          </a:ln>
          <a:effectLst>
            <a:outerShdw blurRad="137160" algn="ctr" rotWithShape="0">
              <a:schemeClr val="accent3">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sp>
        <p:nvSpPr>
          <p:cNvPr id="490" name="椭圆 489"/>
          <p:cNvSpPr/>
          <p:nvPr/>
        </p:nvSpPr>
        <p:spPr>
          <a:xfrm flipH="1">
            <a:off x="8853216" y="5185478"/>
            <a:ext cx="38063" cy="380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sp>
        <p:nvSpPr>
          <p:cNvPr id="487" name="文本框 486"/>
          <p:cNvSpPr txBox="1"/>
          <p:nvPr/>
        </p:nvSpPr>
        <p:spPr>
          <a:xfrm>
            <a:off x="8808478" y="4871103"/>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统一认证</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488" name="文本框 487"/>
          <p:cNvSpPr txBox="1"/>
          <p:nvPr/>
        </p:nvSpPr>
        <p:spPr>
          <a:xfrm>
            <a:off x="8314447" y="4970130"/>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库存管理</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495" name="文本框 494"/>
          <p:cNvSpPr txBox="1"/>
          <p:nvPr/>
        </p:nvSpPr>
        <p:spPr>
          <a:xfrm>
            <a:off x="2526785" y="5304723"/>
            <a:ext cx="659630" cy="4132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bg1"/>
                </a:solidFill>
                <a:latin typeface="+mj-ea"/>
                <a:ea typeface="+mj-ea"/>
                <a:sym typeface="微软雅黑" panose="020B0503020204020204" pitchFamily="34" charset="-122"/>
              </a:rPr>
              <a:t>基础</a:t>
            </a:r>
            <a:endParaRPr lang="en-US" altLang="zh-CN" sz="900" dirty="0">
              <a:solidFill>
                <a:schemeClr val="bg1"/>
              </a:solidFill>
              <a:latin typeface="+mj-ea"/>
              <a:ea typeface="+mj-ea"/>
              <a:sym typeface="微软雅黑" panose="020B0503020204020204" pitchFamily="34" charset="-122"/>
            </a:endParaRPr>
          </a:p>
          <a:p>
            <a:pPr algn="ctr">
              <a:lnSpc>
                <a:spcPct val="120000"/>
              </a:lnSpc>
            </a:pPr>
            <a:r>
              <a:rPr lang="zh-CN" altLang="en-US" sz="900" dirty="0">
                <a:solidFill>
                  <a:schemeClr val="bg1"/>
                </a:solidFill>
                <a:latin typeface="+mj-ea"/>
                <a:ea typeface="+mj-ea"/>
                <a:sym typeface="微软雅黑" panose="020B0503020204020204" pitchFamily="34" charset="-122"/>
              </a:rPr>
              <a:t>服务平台</a:t>
            </a:r>
            <a:endParaRPr lang="zh-CN" altLang="en-US" sz="900" dirty="0">
              <a:solidFill>
                <a:schemeClr val="bg1"/>
              </a:solidFill>
              <a:latin typeface="+mj-ea"/>
              <a:ea typeface="+mj-ea"/>
              <a:sym typeface="微软雅黑" panose="020B0503020204020204" pitchFamily="34" charset="-122"/>
            </a:endParaRPr>
          </a:p>
        </p:txBody>
      </p:sp>
      <p:sp>
        <p:nvSpPr>
          <p:cNvPr id="496" name="文本框 495"/>
          <p:cNvSpPr txBox="1"/>
          <p:nvPr/>
        </p:nvSpPr>
        <p:spPr>
          <a:xfrm>
            <a:off x="4606248" y="5631778"/>
            <a:ext cx="659630" cy="4132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bg1"/>
                </a:solidFill>
                <a:latin typeface="+mj-ea"/>
                <a:ea typeface="+mj-ea"/>
                <a:sym typeface="微软雅黑" panose="020B0503020204020204" pitchFamily="34" charset="-122"/>
              </a:rPr>
              <a:t>移动应用平台</a:t>
            </a:r>
            <a:endParaRPr lang="zh-CN" altLang="en-US" sz="900" dirty="0">
              <a:solidFill>
                <a:schemeClr val="bg1"/>
              </a:solidFill>
              <a:latin typeface="+mj-ea"/>
              <a:ea typeface="+mj-ea"/>
              <a:sym typeface="微软雅黑" panose="020B0503020204020204" pitchFamily="34" charset="-122"/>
            </a:endParaRPr>
          </a:p>
        </p:txBody>
      </p:sp>
      <p:sp>
        <p:nvSpPr>
          <p:cNvPr id="497" name="文本框 496"/>
          <p:cNvSpPr txBox="1"/>
          <p:nvPr/>
        </p:nvSpPr>
        <p:spPr>
          <a:xfrm>
            <a:off x="6897228" y="5631778"/>
            <a:ext cx="659630" cy="4132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bg1"/>
                </a:solidFill>
                <a:latin typeface="+mj-ea"/>
                <a:ea typeface="+mj-ea"/>
                <a:sym typeface="微软雅黑" panose="020B0503020204020204" pitchFamily="34" charset="-122"/>
              </a:rPr>
              <a:t>开放</a:t>
            </a:r>
            <a:endParaRPr lang="en-US" altLang="zh-CN" sz="900" dirty="0">
              <a:solidFill>
                <a:schemeClr val="bg1"/>
              </a:solidFill>
              <a:latin typeface="+mj-ea"/>
              <a:ea typeface="+mj-ea"/>
              <a:sym typeface="微软雅黑" panose="020B0503020204020204" pitchFamily="34" charset="-122"/>
            </a:endParaRPr>
          </a:p>
          <a:p>
            <a:pPr algn="ctr">
              <a:lnSpc>
                <a:spcPct val="120000"/>
              </a:lnSpc>
            </a:pPr>
            <a:r>
              <a:rPr lang="zh-CN" altLang="en-US" sz="900" dirty="0">
                <a:solidFill>
                  <a:schemeClr val="bg1"/>
                </a:solidFill>
                <a:latin typeface="+mj-ea"/>
                <a:ea typeface="+mj-ea"/>
                <a:sym typeface="微软雅黑" panose="020B0503020204020204" pitchFamily="34" charset="-122"/>
              </a:rPr>
              <a:t>平台</a:t>
            </a:r>
            <a:endParaRPr lang="zh-CN" altLang="en-US" sz="900" dirty="0">
              <a:solidFill>
                <a:schemeClr val="bg1"/>
              </a:solidFill>
              <a:latin typeface="+mj-ea"/>
              <a:ea typeface="+mj-ea"/>
              <a:sym typeface="微软雅黑" panose="020B0503020204020204" pitchFamily="34" charset="-122"/>
            </a:endParaRPr>
          </a:p>
        </p:txBody>
      </p:sp>
      <p:sp>
        <p:nvSpPr>
          <p:cNvPr id="498" name="文本框 497"/>
          <p:cNvSpPr txBox="1"/>
          <p:nvPr/>
        </p:nvSpPr>
        <p:spPr>
          <a:xfrm>
            <a:off x="8797227" y="5304723"/>
            <a:ext cx="659630" cy="4132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bg1"/>
                </a:solidFill>
                <a:latin typeface="+mj-ea"/>
                <a:ea typeface="+mj-ea"/>
                <a:sym typeface="微软雅黑" panose="020B0503020204020204" pitchFamily="34" charset="-122"/>
              </a:rPr>
              <a:t>业务</a:t>
            </a:r>
            <a:endParaRPr lang="en-US" altLang="zh-CN" sz="900" dirty="0">
              <a:solidFill>
                <a:schemeClr val="bg1"/>
              </a:solidFill>
              <a:latin typeface="+mj-ea"/>
              <a:ea typeface="+mj-ea"/>
              <a:sym typeface="微软雅黑" panose="020B0503020204020204" pitchFamily="34" charset="-122"/>
            </a:endParaRPr>
          </a:p>
          <a:p>
            <a:pPr algn="ctr">
              <a:lnSpc>
                <a:spcPct val="120000"/>
              </a:lnSpc>
            </a:pPr>
            <a:r>
              <a:rPr lang="zh-CN" altLang="en-US" sz="900" dirty="0">
                <a:solidFill>
                  <a:schemeClr val="bg1"/>
                </a:solidFill>
                <a:latin typeface="+mj-ea"/>
                <a:ea typeface="+mj-ea"/>
                <a:sym typeface="微软雅黑" panose="020B0503020204020204" pitchFamily="34" charset="-122"/>
              </a:rPr>
              <a:t>中台</a:t>
            </a:r>
            <a:endParaRPr lang="zh-CN" altLang="en-US" sz="900" dirty="0">
              <a:solidFill>
                <a:schemeClr val="bg1"/>
              </a:solidFill>
              <a:latin typeface="+mj-ea"/>
              <a:ea typeface="+mj-ea"/>
              <a:sym typeface="微软雅黑" panose="020B0503020204020204" pitchFamily="34" charset="-122"/>
            </a:endParaRPr>
          </a:p>
        </p:txBody>
      </p:sp>
      <p:sp>
        <p:nvSpPr>
          <p:cNvPr id="502" name="文本框 501"/>
          <p:cNvSpPr txBox="1"/>
          <p:nvPr/>
        </p:nvSpPr>
        <p:spPr>
          <a:xfrm>
            <a:off x="4616258" y="3903446"/>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统一待办</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03" name="矩形: 圆角 502"/>
          <p:cNvSpPr/>
          <p:nvPr>
            <p:custDataLst>
              <p:tags r:id="rId13"/>
            </p:custDataLst>
          </p:nvPr>
        </p:nvSpPr>
        <p:spPr>
          <a:xfrm>
            <a:off x="4553239" y="3921071"/>
            <a:ext cx="772790" cy="204254"/>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sp>
        <p:nvSpPr>
          <p:cNvPr id="506" name="文本框 505"/>
          <p:cNvSpPr txBox="1"/>
          <p:nvPr/>
        </p:nvSpPr>
        <p:spPr>
          <a:xfrm>
            <a:off x="3715497" y="3903446"/>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统一通知</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07" name="矩形: 圆角 506"/>
          <p:cNvSpPr/>
          <p:nvPr>
            <p:custDataLst>
              <p:tags r:id="rId14"/>
            </p:custDataLst>
          </p:nvPr>
        </p:nvSpPr>
        <p:spPr>
          <a:xfrm>
            <a:off x="3652478" y="3921071"/>
            <a:ext cx="772790" cy="204254"/>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sp>
        <p:nvSpPr>
          <p:cNvPr id="509" name="文本框 508"/>
          <p:cNvSpPr txBox="1"/>
          <p:nvPr/>
        </p:nvSpPr>
        <p:spPr>
          <a:xfrm>
            <a:off x="2819256" y="3903446"/>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统一</a:t>
            </a:r>
            <a:r>
              <a:rPr lang="en-US" altLang="zh-CN" sz="900" dirty="0">
                <a:solidFill>
                  <a:schemeClr val="tx1">
                    <a:lumMod val="75000"/>
                    <a:lumOff val="25000"/>
                  </a:schemeClr>
                </a:solidFill>
                <a:latin typeface="+mj-ea"/>
                <a:ea typeface="+mj-ea"/>
                <a:sym typeface="微软雅黑" panose="020B0503020204020204" pitchFamily="34" charset="-122"/>
              </a:rPr>
              <a:t>IM</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10" name="矩形: 圆角 509"/>
          <p:cNvSpPr/>
          <p:nvPr>
            <p:custDataLst>
              <p:tags r:id="rId15"/>
            </p:custDataLst>
          </p:nvPr>
        </p:nvSpPr>
        <p:spPr>
          <a:xfrm>
            <a:off x="2756237" y="3921071"/>
            <a:ext cx="772790" cy="204254"/>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sp>
        <p:nvSpPr>
          <p:cNvPr id="512" name="文本框 511"/>
          <p:cNvSpPr txBox="1"/>
          <p:nvPr/>
        </p:nvSpPr>
        <p:spPr>
          <a:xfrm>
            <a:off x="4426613" y="4227198"/>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视频能力</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13" name="矩形: 圆角 512"/>
          <p:cNvSpPr/>
          <p:nvPr>
            <p:custDataLst>
              <p:tags r:id="rId16"/>
            </p:custDataLst>
          </p:nvPr>
        </p:nvSpPr>
        <p:spPr>
          <a:xfrm>
            <a:off x="4363594" y="4244823"/>
            <a:ext cx="772790" cy="204254"/>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sp>
        <p:nvSpPr>
          <p:cNvPr id="515" name="文本框 514"/>
          <p:cNvSpPr txBox="1"/>
          <p:nvPr/>
        </p:nvSpPr>
        <p:spPr>
          <a:xfrm>
            <a:off x="3525851" y="4227198"/>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文档能力</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16" name="矩形: 圆角 515"/>
          <p:cNvSpPr/>
          <p:nvPr>
            <p:custDataLst>
              <p:tags r:id="rId17"/>
            </p:custDataLst>
          </p:nvPr>
        </p:nvSpPr>
        <p:spPr>
          <a:xfrm>
            <a:off x="3462832" y="4244823"/>
            <a:ext cx="772790" cy="204254"/>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sp>
        <p:nvSpPr>
          <p:cNvPr id="518" name="文本框 517"/>
          <p:cNvSpPr txBox="1"/>
          <p:nvPr/>
        </p:nvSpPr>
        <p:spPr>
          <a:xfrm>
            <a:off x="2629610" y="4227198"/>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电子签名</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19" name="矩形: 圆角 518"/>
          <p:cNvSpPr/>
          <p:nvPr>
            <p:custDataLst>
              <p:tags r:id="rId18"/>
            </p:custDataLst>
          </p:nvPr>
        </p:nvSpPr>
        <p:spPr>
          <a:xfrm>
            <a:off x="2566591" y="4244823"/>
            <a:ext cx="772790" cy="204254"/>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sp>
        <p:nvSpPr>
          <p:cNvPr id="521" name="文本框 520"/>
          <p:cNvSpPr txBox="1"/>
          <p:nvPr/>
        </p:nvSpPr>
        <p:spPr>
          <a:xfrm>
            <a:off x="8777806" y="3893185"/>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流程能力</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22" name="矩形: 圆角 521"/>
          <p:cNvSpPr/>
          <p:nvPr>
            <p:custDataLst>
              <p:tags r:id="rId19"/>
            </p:custDataLst>
          </p:nvPr>
        </p:nvSpPr>
        <p:spPr>
          <a:xfrm>
            <a:off x="8714787" y="3910810"/>
            <a:ext cx="772790" cy="204254"/>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sp>
        <p:nvSpPr>
          <p:cNvPr id="524" name="文本框 523"/>
          <p:cNvSpPr txBox="1"/>
          <p:nvPr/>
        </p:nvSpPr>
        <p:spPr>
          <a:xfrm>
            <a:off x="7877045" y="3893185"/>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表单能力</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25" name="矩形: 圆角 524"/>
          <p:cNvSpPr/>
          <p:nvPr>
            <p:custDataLst>
              <p:tags r:id="rId20"/>
            </p:custDataLst>
          </p:nvPr>
        </p:nvSpPr>
        <p:spPr>
          <a:xfrm>
            <a:off x="7814026" y="3910810"/>
            <a:ext cx="772790" cy="204254"/>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sp>
        <p:nvSpPr>
          <p:cNvPr id="527" name="文本框 526"/>
          <p:cNvSpPr txBox="1"/>
          <p:nvPr/>
        </p:nvSpPr>
        <p:spPr>
          <a:xfrm>
            <a:off x="6980804" y="3893185"/>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统一登录</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28" name="矩形: 圆角 527"/>
          <p:cNvSpPr/>
          <p:nvPr>
            <p:custDataLst>
              <p:tags r:id="rId21"/>
            </p:custDataLst>
          </p:nvPr>
        </p:nvSpPr>
        <p:spPr>
          <a:xfrm>
            <a:off x="6917785" y="3910810"/>
            <a:ext cx="772790" cy="204254"/>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sp>
        <p:nvSpPr>
          <p:cNvPr id="530" name="文本框 529"/>
          <p:cNvSpPr txBox="1"/>
          <p:nvPr/>
        </p:nvSpPr>
        <p:spPr>
          <a:xfrm>
            <a:off x="8904433" y="4216937"/>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语音能力</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31" name="矩形: 圆角 530"/>
          <p:cNvSpPr/>
          <p:nvPr>
            <p:custDataLst>
              <p:tags r:id="rId22"/>
            </p:custDataLst>
          </p:nvPr>
        </p:nvSpPr>
        <p:spPr>
          <a:xfrm>
            <a:off x="8841414" y="4234562"/>
            <a:ext cx="772790" cy="204254"/>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sp>
        <p:nvSpPr>
          <p:cNvPr id="533" name="文本框 532"/>
          <p:cNvSpPr txBox="1"/>
          <p:nvPr/>
        </p:nvSpPr>
        <p:spPr>
          <a:xfrm>
            <a:off x="8003672" y="4216937"/>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人脸识别</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34" name="矩形: 圆角 533"/>
          <p:cNvSpPr/>
          <p:nvPr>
            <p:custDataLst>
              <p:tags r:id="rId23"/>
            </p:custDataLst>
          </p:nvPr>
        </p:nvSpPr>
        <p:spPr>
          <a:xfrm>
            <a:off x="7940653" y="4234562"/>
            <a:ext cx="772790" cy="204254"/>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sp>
        <p:nvSpPr>
          <p:cNvPr id="536" name="文本框 535"/>
          <p:cNvSpPr txBox="1"/>
          <p:nvPr/>
        </p:nvSpPr>
        <p:spPr>
          <a:xfrm>
            <a:off x="7107431" y="4216937"/>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en-US" altLang="zh-CN" sz="900" dirty="0">
                <a:solidFill>
                  <a:schemeClr val="tx1">
                    <a:lumMod val="75000"/>
                    <a:lumOff val="25000"/>
                  </a:schemeClr>
                </a:solidFill>
                <a:latin typeface="+mj-ea"/>
                <a:ea typeface="+mj-ea"/>
                <a:sym typeface="微软雅黑" panose="020B0503020204020204" pitchFamily="34" charset="-122"/>
              </a:rPr>
              <a:t>AI</a:t>
            </a:r>
            <a:r>
              <a:rPr lang="zh-CN" altLang="en-US" sz="900" dirty="0">
                <a:solidFill>
                  <a:schemeClr val="tx1">
                    <a:lumMod val="75000"/>
                    <a:lumOff val="25000"/>
                  </a:schemeClr>
                </a:solidFill>
                <a:latin typeface="+mj-ea"/>
                <a:ea typeface="+mj-ea"/>
                <a:sym typeface="微软雅黑" panose="020B0503020204020204" pitchFamily="34" charset="-122"/>
              </a:rPr>
              <a:t>能力</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37" name="矩形: 圆角 536"/>
          <p:cNvSpPr/>
          <p:nvPr>
            <p:custDataLst>
              <p:tags r:id="rId24"/>
            </p:custDataLst>
          </p:nvPr>
        </p:nvSpPr>
        <p:spPr>
          <a:xfrm>
            <a:off x="7044412" y="4234562"/>
            <a:ext cx="772790" cy="204254"/>
          </a:xfrm>
          <a:prstGeom prst="roundRect">
            <a:avLst>
              <a:gd name="adj" fmla="val 50000"/>
            </a:avLst>
          </a:prstGeom>
          <a:noFill/>
          <a:ln w="6858">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sp>
        <p:nvSpPr>
          <p:cNvPr id="538" name="任意多边形: 形状 537"/>
          <p:cNvSpPr/>
          <p:nvPr/>
        </p:nvSpPr>
        <p:spPr>
          <a:xfrm>
            <a:off x="5100443" y="1555959"/>
            <a:ext cx="2032495" cy="3187616"/>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21000">
                <a:schemeClr val="accent1"/>
              </a:gs>
              <a:gs pos="0">
                <a:schemeClr val="accent1">
                  <a:alpha val="0"/>
                </a:schemeClr>
              </a:gs>
              <a:gs pos="100000">
                <a:schemeClr val="accent1">
                  <a:lumMod val="80000"/>
                  <a:lumOff val="20000"/>
                </a:schemeClr>
              </a:gs>
            </a:gsLst>
            <a:lin ang="16200000" scaled="1"/>
            <a:tileRect/>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bg1"/>
              </a:solidFill>
              <a:effectLst>
                <a:outerShdw blurRad="137160" dist="41148" dir="2699997" algn="tl">
                  <a:srgbClr val="000000">
                    <a:alpha val="40000"/>
                  </a:srgbClr>
                </a:outerShdw>
              </a:effectLst>
              <a:latin typeface="+mj-ea"/>
              <a:ea typeface="+mj-ea"/>
              <a:sym typeface="微软雅黑" panose="020B0503020204020204" pitchFamily="34" charset="-122"/>
            </a:endParaRPr>
          </a:p>
        </p:txBody>
      </p:sp>
      <p:sp>
        <p:nvSpPr>
          <p:cNvPr id="500" name="文本框 499"/>
          <p:cNvSpPr txBox="1"/>
          <p:nvPr/>
        </p:nvSpPr>
        <p:spPr>
          <a:xfrm>
            <a:off x="5691917" y="3822479"/>
            <a:ext cx="811316" cy="367408"/>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600" dirty="0">
                <a:solidFill>
                  <a:schemeClr val="bg1"/>
                </a:solidFill>
                <a:latin typeface="+mj-ea"/>
                <a:ea typeface="+mj-ea"/>
                <a:sym typeface="微软雅黑" panose="020B0503020204020204" pitchFamily="34" charset="-122"/>
              </a:rPr>
              <a:t>能力层</a:t>
            </a:r>
            <a:endParaRPr lang="zh-CN" altLang="en-US" sz="1600" dirty="0">
              <a:solidFill>
                <a:schemeClr val="bg1"/>
              </a:solidFill>
              <a:latin typeface="+mj-ea"/>
              <a:ea typeface="+mj-ea"/>
              <a:sym typeface="微软雅黑" panose="020B0503020204020204" pitchFamily="34" charset="-122"/>
            </a:endParaRPr>
          </a:p>
        </p:txBody>
      </p:sp>
      <p:sp>
        <p:nvSpPr>
          <p:cNvPr id="539" name="文本框 538"/>
          <p:cNvSpPr txBox="1"/>
          <p:nvPr/>
        </p:nvSpPr>
        <p:spPr>
          <a:xfrm>
            <a:off x="5672671" y="2473868"/>
            <a:ext cx="885950" cy="367408"/>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600" dirty="0">
                <a:solidFill>
                  <a:schemeClr val="bg1"/>
                </a:solidFill>
                <a:latin typeface="+mj-ea"/>
                <a:ea typeface="+mj-ea"/>
                <a:sym typeface="微软雅黑" panose="020B0503020204020204" pitchFamily="34" charset="-122"/>
              </a:rPr>
              <a:t>应用层</a:t>
            </a:r>
            <a:endParaRPr lang="zh-CN" altLang="en-US" sz="1600" dirty="0">
              <a:solidFill>
                <a:schemeClr val="bg1"/>
              </a:solidFill>
              <a:latin typeface="+mj-ea"/>
              <a:ea typeface="+mj-ea"/>
              <a:sym typeface="微软雅黑" panose="020B0503020204020204" pitchFamily="34" charset="-122"/>
            </a:endParaRPr>
          </a:p>
        </p:txBody>
      </p:sp>
      <p:sp>
        <p:nvSpPr>
          <p:cNvPr id="24" name="不完整圆 235"/>
          <p:cNvSpPr/>
          <p:nvPr/>
        </p:nvSpPr>
        <p:spPr>
          <a:xfrm>
            <a:off x="3538059" y="3114314"/>
            <a:ext cx="5137283" cy="527005"/>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76200">
            <a:gradFill flip="none" rotWithShape="1">
              <a:gsLst>
                <a:gs pos="0">
                  <a:schemeClr val="accent1">
                    <a:alpha val="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sym typeface="微软雅黑" panose="020B0503020204020204" pitchFamily="34" charset="-122"/>
            </a:endParaRPr>
          </a:p>
        </p:txBody>
      </p:sp>
      <p:pic>
        <p:nvPicPr>
          <p:cNvPr id="556" name="图片 555"/>
          <p:cNvPicPr>
            <a:picLocks noChangeAspect="1"/>
          </p:cNvPicPr>
          <p:nvPr/>
        </p:nvPicPr>
        <p:blipFill rotWithShape="1">
          <a:blip r:embed="rId25"/>
          <a:srcRect l="36442" r="36442"/>
          <a:stretch>
            <a:fillRect/>
          </a:stretch>
        </p:blipFill>
        <p:spPr>
          <a:xfrm>
            <a:off x="6642895" y="6043462"/>
            <a:ext cx="1132776" cy="354543"/>
          </a:xfrm>
          <a:prstGeom prst="rect">
            <a:avLst/>
          </a:prstGeom>
        </p:spPr>
      </p:pic>
      <p:pic>
        <p:nvPicPr>
          <p:cNvPr id="557" name="图片 556"/>
          <p:cNvPicPr>
            <a:picLocks noChangeAspect="1"/>
          </p:cNvPicPr>
          <p:nvPr/>
        </p:nvPicPr>
        <p:blipFill rotWithShape="1">
          <a:blip r:embed="rId25"/>
          <a:srcRect l="36442" r="36442"/>
          <a:stretch>
            <a:fillRect/>
          </a:stretch>
        </p:blipFill>
        <p:spPr>
          <a:xfrm>
            <a:off x="8572332" y="5786639"/>
            <a:ext cx="1132776" cy="354543"/>
          </a:xfrm>
          <a:prstGeom prst="rect">
            <a:avLst/>
          </a:prstGeom>
        </p:spPr>
      </p:pic>
      <p:pic>
        <p:nvPicPr>
          <p:cNvPr id="558" name="图片 557"/>
          <p:cNvPicPr>
            <a:picLocks noChangeAspect="1"/>
          </p:cNvPicPr>
          <p:nvPr/>
        </p:nvPicPr>
        <p:blipFill rotWithShape="1">
          <a:blip r:embed="rId25"/>
          <a:srcRect l="36442" r="36442"/>
          <a:stretch>
            <a:fillRect/>
          </a:stretch>
        </p:blipFill>
        <p:spPr>
          <a:xfrm>
            <a:off x="4379751" y="6024196"/>
            <a:ext cx="1132776" cy="354543"/>
          </a:xfrm>
          <a:prstGeom prst="rect">
            <a:avLst/>
          </a:prstGeom>
        </p:spPr>
      </p:pic>
      <p:pic>
        <p:nvPicPr>
          <p:cNvPr id="559" name="图片 558"/>
          <p:cNvPicPr>
            <a:picLocks noChangeAspect="1"/>
          </p:cNvPicPr>
          <p:nvPr/>
        </p:nvPicPr>
        <p:blipFill rotWithShape="1">
          <a:blip r:embed="rId25"/>
          <a:srcRect l="36442" r="36442"/>
          <a:stretch>
            <a:fillRect/>
          </a:stretch>
        </p:blipFill>
        <p:spPr>
          <a:xfrm>
            <a:off x="2291984" y="5773932"/>
            <a:ext cx="1132776" cy="354543"/>
          </a:xfrm>
          <a:prstGeom prst="rect">
            <a:avLst/>
          </a:prstGeom>
        </p:spPr>
      </p:pic>
      <p:grpSp>
        <p:nvGrpSpPr>
          <p:cNvPr id="555" name="组合 554"/>
          <p:cNvGrpSpPr/>
          <p:nvPr/>
        </p:nvGrpSpPr>
        <p:grpSpPr>
          <a:xfrm>
            <a:off x="8144290" y="1822448"/>
            <a:ext cx="872108" cy="1443732"/>
            <a:chOff x="8085290" y="1959332"/>
            <a:chExt cx="838718" cy="1388454"/>
          </a:xfrm>
        </p:grpSpPr>
        <p:sp>
          <p:nvSpPr>
            <p:cNvPr id="546" name="矩形: 圆角 545"/>
            <p:cNvSpPr/>
            <p:nvPr/>
          </p:nvSpPr>
          <p:spPr>
            <a:xfrm>
              <a:off x="8085290" y="1959332"/>
              <a:ext cx="838718" cy="1388454"/>
            </a:xfrm>
            <a:prstGeom prst="roundRect">
              <a:avLst>
                <a:gd name="adj" fmla="val 5562"/>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gradFill>
                <a:gsLst>
                  <a:gs pos="100000">
                    <a:schemeClr val="accent1">
                      <a:lumMod val="5000"/>
                      <a:lumOff val="95000"/>
                    </a:schemeClr>
                  </a:gs>
                  <a:gs pos="0">
                    <a:schemeClr val="accent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sym typeface="微软雅黑" panose="020B0503020204020204" pitchFamily="34" charset="-122"/>
              </a:endParaRPr>
            </a:p>
          </p:txBody>
        </p:sp>
        <p:sp>
          <p:nvSpPr>
            <p:cNvPr id="549" name="文本框 548"/>
            <p:cNvSpPr txBox="1"/>
            <p:nvPr/>
          </p:nvSpPr>
          <p:spPr>
            <a:xfrm>
              <a:off x="8096258" y="1991571"/>
              <a:ext cx="827750" cy="262386"/>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50" dirty="0">
                  <a:solidFill>
                    <a:schemeClr val="accent1"/>
                  </a:solidFill>
                  <a:latin typeface="+mj-ea"/>
                  <a:ea typeface="+mj-ea"/>
                  <a:sym typeface="微软雅黑" panose="020B0503020204020204" pitchFamily="34" charset="-122"/>
                </a:rPr>
                <a:t>应用集成</a:t>
              </a:r>
              <a:endParaRPr lang="zh-CN" altLang="en-US" sz="1050" dirty="0">
                <a:solidFill>
                  <a:schemeClr val="accent1"/>
                </a:solidFill>
                <a:latin typeface="+mj-ea"/>
                <a:ea typeface="+mj-ea"/>
                <a:sym typeface="微软雅黑" panose="020B0503020204020204" pitchFamily="34" charset="-122"/>
              </a:endParaRPr>
            </a:p>
          </p:txBody>
        </p:sp>
        <p:sp>
          <p:nvSpPr>
            <p:cNvPr id="550" name="文本框 549"/>
            <p:cNvSpPr txBox="1"/>
            <p:nvPr/>
          </p:nvSpPr>
          <p:spPr>
            <a:xfrm>
              <a:off x="8096258" y="2286963"/>
              <a:ext cx="827750" cy="237596"/>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智慧食堂</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52" name="文本框 551"/>
            <p:cNvSpPr txBox="1"/>
            <p:nvPr/>
          </p:nvSpPr>
          <p:spPr>
            <a:xfrm>
              <a:off x="8096258" y="2809009"/>
              <a:ext cx="827750" cy="237596"/>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应急平台</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53" name="文本框 552"/>
            <p:cNvSpPr txBox="1"/>
            <p:nvPr/>
          </p:nvSpPr>
          <p:spPr>
            <a:xfrm>
              <a:off x="8096258" y="3070033"/>
              <a:ext cx="827750" cy="237596"/>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培训管理</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54" name="文本框 553"/>
            <p:cNvSpPr txBox="1"/>
            <p:nvPr/>
          </p:nvSpPr>
          <p:spPr>
            <a:xfrm>
              <a:off x="8096258" y="2547986"/>
              <a:ext cx="827750" cy="237596"/>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合同管理</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grpSp>
      <p:pic>
        <p:nvPicPr>
          <p:cNvPr id="560" name="图片 559"/>
          <p:cNvPicPr>
            <a:picLocks noChangeAspect="1"/>
          </p:cNvPicPr>
          <p:nvPr/>
        </p:nvPicPr>
        <p:blipFill rotWithShape="1">
          <a:blip r:embed="rId25"/>
          <a:srcRect l="36442" r="36442"/>
          <a:stretch>
            <a:fillRect/>
          </a:stretch>
        </p:blipFill>
        <p:spPr>
          <a:xfrm>
            <a:off x="8001774" y="3202688"/>
            <a:ext cx="1132776" cy="354544"/>
          </a:xfrm>
          <a:prstGeom prst="rect">
            <a:avLst/>
          </a:prstGeom>
        </p:spPr>
      </p:pic>
      <p:grpSp>
        <p:nvGrpSpPr>
          <p:cNvPr id="563" name="组合 562"/>
          <p:cNvGrpSpPr/>
          <p:nvPr/>
        </p:nvGrpSpPr>
        <p:grpSpPr>
          <a:xfrm>
            <a:off x="7063506" y="1961628"/>
            <a:ext cx="872108" cy="1443732"/>
            <a:chOff x="8085290" y="1959332"/>
            <a:chExt cx="838718" cy="1388454"/>
          </a:xfrm>
        </p:grpSpPr>
        <p:sp>
          <p:nvSpPr>
            <p:cNvPr id="565" name="矩形: 圆角 564"/>
            <p:cNvSpPr/>
            <p:nvPr/>
          </p:nvSpPr>
          <p:spPr>
            <a:xfrm>
              <a:off x="8085290" y="1959332"/>
              <a:ext cx="838718" cy="1388454"/>
            </a:xfrm>
            <a:prstGeom prst="roundRect">
              <a:avLst>
                <a:gd name="adj" fmla="val 5562"/>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gradFill>
                <a:gsLst>
                  <a:gs pos="100000">
                    <a:schemeClr val="accent1">
                      <a:lumMod val="5000"/>
                      <a:lumOff val="95000"/>
                    </a:schemeClr>
                  </a:gs>
                  <a:gs pos="0">
                    <a:schemeClr val="accent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sym typeface="微软雅黑" panose="020B0503020204020204" pitchFamily="34" charset="-122"/>
              </a:endParaRPr>
            </a:p>
          </p:txBody>
        </p:sp>
        <p:sp>
          <p:nvSpPr>
            <p:cNvPr id="566" name="文本框 565"/>
            <p:cNvSpPr txBox="1"/>
            <p:nvPr/>
          </p:nvSpPr>
          <p:spPr>
            <a:xfrm>
              <a:off x="8096258" y="1991571"/>
              <a:ext cx="827750" cy="262386"/>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50" dirty="0">
                  <a:solidFill>
                    <a:schemeClr val="accent1"/>
                  </a:solidFill>
                  <a:latin typeface="+mj-ea"/>
                  <a:ea typeface="+mj-ea"/>
                  <a:sym typeface="微软雅黑" panose="020B0503020204020204" pitchFamily="34" charset="-122"/>
                </a:rPr>
                <a:t>职能应用</a:t>
              </a:r>
              <a:endParaRPr lang="zh-CN" altLang="en-US" sz="1050" dirty="0">
                <a:solidFill>
                  <a:schemeClr val="accent1"/>
                </a:solidFill>
                <a:latin typeface="+mj-ea"/>
                <a:ea typeface="+mj-ea"/>
                <a:sym typeface="微软雅黑" panose="020B0503020204020204" pitchFamily="34" charset="-122"/>
              </a:endParaRPr>
            </a:p>
          </p:txBody>
        </p:sp>
        <p:sp>
          <p:nvSpPr>
            <p:cNvPr id="567" name="文本框 566"/>
            <p:cNvSpPr txBox="1"/>
            <p:nvPr/>
          </p:nvSpPr>
          <p:spPr>
            <a:xfrm>
              <a:off x="8096258" y="2286963"/>
              <a:ext cx="827750" cy="237596"/>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报销管理</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68" name="文本框 567"/>
            <p:cNvSpPr txBox="1"/>
            <p:nvPr/>
          </p:nvSpPr>
          <p:spPr>
            <a:xfrm>
              <a:off x="8096258" y="2809009"/>
              <a:ext cx="827750" cy="237596"/>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绩效管理</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69" name="文本框 568"/>
            <p:cNvSpPr txBox="1"/>
            <p:nvPr/>
          </p:nvSpPr>
          <p:spPr>
            <a:xfrm>
              <a:off x="8096258" y="3070033"/>
              <a:ext cx="827750" cy="237596"/>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考勤管理</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70" name="文本框 569"/>
            <p:cNvSpPr txBox="1"/>
            <p:nvPr/>
          </p:nvSpPr>
          <p:spPr>
            <a:xfrm>
              <a:off x="8096258" y="2547986"/>
              <a:ext cx="827750" cy="237596"/>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假期管理</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grpSp>
      <p:pic>
        <p:nvPicPr>
          <p:cNvPr id="564" name="图片 563"/>
          <p:cNvPicPr>
            <a:picLocks noChangeAspect="1"/>
          </p:cNvPicPr>
          <p:nvPr/>
        </p:nvPicPr>
        <p:blipFill rotWithShape="1">
          <a:blip r:embed="rId25"/>
          <a:srcRect l="36442" r="36442"/>
          <a:stretch>
            <a:fillRect/>
          </a:stretch>
        </p:blipFill>
        <p:spPr>
          <a:xfrm>
            <a:off x="6920990" y="3341868"/>
            <a:ext cx="1132776" cy="354544"/>
          </a:xfrm>
          <a:prstGeom prst="rect">
            <a:avLst/>
          </a:prstGeom>
        </p:spPr>
      </p:pic>
      <p:grpSp>
        <p:nvGrpSpPr>
          <p:cNvPr id="572" name="组合 571"/>
          <p:cNvGrpSpPr/>
          <p:nvPr/>
        </p:nvGrpSpPr>
        <p:grpSpPr>
          <a:xfrm>
            <a:off x="4283077" y="1961628"/>
            <a:ext cx="872108" cy="1443732"/>
            <a:chOff x="8085290" y="1959332"/>
            <a:chExt cx="838718" cy="1388454"/>
          </a:xfrm>
        </p:grpSpPr>
        <p:sp>
          <p:nvSpPr>
            <p:cNvPr id="574" name="矩形: 圆角 573"/>
            <p:cNvSpPr/>
            <p:nvPr/>
          </p:nvSpPr>
          <p:spPr>
            <a:xfrm>
              <a:off x="8085290" y="1959332"/>
              <a:ext cx="838718" cy="1388454"/>
            </a:xfrm>
            <a:prstGeom prst="roundRect">
              <a:avLst>
                <a:gd name="adj" fmla="val 5562"/>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gradFill>
                <a:gsLst>
                  <a:gs pos="100000">
                    <a:schemeClr val="accent1">
                      <a:lumMod val="5000"/>
                      <a:lumOff val="95000"/>
                    </a:schemeClr>
                  </a:gs>
                  <a:gs pos="0">
                    <a:schemeClr val="accent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sym typeface="微软雅黑" panose="020B0503020204020204" pitchFamily="34" charset="-122"/>
              </a:endParaRPr>
            </a:p>
          </p:txBody>
        </p:sp>
        <p:sp>
          <p:nvSpPr>
            <p:cNvPr id="575" name="文本框 574"/>
            <p:cNvSpPr txBox="1"/>
            <p:nvPr/>
          </p:nvSpPr>
          <p:spPr>
            <a:xfrm>
              <a:off x="8096258" y="1991571"/>
              <a:ext cx="827750" cy="262386"/>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50" dirty="0">
                  <a:solidFill>
                    <a:schemeClr val="accent1"/>
                  </a:solidFill>
                  <a:latin typeface="+mj-ea"/>
                  <a:ea typeface="+mj-ea"/>
                  <a:sym typeface="微软雅黑" panose="020B0503020204020204" pitchFamily="34" charset="-122"/>
                </a:rPr>
                <a:t>基础应用</a:t>
              </a:r>
              <a:endParaRPr lang="zh-CN" altLang="en-US" sz="1050" dirty="0">
                <a:solidFill>
                  <a:schemeClr val="accent1"/>
                </a:solidFill>
                <a:latin typeface="+mj-ea"/>
                <a:ea typeface="+mj-ea"/>
                <a:sym typeface="微软雅黑" panose="020B0503020204020204" pitchFamily="34" charset="-122"/>
              </a:endParaRPr>
            </a:p>
          </p:txBody>
        </p:sp>
        <p:sp>
          <p:nvSpPr>
            <p:cNvPr id="576" name="文本框 575"/>
            <p:cNvSpPr txBox="1"/>
            <p:nvPr/>
          </p:nvSpPr>
          <p:spPr>
            <a:xfrm>
              <a:off x="8096258" y="2286963"/>
              <a:ext cx="827750" cy="237596"/>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消息</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77" name="文本框 576"/>
            <p:cNvSpPr txBox="1"/>
            <p:nvPr/>
          </p:nvSpPr>
          <p:spPr>
            <a:xfrm>
              <a:off x="8096258" y="2809009"/>
              <a:ext cx="827750" cy="237596"/>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任务管理</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78" name="文本框 577"/>
            <p:cNvSpPr txBox="1"/>
            <p:nvPr/>
          </p:nvSpPr>
          <p:spPr>
            <a:xfrm>
              <a:off x="8096258" y="3070033"/>
              <a:ext cx="827750" cy="237596"/>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投票助手</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79" name="文本框 578"/>
            <p:cNvSpPr txBox="1"/>
            <p:nvPr/>
          </p:nvSpPr>
          <p:spPr>
            <a:xfrm>
              <a:off x="8096258" y="2547986"/>
              <a:ext cx="827750" cy="237596"/>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问卷调查</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grpSp>
      <p:pic>
        <p:nvPicPr>
          <p:cNvPr id="573" name="图片 572"/>
          <p:cNvPicPr>
            <a:picLocks noChangeAspect="1"/>
          </p:cNvPicPr>
          <p:nvPr/>
        </p:nvPicPr>
        <p:blipFill rotWithShape="1">
          <a:blip r:embed="rId25"/>
          <a:srcRect l="36442" r="36442"/>
          <a:stretch>
            <a:fillRect/>
          </a:stretch>
        </p:blipFill>
        <p:spPr>
          <a:xfrm>
            <a:off x="4140561" y="3341868"/>
            <a:ext cx="1132776" cy="354544"/>
          </a:xfrm>
          <a:prstGeom prst="rect">
            <a:avLst/>
          </a:prstGeom>
        </p:spPr>
      </p:pic>
      <p:sp>
        <p:nvSpPr>
          <p:cNvPr id="583" name="矩形: 圆角 582"/>
          <p:cNvSpPr/>
          <p:nvPr/>
        </p:nvSpPr>
        <p:spPr>
          <a:xfrm>
            <a:off x="3197228" y="1822448"/>
            <a:ext cx="872108" cy="1443732"/>
          </a:xfrm>
          <a:prstGeom prst="roundRect">
            <a:avLst>
              <a:gd name="adj" fmla="val 5562"/>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gradFill>
              <a:gsLst>
                <a:gs pos="100000">
                  <a:schemeClr val="accent1">
                    <a:lumMod val="5000"/>
                    <a:lumOff val="95000"/>
                  </a:schemeClr>
                </a:gs>
                <a:gs pos="0">
                  <a:schemeClr val="accent1"/>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sym typeface="微软雅黑" panose="020B0503020204020204" pitchFamily="34" charset="-122"/>
            </a:endParaRPr>
          </a:p>
        </p:txBody>
      </p:sp>
      <p:sp>
        <p:nvSpPr>
          <p:cNvPr id="584" name="文本框 583"/>
          <p:cNvSpPr txBox="1"/>
          <p:nvPr/>
        </p:nvSpPr>
        <p:spPr>
          <a:xfrm>
            <a:off x="3208634" y="1855970"/>
            <a:ext cx="860702" cy="272832"/>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050" dirty="0">
                <a:solidFill>
                  <a:schemeClr val="accent1"/>
                </a:solidFill>
                <a:latin typeface="+mj-ea"/>
                <a:ea typeface="+mj-ea"/>
                <a:sym typeface="微软雅黑" panose="020B0503020204020204" pitchFamily="34" charset="-122"/>
              </a:rPr>
              <a:t>核心应用</a:t>
            </a:r>
            <a:endParaRPr lang="zh-CN" altLang="en-US" sz="1050" dirty="0">
              <a:solidFill>
                <a:schemeClr val="accent1"/>
              </a:solidFill>
              <a:latin typeface="+mj-ea"/>
              <a:ea typeface="+mj-ea"/>
              <a:sym typeface="微软雅黑" panose="020B0503020204020204" pitchFamily="34" charset="-122"/>
            </a:endParaRPr>
          </a:p>
        </p:txBody>
      </p:sp>
      <p:sp>
        <p:nvSpPr>
          <p:cNvPr id="585" name="文本框 584"/>
          <p:cNvSpPr txBox="1"/>
          <p:nvPr/>
        </p:nvSpPr>
        <p:spPr>
          <a:xfrm>
            <a:off x="3208634" y="2163121"/>
            <a:ext cx="860702"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公文管理</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86" name="文本框 585"/>
          <p:cNvSpPr txBox="1"/>
          <p:nvPr/>
        </p:nvSpPr>
        <p:spPr>
          <a:xfrm>
            <a:off x="3208633" y="2705953"/>
            <a:ext cx="860702"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党建管理</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87" name="文本框 586"/>
          <p:cNvSpPr txBox="1"/>
          <p:nvPr/>
        </p:nvSpPr>
        <p:spPr>
          <a:xfrm>
            <a:off x="3208631" y="2977368"/>
            <a:ext cx="860702"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新闻管理</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88" name="文本框 587"/>
          <p:cNvSpPr txBox="1"/>
          <p:nvPr/>
        </p:nvSpPr>
        <p:spPr>
          <a:xfrm>
            <a:off x="3208626" y="2434535"/>
            <a:ext cx="860702"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会议管理</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pic>
        <p:nvPicPr>
          <p:cNvPr id="582" name="图片 581"/>
          <p:cNvPicPr>
            <a:picLocks noChangeAspect="1"/>
          </p:cNvPicPr>
          <p:nvPr/>
        </p:nvPicPr>
        <p:blipFill rotWithShape="1">
          <a:blip r:embed="rId25"/>
          <a:srcRect l="36442" r="36442"/>
          <a:stretch>
            <a:fillRect/>
          </a:stretch>
        </p:blipFill>
        <p:spPr>
          <a:xfrm>
            <a:off x="3054712" y="3202688"/>
            <a:ext cx="1132776" cy="354544"/>
          </a:xfrm>
          <a:prstGeom prst="rect">
            <a:avLst/>
          </a:prstGeom>
        </p:spPr>
      </p:pic>
      <p:sp>
        <p:nvSpPr>
          <p:cNvPr id="589" name="矩形: 圆角 588"/>
          <p:cNvSpPr/>
          <p:nvPr/>
        </p:nvSpPr>
        <p:spPr>
          <a:xfrm>
            <a:off x="1902551" y="840085"/>
            <a:ext cx="8408298" cy="589099"/>
          </a:xfrm>
          <a:prstGeom prst="round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j-ea"/>
              <a:ea typeface="+mj-ea"/>
              <a:sym typeface="微软雅黑" panose="020B0503020204020204" pitchFamily="34" charset="-122"/>
            </a:endParaRPr>
          </a:p>
        </p:txBody>
      </p:sp>
      <p:sp>
        <p:nvSpPr>
          <p:cNvPr id="591" name="箭头: 上 26"/>
          <p:cNvSpPr/>
          <p:nvPr/>
        </p:nvSpPr>
        <p:spPr>
          <a:xfrm rot="20404535" flipH="1">
            <a:off x="9492511" y="1553353"/>
            <a:ext cx="1776399" cy="4405984"/>
          </a:xfrm>
          <a:custGeom>
            <a:avLst/>
            <a:gdLst>
              <a:gd name="connsiteX0" fmla="*/ 0 w 846384"/>
              <a:gd name="connsiteY0" fmla="*/ 423192 h 1696315"/>
              <a:gd name="connsiteX1" fmla="*/ 423192 w 846384"/>
              <a:gd name="connsiteY1" fmla="*/ 0 h 1696315"/>
              <a:gd name="connsiteX2" fmla="*/ 846384 w 846384"/>
              <a:gd name="connsiteY2" fmla="*/ 423192 h 1696315"/>
              <a:gd name="connsiteX3" fmla="*/ 634788 w 846384"/>
              <a:gd name="connsiteY3" fmla="*/ 423192 h 1696315"/>
              <a:gd name="connsiteX4" fmla="*/ 634788 w 846384"/>
              <a:gd name="connsiteY4" fmla="*/ 1696315 h 1696315"/>
              <a:gd name="connsiteX5" fmla="*/ 211596 w 846384"/>
              <a:gd name="connsiteY5" fmla="*/ 1696315 h 1696315"/>
              <a:gd name="connsiteX6" fmla="*/ 211596 w 846384"/>
              <a:gd name="connsiteY6" fmla="*/ 423192 h 1696315"/>
              <a:gd name="connsiteX7" fmla="*/ 0 w 846384"/>
              <a:gd name="connsiteY7" fmla="*/ 423192 h 1696315"/>
              <a:gd name="connsiteX0-1" fmla="*/ 0 w 846384"/>
              <a:gd name="connsiteY0-2" fmla="*/ 435957 h 1709080"/>
              <a:gd name="connsiteX1-3" fmla="*/ 415201 w 846384"/>
              <a:gd name="connsiteY1-4" fmla="*/ 0 h 1709080"/>
              <a:gd name="connsiteX2-5" fmla="*/ 846384 w 846384"/>
              <a:gd name="connsiteY2-6" fmla="*/ 435957 h 1709080"/>
              <a:gd name="connsiteX3-7" fmla="*/ 634788 w 846384"/>
              <a:gd name="connsiteY3-8" fmla="*/ 435957 h 1709080"/>
              <a:gd name="connsiteX4-9" fmla="*/ 634788 w 846384"/>
              <a:gd name="connsiteY4-10" fmla="*/ 1709080 h 1709080"/>
              <a:gd name="connsiteX5-11" fmla="*/ 211596 w 846384"/>
              <a:gd name="connsiteY5-12" fmla="*/ 1709080 h 1709080"/>
              <a:gd name="connsiteX6-13" fmla="*/ 211596 w 846384"/>
              <a:gd name="connsiteY6-14" fmla="*/ 435957 h 1709080"/>
              <a:gd name="connsiteX7-15" fmla="*/ 0 w 846384"/>
              <a:gd name="connsiteY7-16" fmla="*/ 435957 h 1709080"/>
              <a:gd name="connsiteX0-17" fmla="*/ 0 w 765454"/>
              <a:gd name="connsiteY0-18" fmla="*/ 435957 h 1709080"/>
              <a:gd name="connsiteX1-19" fmla="*/ 415201 w 765454"/>
              <a:gd name="connsiteY1-20" fmla="*/ 0 h 1709080"/>
              <a:gd name="connsiteX2-21" fmla="*/ 765454 w 765454"/>
              <a:gd name="connsiteY2-22" fmla="*/ 445754 h 1709080"/>
              <a:gd name="connsiteX3-23" fmla="*/ 634788 w 765454"/>
              <a:gd name="connsiteY3-24" fmla="*/ 435957 h 1709080"/>
              <a:gd name="connsiteX4-25" fmla="*/ 634788 w 765454"/>
              <a:gd name="connsiteY4-26" fmla="*/ 1709080 h 1709080"/>
              <a:gd name="connsiteX5-27" fmla="*/ 211596 w 765454"/>
              <a:gd name="connsiteY5-28" fmla="*/ 1709080 h 1709080"/>
              <a:gd name="connsiteX6-29" fmla="*/ 211596 w 765454"/>
              <a:gd name="connsiteY6-30" fmla="*/ 435957 h 1709080"/>
              <a:gd name="connsiteX7-31" fmla="*/ 0 w 765454"/>
              <a:gd name="connsiteY7-32" fmla="*/ 435957 h 1709080"/>
              <a:gd name="connsiteX0-33" fmla="*/ 0 w 765454"/>
              <a:gd name="connsiteY0-34" fmla="*/ 435957 h 1709080"/>
              <a:gd name="connsiteX1-35" fmla="*/ 415201 w 765454"/>
              <a:gd name="connsiteY1-36" fmla="*/ 0 h 1709080"/>
              <a:gd name="connsiteX2-37" fmla="*/ 765454 w 765454"/>
              <a:gd name="connsiteY2-38" fmla="*/ 445754 h 1709080"/>
              <a:gd name="connsiteX3-39" fmla="*/ 619148 w 765454"/>
              <a:gd name="connsiteY3-40" fmla="*/ 442194 h 1709080"/>
              <a:gd name="connsiteX4-41" fmla="*/ 634788 w 765454"/>
              <a:gd name="connsiteY4-42" fmla="*/ 1709080 h 1709080"/>
              <a:gd name="connsiteX5-43" fmla="*/ 211596 w 765454"/>
              <a:gd name="connsiteY5-44" fmla="*/ 1709080 h 1709080"/>
              <a:gd name="connsiteX6-45" fmla="*/ 211596 w 765454"/>
              <a:gd name="connsiteY6-46" fmla="*/ 435957 h 1709080"/>
              <a:gd name="connsiteX7-47" fmla="*/ 0 w 765454"/>
              <a:gd name="connsiteY7-48" fmla="*/ 435957 h 1709080"/>
              <a:gd name="connsiteX0-49" fmla="*/ 0 w 763067"/>
              <a:gd name="connsiteY0-50" fmla="*/ 435957 h 1709080"/>
              <a:gd name="connsiteX1-51" fmla="*/ 415201 w 763067"/>
              <a:gd name="connsiteY1-52" fmla="*/ 0 h 1709080"/>
              <a:gd name="connsiteX2-53" fmla="*/ 763067 w 763067"/>
              <a:gd name="connsiteY2-54" fmla="*/ 456132 h 1709080"/>
              <a:gd name="connsiteX3-55" fmla="*/ 619148 w 763067"/>
              <a:gd name="connsiteY3-56" fmla="*/ 442194 h 1709080"/>
              <a:gd name="connsiteX4-57" fmla="*/ 634788 w 763067"/>
              <a:gd name="connsiteY4-58" fmla="*/ 1709080 h 1709080"/>
              <a:gd name="connsiteX5-59" fmla="*/ 211596 w 763067"/>
              <a:gd name="connsiteY5-60" fmla="*/ 1709080 h 1709080"/>
              <a:gd name="connsiteX6-61" fmla="*/ 211596 w 763067"/>
              <a:gd name="connsiteY6-62" fmla="*/ 435957 h 1709080"/>
              <a:gd name="connsiteX7-63" fmla="*/ 0 w 763067"/>
              <a:gd name="connsiteY7-64" fmla="*/ 435957 h 1709080"/>
              <a:gd name="connsiteX0-65" fmla="*/ 0 w 761386"/>
              <a:gd name="connsiteY0-66" fmla="*/ 435957 h 1709080"/>
              <a:gd name="connsiteX1-67" fmla="*/ 415201 w 761386"/>
              <a:gd name="connsiteY1-68" fmla="*/ 0 h 1709080"/>
              <a:gd name="connsiteX2-69" fmla="*/ 761386 w 761386"/>
              <a:gd name="connsiteY2-70" fmla="*/ 449188 h 1709080"/>
              <a:gd name="connsiteX3-71" fmla="*/ 619148 w 761386"/>
              <a:gd name="connsiteY3-72" fmla="*/ 442194 h 1709080"/>
              <a:gd name="connsiteX4-73" fmla="*/ 634788 w 761386"/>
              <a:gd name="connsiteY4-74" fmla="*/ 1709080 h 1709080"/>
              <a:gd name="connsiteX5-75" fmla="*/ 211596 w 761386"/>
              <a:gd name="connsiteY5-76" fmla="*/ 1709080 h 1709080"/>
              <a:gd name="connsiteX6-77" fmla="*/ 211596 w 761386"/>
              <a:gd name="connsiteY6-78" fmla="*/ 435957 h 1709080"/>
              <a:gd name="connsiteX7-79" fmla="*/ 0 w 761386"/>
              <a:gd name="connsiteY7-80" fmla="*/ 435957 h 1709080"/>
              <a:gd name="connsiteX0-81" fmla="*/ 0 w 761386"/>
              <a:gd name="connsiteY0-82" fmla="*/ 435957 h 1709080"/>
              <a:gd name="connsiteX1-83" fmla="*/ 415201 w 761386"/>
              <a:gd name="connsiteY1-84" fmla="*/ 0 h 1709080"/>
              <a:gd name="connsiteX2-85" fmla="*/ 761386 w 761386"/>
              <a:gd name="connsiteY2-86" fmla="*/ 449188 h 1709080"/>
              <a:gd name="connsiteX3-87" fmla="*/ 618514 w 761386"/>
              <a:gd name="connsiteY3-88" fmla="*/ 449698 h 1709080"/>
              <a:gd name="connsiteX4-89" fmla="*/ 634788 w 761386"/>
              <a:gd name="connsiteY4-90" fmla="*/ 1709080 h 1709080"/>
              <a:gd name="connsiteX5-91" fmla="*/ 211596 w 761386"/>
              <a:gd name="connsiteY5-92" fmla="*/ 1709080 h 1709080"/>
              <a:gd name="connsiteX6-93" fmla="*/ 211596 w 761386"/>
              <a:gd name="connsiteY6-94" fmla="*/ 435957 h 1709080"/>
              <a:gd name="connsiteX7-95" fmla="*/ 0 w 761386"/>
              <a:gd name="connsiteY7-96" fmla="*/ 435957 h 1709080"/>
              <a:gd name="connsiteX0-97" fmla="*/ 0 w 740557"/>
              <a:gd name="connsiteY0-98" fmla="*/ 430912 h 1709080"/>
              <a:gd name="connsiteX1-99" fmla="*/ 394372 w 740557"/>
              <a:gd name="connsiteY1-100" fmla="*/ 0 h 1709080"/>
              <a:gd name="connsiteX2-101" fmla="*/ 740557 w 740557"/>
              <a:gd name="connsiteY2-102" fmla="*/ 449188 h 1709080"/>
              <a:gd name="connsiteX3-103" fmla="*/ 597685 w 740557"/>
              <a:gd name="connsiteY3-104" fmla="*/ 449698 h 1709080"/>
              <a:gd name="connsiteX4-105" fmla="*/ 613959 w 740557"/>
              <a:gd name="connsiteY4-106" fmla="*/ 1709080 h 1709080"/>
              <a:gd name="connsiteX5-107" fmla="*/ 190767 w 740557"/>
              <a:gd name="connsiteY5-108" fmla="*/ 1709080 h 1709080"/>
              <a:gd name="connsiteX6-109" fmla="*/ 190767 w 740557"/>
              <a:gd name="connsiteY6-110" fmla="*/ 435957 h 1709080"/>
              <a:gd name="connsiteX7-111" fmla="*/ 0 w 740557"/>
              <a:gd name="connsiteY7-112" fmla="*/ 430912 h 1709080"/>
              <a:gd name="connsiteX0-113" fmla="*/ 0 w 698899"/>
              <a:gd name="connsiteY0-114" fmla="*/ 420825 h 1709080"/>
              <a:gd name="connsiteX1-115" fmla="*/ 352714 w 698899"/>
              <a:gd name="connsiteY1-116" fmla="*/ 0 h 1709080"/>
              <a:gd name="connsiteX2-117" fmla="*/ 698899 w 698899"/>
              <a:gd name="connsiteY2-118" fmla="*/ 449188 h 1709080"/>
              <a:gd name="connsiteX3-119" fmla="*/ 556027 w 698899"/>
              <a:gd name="connsiteY3-120" fmla="*/ 449698 h 1709080"/>
              <a:gd name="connsiteX4-121" fmla="*/ 572301 w 698899"/>
              <a:gd name="connsiteY4-122" fmla="*/ 1709080 h 1709080"/>
              <a:gd name="connsiteX5-123" fmla="*/ 149109 w 698899"/>
              <a:gd name="connsiteY5-124" fmla="*/ 1709080 h 1709080"/>
              <a:gd name="connsiteX6-125" fmla="*/ 149109 w 698899"/>
              <a:gd name="connsiteY6-126" fmla="*/ 435957 h 1709080"/>
              <a:gd name="connsiteX7-127" fmla="*/ 0 w 698899"/>
              <a:gd name="connsiteY7-128" fmla="*/ 420825 h 1709080"/>
              <a:gd name="connsiteX0-129" fmla="*/ 0 w 742872"/>
              <a:gd name="connsiteY0-130" fmla="*/ 431473 h 1709080"/>
              <a:gd name="connsiteX1-131" fmla="*/ 396687 w 742872"/>
              <a:gd name="connsiteY1-132" fmla="*/ 0 h 1709080"/>
              <a:gd name="connsiteX2-133" fmla="*/ 742872 w 742872"/>
              <a:gd name="connsiteY2-134" fmla="*/ 449188 h 1709080"/>
              <a:gd name="connsiteX3-135" fmla="*/ 600000 w 742872"/>
              <a:gd name="connsiteY3-136" fmla="*/ 449698 h 1709080"/>
              <a:gd name="connsiteX4-137" fmla="*/ 616274 w 742872"/>
              <a:gd name="connsiteY4-138" fmla="*/ 1709080 h 1709080"/>
              <a:gd name="connsiteX5-139" fmla="*/ 193082 w 742872"/>
              <a:gd name="connsiteY5-140" fmla="*/ 1709080 h 1709080"/>
              <a:gd name="connsiteX6-141" fmla="*/ 193082 w 742872"/>
              <a:gd name="connsiteY6-142" fmla="*/ 435957 h 1709080"/>
              <a:gd name="connsiteX7-143" fmla="*/ 0 w 742872"/>
              <a:gd name="connsiteY7-144" fmla="*/ 431473 h 1709080"/>
              <a:gd name="connsiteX0-145" fmla="*/ 0 w 742872"/>
              <a:gd name="connsiteY0-146" fmla="*/ 431473 h 1709080"/>
              <a:gd name="connsiteX1-147" fmla="*/ 396687 w 742872"/>
              <a:gd name="connsiteY1-148" fmla="*/ 0 h 1709080"/>
              <a:gd name="connsiteX2-149" fmla="*/ 742872 w 742872"/>
              <a:gd name="connsiteY2-150" fmla="*/ 449188 h 1709080"/>
              <a:gd name="connsiteX3-151" fmla="*/ 600000 w 742872"/>
              <a:gd name="connsiteY3-152" fmla="*/ 449698 h 1709080"/>
              <a:gd name="connsiteX4-153" fmla="*/ 616274 w 742872"/>
              <a:gd name="connsiteY4-154" fmla="*/ 1709080 h 1709080"/>
              <a:gd name="connsiteX5-155" fmla="*/ 193082 w 742872"/>
              <a:gd name="connsiteY5-156" fmla="*/ 1709080 h 1709080"/>
              <a:gd name="connsiteX6-157" fmla="*/ 154371 w 742872"/>
              <a:gd name="connsiteY6-158" fmla="*/ 437980 h 1709080"/>
              <a:gd name="connsiteX7-159" fmla="*/ 0 w 742872"/>
              <a:gd name="connsiteY7-160" fmla="*/ 431473 h 1709080"/>
              <a:gd name="connsiteX0-161" fmla="*/ 0 w 1101086"/>
              <a:gd name="connsiteY0-162" fmla="*/ 431473 h 1709080"/>
              <a:gd name="connsiteX1-163" fmla="*/ 396687 w 1101086"/>
              <a:gd name="connsiteY1-164" fmla="*/ 0 h 1709080"/>
              <a:gd name="connsiteX2-165" fmla="*/ 742872 w 1101086"/>
              <a:gd name="connsiteY2-166" fmla="*/ 449188 h 1709080"/>
              <a:gd name="connsiteX3-167" fmla="*/ 600000 w 1101086"/>
              <a:gd name="connsiteY3-168" fmla="*/ 449698 h 1709080"/>
              <a:gd name="connsiteX4-169" fmla="*/ 1101086 w 1101086"/>
              <a:gd name="connsiteY4-170" fmla="*/ 1363824 h 1709080"/>
              <a:gd name="connsiteX5-171" fmla="*/ 193082 w 1101086"/>
              <a:gd name="connsiteY5-172" fmla="*/ 1709080 h 1709080"/>
              <a:gd name="connsiteX6-173" fmla="*/ 154371 w 1101086"/>
              <a:gd name="connsiteY6-174" fmla="*/ 437980 h 1709080"/>
              <a:gd name="connsiteX7-175" fmla="*/ 0 w 1101086"/>
              <a:gd name="connsiteY7-176" fmla="*/ 431473 h 1709080"/>
              <a:gd name="connsiteX0-177" fmla="*/ 0 w 1101086"/>
              <a:gd name="connsiteY0-178" fmla="*/ 431473 h 1630579"/>
              <a:gd name="connsiteX1-179" fmla="*/ 396687 w 1101086"/>
              <a:gd name="connsiteY1-180" fmla="*/ 0 h 1630579"/>
              <a:gd name="connsiteX2-181" fmla="*/ 742872 w 1101086"/>
              <a:gd name="connsiteY2-182" fmla="*/ 449188 h 1630579"/>
              <a:gd name="connsiteX3-183" fmla="*/ 600000 w 1101086"/>
              <a:gd name="connsiteY3-184" fmla="*/ 449698 h 1630579"/>
              <a:gd name="connsiteX4-185" fmla="*/ 1101086 w 1101086"/>
              <a:gd name="connsiteY4-186" fmla="*/ 1363824 h 1630579"/>
              <a:gd name="connsiteX5-187" fmla="*/ 355380 w 1101086"/>
              <a:gd name="connsiteY5-188" fmla="*/ 1630579 h 1630579"/>
              <a:gd name="connsiteX6-189" fmla="*/ 154371 w 1101086"/>
              <a:gd name="connsiteY6-190" fmla="*/ 437980 h 1630579"/>
              <a:gd name="connsiteX7-191" fmla="*/ 0 w 1101086"/>
              <a:gd name="connsiteY7-192" fmla="*/ 431473 h 1630579"/>
              <a:gd name="connsiteX0-193" fmla="*/ 0 w 1101086"/>
              <a:gd name="connsiteY0-194" fmla="*/ 431473 h 1682647"/>
              <a:gd name="connsiteX1-195" fmla="*/ 396687 w 1101086"/>
              <a:gd name="connsiteY1-196" fmla="*/ 0 h 1682647"/>
              <a:gd name="connsiteX2-197" fmla="*/ 742872 w 1101086"/>
              <a:gd name="connsiteY2-198" fmla="*/ 449188 h 1682647"/>
              <a:gd name="connsiteX3-199" fmla="*/ 600000 w 1101086"/>
              <a:gd name="connsiteY3-200" fmla="*/ 449698 h 1682647"/>
              <a:gd name="connsiteX4-201" fmla="*/ 1101086 w 1101086"/>
              <a:gd name="connsiteY4-202" fmla="*/ 1363824 h 1682647"/>
              <a:gd name="connsiteX5-203" fmla="*/ 211183 w 1101086"/>
              <a:gd name="connsiteY5-204" fmla="*/ 1682647 h 1682647"/>
              <a:gd name="connsiteX6-205" fmla="*/ 154371 w 1101086"/>
              <a:gd name="connsiteY6-206" fmla="*/ 437980 h 1682647"/>
              <a:gd name="connsiteX7-207" fmla="*/ 0 w 1101086"/>
              <a:gd name="connsiteY7-208" fmla="*/ 431473 h 1682647"/>
              <a:gd name="connsiteX0-209" fmla="*/ 0 w 1101086"/>
              <a:gd name="connsiteY0-210" fmla="*/ 431473 h 1682647"/>
              <a:gd name="connsiteX1-211" fmla="*/ 396687 w 1101086"/>
              <a:gd name="connsiteY1-212" fmla="*/ 0 h 1682647"/>
              <a:gd name="connsiteX2-213" fmla="*/ 742872 w 1101086"/>
              <a:gd name="connsiteY2-214" fmla="*/ 449188 h 1682647"/>
              <a:gd name="connsiteX3-215" fmla="*/ 600000 w 1101086"/>
              <a:gd name="connsiteY3-216" fmla="*/ 449698 h 1682647"/>
              <a:gd name="connsiteX4-217" fmla="*/ 1101086 w 1101086"/>
              <a:gd name="connsiteY4-218" fmla="*/ 1363824 h 1682647"/>
              <a:gd name="connsiteX5-219" fmla="*/ 211183 w 1101086"/>
              <a:gd name="connsiteY5-220" fmla="*/ 1682647 h 1682647"/>
              <a:gd name="connsiteX6-221" fmla="*/ 154371 w 1101086"/>
              <a:gd name="connsiteY6-222" fmla="*/ 437980 h 1682647"/>
              <a:gd name="connsiteX7-223" fmla="*/ 0 w 1101086"/>
              <a:gd name="connsiteY7-224" fmla="*/ 431473 h 1682647"/>
              <a:gd name="connsiteX0-225" fmla="*/ 0 w 1101086"/>
              <a:gd name="connsiteY0-226" fmla="*/ 431473 h 1682647"/>
              <a:gd name="connsiteX1-227" fmla="*/ 396687 w 1101086"/>
              <a:gd name="connsiteY1-228" fmla="*/ 0 h 1682647"/>
              <a:gd name="connsiteX2-229" fmla="*/ 742872 w 1101086"/>
              <a:gd name="connsiteY2-230" fmla="*/ 449188 h 1682647"/>
              <a:gd name="connsiteX3-231" fmla="*/ 600000 w 1101086"/>
              <a:gd name="connsiteY3-232" fmla="*/ 449698 h 1682647"/>
              <a:gd name="connsiteX4-233" fmla="*/ 1101086 w 1101086"/>
              <a:gd name="connsiteY4-234" fmla="*/ 1363824 h 1682647"/>
              <a:gd name="connsiteX5-235" fmla="*/ 211183 w 1101086"/>
              <a:gd name="connsiteY5-236" fmla="*/ 1682647 h 1682647"/>
              <a:gd name="connsiteX6-237" fmla="*/ 154371 w 1101086"/>
              <a:gd name="connsiteY6-238" fmla="*/ 437980 h 1682647"/>
              <a:gd name="connsiteX7-239" fmla="*/ 0 w 1101086"/>
              <a:gd name="connsiteY7-240" fmla="*/ 431473 h 1682647"/>
              <a:gd name="connsiteX0-241" fmla="*/ 0 w 1101086"/>
              <a:gd name="connsiteY0-242" fmla="*/ 431473 h 1682647"/>
              <a:gd name="connsiteX1-243" fmla="*/ 396687 w 1101086"/>
              <a:gd name="connsiteY1-244" fmla="*/ 0 h 1682647"/>
              <a:gd name="connsiteX2-245" fmla="*/ 742872 w 1101086"/>
              <a:gd name="connsiteY2-246" fmla="*/ 449188 h 1682647"/>
              <a:gd name="connsiteX3-247" fmla="*/ 600000 w 1101086"/>
              <a:gd name="connsiteY3-248" fmla="*/ 449698 h 1682647"/>
              <a:gd name="connsiteX4-249" fmla="*/ 1101086 w 1101086"/>
              <a:gd name="connsiteY4-250" fmla="*/ 1363824 h 1682647"/>
              <a:gd name="connsiteX5-251" fmla="*/ 211183 w 1101086"/>
              <a:gd name="connsiteY5-252" fmla="*/ 1682647 h 1682647"/>
              <a:gd name="connsiteX6-253" fmla="*/ 154371 w 1101086"/>
              <a:gd name="connsiteY6-254" fmla="*/ 437980 h 1682647"/>
              <a:gd name="connsiteX7-255" fmla="*/ 0 w 1101086"/>
              <a:gd name="connsiteY7-256" fmla="*/ 431473 h 1682647"/>
              <a:gd name="connsiteX0-257" fmla="*/ 0 w 1101086"/>
              <a:gd name="connsiteY0-258" fmla="*/ 431473 h 1682647"/>
              <a:gd name="connsiteX1-259" fmla="*/ 396687 w 1101086"/>
              <a:gd name="connsiteY1-260" fmla="*/ 0 h 1682647"/>
              <a:gd name="connsiteX2-261" fmla="*/ 742872 w 1101086"/>
              <a:gd name="connsiteY2-262" fmla="*/ 449188 h 1682647"/>
              <a:gd name="connsiteX3-263" fmla="*/ 600000 w 1101086"/>
              <a:gd name="connsiteY3-264" fmla="*/ 449698 h 1682647"/>
              <a:gd name="connsiteX4-265" fmla="*/ 1101086 w 1101086"/>
              <a:gd name="connsiteY4-266" fmla="*/ 1363824 h 1682647"/>
              <a:gd name="connsiteX5-267" fmla="*/ 211183 w 1101086"/>
              <a:gd name="connsiteY5-268" fmla="*/ 1682647 h 1682647"/>
              <a:gd name="connsiteX6-269" fmla="*/ 154371 w 1101086"/>
              <a:gd name="connsiteY6-270" fmla="*/ 437980 h 1682647"/>
              <a:gd name="connsiteX7-271" fmla="*/ 0 w 1101086"/>
              <a:gd name="connsiteY7-272" fmla="*/ 431473 h 1682647"/>
              <a:gd name="connsiteX0-273" fmla="*/ 0 w 1101086"/>
              <a:gd name="connsiteY0-274" fmla="*/ 431473 h 1682647"/>
              <a:gd name="connsiteX1-275" fmla="*/ 396687 w 1101086"/>
              <a:gd name="connsiteY1-276" fmla="*/ 0 h 1682647"/>
              <a:gd name="connsiteX2-277" fmla="*/ 742872 w 1101086"/>
              <a:gd name="connsiteY2-278" fmla="*/ 449188 h 1682647"/>
              <a:gd name="connsiteX3-279" fmla="*/ 600000 w 1101086"/>
              <a:gd name="connsiteY3-280" fmla="*/ 449698 h 1682647"/>
              <a:gd name="connsiteX4-281" fmla="*/ 1101086 w 1101086"/>
              <a:gd name="connsiteY4-282" fmla="*/ 1363824 h 1682647"/>
              <a:gd name="connsiteX5-283" fmla="*/ 211183 w 1101086"/>
              <a:gd name="connsiteY5-284" fmla="*/ 1682647 h 1682647"/>
              <a:gd name="connsiteX6-285" fmla="*/ 154371 w 1101086"/>
              <a:gd name="connsiteY6-286" fmla="*/ 437980 h 1682647"/>
              <a:gd name="connsiteX7-287" fmla="*/ 0 w 1101086"/>
              <a:gd name="connsiteY7-288" fmla="*/ 431473 h 1682647"/>
              <a:gd name="connsiteX0-289" fmla="*/ 0 w 1101086"/>
              <a:gd name="connsiteY0-290" fmla="*/ 431473 h 1682647"/>
              <a:gd name="connsiteX1-291" fmla="*/ 396687 w 1101086"/>
              <a:gd name="connsiteY1-292" fmla="*/ 0 h 1682647"/>
              <a:gd name="connsiteX2-293" fmla="*/ 742872 w 1101086"/>
              <a:gd name="connsiteY2-294" fmla="*/ 449188 h 1682647"/>
              <a:gd name="connsiteX3-295" fmla="*/ 600000 w 1101086"/>
              <a:gd name="connsiteY3-296" fmla="*/ 449698 h 1682647"/>
              <a:gd name="connsiteX4-297" fmla="*/ 1101086 w 1101086"/>
              <a:gd name="connsiteY4-298" fmla="*/ 1363824 h 1682647"/>
              <a:gd name="connsiteX5-299" fmla="*/ 211183 w 1101086"/>
              <a:gd name="connsiteY5-300" fmla="*/ 1682647 h 1682647"/>
              <a:gd name="connsiteX6-301" fmla="*/ 154371 w 1101086"/>
              <a:gd name="connsiteY6-302" fmla="*/ 437980 h 1682647"/>
              <a:gd name="connsiteX7-303" fmla="*/ 0 w 1101086"/>
              <a:gd name="connsiteY7-304" fmla="*/ 431473 h 1682647"/>
              <a:gd name="connsiteX0-305" fmla="*/ 0 w 877005"/>
              <a:gd name="connsiteY0-306" fmla="*/ 431473 h 1682647"/>
              <a:gd name="connsiteX1-307" fmla="*/ 396687 w 877005"/>
              <a:gd name="connsiteY1-308" fmla="*/ 0 h 1682647"/>
              <a:gd name="connsiteX2-309" fmla="*/ 742872 w 877005"/>
              <a:gd name="connsiteY2-310" fmla="*/ 449188 h 1682647"/>
              <a:gd name="connsiteX3-311" fmla="*/ 600000 w 877005"/>
              <a:gd name="connsiteY3-312" fmla="*/ 449698 h 1682647"/>
              <a:gd name="connsiteX4-313" fmla="*/ 877005 w 877005"/>
              <a:gd name="connsiteY4-314" fmla="*/ 1445049 h 1682647"/>
              <a:gd name="connsiteX5-315" fmla="*/ 211183 w 877005"/>
              <a:gd name="connsiteY5-316" fmla="*/ 1682647 h 1682647"/>
              <a:gd name="connsiteX6-317" fmla="*/ 154371 w 877005"/>
              <a:gd name="connsiteY6-318" fmla="*/ 437980 h 1682647"/>
              <a:gd name="connsiteX7-319" fmla="*/ 0 w 877005"/>
              <a:gd name="connsiteY7-320" fmla="*/ 431473 h 1682647"/>
              <a:gd name="connsiteX0-321" fmla="*/ 0 w 917020"/>
              <a:gd name="connsiteY0-322" fmla="*/ 431473 h 1682647"/>
              <a:gd name="connsiteX1-323" fmla="*/ 396687 w 917020"/>
              <a:gd name="connsiteY1-324" fmla="*/ 0 h 1682647"/>
              <a:gd name="connsiteX2-325" fmla="*/ 742872 w 917020"/>
              <a:gd name="connsiteY2-326" fmla="*/ 449188 h 1682647"/>
              <a:gd name="connsiteX3-327" fmla="*/ 600000 w 917020"/>
              <a:gd name="connsiteY3-328" fmla="*/ 449698 h 1682647"/>
              <a:gd name="connsiteX4-329" fmla="*/ 917020 w 917020"/>
              <a:gd name="connsiteY4-330" fmla="*/ 1430545 h 1682647"/>
              <a:gd name="connsiteX5-331" fmla="*/ 211183 w 917020"/>
              <a:gd name="connsiteY5-332" fmla="*/ 1682647 h 1682647"/>
              <a:gd name="connsiteX6-333" fmla="*/ 154371 w 917020"/>
              <a:gd name="connsiteY6-334" fmla="*/ 437980 h 1682647"/>
              <a:gd name="connsiteX7-335" fmla="*/ 0 w 917020"/>
              <a:gd name="connsiteY7-336" fmla="*/ 431473 h 1682647"/>
              <a:gd name="connsiteX0-337" fmla="*/ 0 w 917020"/>
              <a:gd name="connsiteY0-338" fmla="*/ 431473 h 1682647"/>
              <a:gd name="connsiteX1-339" fmla="*/ 396687 w 917020"/>
              <a:gd name="connsiteY1-340" fmla="*/ 0 h 1682647"/>
              <a:gd name="connsiteX2-341" fmla="*/ 742872 w 917020"/>
              <a:gd name="connsiteY2-342" fmla="*/ 449188 h 1682647"/>
              <a:gd name="connsiteX3-343" fmla="*/ 600000 w 917020"/>
              <a:gd name="connsiteY3-344" fmla="*/ 449698 h 1682647"/>
              <a:gd name="connsiteX4-345" fmla="*/ 917020 w 917020"/>
              <a:gd name="connsiteY4-346" fmla="*/ 1430545 h 1682647"/>
              <a:gd name="connsiteX5-347" fmla="*/ 211183 w 917020"/>
              <a:gd name="connsiteY5-348" fmla="*/ 1682647 h 1682647"/>
              <a:gd name="connsiteX6-349" fmla="*/ 154371 w 917020"/>
              <a:gd name="connsiteY6-350" fmla="*/ 437980 h 1682647"/>
              <a:gd name="connsiteX7-351" fmla="*/ 0 w 917020"/>
              <a:gd name="connsiteY7-352" fmla="*/ 431473 h 1682647"/>
              <a:gd name="connsiteX0-353" fmla="*/ 0 w 1001946"/>
              <a:gd name="connsiteY0-354" fmla="*/ 431473 h 1682647"/>
              <a:gd name="connsiteX1-355" fmla="*/ 396687 w 1001946"/>
              <a:gd name="connsiteY1-356" fmla="*/ 0 h 1682647"/>
              <a:gd name="connsiteX2-357" fmla="*/ 742872 w 1001946"/>
              <a:gd name="connsiteY2-358" fmla="*/ 449188 h 1682647"/>
              <a:gd name="connsiteX3-359" fmla="*/ 600000 w 1001946"/>
              <a:gd name="connsiteY3-360" fmla="*/ 449698 h 1682647"/>
              <a:gd name="connsiteX4-361" fmla="*/ 1001946 w 1001946"/>
              <a:gd name="connsiteY4-362" fmla="*/ 1554234 h 1682647"/>
              <a:gd name="connsiteX5-363" fmla="*/ 211183 w 1001946"/>
              <a:gd name="connsiteY5-364" fmla="*/ 1682647 h 1682647"/>
              <a:gd name="connsiteX6-365" fmla="*/ 154371 w 1001946"/>
              <a:gd name="connsiteY6-366" fmla="*/ 437980 h 1682647"/>
              <a:gd name="connsiteX7-367" fmla="*/ 0 w 1001946"/>
              <a:gd name="connsiteY7-368" fmla="*/ 431473 h 1682647"/>
              <a:gd name="connsiteX0-369" fmla="*/ 0 w 1001946"/>
              <a:gd name="connsiteY0-370" fmla="*/ 431473 h 1854320"/>
              <a:gd name="connsiteX1-371" fmla="*/ 396687 w 1001946"/>
              <a:gd name="connsiteY1-372" fmla="*/ 0 h 1854320"/>
              <a:gd name="connsiteX2-373" fmla="*/ 742872 w 1001946"/>
              <a:gd name="connsiteY2-374" fmla="*/ 449188 h 1854320"/>
              <a:gd name="connsiteX3-375" fmla="*/ 600000 w 1001946"/>
              <a:gd name="connsiteY3-376" fmla="*/ 449698 h 1854320"/>
              <a:gd name="connsiteX4-377" fmla="*/ 1001946 w 1001946"/>
              <a:gd name="connsiteY4-378" fmla="*/ 1554234 h 1854320"/>
              <a:gd name="connsiteX5-379" fmla="*/ 300410 w 1001946"/>
              <a:gd name="connsiteY5-380" fmla="*/ 1854320 h 1854320"/>
              <a:gd name="connsiteX6-381" fmla="*/ 154371 w 1001946"/>
              <a:gd name="connsiteY6-382" fmla="*/ 437980 h 1854320"/>
              <a:gd name="connsiteX7-383" fmla="*/ 0 w 1001946"/>
              <a:gd name="connsiteY7-384" fmla="*/ 431473 h 1854320"/>
              <a:gd name="connsiteX0-385" fmla="*/ 0 w 1001946"/>
              <a:gd name="connsiteY0-386" fmla="*/ 431473 h 1891590"/>
              <a:gd name="connsiteX1-387" fmla="*/ 396687 w 1001946"/>
              <a:gd name="connsiteY1-388" fmla="*/ 0 h 1891590"/>
              <a:gd name="connsiteX2-389" fmla="*/ 742872 w 1001946"/>
              <a:gd name="connsiteY2-390" fmla="*/ 449188 h 1891590"/>
              <a:gd name="connsiteX3-391" fmla="*/ 600000 w 1001946"/>
              <a:gd name="connsiteY3-392" fmla="*/ 449698 h 1891590"/>
              <a:gd name="connsiteX4-393" fmla="*/ 1001946 w 1001946"/>
              <a:gd name="connsiteY4-394" fmla="*/ 1554234 h 1891590"/>
              <a:gd name="connsiteX5-395" fmla="*/ 317815 w 1001946"/>
              <a:gd name="connsiteY5-396" fmla="*/ 1891590 h 1891590"/>
              <a:gd name="connsiteX6-397" fmla="*/ 154371 w 1001946"/>
              <a:gd name="connsiteY6-398" fmla="*/ 437980 h 1891590"/>
              <a:gd name="connsiteX7-399" fmla="*/ 0 w 1001946"/>
              <a:gd name="connsiteY7-400" fmla="*/ 431473 h 1891590"/>
              <a:gd name="connsiteX0-401" fmla="*/ 0 w 1001946"/>
              <a:gd name="connsiteY0-402" fmla="*/ 431473 h 1928860"/>
              <a:gd name="connsiteX1-403" fmla="*/ 396687 w 1001946"/>
              <a:gd name="connsiteY1-404" fmla="*/ 0 h 1928860"/>
              <a:gd name="connsiteX2-405" fmla="*/ 742872 w 1001946"/>
              <a:gd name="connsiteY2-406" fmla="*/ 449188 h 1928860"/>
              <a:gd name="connsiteX3-407" fmla="*/ 600000 w 1001946"/>
              <a:gd name="connsiteY3-408" fmla="*/ 449698 h 1928860"/>
              <a:gd name="connsiteX4-409" fmla="*/ 1001946 w 1001946"/>
              <a:gd name="connsiteY4-410" fmla="*/ 1554234 h 1928860"/>
              <a:gd name="connsiteX5-411" fmla="*/ 335220 w 1001946"/>
              <a:gd name="connsiteY5-412" fmla="*/ 1928860 h 1928860"/>
              <a:gd name="connsiteX6-413" fmla="*/ 154371 w 1001946"/>
              <a:gd name="connsiteY6-414" fmla="*/ 437980 h 1928860"/>
              <a:gd name="connsiteX7-415" fmla="*/ 0 w 1001946"/>
              <a:gd name="connsiteY7-416" fmla="*/ 431473 h 19288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1946" h="1928860">
                <a:moveTo>
                  <a:pt x="0" y="431473"/>
                </a:moveTo>
                <a:lnTo>
                  <a:pt x="396687" y="0"/>
                </a:lnTo>
                <a:lnTo>
                  <a:pt x="742872" y="449188"/>
                </a:lnTo>
                <a:lnTo>
                  <a:pt x="600000" y="449698"/>
                </a:lnTo>
                <a:cubicBezTo>
                  <a:pt x="574978" y="639207"/>
                  <a:pt x="789572" y="1346868"/>
                  <a:pt x="1001946" y="1554234"/>
                </a:cubicBezTo>
                <a:lnTo>
                  <a:pt x="335220" y="1928860"/>
                </a:lnTo>
                <a:cubicBezTo>
                  <a:pt x="265523" y="1739419"/>
                  <a:pt x="-1847" y="1030036"/>
                  <a:pt x="154371" y="437980"/>
                </a:cubicBezTo>
                <a:lnTo>
                  <a:pt x="0" y="431473"/>
                </a:lnTo>
                <a:close/>
              </a:path>
            </a:pathLst>
          </a:custGeom>
          <a:gradFill flip="none" rotWithShape="1">
            <a:gsLst>
              <a:gs pos="0">
                <a:schemeClr val="accent3">
                  <a:alpha val="20000"/>
                </a:schemeClr>
              </a:gs>
              <a:gs pos="56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bg1"/>
              </a:solidFill>
              <a:effectLst>
                <a:outerShdw blurRad="137160" dist="41148" dir="2699997" algn="tl">
                  <a:srgbClr val="000000">
                    <a:alpha val="40000"/>
                  </a:srgbClr>
                </a:outerShdw>
              </a:effectLst>
              <a:latin typeface="+mj-ea"/>
              <a:ea typeface="+mj-ea"/>
              <a:sym typeface="微软雅黑" panose="020B0503020204020204" pitchFamily="34" charset="-122"/>
            </a:endParaRPr>
          </a:p>
        </p:txBody>
      </p:sp>
      <p:sp>
        <p:nvSpPr>
          <p:cNvPr id="593" name="文本框 592"/>
          <p:cNvSpPr txBox="1"/>
          <p:nvPr/>
        </p:nvSpPr>
        <p:spPr>
          <a:xfrm>
            <a:off x="2105240" y="1011822"/>
            <a:ext cx="860704"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en-US" altLang="zh-CN" sz="900" dirty="0">
                <a:solidFill>
                  <a:schemeClr val="tx1">
                    <a:lumMod val="75000"/>
                    <a:lumOff val="25000"/>
                  </a:schemeClr>
                </a:solidFill>
                <a:latin typeface="+mj-ea"/>
                <a:ea typeface="+mj-ea"/>
                <a:sym typeface="微软雅黑" panose="020B0503020204020204" pitchFamily="34" charset="-122"/>
              </a:rPr>
              <a:t>APP</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94" name="文本框 593"/>
          <p:cNvSpPr txBox="1"/>
          <p:nvPr/>
        </p:nvSpPr>
        <p:spPr>
          <a:xfrm>
            <a:off x="5677265" y="946450"/>
            <a:ext cx="860704" cy="367408"/>
          </a:xfrm>
          <a:prstGeom prst="rect">
            <a:avLst/>
          </a:prstGeom>
          <a:noFill/>
        </p:spPr>
        <p:txBody>
          <a:bodyPr wrap="square">
            <a:spAutoFit/>
          </a:bodyPr>
          <a:lstStyle>
            <a:defPPr>
              <a:defRPr lang="zh-CN"/>
            </a:defPPr>
            <a:lvl1pPr marR="0" lvl="0" indent="0" algn="ctr" fontAlgn="auto">
              <a:lnSpc>
                <a:spcPct val="120000"/>
              </a:lnSpc>
              <a:spcBef>
                <a:spcPts val="0"/>
              </a:spcBef>
              <a:spcAft>
                <a:spcPts val="0"/>
              </a:spcAft>
              <a:buClrTx/>
              <a:buSzTx/>
              <a:buFontTx/>
              <a:buNone/>
              <a:defRPr kumimoji="0" sz="1600" b="0" u="none" strike="noStrike" cap="none" spc="0" normalizeH="0" baseline="0">
                <a:ln>
                  <a:noFill/>
                </a:ln>
                <a:solidFill>
                  <a:schemeClr val="accent1"/>
                </a:solidFill>
                <a:effectLst/>
                <a:uLnTx/>
                <a:uFillTx/>
                <a:latin typeface="+mj-ea"/>
                <a:ea typeface="+mj-ea"/>
              </a:defRPr>
            </a:lvl1pPr>
          </a:lstStyle>
          <a:p>
            <a:r>
              <a:rPr lang="zh-CN" altLang="en-US" dirty="0">
                <a:sym typeface="微软雅黑" panose="020B0503020204020204" pitchFamily="34" charset="-122"/>
              </a:rPr>
              <a:t>表现层</a:t>
            </a:r>
            <a:endParaRPr lang="zh-CN" altLang="en-US" dirty="0">
              <a:sym typeface="微软雅黑" panose="020B0503020204020204" pitchFamily="34" charset="-122"/>
            </a:endParaRPr>
          </a:p>
        </p:txBody>
      </p:sp>
      <p:sp>
        <p:nvSpPr>
          <p:cNvPr id="596" name="文本框 595"/>
          <p:cNvSpPr txBox="1"/>
          <p:nvPr/>
        </p:nvSpPr>
        <p:spPr>
          <a:xfrm>
            <a:off x="2998246" y="1011822"/>
            <a:ext cx="860704"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en-US" altLang="zh-CN" sz="900" dirty="0">
                <a:solidFill>
                  <a:schemeClr val="tx1">
                    <a:lumMod val="75000"/>
                    <a:lumOff val="25000"/>
                  </a:schemeClr>
                </a:solidFill>
                <a:latin typeface="+mj-ea"/>
                <a:ea typeface="+mj-ea"/>
                <a:sym typeface="微软雅黑" panose="020B0503020204020204" pitchFamily="34" charset="-122"/>
              </a:rPr>
              <a:t>WEB</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97" name="文本框 596"/>
          <p:cNvSpPr txBox="1"/>
          <p:nvPr/>
        </p:nvSpPr>
        <p:spPr>
          <a:xfrm>
            <a:off x="3891253" y="1011822"/>
            <a:ext cx="860704"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en-US" altLang="zh-CN" sz="900" dirty="0">
                <a:solidFill>
                  <a:schemeClr val="tx1">
                    <a:lumMod val="75000"/>
                    <a:lumOff val="25000"/>
                  </a:schemeClr>
                </a:solidFill>
                <a:latin typeface="+mj-ea"/>
                <a:ea typeface="+mj-ea"/>
                <a:sym typeface="微软雅黑" panose="020B0503020204020204" pitchFamily="34" charset="-122"/>
              </a:rPr>
              <a:t>PC</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98" name="文本框 597"/>
          <p:cNvSpPr txBox="1"/>
          <p:nvPr/>
        </p:nvSpPr>
        <p:spPr>
          <a:xfrm>
            <a:off x="4784259" y="1011822"/>
            <a:ext cx="860704"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en-US" altLang="zh-CN" sz="900" dirty="0">
                <a:solidFill>
                  <a:schemeClr val="tx1">
                    <a:lumMod val="75000"/>
                    <a:lumOff val="25000"/>
                  </a:schemeClr>
                </a:solidFill>
                <a:latin typeface="+mj-ea"/>
                <a:ea typeface="+mj-ea"/>
                <a:sym typeface="微软雅黑" panose="020B0503020204020204" pitchFamily="34" charset="-122"/>
              </a:rPr>
              <a:t>PAD</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599" name="文本框 598"/>
          <p:cNvSpPr txBox="1"/>
          <p:nvPr/>
        </p:nvSpPr>
        <p:spPr>
          <a:xfrm>
            <a:off x="6570271" y="1011822"/>
            <a:ext cx="860704"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领导门户</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600" name="文本框 599"/>
          <p:cNvSpPr txBox="1"/>
          <p:nvPr/>
        </p:nvSpPr>
        <p:spPr>
          <a:xfrm>
            <a:off x="7463278" y="1011822"/>
            <a:ext cx="860704"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新闻门户</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601" name="文本框 600"/>
          <p:cNvSpPr txBox="1"/>
          <p:nvPr/>
        </p:nvSpPr>
        <p:spPr>
          <a:xfrm>
            <a:off x="8356285" y="1011822"/>
            <a:ext cx="860704"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工作门户</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602" name="文本框 601"/>
          <p:cNvSpPr txBox="1"/>
          <p:nvPr/>
        </p:nvSpPr>
        <p:spPr>
          <a:xfrm>
            <a:off x="9249296" y="1011821"/>
            <a:ext cx="860704"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tx1">
                    <a:lumMod val="75000"/>
                    <a:lumOff val="25000"/>
                  </a:schemeClr>
                </a:solidFill>
                <a:latin typeface="+mj-ea"/>
                <a:ea typeface="+mj-ea"/>
                <a:sym typeface="微软雅黑" panose="020B0503020204020204" pitchFamily="34" charset="-122"/>
              </a:rPr>
              <a:t>驾驶舱门户</a:t>
            </a:r>
            <a:endParaRPr lang="zh-CN" altLang="en-US" sz="900" dirty="0">
              <a:solidFill>
                <a:schemeClr val="tx1">
                  <a:lumMod val="75000"/>
                  <a:lumOff val="25000"/>
                </a:schemeClr>
              </a:solidFill>
              <a:latin typeface="+mj-ea"/>
              <a:ea typeface="+mj-ea"/>
              <a:sym typeface="微软雅黑" panose="020B0503020204020204" pitchFamily="34" charset="-122"/>
            </a:endParaRPr>
          </a:p>
        </p:txBody>
      </p:sp>
      <p:sp>
        <p:nvSpPr>
          <p:cNvPr id="604" name="文本框 603"/>
          <p:cNvSpPr txBox="1"/>
          <p:nvPr/>
        </p:nvSpPr>
        <p:spPr>
          <a:xfrm>
            <a:off x="1362627" y="2593181"/>
            <a:ext cx="885950" cy="523220"/>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r>
              <a:rPr lang="en-US" altLang="zh-CN" dirty="0">
                <a:solidFill>
                  <a:schemeClr val="bg1"/>
                </a:solidFill>
                <a:latin typeface="+mj-ea"/>
                <a:ea typeface="+mj-ea"/>
                <a:sym typeface="微软雅黑" panose="020B0503020204020204" pitchFamily="34" charset="-122"/>
              </a:rPr>
              <a:t>PASS</a:t>
            </a:r>
            <a:endParaRPr lang="en-US" altLang="zh-CN" dirty="0">
              <a:solidFill>
                <a:schemeClr val="bg1"/>
              </a:solidFill>
              <a:latin typeface="+mj-ea"/>
              <a:ea typeface="+mj-ea"/>
              <a:sym typeface="微软雅黑" panose="020B0503020204020204" pitchFamily="34" charset="-122"/>
            </a:endParaRPr>
          </a:p>
          <a:p>
            <a:pPr algn="ctr"/>
            <a:r>
              <a:rPr lang="zh-CN" altLang="en-US" dirty="0">
                <a:solidFill>
                  <a:schemeClr val="bg1"/>
                </a:solidFill>
                <a:latin typeface="+mj-ea"/>
                <a:ea typeface="+mj-ea"/>
                <a:sym typeface="微软雅黑" panose="020B0503020204020204" pitchFamily="34" charset="-122"/>
              </a:rPr>
              <a:t>平台</a:t>
            </a:r>
            <a:endParaRPr lang="zh-CN" altLang="en-US" dirty="0">
              <a:solidFill>
                <a:schemeClr val="bg1"/>
              </a:solidFill>
              <a:latin typeface="+mj-ea"/>
              <a:ea typeface="+mj-ea"/>
              <a:sym typeface="微软雅黑" panose="020B0503020204020204" pitchFamily="34" charset="-122"/>
            </a:endParaRPr>
          </a:p>
        </p:txBody>
      </p:sp>
      <p:grpSp>
        <p:nvGrpSpPr>
          <p:cNvPr id="611" name="组合 610"/>
          <p:cNvGrpSpPr/>
          <p:nvPr/>
        </p:nvGrpSpPr>
        <p:grpSpPr>
          <a:xfrm>
            <a:off x="1271265" y="3170026"/>
            <a:ext cx="772790" cy="247055"/>
            <a:chOff x="1319835" y="3178830"/>
            <a:chExt cx="772790" cy="247055"/>
          </a:xfrm>
        </p:grpSpPr>
        <p:sp>
          <p:nvSpPr>
            <p:cNvPr id="606" name="文本框 605"/>
            <p:cNvSpPr txBox="1"/>
            <p:nvPr/>
          </p:nvSpPr>
          <p:spPr>
            <a:xfrm>
              <a:off x="1382854" y="3178830"/>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bg1"/>
                  </a:solidFill>
                  <a:latin typeface="+mj-ea"/>
                  <a:ea typeface="+mj-ea"/>
                  <a:sym typeface="微软雅黑" panose="020B0503020204020204" pitchFamily="34" charset="-122"/>
                </a:rPr>
                <a:t>能力开放</a:t>
              </a:r>
              <a:endParaRPr lang="zh-CN" altLang="en-US" sz="900" dirty="0">
                <a:solidFill>
                  <a:schemeClr val="bg1"/>
                </a:solidFill>
                <a:latin typeface="+mj-ea"/>
                <a:ea typeface="+mj-ea"/>
                <a:sym typeface="微软雅黑" panose="020B0503020204020204" pitchFamily="34" charset="-122"/>
              </a:endParaRPr>
            </a:p>
          </p:txBody>
        </p:sp>
        <p:sp>
          <p:nvSpPr>
            <p:cNvPr id="607" name="矩形: 圆角 606"/>
            <p:cNvSpPr/>
            <p:nvPr>
              <p:custDataLst>
                <p:tags r:id="rId26"/>
              </p:custDataLst>
            </p:nvPr>
          </p:nvSpPr>
          <p:spPr>
            <a:xfrm>
              <a:off x="1319835" y="3196455"/>
              <a:ext cx="772790" cy="204254"/>
            </a:xfrm>
            <a:prstGeom prst="roundRect">
              <a:avLst>
                <a:gd name="adj" fmla="val 50000"/>
              </a:avLst>
            </a:prstGeom>
            <a:noFill/>
            <a:ln w="6858">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grpSp>
      <p:grpSp>
        <p:nvGrpSpPr>
          <p:cNvPr id="610" name="组合 609"/>
          <p:cNvGrpSpPr/>
          <p:nvPr/>
        </p:nvGrpSpPr>
        <p:grpSpPr>
          <a:xfrm>
            <a:off x="1189161" y="3507460"/>
            <a:ext cx="772790" cy="247055"/>
            <a:chOff x="1319835" y="3475439"/>
            <a:chExt cx="772790" cy="247055"/>
          </a:xfrm>
        </p:grpSpPr>
        <p:sp>
          <p:nvSpPr>
            <p:cNvPr id="608" name="文本框 607"/>
            <p:cNvSpPr txBox="1"/>
            <p:nvPr/>
          </p:nvSpPr>
          <p:spPr>
            <a:xfrm>
              <a:off x="1382854" y="3475439"/>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bg1"/>
                  </a:solidFill>
                  <a:latin typeface="+mj-ea"/>
                  <a:ea typeface="+mj-ea"/>
                  <a:sym typeface="微软雅黑" panose="020B0503020204020204" pitchFamily="34" charset="-122"/>
                </a:rPr>
                <a:t>开发服务</a:t>
              </a:r>
              <a:endParaRPr lang="zh-CN" altLang="en-US" sz="900" dirty="0">
                <a:solidFill>
                  <a:schemeClr val="bg1"/>
                </a:solidFill>
                <a:latin typeface="+mj-ea"/>
                <a:ea typeface="+mj-ea"/>
                <a:sym typeface="微软雅黑" panose="020B0503020204020204" pitchFamily="34" charset="-122"/>
              </a:endParaRPr>
            </a:p>
          </p:txBody>
        </p:sp>
        <p:sp>
          <p:nvSpPr>
            <p:cNvPr id="609" name="矩形: 圆角 608"/>
            <p:cNvSpPr/>
            <p:nvPr>
              <p:custDataLst>
                <p:tags r:id="rId27"/>
              </p:custDataLst>
            </p:nvPr>
          </p:nvSpPr>
          <p:spPr>
            <a:xfrm>
              <a:off x="1319835" y="3493064"/>
              <a:ext cx="772790" cy="204254"/>
            </a:xfrm>
            <a:prstGeom prst="roundRect">
              <a:avLst>
                <a:gd name="adj" fmla="val 50000"/>
              </a:avLst>
            </a:prstGeom>
            <a:noFill/>
            <a:ln w="6858">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grpSp>
      <p:grpSp>
        <p:nvGrpSpPr>
          <p:cNvPr id="612" name="组合 611"/>
          <p:cNvGrpSpPr/>
          <p:nvPr/>
        </p:nvGrpSpPr>
        <p:grpSpPr>
          <a:xfrm>
            <a:off x="1107057" y="3844894"/>
            <a:ext cx="772790" cy="247055"/>
            <a:chOff x="1319835" y="3475439"/>
            <a:chExt cx="772790" cy="247055"/>
          </a:xfrm>
        </p:grpSpPr>
        <p:sp>
          <p:nvSpPr>
            <p:cNvPr id="613" name="文本框 612"/>
            <p:cNvSpPr txBox="1"/>
            <p:nvPr/>
          </p:nvSpPr>
          <p:spPr>
            <a:xfrm>
              <a:off x="1382854" y="3475439"/>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en-US" altLang="zh-CN" sz="900" dirty="0">
                  <a:solidFill>
                    <a:schemeClr val="bg1"/>
                  </a:solidFill>
                  <a:latin typeface="+mj-ea"/>
                  <a:ea typeface="+mj-ea"/>
                  <a:sym typeface="微软雅黑" panose="020B0503020204020204" pitchFamily="34" charset="-122"/>
                </a:rPr>
                <a:t>API</a:t>
              </a:r>
              <a:r>
                <a:rPr lang="zh-CN" altLang="en-US" sz="900" dirty="0">
                  <a:solidFill>
                    <a:schemeClr val="bg1"/>
                  </a:solidFill>
                  <a:latin typeface="+mj-ea"/>
                  <a:ea typeface="+mj-ea"/>
                  <a:sym typeface="微软雅黑" panose="020B0503020204020204" pitchFamily="34" charset="-122"/>
                </a:rPr>
                <a:t>管理</a:t>
              </a:r>
              <a:endParaRPr lang="zh-CN" altLang="en-US" sz="900" dirty="0">
                <a:solidFill>
                  <a:schemeClr val="bg1"/>
                </a:solidFill>
                <a:latin typeface="+mj-ea"/>
                <a:ea typeface="+mj-ea"/>
                <a:sym typeface="微软雅黑" panose="020B0503020204020204" pitchFamily="34" charset="-122"/>
              </a:endParaRPr>
            </a:p>
          </p:txBody>
        </p:sp>
        <p:sp>
          <p:nvSpPr>
            <p:cNvPr id="614" name="矩形: 圆角 613"/>
            <p:cNvSpPr/>
            <p:nvPr>
              <p:custDataLst>
                <p:tags r:id="rId28"/>
              </p:custDataLst>
            </p:nvPr>
          </p:nvSpPr>
          <p:spPr>
            <a:xfrm>
              <a:off x="1319835" y="3493064"/>
              <a:ext cx="772790" cy="204254"/>
            </a:xfrm>
            <a:prstGeom prst="roundRect">
              <a:avLst>
                <a:gd name="adj" fmla="val 50000"/>
              </a:avLst>
            </a:prstGeom>
            <a:noFill/>
            <a:ln w="6858">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grpSp>
      <p:grpSp>
        <p:nvGrpSpPr>
          <p:cNvPr id="615" name="组合 614"/>
          <p:cNvGrpSpPr/>
          <p:nvPr/>
        </p:nvGrpSpPr>
        <p:grpSpPr>
          <a:xfrm>
            <a:off x="1024953" y="4182328"/>
            <a:ext cx="772790" cy="247055"/>
            <a:chOff x="1319835" y="3475439"/>
            <a:chExt cx="772790" cy="247055"/>
          </a:xfrm>
        </p:grpSpPr>
        <p:sp>
          <p:nvSpPr>
            <p:cNvPr id="616" name="文本框 615"/>
            <p:cNvSpPr txBox="1"/>
            <p:nvPr/>
          </p:nvSpPr>
          <p:spPr>
            <a:xfrm>
              <a:off x="1382854" y="3475439"/>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bg1"/>
                  </a:solidFill>
                  <a:latin typeface="+mj-ea"/>
                  <a:ea typeface="+mj-ea"/>
                  <a:sym typeface="微软雅黑" panose="020B0503020204020204" pitchFamily="34" charset="-122"/>
                </a:rPr>
                <a:t>文档说明</a:t>
              </a:r>
              <a:endParaRPr lang="zh-CN" altLang="en-US" sz="900" dirty="0">
                <a:solidFill>
                  <a:schemeClr val="bg1"/>
                </a:solidFill>
                <a:latin typeface="+mj-ea"/>
                <a:ea typeface="+mj-ea"/>
                <a:sym typeface="微软雅黑" panose="020B0503020204020204" pitchFamily="34" charset="-122"/>
              </a:endParaRPr>
            </a:p>
          </p:txBody>
        </p:sp>
        <p:sp>
          <p:nvSpPr>
            <p:cNvPr id="617" name="矩形: 圆角 616"/>
            <p:cNvSpPr/>
            <p:nvPr>
              <p:custDataLst>
                <p:tags r:id="rId29"/>
              </p:custDataLst>
            </p:nvPr>
          </p:nvSpPr>
          <p:spPr>
            <a:xfrm>
              <a:off x="1319835" y="3493064"/>
              <a:ext cx="772790" cy="204254"/>
            </a:xfrm>
            <a:prstGeom prst="roundRect">
              <a:avLst>
                <a:gd name="adj" fmla="val 50000"/>
              </a:avLst>
            </a:prstGeom>
            <a:noFill/>
            <a:ln w="6858">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grpSp>
      <p:sp>
        <p:nvSpPr>
          <p:cNvPr id="620" name="文本框 619"/>
          <p:cNvSpPr txBox="1"/>
          <p:nvPr/>
        </p:nvSpPr>
        <p:spPr>
          <a:xfrm flipH="1">
            <a:off x="9867874" y="2494526"/>
            <a:ext cx="885950" cy="591509"/>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dirty="0">
                <a:solidFill>
                  <a:schemeClr val="bg1"/>
                </a:solidFill>
                <a:latin typeface="+mj-ea"/>
                <a:ea typeface="+mj-ea"/>
                <a:sym typeface="微软雅黑" panose="020B0503020204020204" pitchFamily="34" charset="-122"/>
              </a:rPr>
              <a:t>运营</a:t>
            </a:r>
            <a:endParaRPr lang="en-US" altLang="zh-CN" dirty="0">
              <a:solidFill>
                <a:schemeClr val="bg1"/>
              </a:solidFill>
              <a:latin typeface="+mj-ea"/>
              <a:ea typeface="+mj-ea"/>
              <a:sym typeface="微软雅黑" panose="020B0503020204020204" pitchFamily="34" charset="-122"/>
            </a:endParaRPr>
          </a:p>
          <a:p>
            <a:pPr algn="ctr">
              <a:lnSpc>
                <a:spcPct val="120000"/>
              </a:lnSpc>
            </a:pPr>
            <a:r>
              <a:rPr lang="zh-CN" altLang="en-US" dirty="0">
                <a:solidFill>
                  <a:schemeClr val="bg1"/>
                </a:solidFill>
                <a:latin typeface="+mj-ea"/>
                <a:ea typeface="+mj-ea"/>
                <a:sym typeface="微软雅黑" panose="020B0503020204020204" pitchFamily="34" charset="-122"/>
              </a:rPr>
              <a:t>管理</a:t>
            </a:r>
            <a:endParaRPr lang="zh-CN" altLang="en-US" dirty="0">
              <a:solidFill>
                <a:schemeClr val="bg1"/>
              </a:solidFill>
              <a:latin typeface="+mj-ea"/>
              <a:ea typeface="+mj-ea"/>
              <a:sym typeface="微软雅黑" panose="020B0503020204020204" pitchFamily="34" charset="-122"/>
            </a:endParaRPr>
          </a:p>
        </p:txBody>
      </p:sp>
      <p:grpSp>
        <p:nvGrpSpPr>
          <p:cNvPr id="621" name="组合 620"/>
          <p:cNvGrpSpPr/>
          <p:nvPr/>
        </p:nvGrpSpPr>
        <p:grpSpPr>
          <a:xfrm flipH="1">
            <a:off x="10065841" y="3170026"/>
            <a:ext cx="772790" cy="247055"/>
            <a:chOff x="1319835" y="3178830"/>
            <a:chExt cx="772790" cy="247055"/>
          </a:xfrm>
        </p:grpSpPr>
        <p:sp>
          <p:nvSpPr>
            <p:cNvPr id="631" name="文本框 630"/>
            <p:cNvSpPr txBox="1"/>
            <p:nvPr/>
          </p:nvSpPr>
          <p:spPr>
            <a:xfrm>
              <a:off x="1382854" y="3178830"/>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bg1"/>
                  </a:solidFill>
                  <a:latin typeface="+mj-ea"/>
                  <a:ea typeface="+mj-ea"/>
                  <a:sym typeface="微软雅黑" panose="020B0503020204020204" pitchFamily="34" charset="-122"/>
                </a:rPr>
                <a:t>维护管理</a:t>
              </a:r>
              <a:endParaRPr lang="zh-CN" altLang="en-US" sz="900" dirty="0">
                <a:solidFill>
                  <a:schemeClr val="bg1"/>
                </a:solidFill>
                <a:latin typeface="+mj-ea"/>
                <a:ea typeface="+mj-ea"/>
                <a:sym typeface="微软雅黑" panose="020B0503020204020204" pitchFamily="34" charset="-122"/>
              </a:endParaRPr>
            </a:p>
          </p:txBody>
        </p:sp>
        <p:sp>
          <p:nvSpPr>
            <p:cNvPr id="632" name="矩形: 圆角 631"/>
            <p:cNvSpPr/>
            <p:nvPr>
              <p:custDataLst>
                <p:tags r:id="rId30"/>
              </p:custDataLst>
            </p:nvPr>
          </p:nvSpPr>
          <p:spPr>
            <a:xfrm>
              <a:off x="1319835" y="3196455"/>
              <a:ext cx="772790" cy="204254"/>
            </a:xfrm>
            <a:prstGeom prst="roundRect">
              <a:avLst>
                <a:gd name="adj" fmla="val 50000"/>
              </a:avLst>
            </a:prstGeom>
            <a:noFill/>
            <a:ln w="6858">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grpSp>
      <p:grpSp>
        <p:nvGrpSpPr>
          <p:cNvPr id="622" name="组合 621"/>
          <p:cNvGrpSpPr/>
          <p:nvPr/>
        </p:nvGrpSpPr>
        <p:grpSpPr>
          <a:xfrm flipH="1">
            <a:off x="10147945" y="3507460"/>
            <a:ext cx="772790" cy="247055"/>
            <a:chOff x="1319835" y="3475439"/>
            <a:chExt cx="772790" cy="247055"/>
          </a:xfrm>
        </p:grpSpPr>
        <p:sp>
          <p:nvSpPr>
            <p:cNvPr id="629" name="文本框 628"/>
            <p:cNvSpPr txBox="1"/>
            <p:nvPr/>
          </p:nvSpPr>
          <p:spPr>
            <a:xfrm>
              <a:off x="1382854" y="3475439"/>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bg1"/>
                  </a:solidFill>
                  <a:latin typeface="+mj-ea"/>
                  <a:ea typeface="+mj-ea"/>
                  <a:sym typeface="微软雅黑" panose="020B0503020204020204" pitchFamily="34" charset="-122"/>
                </a:rPr>
                <a:t>审批管理</a:t>
              </a:r>
              <a:endParaRPr lang="zh-CN" altLang="en-US" sz="900" dirty="0">
                <a:solidFill>
                  <a:schemeClr val="bg1"/>
                </a:solidFill>
                <a:latin typeface="+mj-ea"/>
                <a:ea typeface="+mj-ea"/>
                <a:sym typeface="微软雅黑" panose="020B0503020204020204" pitchFamily="34" charset="-122"/>
              </a:endParaRPr>
            </a:p>
          </p:txBody>
        </p:sp>
        <p:sp>
          <p:nvSpPr>
            <p:cNvPr id="630" name="矩形: 圆角 629"/>
            <p:cNvSpPr/>
            <p:nvPr>
              <p:custDataLst>
                <p:tags r:id="rId31"/>
              </p:custDataLst>
            </p:nvPr>
          </p:nvSpPr>
          <p:spPr>
            <a:xfrm>
              <a:off x="1319835" y="3493064"/>
              <a:ext cx="772790" cy="204254"/>
            </a:xfrm>
            <a:prstGeom prst="roundRect">
              <a:avLst>
                <a:gd name="adj" fmla="val 50000"/>
              </a:avLst>
            </a:prstGeom>
            <a:noFill/>
            <a:ln w="6858">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grpSp>
      <p:grpSp>
        <p:nvGrpSpPr>
          <p:cNvPr id="623" name="组合 622"/>
          <p:cNvGrpSpPr/>
          <p:nvPr/>
        </p:nvGrpSpPr>
        <p:grpSpPr>
          <a:xfrm flipH="1">
            <a:off x="10230049" y="3844894"/>
            <a:ext cx="772790" cy="247055"/>
            <a:chOff x="1319835" y="3475439"/>
            <a:chExt cx="772790" cy="247055"/>
          </a:xfrm>
        </p:grpSpPr>
        <p:sp>
          <p:nvSpPr>
            <p:cNvPr id="627" name="文本框 626"/>
            <p:cNvSpPr txBox="1"/>
            <p:nvPr/>
          </p:nvSpPr>
          <p:spPr>
            <a:xfrm>
              <a:off x="1382854" y="3475439"/>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bg1"/>
                  </a:solidFill>
                  <a:latin typeface="+mj-ea"/>
                  <a:ea typeface="+mj-ea"/>
                  <a:sym typeface="微软雅黑" panose="020B0503020204020204" pitchFamily="34" charset="-122"/>
                </a:rPr>
                <a:t>培训机制</a:t>
              </a:r>
              <a:endParaRPr lang="zh-CN" altLang="en-US" sz="900" dirty="0">
                <a:solidFill>
                  <a:schemeClr val="bg1"/>
                </a:solidFill>
                <a:latin typeface="+mj-ea"/>
                <a:ea typeface="+mj-ea"/>
                <a:sym typeface="微软雅黑" panose="020B0503020204020204" pitchFamily="34" charset="-122"/>
              </a:endParaRPr>
            </a:p>
          </p:txBody>
        </p:sp>
        <p:sp>
          <p:nvSpPr>
            <p:cNvPr id="628" name="矩形: 圆角 627"/>
            <p:cNvSpPr/>
            <p:nvPr>
              <p:custDataLst>
                <p:tags r:id="rId32"/>
              </p:custDataLst>
            </p:nvPr>
          </p:nvSpPr>
          <p:spPr>
            <a:xfrm>
              <a:off x="1319835" y="3493064"/>
              <a:ext cx="772790" cy="204254"/>
            </a:xfrm>
            <a:prstGeom prst="roundRect">
              <a:avLst>
                <a:gd name="adj" fmla="val 50000"/>
              </a:avLst>
            </a:prstGeom>
            <a:noFill/>
            <a:ln w="6858">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grpSp>
      <p:grpSp>
        <p:nvGrpSpPr>
          <p:cNvPr id="624" name="组合 623"/>
          <p:cNvGrpSpPr/>
          <p:nvPr/>
        </p:nvGrpSpPr>
        <p:grpSpPr>
          <a:xfrm flipH="1">
            <a:off x="10312153" y="4182328"/>
            <a:ext cx="772790" cy="247055"/>
            <a:chOff x="1319835" y="3475439"/>
            <a:chExt cx="772790" cy="247055"/>
          </a:xfrm>
        </p:grpSpPr>
        <p:sp>
          <p:nvSpPr>
            <p:cNvPr id="625" name="文本框 624"/>
            <p:cNvSpPr txBox="1"/>
            <p:nvPr/>
          </p:nvSpPr>
          <p:spPr>
            <a:xfrm>
              <a:off x="1382854" y="3475439"/>
              <a:ext cx="659630" cy="247055"/>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900" dirty="0">
                  <a:solidFill>
                    <a:schemeClr val="bg1"/>
                  </a:solidFill>
                  <a:latin typeface="+mj-ea"/>
                  <a:ea typeface="+mj-ea"/>
                  <a:sym typeface="微软雅黑" panose="020B0503020204020204" pitchFamily="34" charset="-122"/>
                </a:rPr>
                <a:t>责任机制</a:t>
              </a:r>
              <a:endParaRPr lang="zh-CN" altLang="en-US" sz="900" dirty="0">
                <a:solidFill>
                  <a:schemeClr val="bg1"/>
                </a:solidFill>
                <a:latin typeface="+mj-ea"/>
                <a:ea typeface="+mj-ea"/>
                <a:sym typeface="微软雅黑" panose="020B0503020204020204" pitchFamily="34" charset="-122"/>
              </a:endParaRPr>
            </a:p>
          </p:txBody>
        </p:sp>
        <p:sp>
          <p:nvSpPr>
            <p:cNvPr id="626" name="矩形: 圆角 625"/>
            <p:cNvSpPr/>
            <p:nvPr>
              <p:custDataLst>
                <p:tags r:id="rId33"/>
              </p:custDataLst>
            </p:nvPr>
          </p:nvSpPr>
          <p:spPr>
            <a:xfrm>
              <a:off x="1319835" y="3493064"/>
              <a:ext cx="772790" cy="204254"/>
            </a:xfrm>
            <a:prstGeom prst="roundRect">
              <a:avLst>
                <a:gd name="adj" fmla="val 50000"/>
              </a:avLst>
            </a:prstGeom>
            <a:noFill/>
            <a:ln w="6858">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2000">
                <a:solidFill>
                  <a:schemeClr val="tx1">
                    <a:lumMod val="75000"/>
                    <a:lumOff val="25000"/>
                  </a:schemeClr>
                </a:solidFill>
                <a:latin typeface="+mj-ea"/>
                <a:ea typeface="+mj-ea"/>
                <a:sym typeface="微软雅黑" panose="020B0503020204020204" pitchFamily="34" charset="-122"/>
              </a:endParaRPr>
            </a:p>
          </p:txBody>
        </p:sp>
      </p:grpSp>
      <p:sp>
        <p:nvSpPr>
          <p:cNvPr id="633" name="文本框 632"/>
          <p:cNvSpPr txBox="1"/>
          <p:nvPr/>
        </p:nvSpPr>
        <p:spPr>
          <a:xfrm>
            <a:off x="5140468" y="6342538"/>
            <a:ext cx="1934298" cy="281424"/>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100" dirty="0">
                <a:solidFill>
                  <a:schemeClr val="accent1"/>
                </a:solidFill>
                <a:latin typeface="+mj-ea"/>
                <a:ea typeface="+mj-ea"/>
                <a:sym typeface="微软雅黑" panose="020B0503020204020204" pitchFamily="34" charset="-122"/>
              </a:rPr>
              <a:t>云服务基础设施</a:t>
            </a:r>
            <a:endParaRPr lang="zh-CN" altLang="en-US" sz="1100" dirty="0">
              <a:solidFill>
                <a:schemeClr val="accent1"/>
              </a:solidFill>
              <a:latin typeface="+mj-ea"/>
              <a:ea typeface="+mj-ea"/>
              <a:sym typeface="微软雅黑" panose="020B0503020204020204" pitchFamily="34" charset="-122"/>
            </a:endParaRPr>
          </a:p>
        </p:txBody>
      </p:sp>
      <p:sp>
        <p:nvSpPr>
          <p:cNvPr id="635" name="文本框 634"/>
          <p:cNvSpPr txBox="1"/>
          <p:nvPr/>
        </p:nvSpPr>
        <p:spPr>
          <a:xfrm>
            <a:off x="5691917" y="5625291"/>
            <a:ext cx="811316" cy="367408"/>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kumimoji="0" sz="1400" b="0" u="none" strike="noStrike" cap="none" spc="0" normalizeH="0" baseline="0">
                <a:ln>
                  <a:noFill/>
                </a:ln>
                <a:solidFill>
                  <a:srgbClr val="FFFFFF">
                    <a:lumMod val="50000"/>
                  </a:srgbClr>
                </a:solidFill>
                <a:effectLst/>
                <a:uLnTx/>
                <a:uFillTx/>
                <a:latin typeface="思源黑体 CN Normal"/>
                <a:ea typeface="思源黑体 CN Normal"/>
              </a:defRPr>
            </a:lvl1pPr>
          </a:lstStyle>
          <a:p>
            <a:pPr algn="ctr">
              <a:lnSpc>
                <a:spcPct val="120000"/>
              </a:lnSpc>
            </a:pPr>
            <a:r>
              <a:rPr lang="zh-CN" altLang="en-US" sz="1600" dirty="0">
                <a:solidFill>
                  <a:schemeClr val="accent1"/>
                </a:solidFill>
                <a:latin typeface="+mj-ea"/>
                <a:ea typeface="+mj-ea"/>
                <a:sym typeface="微软雅黑" panose="020B0503020204020204" pitchFamily="34" charset="-122"/>
              </a:rPr>
              <a:t>平台层</a:t>
            </a:r>
            <a:endParaRPr lang="zh-CN" altLang="en-US" sz="1600" dirty="0">
              <a:solidFill>
                <a:schemeClr val="accent1"/>
              </a:solidFill>
              <a:latin typeface="+mj-ea"/>
              <a:ea typeface="+mj-ea"/>
              <a:sym typeface="微软雅黑" panose="020B0503020204020204" pitchFamily="34" charset="-122"/>
            </a:endParaRPr>
          </a:p>
        </p:txBody>
      </p:sp>
      <p:sp>
        <p:nvSpPr>
          <p:cNvPr id="636" name="不完整圆 235"/>
          <p:cNvSpPr/>
          <p:nvPr/>
        </p:nvSpPr>
        <p:spPr>
          <a:xfrm>
            <a:off x="1944229" y="5614586"/>
            <a:ext cx="8366621" cy="998588"/>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9525">
            <a:gradFill flip="none" rotWithShape="1">
              <a:gsLst>
                <a:gs pos="0">
                  <a:schemeClr val="bg1">
                    <a:lumMod val="75000"/>
                    <a:alpha val="0"/>
                  </a:schemeClr>
                </a:gs>
                <a:gs pos="100000">
                  <a:schemeClr val="bg1">
                    <a:lumMod val="75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矩形: 圆角 345"/>
          <p:cNvSpPr/>
          <p:nvPr/>
        </p:nvSpPr>
        <p:spPr>
          <a:xfrm>
            <a:off x="4112410" y="1502044"/>
            <a:ext cx="7596189" cy="4069812"/>
          </a:xfrm>
          <a:prstGeom prst="roundRect">
            <a:avLst>
              <a:gd name="adj" fmla="val 4609"/>
            </a:avLst>
          </a:prstGeom>
          <a:solidFill>
            <a:schemeClr val="bg1"/>
          </a:solidFill>
          <a:ln w="38100">
            <a:noFill/>
          </a:ln>
          <a:effectLst>
            <a:outerShdw blurRad="254000" dist="203200" dir="5400000" sx="101000" sy="101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69" name="矩形: 圆角 368"/>
          <p:cNvSpPr/>
          <p:nvPr/>
        </p:nvSpPr>
        <p:spPr>
          <a:xfrm>
            <a:off x="7199167" y="1251451"/>
            <a:ext cx="1421490" cy="4587830"/>
          </a:xfrm>
          <a:prstGeom prst="roundRect">
            <a:avLst>
              <a:gd name="adj" fmla="val 7956"/>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96" name="矩形: 圆角 395"/>
          <p:cNvSpPr/>
          <p:nvPr/>
        </p:nvSpPr>
        <p:spPr>
          <a:xfrm>
            <a:off x="7446007" y="2334985"/>
            <a:ext cx="867388" cy="358092"/>
          </a:xfrm>
          <a:prstGeom prst="roundRect">
            <a:avLst>
              <a:gd name="adj" fmla="val 50000"/>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矩形: 圆角 396"/>
          <p:cNvSpPr/>
          <p:nvPr/>
        </p:nvSpPr>
        <p:spPr>
          <a:xfrm>
            <a:off x="7446007" y="2989552"/>
            <a:ext cx="867388" cy="358092"/>
          </a:xfrm>
          <a:prstGeom prst="roundRect">
            <a:avLst>
              <a:gd name="adj" fmla="val 50000"/>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8" name="矩形: 圆角 397"/>
          <p:cNvSpPr/>
          <p:nvPr/>
        </p:nvSpPr>
        <p:spPr>
          <a:xfrm>
            <a:off x="7446007" y="3605665"/>
            <a:ext cx="867388" cy="358092"/>
          </a:xfrm>
          <a:prstGeom prst="roundRect">
            <a:avLst>
              <a:gd name="adj" fmla="val 50000"/>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9" name="矩形: 圆角 398"/>
          <p:cNvSpPr/>
          <p:nvPr/>
        </p:nvSpPr>
        <p:spPr>
          <a:xfrm>
            <a:off x="7446007" y="4221778"/>
            <a:ext cx="867388" cy="358092"/>
          </a:xfrm>
          <a:prstGeom prst="roundRect">
            <a:avLst>
              <a:gd name="adj" fmla="val 50000"/>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0" name="矩形: 圆角 399"/>
          <p:cNvSpPr/>
          <p:nvPr/>
        </p:nvSpPr>
        <p:spPr>
          <a:xfrm>
            <a:off x="7446007" y="4842982"/>
            <a:ext cx="867388" cy="358092"/>
          </a:xfrm>
          <a:prstGeom prst="roundRect">
            <a:avLst>
              <a:gd name="adj" fmla="val 50000"/>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矩形: 圆角 385"/>
          <p:cNvSpPr/>
          <p:nvPr/>
        </p:nvSpPr>
        <p:spPr>
          <a:xfrm>
            <a:off x="8832951" y="2334985"/>
            <a:ext cx="867388" cy="3580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7" name="矩形: 圆角 386"/>
          <p:cNvSpPr/>
          <p:nvPr/>
        </p:nvSpPr>
        <p:spPr>
          <a:xfrm>
            <a:off x="8832951" y="2974064"/>
            <a:ext cx="867388" cy="3580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矩形: 圆角 387"/>
          <p:cNvSpPr/>
          <p:nvPr/>
        </p:nvSpPr>
        <p:spPr>
          <a:xfrm>
            <a:off x="8832951" y="3599590"/>
            <a:ext cx="867388" cy="3580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9" name="矩形: 圆角 388"/>
          <p:cNvSpPr/>
          <p:nvPr/>
        </p:nvSpPr>
        <p:spPr>
          <a:xfrm>
            <a:off x="8832951" y="4193304"/>
            <a:ext cx="867388" cy="3580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0" name="矩形: 圆角 389"/>
          <p:cNvSpPr/>
          <p:nvPr/>
        </p:nvSpPr>
        <p:spPr>
          <a:xfrm>
            <a:off x="8832951" y="4832198"/>
            <a:ext cx="867388" cy="3580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1" name="矩形: 圆角 390"/>
          <p:cNvSpPr/>
          <p:nvPr/>
        </p:nvSpPr>
        <p:spPr>
          <a:xfrm>
            <a:off x="10162741" y="2334985"/>
            <a:ext cx="867388" cy="3580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矩形: 圆角 391"/>
          <p:cNvSpPr/>
          <p:nvPr/>
        </p:nvSpPr>
        <p:spPr>
          <a:xfrm>
            <a:off x="10162741" y="2974064"/>
            <a:ext cx="867388" cy="3580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矩形: 圆角 392"/>
          <p:cNvSpPr/>
          <p:nvPr/>
        </p:nvSpPr>
        <p:spPr>
          <a:xfrm>
            <a:off x="10162741" y="3599590"/>
            <a:ext cx="867388" cy="3580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4" name="矩形: 圆角 393"/>
          <p:cNvSpPr/>
          <p:nvPr/>
        </p:nvSpPr>
        <p:spPr>
          <a:xfrm>
            <a:off x="10162741" y="4193304"/>
            <a:ext cx="867388" cy="3580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5" name="矩形: 圆角 394"/>
          <p:cNvSpPr/>
          <p:nvPr/>
        </p:nvSpPr>
        <p:spPr>
          <a:xfrm>
            <a:off x="10162741" y="4832198"/>
            <a:ext cx="867388" cy="3580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矩形: 圆角 374"/>
          <p:cNvSpPr/>
          <p:nvPr/>
        </p:nvSpPr>
        <p:spPr>
          <a:xfrm>
            <a:off x="6092906" y="2334985"/>
            <a:ext cx="867388" cy="3580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6" name="矩形: 圆角 375"/>
          <p:cNvSpPr/>
          <p:nvPr/>
        </p:nvSpPr>
        <p:spPr>
          <a:xfrm>
            <a:off x="6092906" y="2974064"/>
            <a:ext cx="867388" cy="3580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矩形: 圆角 376"/>
          <p:cNvSpPr/>
          <p:nvPr/>
        </p:nvSpPr>
        <p:spPr>
          <a:xfrm>
            <a:off x="6092906" y="3599590"/>
            <a:ext cx="867388" cy="3580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矩形: 圆角 377"/>
          <p:cNvSpPr/>
          <p:nvPr/>
        </p:nvSpPr>
        <p:spPr>
          <a:xfrm>
            <a:off x="6092906" y="4193304"/>
            <a:ext cx="867388" cy="3580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9" name="矩形: 圆角 378"/>
          <p:cNvSpPr/>
          <p:nvPr/>
        </p:nvSpPr>
        <p:spPr>
          <a:xfrm>
            <a:off x="6092906" y="4832198"/>
            <a:ext cx="867388" cy="3580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矩形: 圆角 369"/>
          <p:cNvSpPr/>
          <p:nvPr/>
        </p:nvSpPr>
        <p:spPr>
          <a:xfrm>
            <a:off x="4407878" y="2334985"/>
            <a:ext cx="1142466" cy="3580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矩形: 圆角 370"/>
          <p:cNvSpPr/>
          <p:nvPr/>
        </p:nvSpPr>
        <p:spPr>
          <a:xfrm>
            <a:off x="4407878" y="2967277"/>
            <a:ext cx="1142466" cy="3580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矩形: 圆角 371"/>
          <p:cNvSpPr/>
          <p:nvPr/>
        </p:nvSpPr>
        <p:spPr>
          <a:xfrm>
            <a:off x="4407878" y="3571175"/>
            <a:ext cx="1142466" cy="3580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矩形: 圆角 372"/>
          <p:cNvSpPr/>
          <p:nvPr/>
        </p:nvSpPr>
        <p:spPr>
          <a:xfrm>
            <a:off x="4407878" y="4218991"/>
            <a:ext cx="1142466" cy="3580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矩形: 圆角 373"/>
          <p:cNvSpPr/>
          <p:nvPr/>
        </p:nvSpPr>
        <p:spPr>
          <a:xfrm>
            <a:off x="4407878" y="4836313"/>
            <a:ext cx="1142466" cy="35809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圆角 168"/>
          <p:cNvSpPr/>
          <p:nvPr/>
        </p:nvSpPr>
        <p:spPr>
          <a:xfrm>
            <a:off x="2179125" y="1777997"/>
            <a:ext cx="1618377" cy="58156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圆角 169"/>
          <p:cNvSpPr/>
          <p:nvPr/>
        </p:nvSpPr>
        <p:spPr>
          <a:xfrm>
            <a:off x="2179125" y="2615272"/>
            <a:ext cx="1618377" cy="58156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9" name="组合 208"/>
          <p:cNvGrpSpPr/>
          <p:nvPr/>
        </p:nvGrpSpPr>
        <p:grpSpPr>
          <a:xfrm>
            <a:off x="220436" y="475734"/>
            <a:ext cx="2611664" cy="580311"/>
            <a:chOff x="220436" y="475734"/>
            <a:chExt cx="2611664" cy="580311"/>
          </a:xfrm>
        </p:grpSpPr>
        <p:sp>
          <p:nvSpPr>
            <p:cNvPr id="30" name="文本框 29"/>
            <p:cNvSpPr txBox="1"/>
            <p:nvPr/>
          </p:nvSpPr>
          <p:spPr>
            <a:xfrm>
              <a:off x="220436" y="475734"/>
              <a:ext cx="1433406" cy="369332"/>
            </a:xfrm>
            <a:prstGeom prst="rect">
              <a:avLst/>
            </a:prstGeom>
            <a:noFill/>
          </p:spPr>
          <p:txBody>
            <a:bodyPr wrap="non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04 </a:t>
              </a:r>
              <a:r>
                <a:rPr lang="zh-CN" altLang="en-US" dirty="0"/>
                <a:t>逻辑图表</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Logical Diagrams</a:t>
              </a:r>
              <a:endParaRPr kumimoji="0" lang="en-US" altLang="zh-CN" sz="1400" b="0" i="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gr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等线"/>
              <a:ea typeface="思源黑体 CN Normal"/>
              <a:cs typeface="+mn-cs"/>
            </a:endParaRPr>
          </a:p>
        </p:txBody>
      </p:sp>
      <p:grpSp>
        <p:nvGrpSpPr>
          <p:cNvPr id="350" name="组合 349"/>
          <p:cNvGrpSpPr/>
          <p:nvPr/>
        </p:nvGrpSpPr>
        <p:grpSpPr>
          <a:xfrm>
            <a:off x="685084" y="1830262"/>
            <a:ext cx="1282700" cy="1282700"/>
            <a:chOff x="1460300" y="2409725"/>
            <a:chExt cx="1282700" cy="1282700"/>
          </a:xfrm>
        </p:grpSpPr>
        <p:sp>
          <p:nvSpPr>
            <p:cNvPr id="348" name="空心弧 347"/>
            <p:cNvSpPr/>
            <p:nvPr/>
          </p:nvSpPr>
          <p:spPr>
            <a:xfrm rot="5400000" flipH="1">
              <a:off x="1506220" y="2446020"/>
              <a:ext cx="1229360" cy="1229360"/>
            </a:xfrm>
            <a:prstGeom prst="blockArc">
              <a:avLst>
                <a:gd name="adj1" fmla="val 6018286"/>
                <a:gd name="adj2" fmla="val 191684"/>
                <a:gd name="adj3" fmla="val 11548"/>
              </a:avLst>
            </a:pr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47" name="空心弧 346"/>
            <p:cNvSpPr/>
            <p:nvPr/>
          </p:nvSpPr>
          <p:spPr>
            <a:xfrm rot="16200000">
              <a:off x="1460300" y="2409725"/>
              <a:ext cx="1282700" cy="1282700"/>
            </a:xfrm>
            <a:prstGeom prst="blockArc">
              <a:avLst>
                <a:gd name="adj1" fmla="val 8452878"/>
                <a:gd name="adj2" fmla="val 112820"/>
                <a:gd name="adj3" fmla="val 19825"/>
              </a:avLst>
            </a:prstGeom>
            <a:gradFill flip="none" rotWithShape="1">
              <a:gsLst>
                <a:gs pos="38000">
                  <a:schemeClr val="accent2"/>
                </a:gs>
                <a:gs pos="63000">
                  <a:schemeClr val="accent2">
                    <a:lumMod val="80000"/>
                    <a:lumOff val="20000"/>
                  </a:schemeClr>
                </a:gs>
              </a:gsLst>
              <a:path path="circle">
                <a:fillToRect t="100000" r="100000"/>
              </a:path>
              <a:tileRect l="-100000" b="-100000"/>
            </a:gradFill>
            <a:ln w="38100">
              <a:noFill/>
            </a:ln>
            <a:effectLst>
              <a:outerShdw blurRad="411480" dist="123444" dir="5400000" sx="108000" sy="108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49" name="TextBox 15"/>
            <p:cNvSpPr txBox="1"/>
            <p:nvPr/>
          </p:nvSpPr>
          <p:spPr>
            <a:xfrm>
              <a:off x="1864874" y="2907828"/>
              <a:ext cx="473553" cy="284386"/>
            </a:xfrm>
            <a:prstGeom prst="rect">
              <a:avLst/>
            </a:prstGeom>
            <a:noFill/>
            <a:effectLst/>
          </p:spPr>
          <p:txBody>
            <a:bodyPr wrap="non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kumimoji="0" lang="en-US" altLang="zh-CN" sz="1200" b="0" i="0" u="none" strike="noStrike" kern="1200" cap="none" spc="0" normalizeH="0" baseline="0" noProof="0" dirty="0">
                  <a:ln>
                    <a:noFill/>
                  </a:ln>
                  <a:effectLst/>
                  <a:uLnTx/>
                  <a:uFillTx/>
                  <a:latin typeface="思源黑体 CN Bold" panose="020B0800000000000000" pitchFamily="34" charset="-122"/>
                  <a:ea typeface="思源黑体 CN Bold" panose="020B0800000000000000" pitchFamily="34" charset="-122"/>
                  <a:sym typeface="Arial" panose="020B0604020202020204" pitchFamily="34" charset="0"/>
                </a:rPr>
                <a:t>200</a:t>
              </a:r>
              <a:endParaRPr lang="en-US" altLang="zh-CN" sz="1200" dirty="0">
                <a:latin typeface="思源黑体 CN Bold" panose="020B0800000000000000" pitchFamily="34" charset="-122"/>
                <a:ea typeface="思源黑体 CN Bold" panose="020B0800000000000000" pitchFamily="34" charset="-122"/>
                <a:sym typeface="Arial" panose="020B0604020202020204" pitchFamily="34" charset="0"/>
              </a:endParaRPr>
            </a:p>
          </p:txBody>
        </p:sp>
      </p:grpSp>
      <p:sp>
        <p:nvSpPr>
          <p:cNvPr id="351" name="TextBox 15"/>
          <p:cNvSpPr txBox="1"/>
          <p:nvPr/>
        </p:nvSpPr>
        <p:spPr>
          <a:xfrm>
            <a:off x="2475908" y="1822742"/>
            <a:ext cx="857407" cy="284386"/>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r>
              <a:rPr lang="zh-CN" altLang="en-US" sz="1200" dirty="0">
                <a:sym typeface="Arial" panose="020B0604020202020204" pitchFamily="34" charset="0"/>
              </a:rPr>
              <a:t>线上挂号</a:t>
            </a:r>
            <a:endParaRPr lang="en-US" altLang="zh-CN" sz="1200" dirty="0">
              <a:sym typeface="Arial" panose="020B0604020202020204" pitchFamily="34" charset="0"/>
            </a:endParaRPr>
          </a:p>
        </p:txBody>
      </p:sp>
      <p:sp>
        <p:nvSpPr>
          <p:cNvPr id="160" name="TextBox 15"/>
          <p:cNvSpPr txBox="1"/>
          <p:nvPr/>
        </p:nvSpPr>
        <p:spPr>
          <a:xfrm>
            <a:off x="2475908" y="2672284"/>
            <a:ext cx="857407" cy="284386"/>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r>
              <a:rPr lang="zh-CN" altLang="en-US" sz="1200" dirty="0">
                <a:sym typeface="Arial" panose="020B0604020202020204" pitchFamily="34" charset="0"/>
              </a:rPr>
              <a:t>线下挂号</a:t>
            </a:r>
            <a:endParaRPr lang="en-US" altLang="zh-CN" sz="1200" dirty="0">
              <a:sym typeface="Arial" panose="020B0604020202020204" pitchFamily="34" charset="0"/>
            </a:endParaRPr>
          </a:p>
        </p:txBody>
      </p:sp>
      <p:sp>
        <p:nvSpPr>
          <p:cNvPr id="161" name="TextBox 15"/>
          <p:cNvSpPr txBox="1"/>
          <p:nvPr/>
        </p:nvSpPr>
        <p:spPr>
          <a:xfrm>
            <a:off x="2391579" y="2090716"/>
            <a:ext cx="531019" cy="253609"/>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000" dirty="0">
                <a:latin typeface="思源黑体 CN Bold" panose="020B0800000000000000" pitchFamily="34" charset="-122"/>
                <a:ea typeface="思源黑体 CN Bold" panose="020B0800000000000000" pitchFamily="34" charset="-122"/>
                <a:sym typeface="Arial" panose="020B0604020202020204" pitchFamily="34" charset="0"/>
              </a:rPr>
              <a:t>80</a:t>
            </a:r>
            <a:endParaRPr lang="en-US" altLang="zh-CN" sz="1000" dirty="0">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162" name="TextBox 15"/>
          <p:cNvSpPr txBox="1"/>
          <p:nvPr/>
        </p:nvSpPr>
        <p:spPr>
          <a:xfrm>
            <a:off x="3138101" y="2090716"/>
            <a:ext cx="531019" cy="253609"/>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000" dirty="0">
                <a:latin typeface="思源黑体 CN Bold" panose="020B0800000000000000" pitchFamily="34" charset="-122"/>
                <a:ea typeface="思源黑体 CN Bold" panose="020B0800000000000000" pitchFamily="34" charset="-122"/>
                <a:sym typeface="Arial" panose="020B0604020202020204" pitchFamily="34" charset="0"/>
              </a:rPr>
              <a:t>40%</a:t>
            </a:r>
            <a:endParaRPr lang="en-US" altLang="zh-CN" sz="1000" dirty="0">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163" name="TextBox 15"/>
          <p:cNvSpPr txBox="1"/>
          <p:nvPr/>
        </p:nvSpPr>
        <p:spPr>
          <a:xfrm>
            <a:off x="2413361" y="2962479"/>
            <a:ext cx="531019" cy="253609"/>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000" dirty="0">
                <a:latin typeface="思源黑体 CN Bold" panose="020B0800000000000000" pitchFamily="34" charset="-122"/>
                <a:ea typeface="思源黑体 CN Bold" panose="020B0800000000000000" pitchFamily="34" charset="-122"/>
                <a:sym typeface="Arial" panose="020B0604020202020204" pitchFamily="34" charset="0"/>
              </a:rPr>
              <a:t>120</a:t>
            </a:r>
            <a:endParaRPr lang="en-US" altLang="zh-CN" sz="1000" dirty="0">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164" name="TextBox 15"/>
          <p:cNvSpPr txBox="1"/>
          <p:nvPr/>
        </p:nvSpPr>
        <p:spPr>
          <a:xfrm>
            <a:off x="3116302" y="2962479"/>
            <a:ext cx="531019" cy="253609"/>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000" dirty="0">
                <a:latin typeface="思源黑体 CN Bold" panose="020B0800000000000000" pitchFamily="34" charset="-122"/>
                <a:ea typeface="思源黑体 CN Bold" panose="020B0800000000000000" pitchFamily="34" charset="-122"/>
                <a:sym typeface="Arial" panose="020B0604020202020204" pitchFamily="34" charset="0"/>
              </a:rPr>
              <a:t>60%</a:t>
            </a:r>
            <a:endParaRPr lang="en-US" altLang="zh-CN" sz="1000" dirty="0">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165" name="椭圆 164"/>
          <p:cNvSpPr/>
          <p:nvPr/>
        </p:nvSpPr>
        <p:spPr>
          <a:xfrm>
            <a:off x="2391579" y="1888579"/>
            <a:ext cx="127788" cy="127788"/>
          </a:xfrm>
          <a:prstGeom prst="ellipse">
            <a:avLst/>
          </a:pr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66" name="椭圆 165"/>
          <p:cNvSpPr/>
          <p:nvPr/>
        </p:nvSpPr>
        <p:spPr>
          <a:xfrm>
            <a:off x="2391579" y="2736800"/>
            <a:ext cx="127788" cy="127788"/>
          </a:xfrm>
          <a:prstGeom prst="ellipse">
            <a:avLst/>
          </a:prstGeom>
          <a:gradFill flip="none" rotWithShape="1">
            <a:gsLst>
              <a:gs pos="38000">
                <a:schemeClr val="accent2"/>
              </a:gs>
              <a:gs pos="63000">
                <a:schemeClr val="accent2">
                  <a:lumMod val="80000"/>
                  <a:lumOff val="20000"/>
                </a:schemeClr>
              </a:gs>
            </a:gsLst>
            <a:path path="circle">
              <a:fillToRect t="100000" r="100000"/>
            </a:path>
            <a:tileRect l="-100000" b="-100000"/>
          </a:gradFill>
          <a:ln w="38100">
            <a:noFill/>
          </a:ln>
          <a:effectLst>
            <a:outerShdw blurRad="411480" dist="123444" dir="5400000" sx="108000" sy="108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71" name="矩形: 圆角 170"/>
          <p:cNvSpPr/>
          <p:nvPr/>
        </p:nvSpPr>
        <p:spPr>
          <a:xfrm>
            <a:off x="2179125" y="3884522"/>
            <a:ext cx="1618377" cy="58156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矩形: 圆角 171"/>
          <p:cNvSpPr/>
          <p:nvPr/>
        </p:nvSpPr>
        <p:spPr>
          <a:xfrm>
            <a:off x="2179125" y="4721797"/>
            <a:ext cx="1618377" cy="58156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3" name="组合 172"/>
          <p:cNvGrpSpPr/>
          <p:nvPr/>
        </p:nvGrpSpPr>
        <p:grpSpPr>
          <a:xfrm>
            <a:off x="685084" y="3936787"/>
            <a:ext cx="1282700" cy="1282700"/>
            <a:chOff x="1460300" y="2409725"/>
            <a:chExt cx="1282700" cy="1282700"/>
          </a:xfrm>
        </p:grpSpPr>
        <p:sp>
          <p:nvSpPr>
            <p:cNvPr id="174" name="空心弧 173"/>
            <p:cNvSpPr/>
            <p:nvPr/>
          </p:nvSpPr>
          <p:spPr>
            <a:xfrm rot="5400000" flipH="1">
              <a:off x="1506220" y="2446020"/>
              <a:ext cx="1229360" cy="1229360"/>
            </a:xfrm>
            <a:prstGeom prst="blockArc">
              <a:avLst>
                <a:gd name="adj1" fmla="val 6018286"/>
                <a:gd name="adj2" fmla="val 191684"/>
                <a:gd name="adj3" fmla="val 11548"/>
              </a:avLst>
            </a:pr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75" name="空心弧 174"/>
            <p:cNvSpPr/>
            <p:nvPr/>
          </p:nvSpPr>
          <p:spPr>
            <a:xfrm rot="16200000">
              <a:off x="1460300" y="2409725"/>
              <a:ext cx="1282700" cy="1282700"/>
            </a:xfrm>
            <a:prstGeom prst="blockArc">
              <a:avLst>
                <a:gd name="adj1" fmla="val 8452878"/>
                <a:gd name="adj2" fmla="val 112820"/>
                <a:gd name="adj3" fmla="val 19825"/>
              </a:avLst>
            </a:prstGeom>
            <a:gradFill flip="none" rotWithShape="1">
              <a:gsLst>
                <a:gs pos="38000">
                  <a:schemeClr val="accent2"/>
                </a:gs>
                <a:gs pos="63000">
                  <a:schemeClr val="accent2">
                    <a:lumMod val="80000"/>
                    <a:lumOff val="20000"/>
                  </a:schemeClr>
                </a:gs>
              </a:gsLst>
              <a:path path="circle">
                <a:fillToRect t="100000" r="100000"/>
              </a:path>
              <a:tileRect l="-100000" b="-100000"/>
            </a:gradFill>
            <a:ln w="38100">
              <a:noFill/>
            </a:ln>
            <a:effectLst>
              <a:outerShdw blurRad="411480" dist="123444" dir="5400000" sx="108000" sy="108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76" name="TextBox 15"/>
            <p:cNvSpPr txBox="1"/>
            <p:nvPr/>
          </p:nvSpPr>
          <p:spPr>
            <a:xfrm>
              <a:off x="1864874" y="2907828"/>
              <a:ext cx="473553" cy="284386"/>
            </a:xfrm>
            <a:prstGeom prst="rect">
              <a:avLst/>
            </a:prstGeom>
            <a:noFill/>
            <a:effectLst/>
          </p:spPr>
          <p:txBody>
            <a:bodyPr wrap="non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200" dirty="0">
                  <a:latin typeface="思源黑体 CN Bold" panose="020B0800000000000000" pitchFamily="34" charset="-122"/>
                  <a:ea typeface="思源黑体 CN Bold" panose="020B0800000000000000" pitchFamily="34" charset="-122"/>
                  <a:sym typeface="Arial" panose="020B0604020202020204" pitchFamily="34" charset="0"/>
                </a:rPr>
                <a:t>11</a:t>
              </a:r>
              <a:r>
                <a:rPr kumimoji="0" lang="en-US" altLang="zh-CN" sz="1200" b="0" i="0" u="none" strike="noStrike" kern="1200" cap="none" spc="0" normalizeH="0" baseline="0" noProof="0" dirty="0">
                  <a:ln>
                    <a:noFill/>
                  </a:ln>
                  <a:effectLst/>
                  <a:uLnTx/>
                  <a:uFillTx/>
                  <a:latin typeface="思源黑体 CN Bold" panose="020B0800000000000000" pitchFamily="34" charset="-122"/>
                  <a:ea typeface="思源黑体 CN Bold" panose="020B0800000000000000" pitchFamily="34" charset="-122"/>
                  <a:sym typeface="Arial" panose="020B0604020202020204" pitchFamily="34" charset="0"/>
                </a:rPr>
                <a:t>0</a:t>
              </a:r>
              <a:endParaRPr lang="en-US" altLang="zh-CN" sz="1200" dirty="0">
                <a:latin typeface="思源黑体 CN Bold" panose="020B0800000000000000" pitchFamily="34" charset="-122"/>
                <a:ea typeface="思源黑体 CN Bold" panose="020B0800000000000000" pitchFamily="34" charset="-122"/>
                <a:sym typeface="Arial" panose="020B0604020202020204" pitchFamily="34" charset="0"/>
              </a:endParaRPr>
            </a:p>
          </p:txBody>
        </p:sp>
      </p:grpSp>
      <p:sp>
        <p:nvSpPr>
          <p:cNvPr id="177" name="TextBox 15"/>
          <p:cNvSpPr txBox="1"/>
          <p:nvPr/>
        </p:nvSpPr>
        <p:spPr>
          <a:xfrm>
            <a:off x="2475908" y="3929267"/>
            <a:ext cx="857407" cy="284386"/>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r>
              <a:rPr lang="zh-CN" altLang="en-US" sz="1200" dirty="0">
                <a:sym typeface="Arial" panose="020B0604020202020204" pitchFamily="34" charset="0"/>
              </a:rPr>
              <a:t>线上挂号</a:t>
            </a:r>
            <a:endParaRPr lang="en-US" altLang="zh-CN" sz="1200" dirty="0">
              <a:sym typeface="Arial" panose="020B0604020202020204" pitchFamily="34" charset="0"/>
            </a:endParaRPr>
          </a:p>
        </p:txBody>
      </p:sp>
      <p:sp>
        <p:nvSpPr>
          <p:cNvPr id="178" name="TextBox 15"/>
          <p:cNvSpPr txBox="1"/>
          <p:nvPr/>
        </p:nvSpPr>
        <p:spPr>
          <a:xfrm>
            <a:off x="2475908" y="4778809"/>
            <a:ext cx="857407" cy="284386"/>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r>
              <a:rPr lang="zh-CN" altLang="en-US" sz="1200" dirty="0">
                <a:sym typeface="Arial" panose="020B0604020202020204" pitchFamily="34" charset="0"/>
              </a:rPr>
              <a:t>线下挂号</a:t>
            </a:r>
            <a:endParaRPr lang="en-US" altLang="zh-CN" sz="1200" dirty="0">
              <a:sym typeface="Arial" panose="020B0604020202020204" pitchFamily="34" charset="0"/>
            </a:endParaRPr>
          </a:p>
        </p:txBody>
      </p:sp>
      <p:sp>
        <p:nvSpPr>
          <p:cNvPr id="179" name="TextBox 15"/>
          <p:cNvSpPr txBox="1"/>
          <p:nvPr/>
        </p:nvSpPr>
        <p:spPr>
          <a:xfrm>
            <a:off x="2391579" y="4197241"/>
            <a:ext cx="531019" cy="253609"/>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000" dirty="0">
                <a:latin typeface="思源黑体 CN Bold" panose="020B0800000000000000" pitchFamily="34" charset="-122"/>
                <a:ea typeface="思源黑体 CN Bold" panose="020B0800000000000000" pitchFamily="34" charset="-122"/>
                <a:sym typeface="Arial" panose="020B0604020202020204" pitchFamily="34" charset="0"/>
              </a:rPr>
              <a:t>80</a:t>
            </a:r>
            <a:endParaRPr lang="en-US" altLang="zh-CN" sz="1000" dirty="0">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182" name="TextBox 15"/>
          <p:cNvSpPr txBox="1"/>
          <p:nvPr/>
        </p:nvSpPr>
        <p:spPr>
          <a:xfrm>
            <a:off x="3138101" y="4197241"/>
            <a:ext cx="531019" cy="253609"/>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000" dirty="0">
                <a:latin typeface="思源黑体 CN Bold" panose="020B0800000000000000" pitchFamily="34" charset="-122"/>
                <a:ea typeface="思源黑体 CN Bold" panose="020B0800000000000000" pitchFamily="34" charset="-122"/>
                <a:sym typeface="Arial" panose="020B0604020202020204" pitchFamily="34" charset="0"/>
              </a:rPr>
              <a:t>40%</a:t>
            </a:r>
            <a:endParaRPr lang="en-US" altLang="zh-CN" sz="1000" dirty="0">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183" name="TextBox 15"/>
          <p:cNvSpPr txBox="1"/>
          <p:nvPr/>
        </p:nvSpPr>
        <p:spPr>
          <a:xfrm>
            <a:off x="2413361" y="5069004"/>
            <a:ext cx="531019" cy="253609"/>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000" dirty="0">
                <a:latin typeface="思源黑体 CN Bold" panose="020B0800000000000000" pitchFamily="34" charset="-122"/>
                <a:ea typeface="思源黑体 CN Bold" panose="020B0800000000000000" pitchFamily="34" charset="-122"/>
                <a:sym typeface="Arial" panose="020B0604020202020204" pitchFamily="34" charset="0"/>
              </a:rPr>
              <a:t>120</a:t>
            </a:r>
            <a:endParaRPr lang="en-US" altLang="zh-CN" sz="1000" dirty="0">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184" name="TextBox 15"/>
          <p:cNvSpPr txBox="1"/>
          <p:nvPr/>
        </p:nvSpPr>
        <p:spPr>
          <a:xfrm>
            <a:off x="3116302" y="5069004"/>
            <a:ext cx="531019" cy="253609"/>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000" dirty="0">
                <a:latin typeface="思源黑体 CN Bold" panose="020B0800000000000000" pitchFamily="34" charset="-122"/>
                <a:ea typeface="思源黑体 CN Bold" panose="020B0800000000000000" pitchFamily="34" charset="-122"/>
                <a:sym typeface="Arial" panose="020B0604020202020204" pitchFamily="34" charset="0"/>
              </a:rPr>
              <a:t>60%</a:t>
            </a:r>
            <a:endParaRPr lang="en-US" altLang="zh-CN" sz="1000" dirty="0">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185" name="椭圆 184"/>
          <p:cNvSpPr/>
          <p:nvPr/>
        </p:nvSpPr>
        <p:spPr>
          <a:xfrm>
            <a:off x="2391579" y="3995104"/>
            <a:ext cx="127788" cy="127788"/>
          </a:xfrm>
          <a:prstGeom prst="ellipse">
            <a:avLst/>
          </a:pr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86" name="椭圆 185"/>
          <p:cNvSpPr/>
          <p:nvPr/>
        </p:nvSpPr>
        <p:spPr>
          <a:xfrm>
            <a:off x="2391579" y="4843325"/>
            <a:ext cx="127788" cy="127788"/>
          </a:xfrm>
          <a:prstGeom prst="ellipse">
            <a:avLst/>
          </a:prstGeom>
          <a:gradFill flip="none" rotWithShape="1">
            <a:gsLst>
              <a:gs pos="38000">
                <a:schemeClr val="accent2"/>
              </a:gs>
              <a:gs pos="63000">
                <a:schemeClr val="accent2">
                  <a:lumMod val="80000"/>
                  <a:lumOff val="20000"/>
                </a:schemeClr>
              </a:gs>
            </a:gsLst>
            <a:path path="circle">
              <a:fillToRect t="100000" r="100000"/>
            </a:path>
            <a:tileRect l="-100000" b="-100000"/>
          </a:gradFill>
          <a:ln w="38100">
            <a:noFill/>
          </a:ln>
          <a:effectLst>
            <a:outerShdw blurRad="411480" dist="123444" dir="5400000" sx="108000" sy="108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87" name="TextBox 15"/>
          <p:cNvSpPr txBox="1"/>
          <p:nvPr/>
        </p:nvSpPr>
        <p:spPr>
          <a:xfrm>
            <a:off x="6080195" y="1766759"/>
            <a:ext cx="857407" cy="284386"/>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200" dirty="0">
                <a:solidFill>
                  <a:schemeClr val="accent1"/>
                </a:solidFill>
                <a:latin typeface="思源黑体 CN Bold" panose="020B0800000000000000" pitchFamily="34" charset="-122"/>
                <a:ea typeface="思源黑体 CN Bold" panose="020B0800000000000000" pitchFamily="34" charset="-122"/>
                <a:sym typeface="Arial" panose="020B0604020202020204" pitchFamily="34" charset="0"/>
              </a:rPr>
              <a:t>2</a:t>
            </a:r>
            <a:r>
              <a:rPr lang="zh-CN" altLang="en-US" sz="1200" dirty="0">
                <a:solidFill>
                  <a:schemeClr val="accent1"/>
                </a:solidFill>
                <a:latin typeface="思源黑体 CN Bold" panose="020B0800000000000000" pitchFamily="34" charset="-122"/>
                <a:ea typeface="思源黑体 CN Bold" panose="020B0800000000000000" pitchFamily="34" charset="-122"/>
                <a:sym typeface="Arial" panose="020B0604020202020204" pitchFamily="34" charset="0"/>
              </a:rPr>
              <a:t>月</a:t>
            </a:r>
            <a:r>
              <a:rPr lang="en-US" altLang="zh-CN" sz="1200" dirty="0">
                <a:solidFill>
                  <a:schemeClr val="accent1"/>
                </a:solidFill>
                <a:latin typeface="思源黑体 CN Bold" panose="020B0800000000000000" pitchFamily="34" charset="-122"/>
                <a:ea typeface="思源黑体 CN Bold" panose="020B0800000000000000" pitchFamily="34" charset="-122"/>
                <a:sym typeface="Arial" panose="020B0604020202020204" pitchFamily="34" charset="0"/>
              </a:rPr>
              <a:t>1</a:t>
            </a:r>
            <a:r>
              <a:rPr lang="zh-CN" altLang="en-US" sz="1200" dirty="0">
                <a:solidFill>
                  <a:schemeClr val="accent1"/>
                </a:solidFill>
                <a:latin typeface="思源黑体 CN Bold" panose="020B0800000000000000" pitchFamily="34" charset="-122"/>
                <a:ea typeface="思源黑体 CN Bold" panose="020B0800000000000000" pitchFamily="34" charset="-122"/>
                <a:sym typeface="Arial" panose="020B0604020202020204" pitchFamily="34" charset="0"/>
              </a:rPr>
              <a:t>日</a:t>
            </a:r>
            <a:endParaRPr lang="en-US" altLang="zh-CN" sz="1200" dirty="0">
              <a:solidFill>
                <a:schemeClr val="accent1"/>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188" name="TextBox 15"/>
          <p:cNvSpPr txBox="1"/>
          <p:nvPr/>
        </p:nvSpPr>
        <p:spPr>
          <a:xfrm>
            <a:off x="4260089" y="2375937"/>
            <a:ext cx="1442100" cy="268998"/>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zh-CN" altLang="en-US" sz="1050" dirty="0">
                <a:solidFill>
                  <a:schemeClr val="accent1"/>
                </a:solidFill>
                <a:latin typeface="+mj-ea"/>
                <a:ea typeface="+mj-ea"/>
                <a:sym typeface="Arial" panose="020B0604020202020204" pitchFamily="34" charset="0"/>
              </a:rPr>
              <a:t>线上挂号人数</a:t>
            </a:r>
            <a:endParaRPr lang="en-US" altLang="zh-CN" sz="1050" dirty="0">
              <a:solidFill>
                <a:schemeClr val="accent1"/>
              </a:solidFill>
              <a:latin typeface="+mj-ea"/>
              <a:ea typeface="+mj-ea"/>
              <a:sym typeface="Arial" panose="020B0604020202020204" pitchFamily="34" charset="0"/>
            </a:endParaRPr>
          </a:p>
        </p:txBody>
      </p:sp>
      <p:sp>
        <p:nvSpPr>
          <p:cNvPr id="191" name="TextBox 15"/>
          <p:cNvSpPr txBox="1"/>
          <p:nvPr/>
        </p:nvSpPr>
        <p:spPr>
          <a:xfrm>
            <a:off x="4260089" y="3018611"/>
            <a:ext cx="1442100" cy="268998"/>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zh-CN" altLang="en-US" sz="1050" dirty="0">
                <a:solidFill>
                  <a:schemeClr val="accent1"/>
                </a:solidFill>
                <a:latin typeface="+mj-ea"/>
                <a:ea typeface="+mj-ea"/>
                <a:sym typeface="Arial" panose="020B0604020202020204" pitchFamily="34" charset="0"/>
              </a:rPr>
              <a:t>线下挂号人数</a:t>
            </a:r>
            <a:endParaRPr lang="en-US" altLang="zh-CN" sz="1050" dirty="0">
              <a:solidFill>
                <a:schemeClr val="accent1"/>
              </a:solidFill>
              <a:latin typeface="+mj-ea"/>
              <a:ea typeface="+mj-ea"/>
              <a:sym typeface="Arial" panose="020B0604020202020204" pitchFamily="34" charset="0"/>
            </a:endParaRPr>
          </a:p>
        </p:txBody>
      </p:sp>
      <p:sp>
        <p:nvSpPr>
          <p:cNvPr id="192" name="TextBox 15"/>
          <p:cNvSpPr txBox="1"/>
          <p:nvPr/>
        </p:nvSpPr>
        <p:spPr>
          <a:xfrm>
            <a:off x="4260089" y="3638410"/>
            <a:ext cx="1442100" cy="268998"/>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zh-CN" altLang="en-US" sz="1050" dirty="0">
                <a:solidFill>
                  <a:schemeClr val="accent1"/>
                </a:solidFill>
                <a:latin typeface="+mj-ea"/>
                <a:ea typeface="+mj-ea"/>
                <a:sym typeface="Arial" panose="020B0604020202020204" pitchFamily="34" charset="0"/>
              </a:rPr>
              <a:t>电话挂号人数</a:t>
            </a:r>
            <a:endParaRPr lang="en-US" altLang="zh-CN" sz="1050" dirty="0">
              <a:solidFill>
                <a:schemeClr val="accent1"/>
              </a:solidFill>
              <a:latin typeface="+mj-ea"/>
              <a:ea typeface="+mj-ea"/>
              <a:sym typeface="Arial" panose="020B0604020202020204" pitchFamily="34" charset="0"/>
            </a:endParaRPr>
          </a:p>
        </p:txBody>
      </p:sp>
      <p:sp>
        <p:nvSpPr>
          <p:cNvPr id="193" name="TextBox 15"/>
          <p:cNvSpPr txBox="1"/>
          <p:nvPr/>
        </p:nvSpPr>
        <p:spPr>
          <a:xfrm>
            <a:off x="4260089" y="4288689"/>
            <a:ext cx="1442100" cy="268998"/>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zh-CN" altLang="en-US" sz="1050" dirty="0">
                <a:solidFill>
                  <a:schemeClr val="accent1"/>
                </a:solidFill>
                <a:latin typeface="+mj-ea"/>
                <a:ea typeface="+mj-ea"/>
                <a:sym typeface="Arial" panose="020B0604020202020204" pitchFamily="34" charset="0"/>
              </a:rPr>
              <a:t>院外转诊人数</a:t>
            </a:r>
            <a:endParaRPr lang="en-US" altLang="zh-CN" sz="1050" dirty="0">
              <a:solidFill>
                <a:schemeClr val="accent1"/>
              </a:solidFill>
              <a:latin typeface="+mj-ea"/>
              <a:ea typeface="+mj-ea"/>
              <a:sym typeface="Arial" panose="020B0604020202020204" pitchFamily="34" charset="0"/>
            </a:endParaRPr>
          </a:p>
        </p:txBody>
      </p:sp>
      <p:sp>
        <p:nvSpPr>
          <p:cNvPr id="196" name="TextBox 15"/>
          <p:cNvSpPr txBox="1"/>
          <p:nvPr/>
        </p:nvSpPr>
        <p:spPr>
          <a:xfrm>
            <a:off x="4260089" y="4900868"/>
            <a:ext cx="1442100" cy="268998"/>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zh-CN" altLang="en-US" sz="1050" dirty="0">
                <a:solidFill>
                  <a:schemeClr val="accent1"/>
                </a:solidFill>
                <a:latin typeface="+mj-ea"/>
                <a:ea typeface="+mj-ea"/>
                <a:sym typeface="Arial" panose="020B0604020202020204" pitchFamily="34" charset="0"/>
              </a:rPr>
              <a:t>院内转诊人数</a:t>
            </a:r>
            <a:endParaRPr lang="en-US" altLang="zh-CN" sz="1050" dirty="0">
              <a:solidFill>
                <a:schemeClr val="accent1"/>
              </a:solidFill>
              <a:latin typeface="+mj-ea"/>
              <a:ea typeface="+mj-ea"/>
              <a:sym typeface="Arial" panose="020B0604020202020204" pitchFamily="34" charset="0"/>
            </a:endParaRPr>
          </a:p>
        </p:txBody>
      </p:sp>
      <p:sp>
        <p:nvSpPr>
          <p:cNvPr id="198" name="TextBox 15"/>
          <p:cNvSpPr txBox="1"/>
          <p:nvPr/>
        </p:nvSpPr>
        <p:spPr>
          <a:xfrm>
            <a:off x="8821801" y="1766759"/>
            <a:ext cx="857407" cy="284386"/>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200" dirty="0">
                <a:solidFill>
                  <a:schemeClr val="accent1"/>
                </a:solidFill>
                <a:latin typeface="思源黑体 CN Bold" panose="020B0800000000000000" pitchFamily="34" charset="-122"/>
                <a:ea typeface="思源黑体 CN Bold" panose="020B0800000000000000" pitchFamily="34" charset="-122"/>
                <a:sym typeface="Arial" panose="020B0604020202020204" pitchFamily="34" charset="0"/>
              </a:rPr>
              <a:t>2</a:t>
            </a:r>
            <a:r>
              <a:rPr lang="zh-CN" altLang="en-US" sz="1200" dirty="0">
                <a:solidFill>
                  <a:schemeClr val="accent1"/>
                </a:solidFill>
                <a:latin typeface="思源黑体 CN Bold" panose="020B0800000000000000" pitchFamily="34" charset="-122"/>
                <a:ea typeface="思源黑体 CN Bold" panose="020B0800000000000000" pitchFamily="34" charset="-122"/>
                <a:sym typeface="Arial" panose="020B0604020202020204" pitchFamily="34" charset="0"/>
              </a:rPr>
              <a:t>月</a:t>
            </a:r>
            <a:r>
              <a:rPr lang="en-US" altLang="zh-CN" sz="1200" dirty="0">
                <a:solidFill>
                  <a:schemeClr val="accent1"/>
                </a:solidFill>
                <a:latin typeface="思源黑体 CN Bold" panose="020B0800000000000000" pitchFamily="34" charset="-122"/>
                <a:ea typeface="思源黑体 CN Bold" panose="020B0800000000000000" pitchFamily="34" charset="-122"/>
                <a:sym typeface="Arial" panose="020B0604020202020204" pitchFamily="34" charset="0"/>
              </a:rPr>
              <a:t>3</a:t>
            </a:r>
            <a:r>
              <a:rPr lang="zh-CN" altLang="en-US" sz="1200" dirty="0">
                <a:solidFill>
                  <a:schemeClr val="accent1"/>
                </a:solidFill>
                <a:latin typeface="思源黑体 CN Bold" panose="020B0800000000000000" pitchFamily="34" charset="-122"/>
                <a:ea typeface="思源黑体 CN Bold" panose="020B0800000000000000" pitchFamily="34" charset="-122"/>
                <a:sym typeface="Arial" panose="020B0604020202020204" pitchFamily="34" charset="0"/>
              </a:rPr>
              <a:t>日</a:t>
            </a:r>
            <a:endParaRPr lang="en-US" altLang="zh-CN" sz="1200" dirty="0">
              <a:solidFill>
                <a:schemeClr val="accent1"/>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199" name="TextBox 15"/>
          <p:cNvSpPr txBox="1"/>
          <p:nvPr/>
        </p:nvSpPr>
        <p:spPr>
          <a:xfrm>
            <a:off x="10192605" y="1766759"/>
            <a:ext cx="857407" cy="284386"/>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200" dirty="0">
                <a:solidFill>
                  <a:schemeClr val="accent1"/>
                </a:solidFill>
                <a:latin typeface="思源黑体 CN Bold" panose="020B0800000000000000" pitchFamily="34" charset="-122"/>
                <a:ea typeface="思源黑体 CN Bold" panose="020B0800000000000000" pitchFamily="34" charset="-122"/>
                <a:sym typeface="Arial" panose="020B0604020202020204" pitchFamily="34" charset="0"/>
              </a:rPr>
              <a:t>2</a:t>
            </a:r>
            <a:r>
              <a:rPr lang="zh-CN" altLang="en-US" sz="1200" dirty="0">
                <a:solidFill>
                  <a:schemeClr val="accent1"/>
                </a:solidFill>
                <a:latin typeface="思源黑体 CN Bold" panose="020B0800000000000000" pitchFamily="34" charset="-122"/>
                <a:ea typeface="思源黑体 CN Bold" panose="020B0800000000000000" pitchFamily="34" charset="-122"/>
                <a:sym typeface="Arial" panose="020B0604020202020204" pitchFamily="34" charset="0"/>
              </a:rPr>
              <a:t>月</a:t>
            </a:r>
            <a:r>
              <a:rPr lang="en-US" altLang="zh-CN" sz="1200" dirty="0">
                <a:solidFill>
                  <a:schemeClr val="accent1"/>
                </a:solidFill>
                <a:latin typeface="思源黑体 CN Bold" panose="020B0800000000000000" pitchFamily="34" charset="-122"/>
                <a:ea typeface="思源黑体 CN Bold" panose="020B0800000000000000" pitchFamily="34" charset="-122"/>
                <a:sym typeface="Arial" panose="020B0604020202020204" pitchFamily="34" charset="0"/>
              </a:rPr>
              <a:t>4</a:t>
            </a:r>
            <a:r>
              <a:rPr lang="zh-CN" altLang="en-US" sz="1200" dirty="0">
                <a:solidFill>
                  <a:schemeClr val="accent1"/>
                </a:solidFill>
                <a:latin typeface="思源黑体 CN Bold" panose="020B0800000000000000" pitchFamily="34" charset="-122"/>
                <a:ea typeface="思源黑体 CN Bold" panose="020B0800000000000000" pitchFamily="34" charset="-122"/>
                <a:sym typeface="Arial" panose="020B0604020202020204" pitchFamily="34" charset="0"/>
              </a:rPr>
              <a:t>日</a:t>
            </a:r>
            <a:endParaRPr lang="en-US" altLang="zh-CN" sz="1200" dirty="0">
              <a:solidFill>
                <a:schemeClr val="accent1"/>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200" name="TextBox 15"/>
          <p:cNvSpPr txBox="1"/>
          <p:nvPr/>
        </p:nvSpPr>
        <p:spPr>
          <a:xfrm>
            <a:off x="4423249" y="1771393"/>
            <a:ext cx="1442100" cy="284386"/>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r>
              <a:rPr lang="zh-CN" altLang="en-US" sz="1200" dirty="0">
                <a:solidFill>
                  <a:schemeClr val="accent1"/>
                </a:solidFill>
                <a:latin typeface="+mj-ea"/>
                <a:ea typeface="+mj-ea"/>
                <a:sym typeface="Arial" panose="020B0604020202020204" pitchFamily="34" charset="0"/>
              </a:rPr>
              <a:t>挂号渠道统计</a:t>
            </a:r>
            <a:endParaRPr lang="en-US" altLang="zh-CN" sz="1200" dirty="0">
              <a:solidFill>
                <a:schemeClr val="accent1"/>
              </a:solidFill>
              <a:latin typeface="+mj-ea"/>
              <a:ea typeface="+mj-ea"/>
              <a:sym typeface="Arial" panose="020B0604020202020204" pitchFamily="34" charset="0"/>
            </a:endParaRPr>
          </a:p>
        </p:txBody>
      </p:sp>
      <p:sp>
        <p:nvSpPr>
          <p:cNvPr id="201" name="TextBox 15"/>
          <p:cNvSpPr txBox="1"/>
          <p:nvPr/>
        </p:nvSpPr>
        <p:spPr>
          <a:xfrm>
            <a:off x="6080195" y="2359565"/>
            <a:ext cx="857407" cy="284386"/>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200" dirty="0">
                <a:sym typeface="Arial" panose="020B0604020202020204" pitchFamily="34" charset="0"/>
              </a:rPr>
              <a:t>45,814</a:t>
            </a:r>
            <a:endParaRPr lang="en-US" altLang="zh-CN" sz="1200" dirty="0">
              <a:sym typeface="Arial" panose="020B0604020202020204" pitchFamily="34" charset="0"/>
            </a:endParaRPr>
          </a:p>
        </p:txBody>
      </p:sp>
      <p:sp>
        <p:nvSpPr>
          <p:cNvPr id="203" name="TextBox 15"/>
          <p:cNvSpPr txBox="1"/>
          <p:nvPr/>
        </p:nvSpPr>
        <p:spPr>
          <a:xfrm>
            <a:off x="8859530" y="2359565"/>
            <a:ext cx="857407" cy="284386"/>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200" dirty="0">
                <a:sym typeface="Arial" panose="020B0604020202020204" pitchFamily="34" charset="0"/>
              </a:rPr>
              <a:t>45,814</a:t>
            </a:r>
            <a:endParaRPr lang="en-US" altLang="zh-CN" sz="1200" dirty="0">
              <a:sym typeface="Arial" panose="020B0604020202020204" pitchFamily="34" charset="0"/>
            </a:endParaRPr>
          </a:p>
        </p:txBody>
      </p:sp>
      <p:sp>
        <p:nvSpPr>
          <p:cNvPr id="211" name="TextBox 15"/>
          <p:cNvSpPr txBox="1"/>
          <p:nvPr/>
        </p:nvSpPr>
        <p:spPr>
          <a:xfrm>
            <a:off x="10191808" y="2359565"/>
            <a:ext cx="857407" cy="284386"/>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200" dirty="0">
                <a:sym typeface="Arial" panose="020B0604020202020204" pitchFamily="34" charset="0"/>
              </a:rPr>
              <a:t>45,814</a:t>
            </a:r>
            <a:endParaRPr lang="en-US" altLang="zh-CN" sz="1200" dirty="0">
              <a:sym typeface="Arial" panose="020B0604020202020204" pitchFamily="34" charset="0"/>
            </a:endParaRPr>
          </a:p>
        </p:txBody>
      </p:sp>
      <p:sp>
        <p:nvSpPr>
          <p:cNvPr id="212" name="TextBox 15"/>
          <p:cNvSpPr txBox="1"/>
          <p:nvPr/>
        </p:nvSpPr>
        <p:spPr>
          <a:xfrm>
            <a:off x="6080195" y="3010991"/>
            <a:ext cx="857407" cy="284386"/>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200" dirty="0">
                <a:sym typeface="Arial" panose="020B0604020202020204" pitchFamily="34" charset="0"/>
              </a:rPr>
              <a:t>45,814</a:t>
            </a:r>
            <a:endParaRPr lang="en-US" altLang="zh-CN" sz="1200" dirty="0">
              <a:sym typeface="Arial" panose="020B0604020202020204" pitchFamily="34" charset="0"/>
            </a:endParaRPr>
          </a:p>
        </p:txBody>
      </p:sp>
      <p:sp>
        <p:nvSpPr>
          <p:cNvPr id="214" name="TextBox 15"/>
          <p:cNvSpPr txBox="1"/>
          <p:nvPr/>
        </p:nvSpPr>
        <p:spPr>
          <a:xfrm>
            <a:off x="8859530" y="3010991"/>
            <a:ext cx="857407" cy="284386"/>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200" dirty="0">
                <a:sym typeface="Arial" panose="020B0604020202020204" pitchFamily="34" charset="0"/>
              </a:rPr>
              <a:t>45,814</a:t>
            </a:r>
            <a:endParaRPr lang="en-US" altLang="zh-CN" sz="1200" dirty="0">
              <a:sym typeface="Arial" panose="020B0604020202020204" pitchFamily="34" charset="0"/>
            </a:endParaRPr>
          </a:p>
        </p:txBody>
      </p:sp>
      <p:sp>
        <p:nvSpPr>
          <p:cNvPr id="215" name="TextBox 15"/>
          <p:cNvSpPr txBox="1"/>
          <p:nvPr/>
        </p:nvSpPr>
        <p:spPr>
          <a:xfrm>
            <a:off x="10191808" y="3010991"/>
            <a:ext cx="857407" cy="284386"/>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200" dirty="0">
                <a:sym typeface="Arial" panose="020B0604020202020204" pitchFamily="34" charset="0"/>
              </a:rPr>
              <a:t>45,814</a:t>
            </a:r>
            <a:endParaRPr lang="en-US" altLang="zh-CN" sz="1200" dirty="0">
              <a:sym typeface="Arial" panose="020B0604020202020204" pitchFamily="34" charset="0"/>
            </a:endParaRPr>
          </a:p>
        </p:txBody>
      </p:sp>
      <p:sp>
        <p:nvSpPr>
          <p:cNvPr id="357" name="TextBox 15"/>
          <p:cNvSpPr txBox="1"/>
          <p:nvPr/>
        </p:nvSpPr>
        <p:spPr>
          <a:xfrm>
            <a:off x="6080195" y="3630790"/>
            <a:ext cx="857407" cy="284386"/>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200" dirty="0">
                <a:sym typeface="Arial" panose="020B0604020202020204" pitchFamily="34" charset="0"/>
              </a:rPr>
              <a:t>45,814</a:t>
            </a:r>
            <a:endParaRPr lang="en-US" altLang="zh-CN" sz="1200" dirty="0">
              <a:sym typeface="Arial" panose="020B0604020202020204" pitchFamily="34" charset="0"/>
            </a:endParaRPr>
          </a:p>
        </p:txBody>
      </p:sp>
      <p:sp>
        <p:nvSpPr>
          <p:cNvPr id="359" name="TextBox 15"/>
          <p:cNvSpPr txBox="1"/>
          <p:nvPr/>
        </p:nvSpPr>
        <p:spPr>
          <a:xfrm>
            <a:off x="8859530" y="3630790"/>
            <a:ext cx="857407" cy="284386"/>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200" dirty="0">
                <a:sym typeface="Arial" panose="020B0604020202020204" pitchFamily="34" charset="0"/>
              </a:rPr>
              <a:t>45,814</a:t>
            </a:r>
            <a:endParaRPr lang="en-US" altLang="zh-CN" sz="1200" dirty="0">
              <a:sym typeface="Arial" panose="020B0604020202020204" pitchFamily="34" charset="0"/>
            </a:endParaRPr>
          </a:p>
        </p:txBody>
      </p:sp>
      <p:sp>
        <p:nvSpPr>
          <p:cNvPr id="360" name="TextBox 15"/>
          <p:cNvSpPr txBox="1"/>
          <p:nvPr/>
        </p:nvSpPr>
        <p:spPr>
          <a:xfrm>
            <a:off x="10191808" y="3630790"/>
            <a:ext cx="857407" cy="284386"/>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200" dirty="0">
                <a:sym typeface="Arial" panose="020B0604020202020204" pitchFamily="34" charset="0"/>
              </a:rPr>
              <a:t>45,814</a:t>
            </a:r>
            <a:endParaRPr lang="en-US" altLang="zh-CN" sz="1200" dirty="0">
              <a:sym typeface="Arial" panose="020B0604020202020204" pitchFamily="34" charset="0"/>
            </a:endParaRPr>
          </a:p>
        </p:txBody>
      </p:sp>
      <p:sp>
        <p:nvSpPr>
          <p:cNvPr id="361" name="TextBox 15"/>
          <p:cNvSpPr txBox="1"/>
          <p:nvPr/>
        </p:nvSpPr>
        <p:spPr>
          <a:xfrm>
            <a:off x="6080195" y="4250589"/>
            <a:ext cx="857407" cy="284386"/>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200" dirty="0">
                <a:sym typeface="Arial" panose="020B0604020202020204" pitchFamily="34" charset="0"/>
              </a:rPr>
              <a:t>45,814</a:t>
            </a:r>
            <a:endParaRPr lang="en-US" altLang="zh-CN" sz="1200" dirty="0">
              <a:sym typeface="Arial" panose="020B0604020202020204" pitchFamily="34" charset="0"/>
            </a:endParaRPr>
          </a:p>
        </p:txBody>
      </p:sp>
      <p:sp>
        <p:nvSpPr>
          <p:cNvPr id="363" name="TextBox 15"/>
          <p:cNvSpPr txBox="1"/>
          <p:nvPr/>
        </p:nvSpPr>
        <p:spPr>
          <a:xfrm>
            <a:off x="8859530" y="4250589"/>
            <a:ext cx="857407" cy="284386"/>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200" dirty="0">
                <a:sym typeface="Arial" panose="020B0604020202020204" pitchFamily="34" charset="0"/>
              </a:rPr>
              <a:t>45,814</a:t>
            </a:r>
            <a:endParaRPr lang="en-US" altLang="zh-CN" sz="1200" dirty="0">
              <a:sym typeface="Arial" panose="020B0604020202020204" pitchFamily="34" charset="0"/>
            </a:endParaRPr>
          </a:p>
        </p:txBody>
      </p:sp>
      <p:sp>
        <p:nvSpPr>
          <p:cNvPr id="364" name="TextBox 15"/>
          <p:cNvSpPr txBox="1"/>
          <p:nvPr/>
        </p:nvSpPr>
        <p:spPr>
          <a:xfrm>
            <a:off x="10191808" y="4250589"/>
            <a:ext cx="857407" cy="284386"/>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200" dirty="0">
                <a:sym typeface="Arial" panose="020B0604020202020204" pitchFamily="34" charset="0"/>
              </a:rPr>
              <a:t>45,814</a:t>
            </a:r>
            <a:endParaRPr lang="en-US" altLang="zh-CN" sz="1200" dirty="0">
              <a:sym typeface="Arial" panose="020B0604020202020204" pitchFamily="34" charset="0"/>
            </a:endParaRPr>
          </a:p>
        </p:txBody>
      </p:sp>
      <p:sp>
        <p:nvSpPr>
          <p:cNvPr id="365" name="TextBox 15"/>
          <p:cNvSpPr txBox="1"/>
          <p:nvPr/>
        </p:nvSpPr>
        <p:spPr>
          <a:xfrm>
            <a:off x="6080195" y="4870388"/>
            <a:ext cx="857407" cy="284386"/>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200" dirty="0">
                <a:sym typeface="Arial" panose="020B0604020202020204" pitchFamily="34" charset="0"/>
              </a:rPr>
              <a:t>45,814</a:t>
            </a:r>
            <a:endParaRPr lang="en-US" altLang="zh-CN" sz="1200" dirty="0">
              <a:sym typeface="Arial" panose="020B0604020202020204" pitchFamily="34" charset="0"/>
            </a:endParaRPr>
          </a:p>
        </p:txBody>
      </p:sp>
      <p:sp>
        <p:nvSpPr>
          <p:cNvPr id="367" name="TextBox 15"/>
          <p:cNvSpPr txBox="1"/>
          <p:nvPr/>
        </p:nvSpPr>
        <p:spPr>
          <a:xfrm>
            <a:off x="8859530" y="4870388"/>
            <a:ext cx="857407" cy="284386"/>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200" dirty="0">
                <a:sym typeface="Arial" panose="020B0604020202020204" pitchFamily="34" charset="0"/>
              </a:rPr>
              <a:t>45,814</a:t>
            </a:r>
            <a:endParaRPr lang="en-US" altLang="zh-CN" sz="1200" dirty="0">
              <a:sym typeface="Arial" panose="020B0604020202020204" pitchFamily="34" charset="0"/>
            </a:endParaRPr>
          </a:p>
        </p:txBody>
      </p:sp>
      <p:sp>
        <p:nvSpPr>
          <p:cNvPr id="368" name="TextBox 15"/>
          <p:cNvSpPr txBox="1"/>
          <p:nvPr/>
        </p:nvSpPr>
        <p:spPr>
          <a:xfrm>
            <a:off x="10191808" y="4870388"/>
            <a:ext cx="857407" cy="284386"/>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200" dirty="0">
                <a:sym typeface="Arial" panose="020B0604020202020204" pitchFamily="34" charset="0"/>
              </a:rPr>
              <a:t>45,814</a:t>
            </a:r>
            <a:endParaRPr lang="en-US" altLang="zh-CN" sz="1200" dirty="0">
              <a:sym typeface="Arial" panose="020B0604020202020204" pitchFamily="34" charset="0"/>
            </a:endParaRPr>
          </a:p>
        </p:txBody>
      </p:sp>
      <p:sp>
        <p:nvSpPr>
          <p:cNvPr id="197" name="TextBox 15"/>
          <p:cNvSpPr txBox="1"/>
          <p:nvPr/>
        </p:nvSpPr>
        <p:spPr>
          <a:xfrm>
            <a:off x="7450998" y="1747709"/>
            <a:ext cx="857407" cy="345942"/>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600"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2</a:t>
            </a:r>
            <a:r>
              <a:rPr lang="zh-CN" altLang="en-US" sz="1600"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月</a:t>
            </a:r>
            <a:r>
              <a:rPr lang="en-US" altLang="zh-CN" sz="1600"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2</a:t>
            </a:r>
            <a:r>
              <a:rPr lang="zh-CN" altLang="en-US" sz="1600"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日</a:t>
            </a:r>
            <a:endParaRPr lang="en-US" altLang="zh-CN" sz="1600"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202" name="TextBox 15"/>
          <p:cNvSpPr txBox="1"/>
          <p:nvPr/>
        </p:nvSpPr>
        <p:spPr>
          <a:xfrm>
            <a:off x="7452082" y="2340515"/>
            <a:ext cx="857407" cy="345942"/>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600" dirty="0">
                <a:solidFill>
                  <a:schemeClr val="bg1"/>
                </a:solidFill>
                <a:sym typeface="Arial" panose="020B0604020202020204" pitchFamily="34" charset="0"/>
              </a:rPr>
              <a:t>45,814</a:t>
            </a:r>
            <a:endParaRPr lang="en-US" altLang="zh-CN" sz="1600" dirty="0">
              <a:solidFill>
                <a:schemeClr val="bg1"/>
              </a:solidFill>
              <a:sym typeface="Arial" panose="020B0604020202020204" pitchFamily="34" charset="0"/>
            </a:endParaRPr>
          </a:p>
        </p:txBody>
      </p:sp>
      <p:sp>
        <p:nvSpPr>
          <p:cNvPr id="213" name="TextBox 15"/>
          <p:cNvSpPr txBox="1"/>
          <p:nvPr/>
        </p:nvSpPr>
        <p:spPr>
          <a:xfrm>
            <a:off x="7452082" y="2991941"/>
            <a:ext cx="857407" cy="345942"/>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600" dirty="0">
                <a:solidFill>
                  <a:schemeClr val="bg1"/>
                </a:solidFill>
                <a:sym typeface="Arial" panose="020B0604020202020204" pitchFamily="34" charset="0"/>
              </a:rPr>
              <a:t>45,814</a:t>
            </a:r>
            <a:endParaRPr lang="en-US" altLang="zh-CN" sz="1600" dirty="0">
              <a:solidFill>
                <a:schemeClr val="bg1"/>
              </a:solidFill>
              <a:sym typeface="Arial" panose="020B0604020202020204" pitchFamily="34" charset="0"/>
            </a:endParaRPr>
          </a:p>
        </p:txBody>
      </p:sp>
      <p:sp>
        <p:nvSpPr>
          <p:cNvPr id="358" name="TextBox 15"/>
          <p:cNvSpPr txBox="1"/>
          <p:nvPr/>
        </p:nvSpPr>
        <p:spPr>
          <a:xfrm>
            <a:off x="7452082" y="3611740"/>
            <a:ext cx="857407" cy="345942"/>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600" dirty="0">
                <a:solidFill>
                  <a:schemeClr val="bg1"/>
                </a:solidFill>
                <a:sym typeface="Arial" panose="020B0604020202020204" pitchFamily="34" charset="0"/>
              </a:rPr>
              <a:t>45,814</a:t>
            </a:r>
            <a:endParaRPr lang="en-US" altLang="zh-CN" sz="1600" dirty="0">
              <a:solidFill>
                <a:schemeClr val="bg1"/>
              </a:solidFill>
              <a:sym typeface="Arial" panose="020B0604020202020204" pitchFamily="34" charset="0"/>
            </a:endParaRPr>
          </a:p>
        </p:txBody>
      </p:sp>
      <p:sp>
        <p:nvSpPr>
          <p:cNvPr id="362" name="TextBox 15"/>
          <p:cNvSpPr txBox="1"/>
          <p:nvPr/>
        </p:nvSpPr>
        <p:spPr>
          <a:xfrm>
            <a:off x="7452082" y="4231539"/>
            <a:ext cx="857407" cy="345942"/>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600" dirty="0">
                <a:solidFill>
                  <a:schemeClr val="bg1"/>
                </a:solidFill>
                <a:sym typeface="Arial" panose="020B0604020202020204" pitchFamily="34" charset="0"/>
              </a:rPr>
              <a:t>45,814</a:t>
            </a:r>
            <a:endParaRPr lang="en-US" altLang="zh-CN" sz="1600" dirty="0">
              <a:solidFill>
                <a:schemeClr val="bg1"/>
              </a:solidFill>
              <a:sym typeface="Arial" panose="020B0604020202020204" pitchFamily="34" charset="0"/>
            </a:endParaRPr>
          </a:p>
        </p:txBody>
      </p:sp>
      <p:sp>
        <p:nvSpPr>
          <p:cNvPr id="366" name="TextBox 15"/>
          <p:cNvSpPr txBox="1"/>
          <p:nvPr/>
        </p:nvSpPr>
        <p:spPr>
          <a:xfrm>
            <a:off x="7452082" y="4851338"/>
            <a:ext cx="857407" cy="345942"/>
          </a:xfrm>
          <a:prstGeom prst="rect">
            <a:avLst/>
          </a:prstGeom>
          <a:noFill/>
          <a:effectLst/>
        </p:spPr>
        <p:txBody>
          <a:bodyPr wrap="square" lIns="98755" tIns="49378" rIns="98755" bIns="49378" rtlCol="0">
            <a:spAutoFit/>
          </a:bodyPr>
          <a:lstStyle>
            <a:defPPr>
              <a:defRPr lang="zh-CN"/>
            </a:defPPr>
            <a:lvl1pPr>
              <a:defRPr kumimoji="0" sz="970" b="0" i="0" u="none" strike="noStrike" cap="none" spc="0" normalizeH="0" baseline="0">
                <a:ln>
                  <a:noFill/>
                </a:ln>
                <a:solidFill>
                  <a:schemeClr val="tx1">
                    <a:lumMod val="75000"/>
                    <a:lumOff val="25000"/>
                  </a:schemeClr>
                </a:solidFill>
                <a:effectLst/>
                <a:uLnTx/>
                <a:uFillTx/>
                <a:latin typeface="思源黑体 CN Normal"/>
                <a:ea typeface="思源黑体 CN Normal"/>
              </a:defRPr>
            </a:lvl1pPr>
          </a:lstStyle>
          <a:p>
            <a:pPr algn="ctr"/>
            <a:r>
              <a:rPr lang="en-US" altLang="zh-CN" sz="1600" dirty="0">
                <a:solidFill>
                  <a:schemeClr val="bg1"/>
                </a:solidFill>
                <a:sym typeface="Arial" panose="020B0604020202020204" pitchFamily="34" charset="0"/>
              </a:rPr>
              <a:t>45,814</a:t>
            </a:r>
            <a:endParaRPr lang="en-US" altLang="zh-CN" sz="1600" dirty="0">
              <a:solidFill>
                <a:schemeClr val="bg1"/>
              </a:solidFill>
              <a:sym typeface="Arial" panose="020B0604020202020204" pitchFamily="34" charset="0"/>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 name="矩形 2"/>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9782"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Oval 9+"/>
          <p:cNvSpPr/>
          <p:nvPr/>
        </p:nvSpPr>
        <p:spPr>
          <a:xfrm>
            <a:off x="5431134" y="2761861"/>
            <a:ext cx="1329732" cy="1329732"/>
          </a:xfrm>
          <a:prstGeom prst="ellipse">
            <a:avLst/>
          </a:prstGeom>
          <a:gradFill flip="none" rotWithShape="1">
            <a:gsLst>
              <a:gs pos="81000">
                <a:schemeClr val="bg1"/>
              </a:gs>
              <a:gs pos="100000">
                <a:schemeClr val="accent2">
                  <a:lumMod val="20000"/>
                  <a:lumOff val="80000"/>
                </a:schemeClr>
              </a:gs>
            </a:gsLst>
            <a:path path="circle">
              <a:fillToRect l="50000" t="50000" r="50000" b="50000"/>
            </a:path>
            <a:tileRect/>
          </a:gradFill>
          <a:ln w="6350">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61" name="不完整圆 235"/>
          <p:cNvSpPr/>
          <p:nvPr/>
        </p:nvSpPr>
        <p:spPr>
          <a:xfrm>
            <a:off x="279706" y="5783749"/>
            <a:ext cx="11509862" cy="751507"/>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12700">
            <a:gradFill flip="none" rotWithShape="1">
              <a:gsLst>
                <a:gs pos="0">
                  <a:schemeClr val="accent1">
                    <a:alpha val="0"/>
                  </a:schemeClr>
                </a:gs>
                <a:gs pos="100000">
                  <a:schemeClr val="accent1"/>
                </a:gs>
              </a:gsLst>
              <a:lin ang="540000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sym typeface="微软雅黑" panose="020B0503020204020204" pitchFamily="34" charset="-122"/>
            </a:endParaRPr>
          </a:p>
        </p:txBody>
      </p:sp>
      <p:sp>
        <p:nvSpPr>
          <p:cNvPr id="460" name="不完整圆 235"/>
          <p:cNvSpPr/>
          <p:nvPr/>
        </p:nvSpPr>
        <p:spPr>
          <a:xfrm>
            <a:off x="631839" y="5792585"/>
            <a:ext cx="10928322" cy="617886"/>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gradFill>
            <a:gsLst>
              <a:gs pos="0">
                <a:schemeClr val="bg1">
                  <a:alpha val="0"/>
                </a:schemeClr>
              </a:gs>
              <a:gs pos="40000">
                <a:schemeClr val="bg1"/>
              </a:gs>
            </a:gsLst>
            <a:lin ang="5400000" scaled="1"/>
          </a:gradFill>
          <a:ln w="31750">
            <a:gradFill flip="none" rotWithShape="1">
              <a:gsLst>
                <a:gs pos="0">
                  <a:schemeClr val="accent1">
                    <a:alpha val="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j-ea"/>
              <a:ea typeface="+mj-ea"/>
              <a:sym typeface="微软雅黑" panose="020B0503020204020204" pitchFamily="34" charset="-122"/>
            </a:endParaRPr>
          </a:p>
        </p:txBody>
      </p:sp>
      <p:sp>
        <p:nvSpPr>
          <p:cNvPr id="30" name="文本框 29"/>
          <p:cNvSpPr txBox="1"/>
          <p:nvPr/>
        </p:nvSpPr>
        <p:spPr>
          <a:xfrm>
            <a:off x="220436" y="475734"/>
            <a:ext cx="3538764"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40 </a:t>
            </a:r>
            <a:r>
              <a:rPr lang="zh-CN" altLang="en-US" dirty="0"/>
              <a:t>优劣比较</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 name="椭圆 9"/>
          <p:cNvSpPr/>
          <p:nvPr/>
        </p:nvSpPr>
        <p:spPr>
          <a:xfrm>
            <a:off x="5588000" y="2918727"/>
            <a:ext cx="1016000" cy="1016000"/>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9" name="文本框 8"/>
          <p:cNvSpPr txBox="1"/>
          <p:nvPr/>
        </p:nvSpPr>
        <p:spPr>
          <a:xfrm>
            <a:off x="5751597" y="3167974"/>
            <a:ext cx="694422" cy="584775"/>
          </a:xfrm>
          <a:prstGeom prst="rect">
            <a:avLst/>
          </a:prstGeom>
          <a:noFill/>
        </p:spPr>
        <p:txBody>
          <a:bodyPr wrap="none" rtlCol="0">
            <a:spAutoFit/>
          </a:bodyPr>
          <a:lstStyle/>
          <a:p>
            <a:pPr algn="ctr"/>
            <a:r>
              <a:rPr lang="en-US" altLang="zh-CN" sz="3200" dirty="0">
                <a:solidFill>
                  <a:schemeClr val="bg1"/>
                </a:solidFill>
                <a:latin typeface="+mj-ea"/>
                <a:ea typeface="+mj-ea"/>
              </a:rPr>
              <a:t>VS</a:t>
            </a:r>
            <a:endParaRPr lang="zh-CN" altLang="en-US" sz="3200" dirty="0">
              <a:solidFill>
                <a:schemeClr val="bg1"/>
              </a:solidFill>
              <a:latin typeface="+mj-ea"/>
              <a:ea typeface="+mj-ea"/>
            </a:endParaRPr>
          </a:p>
        </p:txBody>
      </p:sp>
      <p:sp>
        <p:nvSpPr>
          <p:cNvPr id="13" name="矩形: 圆角 12"/>
          <p:cNvSpPr/>
          <p:nvPr/>
        </p:nvSpPr>
        <p:spPr>
          <a:xfrm flipH="1">
            <a:off x="1304968" y="1416779"/>
            <a:ext cx="3939651" cy="4507477"/>
          </a:xfrm>
          <a:prstGeom prst="roundRect">
            <a:avLst>
              <a:gd name="adj" fmla="val 1693"/>
            </a:avLst>
          </a:prstGeom>
          <a:gradFill flip="none" rotWithShape="1">
            <a:gsLst>
              <a:gs pos="0">
                <a:schemeClr val="bg1"/>
              </a:gs>
              <a:gs pos="100000">
                <a:schemeClr val="bg1"/>
              </a:gs>
              <a:gs pos="46000">
                <a:schemeClr val="bg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flipH="1">
            <a:off x="7013115" y="1416779"/>
            <a:ext cx="3939651" cy="4507477"/>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 name="矩形: 圆角 453"/>
          <p:cNvSpPr/>
          <p:nvPr/>
        </p:nvSpPr>
        <p:spPr>
          <a:xfrm>
            <a:off x="7007340" y="1416779"/>
            <a:ext cx="3939651" cy="660400"/>
          </a:xfrm>
          <a:prstGeom prst="round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3" name="文本框 452"/>
          <p:cNvSpPr txBox="1"/>
          <p:nvPr/>
        </p:nvSpPr>
        <p:spPr>
          <a:xfrm>
            <a:off x="8015537" y="1479247"/>
            <a:ext cx="1929033"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dirty="0">
                <a:solidFill>
                  <a:schemeClr val="bg1"/>
                </a:solidFill>
              </a:rPr>
              <a:t>数字化时代</a:t>
            </a:r>
            <a:r>
              <a:rPr lang="en-US" altLang="zh-CN" dirty="0">
                <a:solidFill>
                  <a:schemeClr val="bg1"/>
                </a:solidFill>
              </a:rPr>
              <a:t>ERP</a:t>
            </a:r>
            <a:endParaRPr lang="zh-CN" altLang="en-US" dirty="0">
              <a:solidFill>
                <a:schemeClr val="bg1"/>
              </a:solidFill>
            </a:endParaRPr>
          </a:p>
        </p:txBody>
      </p:sp>
      <p:sp>
        <p:nvSpPr>
          <p:cNvPr id="456" name="文本框 455"/>
          <p:cNvSpPr txBox="1"/>
          <p:nvPr/>
        </p:nvSpPr>
        <p:spPr>
          <a:xfrm>
            <a:off x="7671333" y="1753839"/>
            <a:ext cx="261166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u="none" strike="noStrike" kern="1200" cap="none" spc="0" normalizeH="0" baseline="0" noProof="0" dirty="0">
                <a:ln>
                  <a:noFill/>
                </a:ln>
                <a:solidFill>
                  <a:schemeClr val="bg1"/>
                </a:solidFill>
                <a:effectLst/>
                <a:uLnTx/>
                <a:uFillTx/>
                <a:latin typeface="思源黑体 CN Normal"/>
                <a:ea typeface="思源黑体 CN Normal"/>
                <a:cs typeface="+mn-cs"/>
              </a:rPr>
              <a:t>Enter your title</a:t>
            </a:r>
            <a:endParaRPr kumimoji="0" lang="en-US" altLang="zh-CN" sz="1200" b="0" u="none" strike="noStrike" kern="1200" cap="none" spc="0" normalizeH="0" baseline="0" noProof="0" dirty="0">
              <a:ln>
                <a:noFill/>
              </a:ln>
              <a:solidFill>
                <a:schemeClr val="bg1"/>
              </a:solidFill>
              <a:effectLst/>
              <a:uLnTx/>
              <a:uFillTx/>
              <a:latin typeface="思源黑体 CN Normal"/>
              <a:ea typeface="思源黑体 CN Normal"/>
              <a:cs typeface="+mn-cs"/>
            </a:endParaRPr>
          </a:p>
        </p:txBody>
      </p:sp>
      <p:sp>
        <p:nvSpPr>
          <p:cNvPr id="458" name="矩形: 圆角 457"/>
          <p:cNvSpPr/>
          <p:nvPr/>
        </p:nvSpPr>
        <p:spPr>
          <a:xfrm>
            <a:off x="1304968" y="1416779"/>
            <a:ext cx="3939651" cy="660400"/>
          </a:xfrm>
          <a:prstGeom prst="roundRect">
            <a:avLst/>
          </a:prstGeom>
          <a:solidFill>
            <a:schemeClr val="tx1">
              <a:lumMod val="50000"/>
              <a:lumOff val="50000"/>
            </a:schemeClr>
          </a:solidFill>
          <a:ln w="38100">
            <a:noFill/>
          </a:ln>
          <a:effectLst>
            <a:outerShdw blurRad="411480" dist="123444" dir="5400000" sx="108000" sy="108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pic>
        <p:nvPicPr>
          <p:cNvPr id="459" name="图片 458"/>
          <p:cNvPicPr>
            <a:picLocks noChangeAspect="1"/>
          </p:cNvPicPr>
          <p:nvPr/>
        </p:nvPicPr>
        <p:blipFill rotWithShape="1">
          <a:blip r:embed="rId1"/>
          <a:srcRect l="36442" r="36442"/>
          <a:stretch>
            <a:fillRect/>
          </a:stretch>
        </p:blipFill>
        <p:spPr>
          <a:xfrm>
            <a:off x="8499693" y="5924256"/>
            <a:ext cx="1132776" cy="354543"/>
          </a:xfrm>
          <a:prstGeom prst="rect">
            <a:avLst/>
          </a:prstGeom>
        </p:spPr>
      </p:pic>
      <p:sp>
        <p:nvSpPr>
          <p:cNvPr id="462" name="矩形: 圆角 461"/>
          <p:cNvSpPr/>
          <p:nvPr/>
        </p:nvSpPr>
        <p:spPr>
          <a:xfrm>
            <a:off x="7358445" y="2532095"/>
            <a:ext cx="3237440" cy="402343"/>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63" name="文本框 462"/>
          <p:cNvSpPr txBox="1"/>
          <p:nvPr/>
        </p:nvSpPr>
        <p:spPr>
          <a:xfrm>
            <a:off x="8589032" y="2596761"/>
            <a:ext cx="954107" cy="276999"/>
          </a:xfrm>
          <a:prstGeom prst="rect">
            <a:avLst/>
          </a:prstGeom>
          <a:noFill/>
        </p:spPr>
        <p:txBody>
          <a:bodyPr wrap="none" rtlCol="0">
            <a:spAutoFit/>
          </a:bodyPr>
          <a:lstStyle/>
          <a:p>
            <a:pPr algn="ctr"/>
            <a:r>
              <a:rPr lang="zh-CN" altLang="en-US" sz="1200" dirty="0">
                <a:solidFill>
                  <a:schemeClr val="bg1"/>
                </a:solidFill>
              </a:rPr>
              <a:t>微服务架构</a:t>
            </a:r>
            <a:endParaRPr lang="zh-CN" altLang="en-US" sz="1200" dirty="0">
              <a:solidFill>
                <a:schemeClr val="bg1"/>
              </a:solidFill>
            </a:endParaRPr>
          </a:p>
        </p:txBody>
      </p:sp>
      <p:sp>
        <p:nvSpPr>
          <p:cNvPr id="464" name="矩形: 圆角 463"/>
          <p:cNvSpPr/>
          <p:nvPr/>
        </p:nvSpPr>
        <p:spPr>
          <a:xfrm>
            <a:off x="7358445" y="3256050"/>
            <a:ext cx="3237440" cy="402343"/>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65" name="文本框 464"/>
          <p:cNvSpPr txBox="1"/>
          <p:nvPr/>
        </p:nvSpPr>
        <p:spPr>
          <a:xfrm>
            <a:off x="8649946" y="3320716"/>
            <a:ext cx="832279" cy="276999"/>
          </a:xfrm>
          <a:prstGeom prst="rect">
            <a:avLst/>
          </a:prstGeom>
          <a:noFill/>
        </p:spPr>
        <p:txBody>
          <a:bodyPr wrap="none" rtlCol="0">
            <a:spAutoFit/>
          </a:bodyPr>
          <a:lstStyle/>
          <a:p>
            <a:pPr algn="ctr"/>
            <a:r>
              <a:rPr lang="en-US" altLang="zh-CN" sz="1200" dirty="0">
                <a:solidFill>
                  <a:schemeClr val="bg1"/>
                </a:solidFill>
              </a:rPr>
              <a:t>PASS</a:t>
            </a:r>
            <a:r>
              <a:rPr lang="zh-CN" altLang="en-US" sz="1200" dirty="0">
                <a:solidFill>
                  <a:schemeClr val="bg1"/>
                </a:solidFill>
              </a:rPr>
              <a:t>平台</a:t>
            </a:r>
            <a:endParaRPr lang="zh-CN" altLang="en-US" sz="1200" dirty="0">
              <a:solidFill>
                <a:schemeClr val="bg1"/>
              </a:solidFill>
            </a:endParaRPr>
          </a:p>
        </p:txBody>
      </p:sp>
      <p:sp>
        <p:nvSpPr>
          <p:cNvPr id="466" name="矩形: 圆角 465"/>
          <p:cNvSpPr/>
          <p:nvPr/>
        </p:nvSpPr>
        <p:spPr>
          <a:xfrm>
            <a:off x="7358445" y="3980005"/>
            <a:ext cx="3237440" cy="402343"/>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67" name="文本框 466"/>
          <p:cNvSpPr txBox="1"/>
          <p:nvPr/>
        </p:nvSpPr>
        <p:spPr>
          <a:xfrm>
            <a:off x="8742920" y="4044671"/>
            <a:ext cx="646331" cy="276999"/>
          </a:xfrm>
          <a:prstGeom prst="rect">
            <a:avLst/>
          </a:prstGeom>
          <a:noFill/>
        </p:spPr>
        <p:txBody>
          <a:bodyPr wrap="none" rtlCol="0">
            <a:spAutoFit/>
          </a:bodyPr>
          <a:lstStyle/>
          <a:p>
            <a:pPr algn="ctr"/>
            <a:r>
              <a:rPr lang="zh-CN" altLang="en-US" sz="1200" dirty="0">
                <a:solidFill>
                  <a:schemeClr val="bg1"/>
                </a:solidFill>
              </a:rPr>
              <a:t>高并发</a:t>
            </a:r>
            <a:endParaRPr lang="zh-CN" altLang="en-US" sz="1200" dirty="0">
              <a:solidFill>
                <a:schemeClr val="bg1"/>
              </a:solidFill>
            </a:endParaRPr>
          </a:p>
        </p:txBody>
      </p:sp>
      <p:sp>
        <p:nvSpPr>
          <p:cNvPr id="468" name="矩形: 圆角 467"/>
          <p:cNvSpPr/>
          <p:nvPr/>
        </p:nvSpPr>
        <p:spPr>
          <a:xfrm>
            <a:off x="7358445" y="4703960"/>
            <a:ext cx="3237440" cy="402343"/>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69" name="文本框 468"/>
          <p:cNvSpPr txBox="1"/>
          <p:nvPr/>
        </p:nvSpPr>
        <p:spPr>
          <a:xfrm>
            <a:off x="8512088" y="4768626"/>
            <a:ext cx="1107996" cy="276999"/>
          </a:xfrm>
          <a:prstGeom prst="rect">
            <a:avLst/>
          </a:prstGeom>
          <a:noFill/>
        </p:spPr>
        <p:txBody>
          <a:bodyPr wrap="none" rtlCol="0">
            <a:spAutoFit/>
          </a:bodyPr>
          <a:lstStyle/>
          <a:p>
            <a:pPr algn="ctr"/>
            <a:r>
              <a:rPr lang="zh-CN" altLang="en-US" sz="1200" dirty="0">
                <a:solidFill>
                  <a:schemeClr val="bg1"/>
                </a:solidFill>
              </a:rPr>
              <a:t>行业最佳实践</a:t>
            </a:r>
            <a:endParaRPr lang="zh-CN" altLang="en-US" sz="1200" dirty="0">
              <a:solidFill>
                <a:schemeClr val="bg1"/>
              </a:solidFill>
            </a:endParaRPr>
          </a:p>
        </p:txBody>
      </p:sp>
      <p:sp>
        <p:nvSpPr>
          <p:cNvPr id="470" name="文本框 469"/>
          <p:cNvSpPr txBox="1"/>
          <p:nvPr/>
        </p:nvSpPr>
        <p:spPr>
          <a:xfrm>
            <a:off x="2307061" y="1479247"/>
            <a:ext cx="1929033"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dirty="0">
                <a:solidFill>
                  <a:schemeClr val="bg1"/>
                </a:solidFill>
              </a:rPr>
              <a:t>传统</a:t>
            </a:r>
            <a:r>
              <a:rPr lang="en-US" altLang="zh-CN" dirty="0">
                <a:solidFill>
                  <a:schemeClr val="bg1"/>
                </a:solidFill>
              </a:rPr>
              <a:t>ERP</a:t>
            </a:r>
            <a:endParaRPr lang="zh-CN" altLang="en-US" dirty="0">
              <a:solidFill>
                <a:schemeClr val="bg1"/>
              </a:solidFill>
            </a:endParaRPr>
          </a:p>
        </p:txBody>
      </p:sp>
      <p:sp>
        <p:nvSpPr>
          <p:cNvPr id="471" name="文本框 470"/>
          <p:cNvSpPr txBox="1"/>
          <p:nvPr/>
        </p:nvSpPr>
        <p:spPr>
          <a:xfrm>
            <a:off x="1962857" y="1753839"/>
            <a:ext cx="261166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u="none" strike="noStrike" kern="1200" cap="none" spc="0" normalizeH="0" baseline="0" noProof="0" dirty="0">
                <a:ln>
                  <a:noFill/>
                </a:ln>
                <a:solidFill>
                  <a:schemeClr val="bg1"/>
                </a:solidFill>
                <a:effectLst/>
                <a:uLnTx/>
                <a:uFillTx/>
                <a:latin typeface="思源黑体 CN Normal"/>
                <a:ea typeface="思源黑体 CN Normal"/>
                <a:cs typeface="+mn-cs"/>
              </a:rPr>
              <a:t>Enter your title</a:t>
            </a:r>
            <a:endParaRPr kumimoji="0" lang="en-US" altLang="zh-CN" sz="1200" b="0" u="none" strike="noStrike" kern="1200" cap="none" spc="0" normalizeH="0" baseline="0" noProof="0" dirty="0">
              <a:ln>
                <a:noFill/>
              </a:ln>
              <a:solidFill>
                <a:schemeClr val="bg1"/>
              </a:solidFill>
              <a:effectLst/>
              <a:uLnTx/>
              <a:uFillTx/>
              <a:latin typeface="思源黑体 CN Normal"/>
              <a:ea typeface="思源黑体 CN Normal"/>
              <a:cs typeface="+mn-cs"/>
            </a:endParaRPr>
          </a:p>
        </p:txBody>
      </p:sp>
      <p:sp>
        <p:nvSpPr>
          <p:cNvPr id="472" name="矩形: 圆角 471"/>
          <p:cNvSpPr/>
          <p:nvPr/>
        </p:nvSpPr>
        <p:spPr>
          <a:xfrm>
            <a:off x="1649969" y="2532095"/>
            <a:ext cx="3237440" cy="402343"/>
          </a:xfrm>
          <a:prstGeom prst="roundRect">
            <a:avLst>
              <a:gd name="adj" fmla="val 50000"/>
            </a:avLst>
          </a:prstGeom>
          <a:solidFill>
            <a:schemeClr val="tx1">
              <a:lumMod val="50000"/>
              <a:lumOff val="50000"/>
            </a:schemeClr>
          </a:solidFill>
          <a:ln w="38100">
            <a:noFill/>
          </a:ln>
          <a:effectLst>
            <a:outerShdw blurRad="411480" dist="123444" dir="5400000" sx="108000" sy="108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3" name="文本框 472"/>
          <p:cNvSpPr txBox="1"/>
          <p:nvPr/>
        </p:nvSpPr>
        <p:spPr>
          <a:xfrm>
            <a:off x="2957500" y="2596761"/>
            <a:ext cx="800219" cy="276999"/>
          </a:xfrm>
          <a:prstGeom prst="rect">
            <a:avLst/>
          </a:prstGeom>
          <a:noFill/>
        </p:spPr>
        <p:txBody>
          <a:bodyPr wrap="none" rtlCol="0">
            <a:spAutoFit/>
          </a:bodyPr>
          <a:lstStyle/>
          <a:p>
            <a:pPr algn="ctr"/>
            <a:r>
              <a:rPr lang="zh-CN" altLang="en-US" sz="1200" dirty="0">
                <a:solidFill>
                  <a:schemeClr val="bg1"/>
                </a:solidFill>
              </a:rPr>
              <a:t>单体应用</a:t>
            </a:r>
            <a:endParaRPr lang="zh-CN" altLang="en-US" sz="1200" dirty="0">
              <a:solidFill>
                <a:schemeClr val="bg1"/>
              </a:solidFill>
            </a:endParaRPr>
          </a:p>
        </p:txBody>
      </p:sp>
      <p:sp>
        <p:nvSpPr>
          <p:cNvPr id="474" name="矩形: 圆角 473"/>
          <p:cNvSpPr/>
          <p:nvPr/>
        </p:nvSpPr>
        <p:spPr>
          <a:xfrm>
            <a:off x="1649969" y="3256050"/>
            <a:ext cx="3237440" cy="402343"/>
          </a:xfrm>
          <a:prstGeom prst="roundRect">
            <a:avLst>
              <a:gd name="adj" fmla="val 50000"/>
            </a:avLst>
          </a:prstGeom>
          <a:solidFill>
            <a:schemeClr val="tx1">
              <a:lumMod val="50000"/>
              <a:lumOff val="50000"/>
            </a:schemeClr>
          </a:solidFill>
          <a:ln w="38100">
            <a:noFill/>
          </a:ln>
          <a:effectLst>
            <a:outerShdw blurRad="411480" dist="123444" dir="5400000" sx="108000" sy="108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5" name="文本框 474"/>
          <p:cNvSpPr txBox="1"/>
          <p:nvPr/>
        </p:nvSpPr>
        <p:spPr>
          <a:xfrm>
            <a:off x="2957499" y="3320716"/>
            <a:ext cx="800219" cy="276999"/>
          </a:xfrm>
          <a:prstGeom prst="rect">
            <a:avLst/>
          </a:prstGeom>
          <a:noFill/>
        </p:spPr>
        <p:txBody>
          <a:bodyPr wrap="none" rtlCol="0">
            <a:spAutoFit/>
          </a:bodyPr>
          <a:lstStyle/>
          <a:p>
            <a:pPr algn="ctr"/>
            <a:r>
              <a:rPr lang="zh-CN" altLang="en-US" sz="1200" dirty="0">
                <a:solidFill>
                  <a:schemeClr val="bg1"/>
                </a:solidFill>
              </a:rPr>
              <a:t>难于拓展</a:t>
            </a:r>
            <a:endParaRPr lang="zh-CN" altLang="en-US" sz="1200" dirty="0">
              <a:solidFill>
                <a:schemeClr val="bg1"/>
              </a:solidFill>
            </a:endParaRPr>
          </a:p>
        </p:txBody>
      </p:sp>
      <p:sp>
        <p:nvSpPr>
          <p:cNvPr id="476" name="矩形: 圆角 475"/>
          <p:cNvSpPr/>
          <p:nvPr/>
        </p:nvSpPr>
        <p:spPr>
          <a:xfrm>
            <a:off x="1649969" y="3980005"/>
            <a:ext cx="3237440" cy="402343"/>
          </a:xfrm>
          <a:prstGeom prst="roundRect">
            <a:avLst>
              <a:gd name="adj" fmla="val 50000"/>
            </a:avLst>
          </a:prstGeom>
          <a:solidFill>
            <a:schemeClr val="tx1">
              <a:lumMod val="50000"/>
              <a:lumOff val="50000"/>
            </a:schemeClr>
          </a:solidFill>
          <a:ln w="38100">
            <a:noFill/>
          </a:ln>
          <a:effectLst>
            <a:outerShdw blurRad="411480" dist="123444" dir="5400000" sx="108000" sy="108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7" name="文本框 476"/>
          <p:cNvSpPr txBox="1"/>
          <p:nvPr/>
        </p:nvSpPr>
        <p:spPr>
          <a:xfrm>
            <a:off x="2803613" y="4044671"/>
            <a:ext cx="1107996" cy="276999"/>
          </a:xfrm>
          <a:prstGeom prst="rect">
            <a:avLst/>
          </a:prstGeom>
          <a:noFill/>
        </p:spPr>
        <p:txBody>
          <a:bodyPr wrap="none" rtlCol="0">
            <a:spAutoFit/>
          </a:bodyPr>
          <a:lstStyle/>
          <a:p>
            <a:pPr algn="ctr"/>
            <a:r>
              <a:rPr lang="zh-CN" altLang="en-US" sz="1200" dirty="0">
                <a:solidFill>
                  <a:schemeClr val="bg1"/>
                </a:solidFill>
              </a:rPr>
              <a:t>顶不住高并发</a:t>
            </a:r>
            <a:endParaRPr lang="zh-CN" altLang="en-US" sz="1200" dirty="0">
              <a:solidFill>
                <a:schemeClr val="bg1"/>
              </a:solidFill>
            </a:endParaRPr>
          </a:p>
        </p:txBody>
      </p:sp>
      <p:sp>
        <p:nvSpPr>
          <p:cNvPr id="478" name="矩形: 圆角 477"/>
          <p:cNvSpPr/>
          <p:nvPr/>
        </p:nvSpPr>
        <p:spPr>
          <a:xfrm>
            <a:off x="1649969" y="4703960"/>
            <a:ext cx="3237440" cy="402343"/>
          </a:xfrm>
          <a:prstGeom prst="roundRect">
            <a:avLst>
              <a:gd name="adj" fmla="val 50000"/>
            </a:avLst>
          </a:prstGeom>
          <a:solidFill>
            <a:schemeClr val="tx1">
              <a:lumMod val="50000"/>
              <a:lumOff val="50000"/>
            </a:schemeClr>
          </a:solidFill>
          <a:ln w="38100">
            <a:noFill/>
          </a:ln>
          <a:effectLst>
            <a:outerShdw blurRad="411480" dist="123444" dir="5400000" sx="108000" sy="108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9" name="文本框 478"/>
          <p:cNvSpPr txBox="1"/>
          <p:nvPr/>
        </p:nvSpPr>
        <p:spPr>
          <a:xfrm>
            <a:off x="2726667" y="4768626"/>
            <a:ext cx="1261884" cy="276999"/>
          </a:xfrm>
          <a:prstGeom prst="rect">
            <a:avLst/>
          </a:prstGeom>
          <a:noFill/>
        </p:spPr>
        <p:txBody>
          <a:bodyPr wrap="none" rtlCol="0">
            <a:spAutoFit/>
          </a:bodyPr>
          <a:lstStyle/>
          <a:p>
            <a:pPr algn="ctr"/>
            <a:r>
              <a:rPr lang="zh-CN" altLang="en-US" sz="1200" dirty="0">
                <a:solidFill>
                  <a:schemeClr val="bg1"/>
                </a:solidFill>
              </a:rPr>
              <a:t>过时的管理理念</a:t>
            </a:r>
            <a:endParaRPr lang="zh-CN" altLang="en-US" sz="1200" dirty="0">
              <a:solidFill>
                <a:schemeClr val="bg1"/>
              </a:solidFill>
            </a:endParaRPr>
          </a:p>
        </p:txBody>
      </p:sp>
      <p:sp>
        <p:nvSpPr>
          <p:cNvPr id="3" name="椭圆 2"/>
          <p:cNvSpPr/>
          <p:nvPr/>
        </p:nvSpPr>
        <p:spPr>
          <a:xfrm>
            <a:off x="7486156" y="2600229"/>
            <a:ext cx="266074" cy="2660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a:t>
            </a:r>
            <a:endParaRPr lang="zh-CN" altLang="en-US" sz="1000" dirty="0"/>
          </a:p>
        </p:txBody>
      </p:sp>
      <p:sp>
        <p:nvSpPr>
          <p:cNvPr id="5" name="椭圆 4"/>
          <p:cNvSpPr/>
          <p:nvPr/>
        </p:nvSpPr>
        <p:spPr>
          <a:xfrm>
            <a:off x="7486156" y="3327713"/>
            <a:ext cx="266074" cy="2660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a:t>
            </a:r>
            <a:endParaRPr lang="zh-CN" altLang="en-US" sz="1000" dirty="0"/>
          </a:p>
        </p:txBody>
      </p:sp>
      <p:sp>
        <p:nvSpPr>
          <p:cNvPr id="6" name="椭圆 5"/>
          <p:cNvSpPr/>
          <p:nvPr/>
        </p:nvSpPr>
        <p:spPr>
          <a:xfrm>
            <a:off x="7486156" y="4041142"/>
            <a:ext cx="266074" cy="2660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a:t>
            </a:r>
            <a:endParaRPr lang="zh-CN" altLang="en-US" sz="1000" dirty="0"/>
          </a:p>
        </p:txBody>
      </p:sp>
      <p:sp>
        <p:nvSpPr>
          <p:cNvPr id="7" name="椭圆 6"/>
          <p:cNvSpPr/>
          <p:nvPr/>
        </p:nvSpPr>
        <p:spPr>
          <a:xfrm>
            <a:off x="7486156" y="4768626"/>
            <a:ext cx="266074" cy="2660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a:t>
            </a:r>
            <a:endParaRPr lang="zh-CN" altLang="en-US" sz="1000" dirty="0"/>
          </a:p>
        </p:txBody>
      </p:sp>
      <p:sp>
        <p:nvSpPr>
          <p:cNvPr id="8" name="椭圆 7"/>
          <p:cNvSpPr/>
          <p:nvPr/>
        </p:nvSpPr>
        <p:spPr>
          <a:xfrm>
            <a:off x="1764177" y="2600229"/>
            <a:ext cx="266074" cy="26607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t>X</a:t>
            </a:r>
            <a:endParaRPr lang="zh-CN" altLang="en-US" sz="1000" b="1" dirty="0"/>
          </a:p>
        </p:txBody>
      </p:sp>
      <p:sp>
        <p:nvSpPr>
          <p:cNvPr id="11" name="椭圆 10"/>
          <p:cNvSpPr/>
          <p:nvPr/>
        </p:nvSpPr>
        <p:spPr>
          <a:xfrm>
            <a:off x="1764177" y="3327713"/>
            <a:ext cx="266074" cy="26607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t>X</a:t>
            </a:r>
            <a:endParaRPr lang="zh-CN" altLang="en-US" sz="1000" b="1" dirty="0"/>
          </a:p>
        </p:txBody>
      </p:sp>
      <p:sp>
        <p:nvSpPr>
          <p:cNvPr id="12" name="椭圆 11"/>
          <p:cNvSpPr/>
          <p:nvPr/>
        </p:nvSpPr>
        <p:spPr>
          <a:xfrm>
            <a:off x="1764177" y="4041142"/>
            <a:ext cx="266074" cy="26607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t>X</a:t>
            </a:r>
            <a:endParaRPr lang="zh-CN" altLang="en-US" sz="1000" b="1" dirty="0"/>
          </a:p>
        </p:txBody>
      </p:sp>
      <p:sp>
        <p:nvSpPr>
          <p:cNvPr id="15" name="椭圆 14"/>
          <p:cNvSpPr/>
          <p:nvPr/>
        </p:nvSpPr>
        <p:spPr>
          <a:xfrm>
            <a:off x="1764177" y="4768626"/>
            <a:ext cx="266074" cy="26607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t>X</a:t>
            </a:r>
            <a:endParaRPr lang="zh-CN" altLang="en-US" sz="1000" b="1" dirty="0"/>
          </a:p>
        </p:txBody>
      </p:sp>
      <p:pic>
        <p:nvPicPr>
          <p:cNvPr id="16" name="图片 15"/>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36442" r="36442"/>
          <a:stretch>
            <a:fillRect/>
          </a:stretch>
        </p:blipFill>
        <p:spPr>
          <a:xfrm>
            <a:off x="2726318" y="5924256"/>
            <a:ext cx="1132776" cy="35454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9782"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矩形: 圆角 571"/>
          <p:cNvSpPr/>
          <p:nvPr/>
        </p:nvSpPr>
        <p:spPr>
          <a:xfrm>
            <a:off x="1358000" y="5930990"/>
            <a:ext cx="10574444" cy="509814"/>
          </a:xfrm>
          <a:prstGeom prst="roundRect">
            <a:avLst>
              <a:gd name="adj" fmla="val 1382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0" name="文本框 29"/>
          <p:cNvSpPr txBox="1"/>
          <p:nvPr/>
        </p:nvSpPr>
        <p:spPr>
          <a:xfrm>
            <a:off x="220436" y="475734"/>
            <a:ext cx="3538764"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41 Roadmap</a:t>
            </a:r>
            <a:r>
              <a:rPr lang="zh-CN" altLang="en-US" dirty="0"/>
              <a:t>、运营策划</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1" name="矩形: 圆角 50"/>
          <p:cNvSpPr/>
          <p:nvPr/>
        </p:nvSpPr>
        <p:spPr>
          <a:xfrm>
            <a:off x="263525" y="1184297"/>
            <a:ext cx="11668919" cy="509814"/>
          </a:xfrm>
          <a:prstGeom prst="roundRect">
            <a:avLst>
              <a:gd name="adj" fmla="val 1382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254000" dist="123444" dir="5400000" sx="101000" sy="101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3" name="Chevron 37+"/>
          <p:cNvSpPr/>
          <p:nvPr/>
        </p:nvSpPr>
        <p:spPr>
          <a:xfrm>
            <a:off x="1358001" y="1946258"/>
            <a:ext cx="2611664" cy="640777"/>
          </a:xfrm>
          <a:prstGeom prst="chevron">
            <a:avLst>
              <a:gd name="adj" fmla="val 21132"/>
            </a:avLst>
          </a:prstGeom>
          <a:gradFill flip="none" rotWithShape="1">
            <a:gsLst>
              <a:gs pos="0">
                <a:schemeClr val="bg1"/>
              </a:gs>
              <a:gs pos="100000">
                <a:schemeClr val="accent1">
                  <a:lumMod val="10000"/>
                  <a:lumOff val="90000"/>
                </a:schemeClr>
              </a:gs>
            </a:gsLst>
            <a:lin ang="5400000" scaled="1"/>
            <a:tileRect/>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Chevron 37+"/>
          <p:cNvSpPr/>
          <p:nvPr/>
        </p:nvSpPr>
        <p:spPr>
          <a:xfrm>
            <a:off x="3985500" y="1946258"/>
            <a:ext cx="2611664" cy="640777"/>
          </a:xfrm>
          <a:prstGeom prst="chevron">
            <a:avLst>
              <a:gd name="adj" fmla="val 21132"/>
            </a:avLst>
          </a:prstGeom>
          <a:gradFill flip="none" rotWithShape="1">
            <a:gsLst>
              <a:gs pos="0">
                <a:schemeClr val="bg1"/>
              </a:gs>
              <a:gs pos="100000">
                <a:schemeClr val="accent1">
                  <a:lumMod val="10000"/>
                  <a:lumOff val="90000"/>
                </a:schemeClr>
              </a:gs>
            </a:gsLst>
            <a:lin ang="5400000" scaled="1"/>
            <a:tileRect/>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Chevron 37+"/>
          <p:cNvSpPr/>
          <p:nvPr/>
        </p:nvSpPr>
        <p:spPr>
          <a:xfrm>
            <a:off x="6612999" y="1946258"/>
            <a:ext cx="2611664" cy="640777"/>
          </a:xfrm>
          <a:prstGeom prst="chevron">
            <a:avLst>
              <a:gd name="adj" fmla="val 21132"/>
            </a:avLst>
          </a:prstGeom>
          <a:gradFill flip="none" rotWithShape="1">
            <a:gsLst>
              <a:gs pos="0">
                <a:schemeClr val="bg1"/>
              </a:gs>
              <a:gs pos="100000">
                <a:schemeClr val="accent1">
                  <a:lumMod val="10000"/>
                  <a:lumOff val="90000"/>
                </a:schemeClr>
              </a:gs>
            </a:gsLst>
            <a:lin ang="5400000" scaled="1"/>
            <a:tileRect/>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Chevron 37+"/>
          <p:cNvSpPr/>
          <p:nvPr/>
        </p:nvSpPr>
        <p:spPr>
          <a:xfrm>
            <a:off x="9240498" y="1946258"/>
            <a:ext cx="2611664" cy="640777"/>
          </a:xfrm>
          <a:prstGeom prst="chevron">
            <a:avLst>
              <a:gd name="adj" fmla="val 21132"/>
            </a:avLst>
          </a:prstGeom>
          <a:gradFill flip="none" rotWithShape="1">
            <a:gsLst>
              <a:gs pos="0">
                <a:schemeClr val="bg1"/>
              </a:gs>
              <a:gs pos="100000">
                <a:schemeClr val="accent1">
                  <a:lumMod val="10000"/>
                  <a:lumOff val="90000"/>
                </a:schemeClr>
              </a:gs>
            </a:gsLst>
            <a:lin ang="5400000" scaled="1"/>
            <a:tileRect/>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p:cNvSpPr txBox="1"/>
          <p:nvPr/>
        </p:nvSpPr>
        <p:spPr>
          <a:xfrm>
            <a:off x="3476631" y="1254538"/>
            <a:ext cx="3203121" cy="369332"/>
          </a:xfrm>
          <a:prstGeom prst="rect">
            <a:avLst/>
          </a:prstGeom>
          <a:noFill/>
        </p:spPr>
        <p:txBody>
          <a:bodyPr wrap="none" rtlCol="0">
            <a:spAutoFit/>
          </a:bodyPr>
          <a:lstStyle/>
          <a:p>
            <a:r>
              <a:rPr lang="zh-CN" altLang="en-US" dirty="0">
                <a:solidFill>
                  <a:schemeClr val="bg1"/>
                </a:solidFill>
                <a:latin typeface="+mj-ea"/>
                <a:ea typeface="+mj-ea"/>
              </a:rPr>
              <a:t>春季“青春</a:t>
            </a:r>
            <a:r>
              <a:rPr lang="en-US" altLang="zh-CN" dirty="0">
                <a:solidFill>
                  <a:schemeClr val="bg1"/>
                </a:solidFill>
                <a:latin typeface="+mj-ea"/>
                <a:ea typeface="+mj-ea"/>
              </a:rPr>
              <a:t>young</a:t>
            </a:r>
            <a:r>
              <a:rPr lang="zh-CN" altLang="en-US" dirty="0">
                <a:solidFill>
                  <a:schemeClr val="bg1"/>
                </a:solidFill>
                <a:latin typeface="+mj-ea"/>
                <a:ea typeface="+mj-ea"/>
              </a:rPr>
              <a:t>”推广活动</a:t>
            </a:r>
            <a:endParaRPr lang="zh-CN" altLang="en-US" dirty="0">
              <a:solidFill>
                <a:schemeClr val="bg1"/>
              </a:solidFill>
              <a:latin typeface="+mj-ea"/>
              <a:ea typeface="+mj-ea"/>
            </a:endParaRPr>
          </a:p>
        </p:txBody>
      </p:sp>
      <p:sp>
        <p:nvSpPr>
          <p:cNvPr id="60" name="文本框 59"/>
          <p:cNvSpPr txBox="1"/>
          <p:nvPr/>
        </p:nvSpPr>
        <p:spPr>
          <a:xfrm>
            <a:off x="6701411" y="1285315"/>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chemeClr val="bg1"/>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chemeClr val="bg1"/>
              </a:solidFill>
              <a:effectLst/>
              <a:uLnTx/>
              <a:uFillTx/>
              <a:latin typeface="思源黑体 CN Normal"/>
              <a:ea typeface="思源黑体 CN Normal"/>
              <a:cs typeface="+mn-cs"/>
            </a:endParaRPr>
          </a:p>
        </p:txBody>
      </p:sp>
      <p:sp>
        <p:nvSpPr>
          <p:cNvPr id="61" name="文本框 60"/>
          <p:cNvSpPr txBox="1"/>
          <p:nvPr/>
        </p:nvSpPr>
        <p:spPr>
          <a:xfrm>
            <a:off x="220436" y="1991953"/>
            <a:ext cx="1266940"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zh-CN" altLang="en-US" dirty="0"/>
              <a:t>时间阶段</a:t>
            </a:r>
            <a:endParaRPr lang="zh-CN" altLang="en-US" dirty="0"/>
          </a:p>
        </p:txBody>
      </p:sp>
      <p:sp>
        <p:nvSpPr>
          <p:cNvPr id="62" name="文本框 61"/>
          <p:cNvSpPr txBox="1"/>
          <p:nvPr/>
        </p:nvSpPr>
        <p:spPr>
          <a:xfrm>
            <a:off x="220436" y="2317446"/>
            <a:ext cx="113756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5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05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63" name="文本框 62"/>
          <p:cNvSpPr txBox="1"/>
          <p:nvPr/>
        </p:nvSpPr>
        <p:spPr>
          <a:xfrm>
            <a:off x="220436" y="2758458"/>
            <a:ext cx="1266940"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zh-CN" altLang="en-US" dirty="0">
                <a:solidFill>
                  <a:schemeClr val="accent2"/>
                </a:solidFill>
              </a:rPr>
              <a:t>活动内容</a:t>
            </a:r>
            <a:endParaRPr lang="zh-CN" altLang="en-US" dirty="0">
              <a:solidFill>
                <a:schemeClr val="accent2"/>
              </a:solidFill>
            </a:endParaRPr>
          </a:p>
        </p:txBody>
      </p:sp>
      <p:sp>
        <p:nvSpPr>
          <p:cNvPr id="192" name="文本框 191"/>
          <p:cNvSpPr txBox="1"/>
          <p:nvPr/>
        </p:nvSpPr>
        <p:spPr>
          <a:xfrm>
            <a:off x="220436" y="3083951"/>
            <a:ext cx="113756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5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05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193" name="矩形: 圆角 192"/>
          <p:cNvSpPr/>
          <p:nvPr/>
        </p:nvSpPr>
        <p:spPr>
          <a:xfrm>
            <a:off x="1358001" y="2792250"/>
            <a:ext cx="2502199" cy="509814"/>
          </a:xfrm>
          <a:prstGeom prst="roundRect">
            <a:avLst>
              <a:gd name="adj" fmla="val 1382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cxnSp>
        <p:nvCxnSpPr>
          <p:cNvPr id="195" name="直接连接符 194"/>
          <p:cNvCxnSpPr/>
          <p:nvPr/>
        </p:nvCxnSpPr>
        <p:spPr>
          <a:xfrm>
            <a:off x="1358001" y="3477935"/>
            <a:ext cx="0" cy="154800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97" name="组合 196"/>
          <p:cNvGrpSpPr/>
          <p:nvPr/>
        </p:nvGrpSpPr>
        <p:grpSpPr>
          <a:xfrm>
            <a:off x="1315033" y="3637262"/>
            <a:ext cx="85936" cy="85936"/>
            <a:chOff x="4651189" y="2172067"/>
            <a:chExt cx="85936" cy="85936"/>
          </a:xfrm>
        </p:grpSpPr>
        <p:sp>
          <p:nvSpPr>
            <p:cNvPr id="198" name="椭圆 197"/>
            <p:cNvSpPr/>
            <p:nvPr>
              <p:custDataLst>
                <p:tags r:id="rId1"/>
              </p:custDataLst>
            </p:nvPr>
          </p:nvSpPr>
          <p:spPr>
            <a:xfrm>
              <a:off x="4651189" y="2172067"/>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199" name="椭圆 198"/>
            <p:cNvSpPr/>
            <p:nvPr/>
          </p:nvSpPr>
          <p:spPr>
            <a:xfrm>
              <a:off x="4674715" y="2195595"/>
              <a:ext cx="38880" cy="3888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sp>
        <p:nvSpPr>
          <p:cNvPr id="204" name="任意多边形: 形状 203"/>
          <p:cNvSpPr/>
          <p:nvPr>
            <p:custDataLst>
              <p:tags r:id="rId2"/>
            </p:custDataLst>
          </p:nvPr>
        </p:nvSpPr>
        <p:spPr>
          <a:xfrm>
            <a:off x="1545459" y="3517162"/>
            <a:ext cx="2314737" cy="326135"/>
          </a:xfrm>
          <a:custGeom>
            <a:avLst/>
            <a:gdLst>
              <a:gd name="connsiteX0" fmla="*/ 160380 w 2400676"/>
              <a:gd name="connsiteY0" fmla="*/ 0 h 326135"/>
              <a:gd name="connsiteX1" fmla="*/ 2357294 w 2400676"/>
              <a:gd name="connsiteY1" fmla="*/ 0 h 326135"/>
              <a:gd name="connsiteX2" fmla="*/ 2400676 w 2400676"/>
              <a:gd name="connsiteY2" fmla="*/ 43382 h 326135"/>
              <a:gd name="connsiteX3" fmla="*/ 2400676 w 2400676"/>
              <a:gd name="connsiteY3" fmla="*/ 282753 h 326135"/>
              <a:gd name="connsiteX4" fmla="*/ 2357294 w 2400676"/>
              <a:gd name="connsiteY4" fmla="*/ 326135 h 326135"/>
              <a:gd name="connsiteX5" fmla="*/ 160380 w 2400676"/>
              <a:gd name="connsiteY5" fmla="*/ 326135 h 326135"/>
              <a:gd name="connsiteX6" fmla="*/ 116998 w 2400676"/>
              <a:gd name="connsiteY6" fmla="*/ 282753 h 326135"/>
              <a:gd name="connsiteX7" fmla="*/ 116998 w 2400676"/>
              <a:gd name="connsiteY7" fmla="*/ 238753 h 326135"/>
              <a:gd name="connsiteX8" fmla="*/ 0 w 2400676"/>
              <a:gd name="connsiteY8" fmla="*/ 170894 h 326135"/>
              <a:gd name="connsiteX9" fmla="*/ 116998 w 2400676"/>
              <a:gd name="connsiteY9" fmla="*/ 103035 h 326135"/>
              <a:gd name="connsiteX10" fmla="*/ 116998 w 2400676"/>
              <a:gd name="connsiteY10" fmla="*/ 43382 h 326135"/>
              <a:gd name="connsiteX11" fmla="*/ 160380 w 2400676"/>
              <a:gd name="connsiteY11" fmla="*/ 0 h 32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00676" h="326135">
                <a:moveTo>
                  <a:pt x="160380" y="0"/>
                </a:moveTo>
                <a:lnTo>
                  <a:pt x="2357294" y="0"/>
                </a:lnTo>
                <a:cubicBezTo>
                  <a:pt x="2381253" y="0"/>
                  <a:pt x="2400676" y="19423"/>
                  <a:pt x="2400676" y="43382"/>
                </a:cubicBezTo>
                <a:lnTo>
                  <a:pt x="2400676" y="282753"/>
                </a:lnTo>
                <a:cubicBezTo>
                  <a:pt x="2400676" y="306712"/>
                  <a:pt x="2381253" y="326135"/>
                  <a:pt x="2357294" y="326135"/>
                </a:cubicBezTo>
                <a:lnTo>
                  <a:pt x="160380" y="326135"/>
                </a:lnTo>
                <a:cubicBezTo>
                  <a:pt x="136421" y="326135"/>
                  <a:pt x="116998" y="306712"/>
                  <a:pt x="116998" y="282753"/>
                </a:cubicBezTo>
                <a:lnTo>
                  <a:pt x="116998" y="238753"/>
                </a:lnTo>
                <a:lnTo>
                  <a:pt x="0" y="170894"/>
                </a:lnTo>
                <a:lnTo>
                  <a:pt x="116998" y="103035"/>
                </a:lnTo>
                <a:lnTo>
                  <a:pt x="116998" y="43382"/>
                </a:lnTo>
                <a:cubicBezTo>
                  <a:pt x="116998" y="19423"/>
                  <a:pt x="136421" y="0"/>
                  <a:pt x="160380" y="0"/>
                </a:cubicBezTo>
                <a:close/>
              </a:path>
            </a:pathLst>
          </a:custGeom>
          <a:solidFill>
            <a:schemeClr val="bg1"/>
          </a:solidFill>
          <a:ln>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79004" tIns="39502" rIns="79004" bIns="39502" rtlCol="0" anchor="ctr">
            <a:noAutofit/>
          </a:bodyPr>
          <a:lstStyle/>
          <a:p>
            <a:pPr algn="ctr"/>
            <a:endParaRPr lang="zh-CN" altLang="en-US" sz="1555">
              <a:solidFill>
                <a:schemeClr val="bg1"/>
              </a:solidFill>
            </a:endParaRPr>
          </a:p>
        </p:txBody>
      </p:sp>
      <p:sp>
        <p:nvSpPr>
          <p:cNvPr id="201" name="文本框 200"/>
          <p:cNvSpPr txBox="1"/>
          <p:nvPr/>
        </p:nvSpPr>
        <p:spPr>
          <a:xfrm>
            <a:off x="1821379" y="3579227"/>
            <a:ext cx="1490043" cy="239371"/>
          </a:xfrm>
          <a:prstGeom prst="rect">
            <a:avLst/>
          </a:prstGeom>
          <a:noFill/>
          <a:effectLst/>
        </p:spPr>
        <p:txBody>
          <a:bodyPr wrap="none" lIns="79004" tIns="39502" rIns="79004" bIns="39502" rtlCol="0">
            <a:spAutoFit/>
          </a:bodyPr>
          <a:lstStyle/>
          <a:p>
            <a:r>
              <a:rPr lang="zh-CN" altLang="en-US" sz="1035" dirty="0">
                <a:solidFill>
                  <a:schemeClr val="tx1">
                    <a:lumMod val="75000"/>
                    <a:lumOff val="25000"/>
                  </a:schemeClr>
                </a:solidFill>
                <a:latin typeface="+mn-ea"/>
              </a:rPr>
              <a:t>合作方确定，资源就位</a:t>
            </a:r>
            <a:endParaRPr lang="en-US" altLang="zh-CN" sz="1035" dirty="0">
              <a:solidFill>
                <a:schemeClr val="tx1">
                  <a:lumMod val="75000"/>
                  <a:lumOff val="25000"/>
                </a:schemeClr>
              </a:solidFill>
              <a:latin typeface="+mn-ea"/>
            </a:endParaRPr>
          </a:p>
        </p:txBody>
      </p:sp>
      <p:sp>
        <p:nvSpPr>
          <p:cNvPr id="205" name="文本框 204"/>
          <p:cNvSpPr txBox="1"/>
          <p:nvPr/>
        </p:nvSpPr>
        <p:spPr>
          <a:xfrm>
            <a:off x="1989818" y="2023216"/>
            <a:ext cx="1266940" cy="307777"/>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400" dirty="0"/>
              <a:t>准备期</a:t>
            </a:r>
            <a:endParaRPr lang="zh-CN" altLang="en-US" sz="1400" dirty="0"/>
          </a:p>
        </p:txBody>
      </p:sp>
      <p:sp>
        <p:nvSpPr>
          <p:cNvPr id="209" name="文本框 208"/>
          <p:cNvSpPr txBox="1"/>
          <p:nvPr/>
        </p:nvSpPr>
        <p:spPr>
          <a:xfrm>
            <a:off x="1600913" y="2273687"/>
            <a:ext cx="2044750" cy="276999"/>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en-US" altLang="zh-CN" sz="1200" dirty="0">
                <a:solidFill>
                  <a:schemeClr val="tx1">
                    <a:lumMod val="75000"/>
                    <a:lumOff val="25000"/>
                  </a:schemeClr>
                </a:solidFill>
              </a:rPr>
              <a:t>2023.03-2023.03</a:t>
            </a:r>
            <a:endParaRPr lang="zh-CN" altLang="en-US" sz="1200" dirty="0">
              <a:solidFill>
                <a:schemeClr val="tx1">
                  <a:lumMod val="75000"/>
                  <a:lumOff val="25000"/>
                </a:schemeClr>
              </a:solidFill>
            </a:endParaRPr>
          </a:p>
        </p:txBody>
      </p:sp>
      <p:sp>
        <p:nvSpPr>
          <p:cNvPr id="210" name="文本框 209"/>
          <p:cNvSpPr txBox="1"/>
          <p:nvPr/>
        </p:nvSpPr>
        <p:spPr>
          <a:xfrm>
            <a:off x="4675698" y="2023216"/>
            <a:ext cx="1266940" cy="307777"/>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400" dirty="0"/>
              <a:t>预热期</a:t>
            </a:r>
            <a:endParaRPr lang="zh-CN" altLang="en-US" sz="1400" dirty="0"/>
          </a:p>
        </p:txBody>
      </p:sp>
      <p:sp>
        <p:nvSpPr>
          <p:cNvPr id="211" name="文本框 210"/>
          <p:cNvSpPr txBox="1"/>
          <p:nvPr/>
        </p:nvSpPr>
        <p:spPr>
          <a:xfrm>
            <a:off x="4286793" y="2273687"/>
            <a:ext cx="2044750" cy="276999"/>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en-US" altLang="zh-CN" sz="1200" dirty="0">
                <a:solidFill>
                  <a:schemeClr val="tx1">
                    <a:lumMod val="75000"/>
                    <a:lumOff val="25000"/>
                  </a:schemeClr>
                </a:solidFill>
              </a:rPr>
              <a:t>2023.03-2023.04</a:t>
            </a:r>
            <a:endParaRPr lang="zh-CN" altLang="en-US" sz="1200" dirty="0">
              <a:solidFill>
                <a:schemeClr val="tx1">
                  <a:lumMod val="75000"/>
                  <a:lumOff val="25000"/>
                </a:schemeClr>
              </a:solidFill>
            </a:endParaRPr>
          </a:p>
        </p:txBody>
      </p:sp>
      <p:sp>
        <p:nvSpPr>
          <p:cNvPr id="212" name="文本框 211"/>
          <p:cNvSpPr txBox="1"/>
          <p:nvPr/>
        </p:nvSpPr>
        <p:spPr>
          <a:xfrm>
            <a:off x="7271087" y="2023216"/>
            <a:ext cx="1266940" cy="307777"/>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400" dirty="0"/>
              <a:t>爆发期</a:t>
            </a:r>
            <a:endParaRPr lang="zh-CN" altLang="en-US" sz="1400" dirty="0"/>
          </a:p>
        </p:txBody>
      </p:sp>
      <p:sp>
        <p:nvSpPr>
          <p:cNvPr id="213" name="文本框 212"/>
          <p:cNvSpPr txBox="1"/>
          <p:nvPr/>
        </p:nvSpPr>
        <p:spPr>
          <a:xfrm>
            <a:off x="6882182" y="2273687"/>
            <a:ext cx="2044750" cy="276999"/>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en-US" altLang="zh-CN" sz="1200" dirty="0">
                <a:solidFill>
                  <a:schemeClr val="tx1">
                    <a:lumMod val="75000"/>
                    <a:lumOff val="25000"/>
                  </a:schemeClr>
                </a:solidFill>
              </a:rPr>
              <a:t>2023.04-2023.07</a:t>
            </a:r>
            <a:endParaRPr lang="zh-CN" altLang="en-US" sz="1200" dirty="0">
              <a:solidFill>
                <a:schemeClr val="tx1">
                  <a:lumMod val="75000"/>
                  <a:lumOff val="25000"/>
                </a:schemeClr>
              </a:solidFill>
            </a:endParaRPr>
          </a:p>
        </p:txBody>
      </p:sp>
      <p:sp>
        <p:nvSpPr>
          <p:cNvPr id="214" name="文本框 213"/>
          <p:cNvSpPr txBox="1"/>
          <p:nvPr/>
        </p:nvSpPr>
        <p:spPr>
          <a:xfrm>
            <a:off x="9956940" y="2023216"/>
            <a:ext cx="1266940" cy="307777"/>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400" dirty="0"/>
              <a:t>长尾期</a:t>
            </a:r>
            <a:endParaRPr lang="zh-CN" altLang="en-US" sz="1400" dirty="0"/>
          </a:p>
        </p:txBody>
      </p:sp>
      <p:sp>
        <p:nvSpPr>
          <p:cNvPr id="215" name="文本框 214"/>
          <p:cNvSpPr txBox="1"/>
          <p:nvPr/>
        </p:nvSpPr>
        <p:spPr>
          <a:xfrm>
            <a:off x="9568035" y="2273687"/>
            <a:ext cx="2044750" cy="276999"/>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en-US" altLang="zh-CN" sz="1200" dirty="0">
                <a:solidFill>
                  <a:schemeClr val="tx1">
                    <a:lumMod val="75000"/>
                    <a:lumOff val="25000"/>
                  </a:schemeClr>
                </a:solidFill>
              </a:rPr>
              <a:t>2023.07-2023.12</a:t>
            </a:r>
            <a:endParaRPr lang="zh-CN" altLang="en-US" sz="1200" dirty="0">
              <a:solidFill>
                <a:schemeClr val="tx1">
                  <a:lumMod val="75000"/>
                  <a:lumOff val="25000"/>
                </a:schemeClr>
              </a:solidFill>
            </a:endParaRPr>
          </a:p>
        </p:txBody>
      </p:sp>
      <p:sp>
        <p:nvSpPr>
          <p:cNvPr id="216" name="文本框 215"/>
          <p:cNvSpPr txBox="1"/>
          <p:nvPr/>
        </p:nvSpPr>
        <p:spPr>
          <a:xfrm>
            <a:off x="1576640" y="2893268"/>
            <a:ext cx="2182560" cy="307777"/>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400" dirty="0">
                <a:solidFill>
                  <a:schemeClr val="bg2"/>
                </a:solidFill>
              </a:rPr>
              <a:t>联系合作方，前期准备</a:t>
            </a:r>
            <a:endParaRPr lang="zh-CN" altLang="en-US" sz="1400" dirty="0">
              <a:solidFill>
                <a:schemeClr val="bg2"/>
              </a:solidFill>
            </a:endParaRPr>
          </a:p>
        </p:txBody>
      </p:sp>
      <p:grpSp>
        <p:nvGrpSpPr>
          <p:cNvPr id="222" name="组合 221"/>
          <p:cNvGrpSpPr/>
          <p:nvPr/>
        </p:nvGrpSpPr>
        <p:grpSpPr>
          <a:xfrm>
            <a:off x="1315033" y="4122634"/>
            <a:ext cx="85936" cy="85936"/>
            <a:chOff x="4651189" y="2172067"/>
            <a:chExt cx="85936" cy="85936"/>
          </a:xfrm>
        </p:grpSpPr>
        <p:sp>
          <p:nvSpPr>
            <p:cNvPr id="223" name="椭圆 222"/>
            <p:cNvSpPr/>
            <p:nvPr>
              <p:custDataLst>
                <p:tags r:id="rId3"/>
              </p:custDataLst>
            </p:nvPr>
          </p:nvSpPr>
          <p:spPr>
            <a:xfrm>
              <a:off x="4651189" y="2172067"/>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480" name="椭圆 479"/>
            <p:cNvSpPr/>
            <p:nvPr/>
          </p:nvSpPr>
          <p:spPr>
            <a:xfrm>
              <a:off x="4674715" y="2195595"/>
              <a:ext cx="38880" cy="3888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sp>
        <p:nvSpPr>
          <p:cNvPr id="481" name="任意多边形: 形状 480"/>
          <p:cNvSpPr/>
          <p:nvPr>
            <p:custDataLst>
              <p:tags r:id="rId4"/>
            </p:custDataLst>
          </p:nvPr>
        </p:nvSpPr>
        <p:spPr>
          <a:xfrm>
            <a:off x="1545459" y="4002534"/>
            <a:ext cx="2314736" cy="326135"/>
          </a:xfrm>
          <a:custGeom>
            <a:avLst/>
            <a:gdLst>
              <a:gd name="connsiteX0" fmla="*/ 160380 w 2400676"/>
              <a:gd name="connsiteY0" fmla="*/ 0 h 326135"/>
              <a:gd name="connsiteX1" fmla="*/ 2357294 w 2400676"/>
              <a:gd name="connsiteY1" fmla="*/ 0 h 326135"/>
              <a:gd name="connsiteX2" fmla="*/ 2400676 w 2400676"/>
              <a:gd name="connsiteY2" fmla="*/ 43382 h 326135"/>
              <a:gd name="connsiteX3" fmla="*/ 2400676 w 2400676"/>
              <a:gd name="connsiteY3" fmla="*/ 282753 h 326135"/>
              <a:gd name="connsiteX4" fmla="*/ 2357294 w 2400676"/>
              <a:gd name="connsiteY4" fmla="*/ 326135 h 326135"/>
              <a:gd name="connsiteX5" fmla="*/ 160380 w 2400676"/>
              <a:gd name="connsiteY5" fmla="*/ 326135 h 326135"/>
              <a:gd name="connsiteX6" fmla="*/ 116998 w 2400676"/>
              <a:gd name="connsiteY6" fmla="*/ 282753 h 326135"/>
              <a:gd name="connsiteX7" fmla="*/ 116998 w 2400676"/>
              <a:gd name="connsiteY7" fmla="*/ 238753 h 326135"/>
              <a:gd name="connsiteX8" fmla="*/ 0 w 2400676"/>
              <a:gd name="connsiteY8" fmla="*/ 170894 h 326135"/>
              <a:gd name="connsiteX9" fmla="*/ 116998 w 2400676"/>
              <a:gd name="connsiteY9" fmla="*/ 103035 h 326135"/>
              <a:gd name="connsiteX10" fmla="*/ 116998 w 2400676"/>
              <a:gd name="connsiteY10" fmla="*/ 43382 h 326135"/>
              <a:gd name="connsiteX11" fmla="*/ 160380 w 2400676"/>
              <a:gd name="connsiteY11" fmla="*/ 0 h 32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00676" h="326135">
                <a:moveTo>
                  <a:pt x="160380" y="0"/>
                </a:moveTo>
                <a:lnTo>
                  <a:pt x="2357294" y="0"/>
                </a:lnTo>
                <a:cubicBezTo>
                  <a:pt x="2381253" y="0"/>
                  <a:pt x="2400676" y="19423"/>
                  <a:pt x="2400676" y="43382"/>
                </a:cubicBezTo>
                <a:lnTo>
                  <a:pt x="2400676" y="282753"/>
                </a:lnTo>
                <a:cubicBezTo>
                  <a:pt x="2400676" y="306712"/>
                  <a:pt x="2381253" y="326135"/>
                  <a:pt x="2357294" y="326135"/>
                </a:cubicBezTo>
                <a:lnTo>
                  <a:pt x="160380" y="326135"/>
                </a:lnTo>
                <a:cubicBezTo>
                  <a:pt x="136421" y="326135"/>
                  <a:pt x="116998" y="306712"/>
                  <a:pt x="116998" y="282753"/>
                </a:cubicBezTo>
                <a:lnTo>
                  <a:pt x="116998" y="238753"/>
                </a:lnTo>
                <a:lnTo>
                  <a:pt x="0" y="170894"/>
                </a:lnTo>
                <a:lnTo>
                  <a:pt x="116998" y="103035"/>
                </a:lnTo>
                <a:lnTo>
                  <a:pt x="116998" y="43382"/>
                </a:lnTo>
                <a:cubicBezTo>
                  <a:pt x="116998" y="19423"/>
                  <a:pt x="136421" y="0"/>
                  <a:pt x="160380" y="0"/>
                </a:cubicBezTo>
                <a:close/>
              </a:path>
            </a:pathLst>
          </a:custGeom>
          <a:solidFill>
            <a:schemeClr val="bg1"/>
          </a:solidFill>
          <a:ln>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79004" tIns="39502" rIns="79004" bIns="39502" rtlCol="0" anchor="ctr">
            <a:noAutofit/>
          </a:bodyPr>
          <a:lstStyle/>
          <a:p>
            <a:pPr algn="ctr"/>
            <a:endParaRPr lang="zh-CN" altLang="en-US" sz="1555">
              <a:solidFill>
                <a:schemeClr val="bg1"/>
              </a:solidFill>
            </a:endParaRPr>
          </a:p>
        </p:txBody>
      </p:sp>
      <p:sp>
        <p:nvSpPr>
          <p:cNvPr id="482" name="文本框 481"/>
          <p:cNvSpPr txBox="1"/>
          <p:nvPr/>
        </p:nvSpPr>
        <p:spPr>
          <a:xfrm>
            <a:off x="1821379" y="4064599"/>
            <a:ext cx="1345773" cy="239371"/>
          </a:xfrm>
          <a:prstGeom prst="rect">
            <a:avLst/>
          </a:prstGeom>
          <a:noFill/>
          <a:effectLst/>
        </p:spPr>
        <p:txBody>
          <a:bodyPr wrap="none" lIns="79004" tIns="39502" rIns="79004" bIns="39502" rtlCol="0">
            <a:spAutoFit/>
          </a:bodyPr>
          <a:lstStyle/>
          <a:p>
            <a:r>
              <a:rPr lang="zh-CN" altLang="en-US" sz="1035" dirty="0">
                <a:solidFill>
                  <a:schemeClr val="tx1">
                    <a:lumMod val="75000"/>
                    <a:lumOff val="25000"/>
                  </a:schemeClr>
                </a:solidFill>
                <a:latin typeface="+mn-ea"/>
              </a:rPr>
              <a:t>敲定关键</a:t>
            </a:r>
            <a:r>
              <a:rPr lang="en-US" altLang="zh-CN" sz="1035" dirty="0">
                <a:solidFill>
                  <a:schemeClr val="tx1">
                    <a:lumMod val="75000"/>
                    <a:lumOff val="25000"/>
                  </a:schemeClr>
                </a:solidFill>
                <a:latin typeface="+mn-ea"/>
              </a:rPr>
              <a:t>KOL</a:t>
            </a:r>
            <a:r>
              <a:rPr lang="zh-CN" altLang="en-US" sz="1035" dirty="0">
                <a:solidFill>
                  <a:schemeClr val="tx1">
                    <a:lumMod val="75000"/>
                    <a:lumOff val="25000"/>
                  </a:schemeClr>
                </a:solidFill>
                <a:latin typeface="+mn-ea"/>
              </a:rPr>
              <a:t>、</a:t>
            </a:r>
            <a:r>
              <a:rPr lang="en-US" altLang="zh-CN" sz="1035" dirty="0">
                <a:solidFill>
                  <a:schemeClr val="tx1">
                    <a:lumMod val="75000"/>
                    <a:lumOff val="25000"/>
                  </a:schemeClr>
                </a:solidFill>
                <a:latin typeface="+mn-ea"/>
              </a:rPr>
              <a:t>KOC</a:t>
            </a:r>
            <a:endParaRPr lang="en-US" altLang="zh-CN" sz="1035" dirty="0">
              <a:solidFill>
                <a:schemeClr val="tx1">
                  <a:lumMod val="75000"/>
                  <a:lumOff val="25000"/>
                </a:schemeClr>
              </a:solidFill>
              <a:latin typeface="+mn-ea"/>
            </a:endParaRPr>
          </a:p>
        </p:txBody>
      </p:sp>
      <p:grpSp>
        <p:nvGrpSpPr>
          <p:cNvPr id="483" name="组合 482"/>
          <p:cNvGrpSpPr/>
          <p:nvPr/>
        </p:nvGrpSpPr>
        <p:grpSpPr>
          <a:xfrm>
            <a:off x="1315033" y="4608006"/>
            <a:ext cx="85936" cy="85936"/>
            <a:chOff x="4651189" y="2172067"/>
            <a:chExt cx="85936" cy="85936"/>
          </a:xfrm>
        </p:grpSpPr>
        <p:sp>
          <p:nvSpPr>
            <p:cNvPr id="484" name="椭圆 483"/>
            <p:cNvSpPr/>
            <p:nvPr>
              <p:custDataLst>
                <p:tags r:id="rId5"/>
              </p:custDataLst>
            </p:nvPr>
          </p:nvSpPr>
          <p:spPr>
            <a:xfrm>
              <a:off x="4651189" y="2172067"/>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485" name="椭圆 484"/>
            <p:cNvSpPr/>
            <p:nvPr/>
          </p:nvSpPr>
          <p:spPr>
            <a:xfrm>
              <a:off x="4674715" y="2195595"/>
              <a:ext cx="38880" cy="3888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sp>
        <p:nvSpPr>
          <p:cNvPr id="486" name="任意多边形: 形状 485"/>
          <p:cNvSpPr/>
          <p:nvPr>
            <p:custDataLst>
              <p:tags r:id="rId6"/>
            </p:custDataLst>
          </p:nvPr>
        </p:nvSpPr>
        <p:spPr>
          <a:xfrm>
            <a:off x="1545459" y="4487906"/>
            <a:ext cx="2314735" cy="326135"/>
          </a:xfrm>
          <a:custGeom>
            <a:avLst/>
            <a:gdLst>
              <a:gd name="connsiteX0" fmla="*/ 160380 w 2400676"/>
              <a:gd name="connsiteY0" fmla="*/ 0 h 326135"/>
              <a:gd name="connsiteX1" fmla="*/ 2357294 w 2400676"/>
              <a:gd name="connsiteY1" fmla="*/ 0 h 326135"/>
              <a:gd name="connsiteX2" fmla="*/ 2400676 w 2400676"/>
              <a:gd name="connsiteY2" fmla="*/ 43382 h 326135"/>
              <a:gd name="connsiteX3" fmla="*/ 2400676 w 2400676"/>
              <a:gd name="connsiteY3" fmla="*/ 282753 h 326135"/>
              <a:gd name="connsiteX4" fmla="*/ 2357294 w 2400676"/>
              <a:gd name="connsiteY4" fmla="*/ 326135 h 326135"/>
              <a:gd name="connsiteX5" fmla="*/ 160380 w 2400676"/>
              <a:gd name="connsiteY5" fmla="*/ 326135 h 326135"/>
              <a:gd name="connsiteX6" fmla="*/ 116998 w 2400676"/>
              <a:gd name="connsiteY6" fmla="*/ 282753 h 326135"/>
              <a:gd name="connsiteX7" fmla="*/ 116998 w 2400676"/>
              <a:gd name="connsiteY7" fmla="*/ 238753 h 326135"/>
              <a:gd name="connsiteX8" fmla="*/ 0 w 2400676"/>
              <a:gd name="connsiteY8" fmla="*/ 170894 h 326135"/>
              <a:gd name="connsiteX9" fmla="*/ 116998 w 2400676"/>
              <a:gd name="connsiteY9" fmla="*/ 103035 h 326135"/>
              <a:gd name="connsiteX10" fmla="*/ 116998 w 2400676"/>
              <a:gd name="connsiteY10" fmla="*/ 43382 h 326135"/>
              <a:gd name="connsiteX11" fmla="*/ 160380 w 2400676"/>
              <a:gd name="connsiteY11" fmla="*/ 0 h 32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00676" h="326135">
                <a:moveTo>
                  <a:pt x="160380" y="0"/>
                </a:moveTo>
                <a:lnTo>
                  <a:pt x="2357294" y="0"/>
                </a:lnTo>
                <a:cubicBezTo>
                  <a:pt x="2381253" y="0"/>
                  <a:pt x="2400676" y="19423"/>
                  <a:pt x="2400676" y="43382"/>
                </a:cubicBezTo>
                <a:lnTo>
                  <a:pt x="2400676" y="282753"/>
                </a:lnTo>
                <a:cubicBezTo>
                  <a:pt x="2400676" y="306712"/>
                  <a:pt x="2381253" y="326135"/>
                  <a:pt x="2357294" y="326135"/>
                </a:cubicBezTo>
                <a:lnTo>
                  <a:pt x="160380" y="326135"/>
                </a:lnTo>
                <a:cubicBezTo>
                  <a:pt x="136421" y="326135"/>
                  <a:pt x="116998" y="306712"/>
                  <a:pt x="116998" y="282753"/>
                </a:cubicBezTo>
                <a:lnTo>
                  <a:pt x="116998" y="238753"/>
                </a:lnTo>
                <a:lnTo>
                  <a:pt x="0" y="170894"/>
                </a:lnTo>
                <a:lnTo>
                  <a:pt x="116998" y="103035"/>
                </a:lnTo>
                <a:lnTo>
                  <a:pt x="116998" y="43382"/>
                </a:lnTo>
                <a:cubicBezTo>
                  <a:pt x="116998" y="19423"/>
                  <a:pt x="136421" y="0"/>
                  <a:pt x="160380" y="0"/>
                </a:cubicBezTo>
                <a:close/>
              </a:path>
            </a:pathLst>
          </a:custGeom>
          <a:solidFill>
            <a:schemeClr val="bg1"/>
          </a:solidFill>
          <a:ln>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79004" tIns="39502" rIns="79004" bIns="39502" rtlCol="0" anchor="ctr">
            <a:noAutofit/>
          </a:bodyPr>
          <a:lstStyle/>
          <a:p>
            <a:pPr algn="ctr"/>
            <a:endParaRPr lang="zh-CN" altLang="en-US" sz="1555">
              <a:solidFill>
                <a:schemeClr val="bg1"/>
              </a:solidFill>
            </a:endParaRPr>
          </a:p>
        </p:txBody>
      </p:sp>
      <p:sp>
        <p:nvSpPr>
          <p:cNvPr id="487" name="文本框 486"/>
          <p:cNvSpPr txBox="1"/>
          <p:nvPr/>
        </p:nvSpPr>
        <p:spPr>
          <a:xfrm>
            <a:off x="1821379" y="4549971"/>
            <a:ext cx="957847" cy="239371"/>
          </a:xfrm>
          <a:prstGeom prst="rect">
            <a:avLst/>
          </a:prstGeom>
          <a:noFill/>
          <a:effectLst/>
        </p:spPr>
        <p:txBody>
          <a:bodyPr wrap="none" lIns="79004" tIns="39502" rIns="79004" bIns="39502" rtlCol="0">
            <a:spAutoFit/>
          </a:bodyPr>
          <a:lstStyle/>
          <a:p>
            <a:r>
              <a:rPr lang="zh-CN" altLang="en-US" sz="1035" dirty="0">
                <a:solidFill>
                  <a:schemeClr val="tx1">
                    <a:lumMod val="75000"/>
                    <a:lumOff val="25000"/>
                  </a:schemeClr>
                </a:solidFill>
                <a:latin typeface="+mn-ea"/>
              </a:rPr>
              <a:t>确定营销方向</a:t>
            </a:r>
            <a:endParaRPr lang="en-US" altLang="zh-CN" sz="1035" dirty="0">
              <a:solidFill>
                <a:schemeClr val="tx1">
                  <a:lumMod val="75000"/>
                  <a:lumOff val="25000"/>
                </a:schemeClr>
              </a:solidFill>
              <a:latin typeface="+mn-ea"/>
            </a:endParaRPr>
          </a:p>
        </p:txBody>
      </p:sp>
      <p:sp>
        <p:nvSpPr>
          <p:cNvPr id="488" name="文本框 487"/>
          <p:cNvSpPr txBox="1"/>
          <p:nvPr/>
        </p:nvSpPr>
        <p:spPr>
          <a:xfrm>
            <a:off x="220436" y="5192416"/>
            <a:ext cx="1266940"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zh-CN" altLang="en-US" dirty="0"/>
              <a:t>传播平台</a:t>
            </a:r>
            <a:endParaRPr lang="zh-CN" altLang="en-US" dirty="0"/>
          </a:p>
        </p:txBody>
      </p:sp>
      <p:sp>
        <p:nvSpPr>
          <p:cNvPr id="489" name="文本框 488"/>
          <p:cNvSpPr txBox="1"/>
          <p:nvPr/>
        </p:nvSpPr>
        <p:spPr>
          <a:xfrm>
            <a:off x="220436" y="5517909"/>
            <a:ext cx="113756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5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05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491" name="文本框 490"/>
          <p:cNvSpPr txBox="1"/>
          <p:nvPr/>
        </p:nvSpPr>
        <p:spPr>
          <a:xfrm>
            <a:off x="220436" y="5937087"/>
            <a:ext cx="1266940"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zh-CN" altLang="en-US" dirty="0">
                <a:solidFill>
                  <a:schemeClr val="accent3"/>
                </a:solidFill>
              </a:rPr>
              <a:t>预估效果</a:t>
            </a:r>
            <a:endParaRPr lang="zh-CN" altLang="en-US" dirty="0">
              <a:solidFill>
                <a:schemeClr val="accent3"/>
              </a:solidFill>
            </a:endParaRPr>
          </a:p>
        </p:txBody>
      </p:sp>
      <p:sp>
        <p:nvSpPr>
          <p:cNvPr id="492" name="文本框 491"/>
          <p:cNvSpPr txBox="1"/>
          <p:nvPr/>
        </p:nvSpPr>
        <p:spPr>
          <a:xfrm>
            <a:off x="220436" y="6248066"/>
            <a:ext cx="113756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5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05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512" name="矩形: 圆角 511"/>
          <p:cNvSpPr/>
          <p:nvPr/>
        </p:nvSpPr>
        <p:spPr>
          <a:xfrm>
            <a:off x="3995059" y="2792250"/>
            <a:ext cx="2502199" cy="509814"/>
          </a:xfrm>
          <a:prstGeom prst="roundRect">
            <a:avLst>
              <a:gd name="adj" fmla="val 1382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cxnSp>
        <p:nvCxnSpPr>
          <p:cNvPr id="513" name="直接连接符 512"/>
          <p:cNvCxnSpPr/>
          <p:nvPr/>
        </p:nvCxnSpPr>
        <p:spPr>
          <a:xfrm>
            <a:off x="3995059" y="3477935"/>
            <a:ext cx="0" cy="154800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14" name="组合 513"/>
          <p:cNvGrpSpPr/>
          <p:nvPr/>
        </p:nvGrpSpPr>
        <p:grpSpPr>
          <a:xfrm>
            <a:off x="3952091" y="3637262"/>
            <a:ext cx="85936" cy="85936"/>
            <a:chOff x="4651189" y="2172067"/>
            <a:chExt cx="85936" cy="85936"/>
          </a:xfrm>
        </p:grpSpPr>
        <p:sp>
          <p:nvSpPr>
            <p:cNvPr id="515" name="椭圆 514"/>
            <p:cNvSpPr/>
            <p:nvPr>
              <p:custDataLst>
                <p:tags r:id="rId7"/>
              </p:custDataLst>
            </p:nvPr>
          </p:nvSpPr>
          <p:spPr>
            <a:xfrm>
              <a:off x="4651189" y="2172067"/>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516" name="椭圆 515"/>
            <p:cNvSpPr/>
            <p:nvPr/>
          </p:nvSpPr>
          <p:spPr>
            <a:xfrm>
              <a:off x="4674715" y="2195595"/>
              <a:ext cx="38880" cy="3888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sp>
        <p:nvSpPr>
          <p:cNvPr id="517" name="任意多边形: 形状 516"/>
          <p:cNvSpPr/>
          <p:nvPr>
            <p:custDataLst>
              <p:tags r:id="rId8"/>
            </p:custDataLst>
          </p:nvPr>
        </p:nvSpPr>
        <p:spPr>
          <a:xfrm>
            <a:off x="4182517" y="3517162"/>
            <a:ext cx="2314737" cy="326135"/>
          </a:xfrm>
          <a:custGeom>
            <a:avLst/>
            <a:gdLst>
              <a:gd name="connsiteX0" fmla="*/ 160380 w 2400676"/>
              <a:gd name="connsiteY0" fmla="*/ 0 h 326135"/>
              <a:gd name="connsiteX1" fmla="*/ 2357294 w 2400676"/>
              <a:gd name="connsiteY1" fmla="*/ 0 h 326135"/>
              <a:gd name="connsiteX2" fmla="*/ 2400676 w 2400676"/>
              <a:gd name="connsiteY2" fmla="*/ 43382 h 326135"/>
              <a:gd name="connsiteX3" fmla="*/ 2400676 w 2400676"/>
              <a:gd name="connsiteY3" fmla="*/ 282753 h 326135"/>
              <a:gd name="connsiteX4" fmla="*/ 2357294 w 2400676"/>
              <a:gd name="connsiteY4" fmla="*/ 326135 h 326135"/>
              <a:gd name="connsiteX5" fmla="*/ 160380 w 2400676"/>
              <a:gd name="connsiteY5" fmla="*/ 326135 h 326135"/>
              <a:gd name="connsiteX6" fmla="*/ 116998 w 2400676"/>
              <a:gd name="connsiteY6" fmla="*/ 282753 h 326135"/>
              <a:gd name="connsiteX7" fmla="*/ 116998 w 2400676"/>
              <a:gd name="connsiteY7" fmla="*/ 238753 h 326135"/>
              <a:gd name="connsiteX8" fmla="*/ 0 w 2400676"/>
              <a:gd name="connsiteY8" fmla="*/ 170894 h 326135"/>
              <a:gd name="connsiteX9" fmla="*/ 116998 w 2400676"/>
              <a:gd name="connsiteY9" fmla="*/ 103035 h 326135"/>
              <a:gd name="connsiteX10" fmla="*/ 116998 w 2400676"/>
              <a:gd name="connsiteY10" fmla="*/ 43382 h 326135"/>
              <a:gd name="connsiteX11" fmla="*/ 160380 w 2400676"/>
              <a:gd name="connsiteY11" fmla="*/ 0 h 32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00676" h="326135">
                <a:moveTo>
                  <a:pt x="160380" y="0"/>
                </a:moveTo>
                <a:lnTo>
                  <a:pt x="2357294" y="0"/>
                </a:lnTo>
                <a:cubicBezTo>
                  <a:pt x="2381253" y="0"/>
                  <a:pt x="2400676" y="19423"/>
                  <a:pt x="2400676" y="43382"/>
                </a:cubicBezTo>
                <a:lnTo>
                  <a:pt x="2400676" y="282753"/>
                </a:lnTo>
                <a:cubicBezTo>
                  <a:pt x="2400676" y="306712"/>
                  <a:pt x="2381253" y="326135"/>
                  <a:pt x="2357294" y="326135"/>
                </a:cubicBezTo>
                <a:lnTo>
                  <a:pt x="160380" y="326135"/>
                </a:lnTo>
                <a:cubicBezTo>
                  <a:pt x="136421" y="326135"/>
                  <a:pt x="116998" y="306712"/>
                  <a:pt x="116998" y="282753"/>
                </a:cubicBezTo>
                <a:lnTo>
                  <a:pt x="116998" y="238753"/>
                </a:lnTo>
                <a:lnTo>
                  <a:pt x="0" y="170894"/>
                </a:lnTo>
                <a:lnTo>
                  <a:pt x="116998" y="103035"/>
                </a:lnTo>
                <a:lnTo>
                  <a:pt x="116998" y="43382"/>
                </a:lnTo>
                <a:cubicBezTo>
                  <a:pt x="116998" y="19423"/>
                  <a:pt x="136421" y="0"/>
                  <a:pt x="160380" y="0"/>
                </a:cubicBezTo>
                <a:close/>
              </a:path>
            </a:pathLst>
          </a:custGeom>
          <a:solidFill>
            <a:schemeClr val="bg1"/>
          </a:solidFill>
          <a:ln>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79004" tIns="39502" rIns="79004" bIns="39502" rtlCol="0" anchor="ctr">
            <a:noAutofit/>
          </a:bodyPr>
          <a:lstStyle/>
          <a:p>
            <a:pPr algn="ctr"/>
            <a:endParaRPr lang="zh-CN" altLang="en-US" sz="1555">
              <a:solidFill>
                <a:schemeClr val="bg1"/>
              </a:solidFill>
            </a:endParaRPr>
          </a:p>
        </p:txBody>
      </p:sp>
      <p:sp>
        <p:nvSpPr>
          <p:cNvPr id="518" name="文本框 517"/>
          <p:cNvSpPr txBox="1"/>
          <p:nvPr/>
        </p:nvSpPr>
        <p:spPr>
          <a:xfrm>
            <a:off x="4458437" y="3579227"/>
            <a:ext cx="1950106" cy="239371"/>
          </a:xfrm>
          <a:prstGeom prst="rect">
            <a:avLst/>
          </a:prstGeom>
          <a:noFill/>
          <a:effectLst/>
        </p:spPr>
        <p:txBody>
          <a:bodyPr wrap="none" lIns="79004" tIns="39502" rIns="79004" bIns="39502" rtlCol="0">
            <a:spAutoFit/>
          </a:bodyPr>
          <a:lstStyle/>
          <a:p>
            <a:r>
              <a:rPr lang="zh-CN" altLang="en-US" sz="1035" dirty="0">
                <a:solidFill>
                  <a:schemeClr val="tx1">
                    <a:lumMod val="75000"/>
                    <a:lumOff val="25000"/>
                  </a:schemeClr>
                </a:solidFill>
                <a:latin typeface="+mn-ea"/>
              </a:rPr>
              <a:t>发起微博话题，吸引粉丝讨论</a:t>
            </a:r>
            <a:endParaRPr lang="en-US" altLang="zh-CN" sz="1035" dirty="0">
              <a:solidFill>
                <a:schemeClr val="tx1">
                  <a:lumMod val="75000"/>
                  <a:lumOff val="25000"/>
                </a:schemeClr>
              </a:solidFill>
              <a:latin typeface="+mn-ea"/>
            </a:endParaRPr>
          </a:p>
        </p:txBody>
      </p:sp>
      <p:sp>
        <p:nvSpPr>
          <p:cNvPr id="519" name="文本框 518"/>
          <p:cNvSpPr txBox="1"/>
          <p:nvPr/>
        </p:nvSpPr>
        <p:spPr>
          <a:xfrm>
            <a:off x="4213698" y="2893268"/>
            <a:ext cx="2182560" cy="307777"/>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400" dirty="0">
                <a:solidFill>
                  <a:schemeClr val="bg2"/>
                </a:solidFill>
              </a:rPr>
              <a:t>话题炒作，活动预热</a:t>
            </a:r>
            <a:endParaRPr lang="zh-CN" altLang="en-US" sz="1400" dirty="0">
              <a:solidFill>
                <a:schemeClr val="bg2"/>
              </a:solidFill>
            </a:endParaRPr>
          </a:p>
        </p:txBody>
      </p:sp>
      <p:grpSp>
        <p:nvGrpSpPr>
          <p:cNvPr id="520" name="组合 519"/>
          <p:cNvGrpSpPr/>
          <p:nvPr/>
        </p:nvGrpSpPr>
        <p:grpSpPr>
          <a:xfrm>
            <a:off x="3952091" y="4122634"/>
            <a:ext cx="85936" cy="85936"/>
            <a:chOff x="4651189" y="2172067"/>
            <a:chExt cx="85936" cy="85936"/>
          </a:xfrm>
        </p:grpSpPr>
        <p:sp>
          <p:nvSpPr>
            <p:cNvPr id="521" name="椭圆 520"/>
            <p:cNvSpPr/>
            <p:nvPr>
              <p:custDataLst>
                <p:tags r:id="rId9"/>
              </p:custDataLst>
            </p:nvPr>
          </p:nvSpPr>
          <p:spPr>
            <a:xfrm>
              <a:off x="4651189" y="2172067"/>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522" name="椭圆 521"/>
            <p:cNvSpPr/>
            <p:nvPr/>
          </p:nvSpPr>
          <p:spPr>
            <a:xfrm>
              <a:off x="4674715" y="2195595"/>
              <a:ext cx="38880" cy="3888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sp>
        <p:nvSpPr>
          <p:cNvPr id="523" name="任意多边形: 形状 522"/>
          <p:cNvSpPr/>
          <p:nvPr>
            <p:custDataLst>
              <p:tags r:id="rId10"/>
            </p:custDataLst>
          </p:nvPr>
        </p:nvSpPr>
        <p:spPr>
          <a:xfrm>
            <a:off x="4182517" y="4002534"/>
            <a:ext cx="2314736" cy="326135"/>
          </a:xfrm>
          <a:custGeom>
            <a:avLst/>
            <a:gdLst>
              <a:gd name="connsiteX0" fmla="*/ 160380 w 2400676"/>
              <a:gd name="connsiteY0" fmla="*/ 0 h 326135"/>
              <a:gd name="connsiteX1" fmla="*/ 2357294 w 2400676"/>
              <a:gd name="connsiteY1" fmla="*/ 0 h 326135"/>
              <a:gd name="connsiteX2" fmla="*/ 2400676 w 2400676"/>
              <a:gd name="connsiteY2" fmla="*/ 43382 h 326135"/>
              <a:gd name="connsiteX3" fmla="*/ 2400676 w 2400676"/>
              <a:gd name="connsiteY3" fmla="*/ 282753 h 326135"/>
              <a:gd name="connsiteX4" fmla="*/ 2357294 w 2400676"/>
              <a:gd name="connsiteY4" fmla="*/ 326135 h 326135"/>
              <a:gd name="connsiteX5" fmla="*/ 160380 w 2400676"/>
              <a:gd name="connsiteY5" fmla="*/ 326135 h 326135"/>
              <a:gd name="connsiteX6" fmla="*/ 116998 w 2400676"/>
              <a:gd name="connsiteY6" fmla="*/ 282753 h 326135"/>
              <a:gd name="connsiteX7" fmla="*/ 116998 w 2400676"/>
              <a:gd name="connsiteY7" fmla="*/ 238753 h 326135"/>
              <a:gd name="connsiteX8" fmla="*/ 0 w 2400676"/>
              <a:gd name="connsiteY8" fmla="*/ 170894 h 326135"/>
              <a:gd name="connsiteX9" fmla="*/ 116998 w 2400676"/>
              <a:gd name="connsiteY9" fmla="*/ 103035 h 326135"/>
              <a:gd name="connsiteX10" fmla="*/ 116998 w 2400676"/>
              <a:gd name="connsiteY10" fmla="*/ 43382 h 326135"/>
              <a:gd name="connsiteX11" fmla="*/ 160380 w 2400676"/>
              <a:gd name="connsiteY11" fmla="*/ 0 h 32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00676" h="326135">
                <a:moveTo>
                  <a:pt x="160380" y="0"/>
                </a:moveTo>
                <a:lnTo>
                  <a:pt x="2357294" y="0"/>
                </a:lnTo>
                <a:cubicBezTo>
                  <a:pt x="2381253" y="0"/>
                  <a:pt x="2400676" y="19423"/>
                  <a:pt x="2400676" y="43382"/>
                </a:cubicBezTo>
                <a:lnTo>
                  <a:pt x="2400676" y="282753"/>
                </a:lnTo>
                <a:cubicBezTo>
                  <a:pt x="2400676" y="306712"/>
                  <a:pt x="2381253" y="326135"/>
                  <a:pt x="2357294" y="326135"/>
                </a:cubicBezTo>
                <a:lnTo>
                  <a:pt x="160380" y="326135"/>
                </a:lnTo>
                <a:cubicBezTo>
                  <a:pt x="136421" y="326135"/>
                  <a:pt x="116998" y="306712"/>
                  <a:pt x="116998" y="282753"/>
                </a:cubicBezTo>
                <a:lnTo>
                  <a:pt x="116998" y="238753"/>
                </a:lnTo>
                <a:lnTo>
                  <a:pt x="0" y="170894"/>
                </a:lnTo>
                <a:lnTo>
                  <a:pt x="116998" y="103035"/>
                </a:lnTo>
                <a:lnTo>
                  <a:pt x="116998" y="43382"/>
                </a:lnTo>
                <a:cubicBezTo>
                  <a:pt x="116998" y="19423"/>
                  <a:pt x="136421" y="0"/>
                  <a:pt x="160380" y="0"/>
                </a:cubicBezTo>
                <a:close/>
              </a:path>
            </a:pathLst>
          </a:custGeom>
          <a:solidFill>
            <a:schemeClr val="bg1"/>
          </a:solidFill>
          <a:ln>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79004" tIns="39502" rIns="79004" bIns="39502" rtlCol="0" anchor="ctr">
            <a:noAutofit/>
          </a:bodyPr>
          <a:lstStyle/>
          <a:p>
            <a:pPr algn="ctr"/>
            <a:endParaRPr lang="zh-CN" altLang="en-US" sz="1555">
              <a:solidFill>
                <a:schemeClr val="bg1"/>
              </a:solidFill>
            </a:endParaRPr>
          </a:p>
        </p:txBody>
      </p:sp>
      <p:sp>
        <p:nvSpPr>
          <p:cNvPr id="524" name="文本框 523"/>
          <p:cNvSpPr txBox="1"/>
          <p:nvPr/>
        </p:nvSpPr>
        <p:spPr>
          <a:xfrm>
            <a:off x="4458437" y="4064599"/>
            <a:ext cx="1945296" cy="239371"/>
          </a:xfrm>
          <a:prstGeom prst="rect">
            <a:avLst/>
          </a:prstGeom>
          <a:noFill/>
          <a:effectLst/>
        </p:spPr>
        <p:txBody>
          <a:bodyPr wrap="none" lIns="79004" tIns="39502" rIns="79004" bIns="39502" rtlCol="0">
            <a:spAutoFit/>
          </a:bodyPr>
          <a:lstStyle/>
          <a:p>
            <a:r>
              <a:rPr lang="zh-CN" altLang="en-US" sz="1035" dirty="0">
                <a:solidFill>
                  <a:schemeClr val="tx1">
                    <a:lumMod val="75000"/>
                    <a:lumOff val="25000"/>
                  </a:schemeClr>
                </a:solidFill>
                <a:latin typeface="+mn-ea"/>
              </a:rPr>
              <a:t>发起小红书</a:t>
            </a:r>
            <a:r>
              <a:rPr lang="en-US" altLang="zh-CN" sz="1035" dirty="0">
                <a:solidFill>
                  <a:schemeClr val="tx1">
                    <a:lumMod val="75000"/>
                    <a:lumOff val="25000"/>
                  </a:schemeClr>
                </a:solidFill>
                <a:latin typeface="+mn-ea"/>
              </a:rPr>
              <a:t>KOC</a:t>
            </a:r>
            <a:r>
              <a:rPr lang="zh-CN" altLang="en-US" sz="1035" dirty="0">
                <a:solidFill>
                  <a:schemeClr val="tx1">
                    <a:lumMod val="75000"/>
                    <a:lumOff val="25000"/>
                  </a:schemeClr>
                </a:solidFill>
                <a:latin typeface="+mn-ea"/>
              </a:rPr>
              <a:t>推，抬高热度</a:t>
            </a:r>
            <a:endParaRPr lang="en-US" altLang="zh-CN" sz="1035" dirty="0">
              <a:solidFill>
                <a:schemeClr val="tx1">
                  <a:lumMod val="75000"/>
                  <a:lumOff val="25000"/>
                </a:schemeClr>
              </a:solidFill>
              <a:latin typeface="+mn-ea"/>
            </a:endParaRPr>
          </a:p>
        </p:txBody>
      </p:sp>
      <p:grpSp>
        <p:nvGrpSpPr>
          <p:cNvPr id="525" name="组合 524"/>
          <p:cNvGrpSpPr/>
          <p:nvPr/>
        </p:nvGrpSpPr>
        <p:grpSpPr>
          <a:xfrm>
            <a:off x="3952091" y="4608006"/>
            <a:ext cx="85936" cy="85936"/>
            <a:chOff x="4651189" y="2172067"/>
            <a:chExt cx="85936" cy="85936"/>
          </a:xfrm>
        </p:grpSpPr>
        <p:sp>
          <p:nvSpPr>
            <p:cNvPr id="526" name="椭圆 525"/>
            <p:cNvSpPr/>
            <p:nvPr>
              <p:custDataLst>
                <p:tags r:id="rId11"/>
              </p:custDataLst>
            </p:nvPr>
          </p:nvSpPr>
          <p:spPr>
            <a:xfrm>
              <a:off x="4651189" y="2172067"/>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527" name="椭圆 526"/>
            <p:cNvSpPr/>
            <p:nvPr/>
          </p:nvSpPr>
          <p:spPr>
            <a:xfrm>
              <a:off x="4674715" y="2195595"/>
              <a:ext cx="38880" cy="3888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sp>
        <p:nvSpPr>
          <p:cNvPr id="528" name="任意多边形: 形状 527"/>
          <p:cNvSpPr/>
          <p:nvPr>
            <p:custDataLst>
              <p:tags r:id="rId12"/>
            </p:custDataLst>
          </p:nvPr>
        </p:nvSpPr>
        <p:spPr>
          <a:xfrm>
            <a:off x="4182517" y="4487906"/>
            <a:ext cx="2314735" cy="326135"/>
          </a:xfrm>
          <a:custGeom>
            <a:avLst/>
            <a:gdLst>
              <a:gd name="connsiteX0" fmla="*/ 160380 w 2400676"/>
              <a:gd name="connsiteY0" fmla="*/ 0 h 326135"/>
              <a:gd name="connsiteX1" fmla="*/ 2357294 w 2400676"/>
              <a:gd name="connsiteY1" fmla="*/ 0 h 326135"/>
              <a:gd name="connsiteX2" fmla="*/ 2400676 w 2400676"/>
              <a:gd name="connsiteY2" fmla="*/ 43382 h 326135"/>
              <a:gd name="connsiteX3" fmla="*/ 2400676 w 2400676"/>
              <a:gd name="connsiteY3" fmla="*/ 282753 h 326135"/>
              <a:gd name="connsiteX4" fmla="*/ 2357294 w 2400676"/>
              <a:gd name="connsiteY4" fmla="*/ 326135 h 326135"/>
              <a:gd name="connsiteX5" fmla="*/ 160380 w 2400676"/>
              <a:gd name="connsiteY5" fmla="*/ 326135 h 326135"/>
              <a:gd name="connsiteX6" fmla="*/ 116998 w 2400676"/>
              <a:gd name="connsiteY6" fmla="*/ 282753 h 326135"/>
              <a:gd name="connsiteX7" fmla="*/ 116998 w 2400676"/>
              <a:gd name="connsiteY7" fmla="*/ 238753 h 326135"/>
              <a:gd name="connsiteX8" fmla="*/ 0 w 2400676"/>
              <a:gd name="connsiteY8" fmla="*/ 170894 h 326135"/>
              <a:gd name="connsiteX9" fmla="*/ 116998 w 2400676"/>
              <a:gd name="connsiteY9" fmla="*/ 103035 h 326135"/>
              <a:gd name="connsiteX10" fmla="*/ 116998 w 2400676"/>
              <a:gd name="connsiteY10" fmla="*/ 43382 h 326135"/>
              <a:gd name="connsiteX11" fmla="*/ 160380 w 2400676"/>
              <a:gd name="connsiteY11" fmla="*/ 0 h 32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00676" h="326135">
                <a:moveTo>
                  <a:pt x="160380" y="0"/>
                </a:moveTo>
                <a:lnTo>
                  <a:pt x="2357294" y="0"/>
                </a:lnTo>
                <a:cubicBezTo>
                  <a:pt x="2381253" y="0"/>
                  <a:pt x="2400676" y="19423"/>
                  <a:pt x="2400676" y="43382"/>
                </a:cubicBezTo>
                <a:lnTo>
                  <a:pt x="2400676" y="282753"/>
                </a:lnTo>
                <a:cubicBezTo>
                  <a:pt x="2400676" y="306712"/>
                  <a:pt x="2381253" y="326135"/>
                  <a:pt x="2357294" y="326135"/>
                </a:cubicBezTo>
                <a:lnTo>
                  <a:pt x="160380" y="326135"/>
                </a:lnTo>
                <a:cubicBezTo>
                  <a:pt x="136421" y="326135"/>
                  <a:pt x="116998" y="306712"/>
                  <a:pt x="116998" y="282753"/>
                </a:cubicBezTo>
                <a:lnTo>
                  <a:pt x="116998" y="238753"/>
                </a:lnTo>
                <a:lnTo>
                  <a:pt x="0" y="170894"/>
                </a:lnTo>
                <a:lnTo>
                  <a:pt x="116998" y="103035"/>
                </a:lnTo>
                <a:lnTo>
                  <a:pt x="116998" y="43382"/>
                </a:lnTo>
                <a:cubicBezTo>
                  <a:pt x="116998" y="19423"/>
                  <a:pt x="136421" y="0"/>
                  <a:pt x="160380" y="0"/>
                </a:cubicBezTo>
                <a:close/>
              </a:path>
            </a:pathLst>
          </a:custGeom>
          <a:solidFill>
            <a:schemeClr val="bg1"/>
          </a:solidFill>
          <a:ln>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79004" tIns="39502" rIns="79004" bIns="39502" rtlCol="0" anchor="ctr">
            <a:noAutofit/>
          </a:bodyPr>
          <a:lstStyle/>
          <a:p>
            <a:pPr algn="ctr"/>
            <a:endParaRPr lang="zh-CN" altLang="en-US" sz="1555">
              <a:solidFill>
                <a:schemeClr val="bg1"/>
              </a:solidFill>
            </a:endParaRPr>
          </a:p>
        </p:txBody>
      </p:sp>
      <p:sp>
        <p:nvSpPr>
          <p:cNvPr id="529" name="文本框 528"/>
          <p:cNvSpPr txBox="1"/>
          <p:nvPr/>
        </p:nvSpPr>
        <p:spPr>
          <a:xfrm>
            <a:off x="4458437" y="4549971"/>
            <a:ext cx="1889192" cy="239371"/>
          </a:xfrm>
          <a:prstGeom prst="rect">
            <a:avLst/>
          </a:prstGeom>
          <a:noFill/>
          <a:effectLst/>
        </p:spPr>
        <p:txBody>
          <a:bodyPr wrap="none" lIns="79004" tIns="39502" rIns="79004" bIns="39502" rtlCol="0">
            <a:spAutoFit/>
          </a:bodyPr>
          <a:lstStyle/>
          <a:p>
            <a:r>
              <a:rPr lang="zh-CN" altLang="en-US" sz="1035" dirty="0">
                <a:solidFill>
                  <a:schemeClr val="tx1">
                    <a:lumMod val="75000"/>
                    <a:lumOff val="25000"/>
                  </a:schemeClr>
                </a:solidFill>
                <a:latin typeface="+mn-ea"/>
              </a:rPr>
              <a:t>发起微博话题，吸引粉丝讨论</a:t>
            </a:r>
            <a:endParaRPr lang="en-US" altLang="zh-CN" sz="1035" dirty="0">
              <a:solidFill>
                <a:schemeClr val="tx1">
                  <a:lumMod val="75000"/>
                  <a:lumOff val="25000"/>
                </a:schemeClr>
              </a:solidFill>
              <a:latin typeface="+mn-ea"/>
            </a:endParaRPr>
          </a:p>
        </p:txBody>
      </p:sp>
      <p:sp>
        <p:nvSpPr>
          <p:cNvPr id="530" name="矩形: 圆角 529"/>
          <p:cNvSpPr/>
          <p:nvPr/>
        </p:nvSpPr>
        <p:spPr>
          <a:xfrm>
            <a:off x="6652444" y="2792250"/>
            <a:ext cx="2502199" cy="509814"/>
          </a:xfrm>
          <a:prstGeom prst="roundRect">
            <a:avLst>
              <a:gd name="adj" fmla="val 1382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cxnSp>
        <p:nvCxnSpPr>
          <p:cNvPr id="531" name="直接连接符 530"/>
          <p:cNvCxnSpPr/>
          <p:nvPr/>
        </p:nvCxnSpPr>
        <p:spPr>
          <a:xfrm>
            <a:off x="6652444" y="3477935"/>
            <a:ext cx="0" cy="154800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32" name="组合 531"/>
          <p:cNvGrpSpPr/>
          <p:nvPr/>
        </p:nvGrpSpPr>
        <p:grpSpPr>
          <a:xfrm>
            <a:off x="6609476" y="3637262"/>
            <a:ext cx="85936" cy="85936"/>
            <a:chOff x="4651189" y="2172067"/>
            <a:chExt cx="85936" cy="85936"/>
          </a:xfrm>
        </p:grpSpPr>
        <p:sp>
          <p:nvSpPr>
            <p:cNvPr id="533" name="椭圆 532"/>
            <p:cNvSpPr/>
            <p:nvPr>
              <p:custDataLst>
                <p:tags r:id="rId13"/>
              </p:custDataLst>
            </p:nvPr>
          </p:nvSpPr>
          <p:spPr>
            <a:xfrm>
              <a:off x="4651189" y="2172067"/>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534" name="椭圆 533"/>
            <p:cNvSpPr/>
            <p:nvPr/>
          </p:nvSpPr>
          <p:spPr>
            <a:xfrm>
              <a:off x="4674715" y="2195595"/>
              <a:ext cx="38880" cy="3888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sp>
        <p:nvSpPr>
          <p:cNvPr id="535" name="任意多边形: 形状 534"/>
          <p:cNvSpPr/>
          <p:nvPr>
            <p:custDataLst>
              <p:tags r:id="rId14"/>
            </p:custDataLst>
          </p:nvPr>
        </p:nvSpPr>
        <p:spPr>
          <a:xfrm>
            <a:off x="6839902" y="3517162"/>
            <a:ext cx="2314737" cy="326135"/>
          </a:xfrm>
          <a:custGeom>
            <a:avLst/>
            <a:gdLst>
              <a:gd name="connsiteX0" fmla="*/ 160380 w 2400676"/>
              <a:gd name="connsiteY0" fmla="*/ 0 h 326135"/>
              <a:gd name="connsiteX1" fmla="*/ 2357294 w 2400676"/>
              <a:gd name="connsiteY1" fmla="*/ 0 h 326135"/>
              <a:gd name="connsiteX2" fmla="*/ 2400676 w 2400676"/>
              <a:gd name="connsiteY2" fmla="*/ 43382 h 326135"/>
              <a:gd name="connsiteX3" fmla="*/ 2400676 w 2400676"/>
              <a:gd name="connsiteY3" fmla="*/ 282753 h 326135"/>
              <a:gd name="connsiteX4" fmla="*/ 2357294 w 2400676"/>
              <a:gd name="connsiteY4" fmla="*/ 326135 h 326135"/>
              <a:gd name="connsiteX5" fmla="*/ 160380 w 2400676"/>
              <a:gd name="connsiteY5" fmla="*/ 326135 h 326135"/>
              <a:gd name="connsiteX6" fmla="*/ 116998 w 2400676"/>
              <a:gd name="connsiteY6" fmla="*/ 282753 h 326135"/>
              <a:gd name="connsiteX7" fmla="*/ 116998 w 2400676"/>
              <a:gd name="connsiteY7" fmla="*/ 238753 h 326135"/>
              <a:gd name="connsiteX8" fmla="*/ 0 w 2400676"/>
              <a:gd name="connsiteY8" fmla="*/ 170894 h 326135"/>
              <a:gd name="connsiteX9" fmla="*/ 116998 w 2400676"/>
              <a:gd name="connsiteY9" fmla="*/ 103035 h 326135"/>
              <a:gd name="connsiteX10" fmla="*/ 116998 w 2400676"/>
              <a:gd name="connsiteY10" fmla="*/ 43382 h 326135"/>
              <a:gd name="connsiteX11" fmla="*/ 160380 w 2400676"/>
              <a:gd name="connsiteY11" fmla="*/ 0 h 32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00676" h="326135">
                <a:moveTo>
                  <a:pt x="160380" y="0"/>
                </a:moveTo>
                <a:lnTo>
                  <a:pt x="2357294" y="0"/>
                </a:lnTo>
                <a:cubicBezTo>
                  <a:pt x="2381253" y="0"/>
                  <a:pt x="2400676" y="19423"/>
                  <a:pt x="2400676" y="43382"/>
                </a:cubicBezTo>
                <a:lnTo>
                  <a:pt x="2400676" y="282753"/>
                </a:lnTo>
                <a:cubicBezTo>
                  <a:pt x="2400676" y="306712"/>
                  <a:pt x="2381253" y="326135"/>
                  <a:pt x="2357294" y="326135"/>
                </a:cubicBezTo>
                <a:lnTo>
                  <a:pt x="160380" y="326135"/>
                </a:lnTo>
                <a:cubicBezTo>
                  <a:pt x="136421" y="326135"/>
                  <a:pt x="116998" y="306712"/>
                  <a:pt x="116998" y="282753"/>
                </a:cubicBezTo>
                <a:lnTo>
                  <a:pt x="116998" y="238753"/>
                </a:lnTo>
                <a:lnTo>
                  <a:pt x="0" y="170894"/>
                </a:lnTo>
                <a:lnTo>
                  <a:pt x="116998" y="103035"/>
                </a:lnTo>
                <a:lnTo>
                  <a:pt x="116998" y="43382"/>
                </a:lnTo>
                <a:cubicBezTo>
                  <a:pt x="116998" y="19423"/>
                  <a:pt x="136421" y="0"/>
                  <a:pt x="160380" y="0"/>
                </a:cubicBezTo>
                <a:close/>
              </a:path>
            </a:pathLst>
          </a:custGeom>
          <a:solidFill>
            <a:schemeClr val="bg1"/>
          </a:solidFill>
          <a:ln>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79004" tIns="39502" rIns="79004" bIns="39502" rtlCol="0" anchor="ctr">
            <a:noAutofit/>
          </a:bodyPr>
          <a:lstStyle/>
          <a:p>
            <a:pPr algn="ctr"/>
            <a:endParaRPr lang="zh-CN" altLang="en-US" sz="1555">
              <a:solidFill>
                <a:schemeClr val="bg1"/>
              </a:solidFill>
            </a:endParaRPr>
          </a:p>
        </p:txBody>
      </p:sp>
      <p:sp>
        <p:nvSpPr>
          <p:cNvPr id="536" name="文本框 535"/>
          <p:cNvSpPr txBox="1"/>
          <p:nvPr/>
        </p:nvSpPr>
        <p:spPr>
          <a:xfrm>
            <a:off x="7115822" y="3579227"/>
            <a:ext cx="1623093" cy="239371"/>
          </a:xfrm>
          <a:prstGeom prst="rect">
            <a:avLst/>
          </a:prstGeom>
          <a:noFill/>
          <a:effectLst/>
        </p:spPr>
        <p:txBody>
          <a:bodyPr wrap="none" lIns="79004" tIns="39502" rIns="79004" bIns="39502" rtlCol="0">
            <a:spAutoFit/>
          </a:bodyPr>
          <a:lstStyle/>
          <a:p>
            <a:r>
              <a:rPr lang="zh-CN" altLang="en-US" sz="1035" dirty="0">
                <a:solidFill>
                  <a:schemeClr val="tx1">
                    <a:lumMod val="75000"/>
                    <a:lumOff val="25000"/>
                  </a:schemeClr>
                </a:solidFill>
                <a:latin typeface="+mn-ea"/>
              </a:rPr>
              <a:t>多位明星同时发微博宣传</a:t>
            </a:r>
            <a:endParaRPr lang="en-US" altLang="zh-CN" sz="1035" dirty="0">
              <a:solidFill>
                <a:schemeClr val="tx1">
                  <a:lumMod val="75000"/>
                  <a:lumOff val="25000"/>
                </a:schemeClr>
              </a:solidFill>
              <a:latin typeface="+mn-ea"/>
            </a:endParaRPr>
          </a:p>
        </p:txBody>
      </p:sp>
      <p:sp>
        <p:nvSpPr>
          <p:cNvPr id="537" name="文本框 536"/>
          <p:cNvSpPr txBox="1"/>
          <p:nvPr/>
        </p:nvSpPr>
        <p:spPr>
          <a:xfrm>
            <a:off x="6871083" y="2893268"/>
            <a:ext cx="2182560" cy="307777"/>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400" dirty="0">
                <a:solidFill>
                  <a:schemeClr val="bg2"/>
                </a:solidFill>
              </a:rPr>
              <a:t>圈层事件，激发共鸣</a:t>
            </a:r>
            <a:endParaRPr lang="zh-CN" altLang="en-US" sz="1400" dirty="0">
              <a:solidFill>
                <a:schemeClr val="bg2"/>
              </a:solidFill>
            </a:endParaRPr>
          </a:p>
        </p:txBody>
      </p:sp>
      <p:grpSp>
        <p:nvGrpSpPr>
          <p:cNvPr id="538" name="组合 537"/>
          <p:cNvGrpSpPr/>
          <p:nvPr/>
        </p:nvGrpSpPr>
        <p:grpSpPr>
          <a:xfrm>
            <a:off x="6609476" y="4122634"/>
            <a:ext cx="85936" cy="85936"/>
            <a:chOff x="4651189" y="2172067"/>
            <a:chExt cx="85936" cy="85936"/>
          </a:xfrm>
        </p:grpSpPr>
        <p:sp>
          <p:nvSpPr>
            <p:cNvPr id="539" name="椭圆 538"/>
            <p:cNvSpPr/>
            <p:nvPr>
              <p:custDataLst>
                <p:tags r:id="rId15"/>
              </p:custDataLst>
            </p:nvPr>
          </p:nvSpPr>
          <p:spPr>
            <a:xfrm>
              <a:off x="4651189" y="2172067"/>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540" name="椭圆 539"/>
            <p:cNvSpPr/>
            <p:nvPr/>
          </p:nvSpPr>
          <p:spPr>
            <a:xfrm>
              <a:off x="4674715" y="2195595"/>
              <a:ext cx="38880" cy="3888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sp>
        <p:nvSpPr>
          <p:cNvPr id="541" name="任意多边形: 形状 540"/>
          <p:cNvSpPr/>
          <p:nvPr>
            <p:custDataLst>
              <p:tags r:id="rId16"/>
            </p:custDataLst>
          </p:nvPr>
        </p:nvSpPr>
        <p:spPr>
          <a:xfrm>
            <a:off x="6839902" y="4002534"/>
            <a:ext cx="2314736" cy="326135"/>
          </a:xfrm>
          <a:custGeom>
            <a:avLst/>
            <a:gdLst>
              <a:gd name="connsiteX0" fmla="*/ 160380 w 2400676"/>
              <a:gd name="connsiteY0" fmla="*/ 0 h 326135"/>
              <a:gd name="connsiteX1" fmla="*/ 2357294 w 2400676"/>
              <a:gd name="connsiteY1" fmla="*/ 0 h 326135"/>
              <a:gd name="connsiteX2" fmla="*/ 2400676 w 2400676"/>
              <a:gd name="connsiteY2" fmla="*/ 43382 h 326135"/>
              <a:gd name="connsiteX3" fmla="*/ 2400676 w 2400676"/>
              <a:gd name="connsiteY3" fmla="*/ 282753 h 326135"/>
              <a:gd name="connsiteX4" fmla="*/ 2357294 w 2400676"/>
              <a:gd name="connsiteY4" fmla="*/ 326135 h 326135"/>
              <a:gd name="connsiteX5" fmla="*/ 160380 w 2400676"/>
              <a:gd name="connsiteY5" fmla="*/ 326135 h 326135"/>
              <a:gd name="connsiteX6" fmla="*/ 116998 w 2400676"/>
              <a:gd name="connsiteY6" fmla="*/ 282753 h 326135"/>
              <a:gd name="connsiteX7" fmla="*/ 116998 w 2400676"/>
              <a:gd name="connsiteY7" fmla="*/ 238753 h 326135"/>
              <a:gd name="connsiteX8" fmla="*/ 0 w 2400676"/>
              <a:gd name="connsiteY8" fmla="*/ 170894 h 326135"/>
              <a:gd name="connsiteX9" fmla="*/ 116998 w 2400676"/>
              <a:gd name="connsiteY9" fmla="*/ 103035 h 326135"/>
              <a:gd name="connsiteX10" fmla="*/ 116998 w 2400676"/>
              <a:gd name="connsiteY10" fmla="*/ 43382 h 326135"/>
              <a:gd name="connsiteX11" fmla="*/ 160380 w 2400676"/>
              <a:gd name="connsiteY11" fmla="*/ 0 h 32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00676" h="326135">
                <a:moveTo>
                  <a:pt x="160380" y="0"/>
                </a:moveTo>
                <a:lnTo>
                  <a:pt x="2357294" y="0"/>
                </a:lnTo>
                <a:cubicBezTo>
                  <a:pt x="2381253" y="0"/>
                  <a:pt x="2400676" y="19423"/>
                  <a:pt x="2400676" y="43382"/>
                </a:cubicBezTo>
                <a:lnTo>
                  <a:pt x="2400676" y="282753"/>
                </a:lnTo>
                <a:cubicBezTo>
                  <a:pt x="2400676" y="306712"/>
                  <a:pt x="2381253" y="326135"/>
                  <a:pt x="2357294" y="326135"/>
                </a:cubicBezTo>
                <a:lnTo>
                  <a:pt x="160380" y="326135"/>
                </a:lnTo>
                <a:cubicBezTo>
                  <a:pt x="136421" y="326135"/>
                  <a:pt x="116998" y="306712"/>
                  <a:pt x="116998" y="282753"/>
                </a:cubicBezTo>
                <a:lnTo>
                  <a:pt x="116998" y="238753"/>
                </a:lnTo>
                <a:lnTo>
                  <a:pt x="0" y="170894"/>
                </a:lnTo>
                <a:lnTo>
                  <a:pt x="116998" y="103035"/>
                </a:lnTo>
                <a:lnTo>
                  <a:pt x="116998" y="43382"/>
                </a:lnTo>
                <a:cubicBezTo>
                  <a:pt x="116998" y="19423"/>
                  <a:pt x="136421" y="0"/>
                  <a:pt x="160380" y="0"/>
                </a:cubicBezTo>
                <a:close/>
              </a:path>
            </a:pathLst>
          </a:custGeom>
          <a:solidFill>
            <a:schemeClr val="bg1"/>
          </a:solidFill>
          <a:ln>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79004" tIns="39502" rIns="79004" bIns="39502" rtlCol="0" anchor="ctr">
            <a:noAutofit/>
          </a:bodyPr>
          <a:lstStyle/>
          <a:p>
            <a:pPr algn="ctr"/>
            <a:endParaRPr lang="zh-CN" altLang="en-US" sz="1555">
              <a:solidFill>
                <a:schemeClr val="bg1"/>
              </a:solidFill>
            </a:endParaRPr>
          </a:p>
        </p:txBody>
      </p:sp>
      <p:sp>
        <p:nvSpPr>
          <p:cNvPr id="542" name="文本框 541"/>
          <p:cNvSpPr txBox="1"/>
          <p:nvPr/>
        </p:nvSpPr>
        <p:spPr>
          <a:xfrm>
            <a:off x="7115822" y="4064599"/>
            <a:ext cx="1889192" cy="239371"/>
          </a:xfrm>
          <a:prstGeom prst="rect">
            <a:avLst/>
          </a:prstGeom>
          <a:noFill/>
          <a:effectLst/>
        </p:spPr>
        <p:txBody>
          <a:bodyPr wrap="none" lIns="79004" tIns="39502" rIns="79004" bIns="39502" rtlCol="0">
            <a:spAutoFit/>
          </a:bodyPr>
          <a:lstStyle/>
          <a:p>
            <a:r>
              <a:rPr lang="zh-CN" altLang="en-US" sz="1035" dirty="0">
                <a:solidFill>
                  <a:schemeClr val="tx1">
                    <a:lumMod val="75000"/>
                    <a:lumOff val="25000"/>
                  </a:schemeClr>
                </a:solidFill>
                <a:latin typeface="+mn-ea"/>
              </a:rPr>
              <a:t>发起微博话题，吸引粉丝讨论</a:t>
            </a:r>
            <a:endParaRPr lang="en-US" altLang="zh-CN" sz="1035" dirty="0">
              <a:solidFill>
                <a:schemeClr val="tx1">
                  <a:lumMod val="75000"/>
                  <a:lumOff val="25000"/>
                </a:schemeClr>
              </a:solidFill>
              <a:latin typeface="+mn-ea"/>
            </a:endParaRPr>
          </a:p>
        </p:txBody>
      </p:sp>
      <p:grpSp>
        <p:nvGrpSpPr>
          <p:cNvPr id="543" name="组合 542"/>
          <p:cNvGrpSpPr/>
          <p:nvPr/>
        </p:nvGrpSpPr>
        <p:grpSpPr>
          <a:xfrm>
            <a:off x="6609476" y="4608006"/>
            <a:ext cx="85936" cy="85936"/>
            <a:chOff x="4651189" y="2172067"/>
            <a:chExt cx="85936" cy="85936"/>
          </a:xfrm>
        </p:grpSpPr>
        <p:sp>
          <p:nvSpPr>
            <p:cNvPr id="544" name="椭圆 543"/>
            <p:cNvSpPr/>
            <p:nvPr>
              <p:custDataLst>
                <p:tags r:id="rId17"/>
              </p:custDataLst>
            </p:nvPr>
          </p:nvSpPr>
          <p:spPr>
            <a:xfrm>
              <a:off x="4651189" y="2172067"/>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545" name="椭圆 544"/>
            <p:cNvSpPr/>
            <p:nvPr/>
          </p:nvSpPr>
          <p:spPr>
            <a:xfrm>
              <a:off x="4674715" y="2195595"/>
              <a:ext cx="38880" cy="3888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sp>
        <p:nvSpPr>
          <p:cNvPr id="546" name="任意多边形: 形状 545"/>
          <p:cNvSpPr/>
          <p:nvPr>
            <p:custDataLst>
              <p:tags r:id="rId18"/>
            </p:custDataLst>
          </p:nvPr>
        </p:nvSpPr>
        <p:spPr>
          <a:xfrm>
            <a:off x="6839902" y="4487906"/>
            <a:ext cx="2314735" cy="326135"/>
          </a:xfrm>
          <a:custGeom>
            <a:avLst/>
            <a:gdLst>
              <a:gd name="connsiteX0" fmla="*/ 160380 w 2400676"/>
              <a:gd name="connsiteY0" fmla="*/ 0 h 326135"/>
              <a:gd name="connsiteX1" fmla="*/ 2357294 w 2400676"/>
              <a:gd name="connsiteY1" fmla="*/ 0 h 326135"/>
              <a:gd name="connsiteX2" fmla="*/ 2400676 w 2400676"/>
              <a:gd name="connsiteY2" fmla="*/ 43382 h 326135"/>
              <a:gd name="connsiteX3" fmla="*/ 2400676 w 2400676"/>
              <a:gd name="connsiteY3" fmla="*/ 282753 h 326135"/>
              <a:gd name="connsiteX4" fmla="*/ 2357294 w 2400676"/>
              <a:gd name="connsiteY4" fmla="*/ 326135 h 326135"/>
              <a:gd name="connsiteX5" fmla="*/ 160380 w 2400676"/>
              <a:gd name="connsiteY5" fmla="*/ 326135 h 326135"/>
              <a:gd name="connsiteX6" fmla="*/ 116998 w 2400676"/>
              <a:gd name="connsiteY6" fmla="*/ 282753 h 326135"/>
              <a:gd name="connsiteX7" fmla="*/ 116998 w 2400676"/>
              <a:gd name="connsiteY7" fmla="*/ 238753 h 326135"/>
              <a:gd name="connsiteX8" fmla="*/ 0 w 2400676"/>
              <a:gd name="connsiteY8" fmla="*/ 170894 h 326135"/>
              <a:gd name="connsiteX9" fmla="*/ 116998 w 2400676"/>
              <a:gd name="connsiteY9" fmla="*/ 103035 h 326135"/>
              <a:gd name="connsiteX10" fmla="*/ 116998 w 2400676"/>
              <a:gd name="connsiteY10" fmla="*/ 43382 h 326135"/>
              <a:gd name="connsiteX11" fmla="*/ 160380 w 2400676"/>
              <a:gd name="connsiteY11" fmla="*/ 0 h 32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00676" h="326135">
                <a:moveTo>
                  <a:pt x="160380" y="0"/>
                </a:moveTo>
                <a:lnTo>
                  <a:pt x="2357294" y="0"/>
                </a:lnTo>
                <a:cubicBezTo>
                  <a:pt x="2381253" y="0"/>
                  <a:pt x="2400676" y="19423"/>
                  <a:pt x="2400676" y="43382"/>
                </a:cubicBezTo>
                <a:lnTo>
                  <a:pt x="2400676" y="282753"/>
                </a:lnTo>
                <a:cubicBezTo>
                  <a:pt x="2400676" y="306712"/>
                  <a:pt x="2381253" y="326135"/>
                  <a:pt x="2357294" y="326135"/>
                </a:cubicBezTo>
                <a:lnTo>
                  <a:pt x="160380" y="326135"/>
                </a:lnTo>
                <a:cubicBezTo>
                  <a:pt x="136421" y="326135"/>
                  <a:pt x="116998" y="306712"/>
                  <a:pt x="116998" y="282753"/>
                </a:cubicBezTo>
                <a:lnTo>
                  <a:pt x="116998" y="238753"/>
                </a:lnTo>
                <a:lnTo>
                  <a:pt x="0" y="170894"/>
                </a:lnTo>
                <a:lnTo>
                  <a:pt x="116998" y="103035"/>
                </a:lnTo>
                <a:lnTo>
                  <a:pt x="116998" y="43382"/>
                </a:lnTo>
                <a:cubicBezTo>
                  <a:pt x="116998" y="19423"/>
                  <a:pt x="136421" y="0"/>
                  <a:pt x="160380" y="0"/>
                </a:cubicBezTo>
                <a:close/>
              </a:path>
            </a:pathLst>
          </a:custGeom>
          <a:solidFill>
            <a:schemeClr val="bg1"/>
          </a:solidFill>
          <a:ln>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79004" tIns="39502" rIns="79004" bIns="39502" rtlCol="0" anchor="ctr">
            <a:noAutofit/>
          </a:bodyPr>
          <a:lstStyle/>
          <a:p>
            <a:pPr algn="ctr"/>
            <a:endParaRPr lang="zh-CN" altLang="en-US" sz="1555">
              <a:solidFill>
                <a:schemeClr val="bg1"/>
              </a:solidFill>
            </a:endParaRPr>
          </a:p>
        </p:txBody>
      </p:sp>
      <p:sp>
        <p:nvSpPr>
          <p:cNvPr id="547" name="文本框 546"/>
          <p:cNvSpPr txBox="1"/>
          <p:nvPr/>
        </p:nvSpPr>
        <p:spPr>
          <a:xfrm>
            <a:off x="7115822" y="4549971"/>
            <a:ext cx="1623093" cy="239371"/>
          </a:xfrm>
          <a:prstGeom prst="rect">
            <a:avLst/>
          </a:prstGeom>
          <a:noFill/>
          <a:effectLst/>
        </p:spPr>
        <p:txBody>
          <a:bodyPr wrap="none" lIns="79004" tIns="39502" rIns="79004" bIns="39502" rtlCol="0">
            <a:spAutoFit/>
          </a:bodyPr>
          <a:lstStyle/>
          <a:p>
            <a:r>
              <a:rPr lang="zh-CN" altLang="en-US" sz="1035" dirty="0">
                <a:solidFill>
                  <a:schemeClr val="tx1">
                    <a:lumMod val="75000"/>
                    <a:lumOff val="25000"/>
                  </a:schemeClr>
                </a:solidFill>
                <a:latin typeface="+mn-ea"/>
              </a:rPr>
              <a:t>流量收割，周边电商转化</a:t>
            </a:r>
            <a:endParaRPr lang="en-US" altLang="zh-CN" sz="1035" dirty="0">
              <a:solidFill>
                <a:schemeClr val="tx1">
                  <a:lumMod val="75000"/>
                  <a:lumOff val="25000"/>
                </a:schemeClr>
              </a:solidFill>
              <a:latin typeface="+mn-ea"/>
            </a:endParaRPr>
          </a:p>
        </p:txBody>
      </p:sp>
      <p:sp>
        <p:nvSpPr>
          <p:cNvPr id="548" name="矩形: 圆角 547"/>
          <p:cNvSpPr/>
          <p:nvPr/>
        </p:nvSpPr>
        <p:spPr>
          <a:xfrm>
            <a:off x="9270107" y="2792250"/>
            <a:ext cx="2502199" cy="509814"/>
          </a:xfrm>
          <a:prstGeom prst="roundRect">
            <a:avLst>
              <a:gd name="adj" fmla="val 1382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cxnSp>
        <p:nvCxnSpPr>
          <p:cNvPr id="549" name="直接连接符 548"/>
          <p:cNvCxnSpPr/>
          <p:nvPr/>
        </p:nvCxnSpPr>
        <p:spPr>
          <a:xfrm>
            <a:off x="9270107" y="3477935"/>
            <a:ext cx="0" cy="154800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50" name="组合 549"/>
          <p:cNvGrpSpPr/>
          <p:nvPr/>
        </p:nvGrpSpPr>
        <p:grpSpPr>
          <a:xfrm>
            <a:off x="9227139" y="3637262"/>
            <a:ext cx="85936" cy="85936"/>
            <a:chOff x="4651189" y="2172067"/>
            <a:chExt cx="85936" cy="85936"/>
          </a:xfrm>
        </p:grpSpPr>
        <p:sp>
          <p:nvSpPr>
            <p:cNvPr id="551" name="椭圆 550"/>
            <p:cNvSpPr/>
            <p:nvPr>
              <p:custDataLst>
                <p:tags r:id="rId19"/>
              </p:custDataLst>
            </p:nvPr>
          </p:nvSpPr>
          <p:spPr>
            <a:xfrm>
              <a:off x="4651189" y="2172067"/>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552" name="椭圆 551"/>
            <p:cNvSpPr/>
            <p:nvPr/>
          </p:nvSpPr>
          <p:spPr>
            <a:xfrm>
              <a:off x="4674715" y="2195595"/>
              <a:ext cx="38880" cy="3888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sp>
        <p:nvSpPr>
          <p:cNvPr id="553" name="任意多边形: 形状 552"/>
          <p:cNvSpPr/>
          <p:nvPr>
            <p:custDataLst>
              <p:tags r:id="rId20"/>
            </p:custDataLst>
          </p:nvPr>
        </p:nvSpPr>
        <p:spPr>
          <a:xfrm>
            <a:off x="9457565" y="3517162"/>
            <a:ext cx="2314737" cy="326135"/>
          </a:xfrm>
          <a:custGeom>
            <a:avLst/>
            <a:gdLst>
              <a:gd name="connsiteX0" fmla="*/ 160380 w 2400676"/>
              <a:gd name="connsiteY0" fmla="*/ 0 h 326135"/>
              <a:gd name="connsiteX1" fmla="*/ 2357294 w 2400676"/>
              <a:gd name="connsiteY1" fmla="*/ 0 h 326135"/>
              <a:gd name="connsiteX2" fmla="*/ 2400676 w 2400676"/>
              <a:gd name="connsiteY2" fmla="*/ 43382 h 326135"/>
              <a:gd name="connsiteX3" fmla="*/ 2400676 w 2400676"/>
              <a:gd name="connsiteY3" fmla="*/ 282753 h 326135"/>
              <a:gd name="connsiteX4" fmla="*/ 2357294 w 2400676"/>
              <a:gd name="connsiteY4" fmla="*/ 326135 h 326135"/>
              <a:gd name="connsiteX5" fmla="*/ 160380 w 2400676"/>
              <a:gd name="connsiteY5" fmla="*/ 326135 h 326135"/>
              <a:gd name="connsiteX6" fmla="*/ 116998 w 2400676"/>
              <a:gd name="connsiteY6" fmla="*/ 282753 h 326135"/>
              <a:gd name="connsiteX7" fmla="*/ 116998 w 2400676"/>
              <a:gd name="connsiteY7" fmla="*/ 238753 h 326135"/>
              <a:gd name="connsiteX8" fmla="*/ 0 w 2400676"/>
              <a:gd name="connsiteY8" fmla="*/ 170894 h 326135"/>
              <a:gd name="connsiteX9" fmla="*/ 116998 w 2400676"/>
              <a:gd name="connsiteY9" fmla="*/ 103035 h 326135"/>
              <a:gd name="connsiteX10" fmla="*/ 116998 w 2400676"/>
              <a:gd name="connsiteY10" fmla="*/ 43382 h 326135"/>
              <a:gd name="connsiteX11" fmla="*/ 160380 w 2400676"/>
              <a:gd name="connsiteY11" fmla="*/ 0 h 32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00676" h="326135">
                <a:moveTo>
                  <a:pt x="160380" y="0"/>
                </a:moveTo>
                <a:lnTo>
                  <a:pt x="2357294" y="0"/>
                </a:lnTo>
                <a:cubicBezTo>
                  <a:pt x="2381253" y="0"/>
                  <a:pt x="2400676" y="19423"/>
                  <a:pt x="2400676" y="43382"/>
                </a:cubicBezTo>
                <a:lnTo>
                  <a:pt x="2400676" y="282753"/>
                </a:lnTo>
                <a:cubicBezTo>
                  <a:pt x="2400676" y="306712"/>
                  <a:pt x="2381253" y="326135"/>
                  <a:pt x="2357294" y="326135"/>
                </a:cubicBezTo>
                <a:lnTo>
                  <a:pt x="160380" y="326135"/>
                </a:lnTo>
                <a:cubicBezTo>
                  <a:pt x="136421" y="326135"/>
                  <a:pt x="116998" y="306712"/>
                  <a:pt x="116998" y="282753"/>
                </a:cubicBezTo>
                <a:lnTo>
                  <a:pt x="116998" y="238753"/>
                </a:lnTo>
                <a:lnTo>
                  <a:pt x="0" y="170894"/>
                </a:lnTo>
                <a:lnTo>
                  <a:pt x="116998" y="103035"/>
                </a:lnTo>
                <a:lnTo>
                  <a:pt x="116998" y="43382"/>
                </a:lnTo>
                <a:cubicBezTo>
                  <a:pt x="116998" y="19423"/>
                  <a:pt x="136421" y="0"/>
                  <a:pt x="160380" y="0"/>
                </a:cubicBezTo>
                <a:close/>
              </a:path>
            </a:pathLst>
          </a:custGeom>
          <a:solidFill>
            <a:schemeClr val="bg1"/>
          </a:solidFill>
          <a:ln>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79004" tIns="39502" rIns="79004" bIns="39502" rtlCol="0" anchor="ctr">
            <a:noAutofit/>
          </a:bodyPr>
          <a:lstStyle/>
          <a:p>
            <a:pPr algn="ctr"/>
            <a:endParaRPr lang="zh-CN" altLang="en-US" sz="1555">
              <a:solidFill>
                <a:schemeClr val="bg1"/>
              </a:solidFill>
            </a:endParaRPr>
          </a:p>
        </p:txBody>
      </p:sp>
      <p:sp>
        <p:nvSpPr>
          <p:cNvPr id="554" name="文本框 553"/>
          <p:cNvSpPr txBox="1"/>
          <p:nvPr/>
        </p:nvSpPr>
        <p:spPr>
          <a:xfrm>
            <a:off x="9733485" y="3579227"/>
            <a:ext cx="1889192" cy="239371"/>
          </a:xfrm>
          <a:prstGeom prst="rect">
            <a:avLst/>
          </a:prstGeom>
          <a:noFill/>
          <a:effectLst/>
        </p:spPr>
        <p:txBody>
          <a:bodyPr wrap="none" lIns="79004" tIns="39502" rIns="79004" bIns="39502" rtlCol="0">
            <a:spAutoFit/>
          </a:bodyPr>
          <a:lstStyle/>
          <a:p>
            <a:r>
              <a:rPr lang="zh-CN" altLang="en-US" sz="1035" dirty="0">
                <a:solidFill>
                  <a:schemeClr val="tx1">
                    <a:lumMod val="75000"/>
                    <a:lumOff val="25000"/>
                  </a:schemeClr>
                </a:solidFill>
                <a:latin typeface="+mn-ea"/>
              </a:rPr>
              <a:t>话题持续发酵，长尾流量获取</a:t>
            </a:r>
            <a:endParaRPr lang="zh-CN" altLang="en-US" sz="1035" dirty="0">
              <a:solidFill>
                <a:schemeClr val="tx1">
                  <a:lumMod val="75000"/>
                  <a:lumOff val="25000"/>
                </a:schemeClr>
              </a:solidFill>
              <a:latin typeface="+mn-ea"/>
            </a:endParaRPr>
          </a:p>
        </p:txBody>
      </p:sp>
      <p:sp>
        <p:nvSpPr>
          <p:cNvPr id="555" name="文本框 554"/>
          <p:cNvSpPr txBox="1"/>
          <p:nvPr/>
        </p:nvSpPr>
        <p:spPr>
          <a:xfrm>
            <a:off x="9488746" y="2893268"/>
            <a:ext cx="2182560" cy="307777"/>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400" dirty="0">
                <a:solidFill>
                  <a:schemeClr val="bg2"/>
                </a:solidFill>
              </a:rPr>
              <a:t>持续发酵，细水长流</a:t>
            </a:r>
            <a:endParaRPr lang="zh-CN" altLang="en-US" sz="1400" dirty="0">
              <a:solidFill>
                <a:schemeClr val="bg2"/>
              </a:solidFill>
            </a:endParaRPr>
          </a:p>
        </p:txBody>
      </p:sp>
      <p:grpSp>
        <p:nvGrpSpPr>
          <p:cNvPr id="556" name="组合 555"/>
          <p:cNvGrpSpPr/>
          <p:nvPr/>
        </p:nvGrpSpPr>
        <p:grpSpPr>
          <a:xfrm>
            <a:off x="9227139" y="4122634"/>
            <a:ext cx="85936" cy="85936"/>
            <a:chOff x="4651189" y="2172067"/>
            <a:chExt cx="85936" cy="85936"/>
          </a:xfrm>
        </p:grpSpPr>
        <p:sp>
          <p:nvSpPr>
            <p:cNvPr id="557" name="椭圆 556"/>
            <p:cNvSpPr/>
            <p:nvPr>
              <p:custDataLst>
                <p:tags r:id="rId21"/>
              </p:custDataLst>
            </p:nvPr>
          </p:nvSpPr>
          <p:spPr>
            <a:xfrm>
              <a:off x="4651189" y="2172067"/>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558" name="椭圆 557"/>
            <p:cNvSpPr/>
            <p:nvPr/>
          </p:nvSpPr>
          <p:spPr>
            <a:xfrm>
              <a:off x="4674715" y="2195595"/>
              <a:ext cx="38880" cy="3888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sp>
        <p:nvSpPr>
          <p:cNvPr id="559" name="任意多边形: 形状 558"/>
          <p:cNvSpPr/>
          <p:nvPr>
            <p:custDataLst>
              <p:tags r:id="rId22"/>
            </p:custDataLst>
          </p:nvPr>
        </p:nvSpPr>
        <p:spPr>
          <a:xfrm>
            <a:off x="9457565" y="4002534"/>
            <a:ext cx="2314736" cy="326135"/>
          </a:xfrm>
          <a:custGeom>
            <a:avLst/>
            <a:gdLst>
              <a:gd name="connsiteX0" fmla="*/ 160380 w 2400676"/>
              <a:gd name="connsiteY0" fmla="*/ 0 h 326135"/>
              <a:gd name="connsiteX1" fmla="*/ 2357294 w 2400676"/>
              <a:gd name="connsiteY1" fmla="*/ 0 h 326135"/>
              <a:gd name="connsiteX2" fmla="*/ 2400676 w 2400676"/>
              <a:gd name="connsiteY2" fmla="*/ 43382 h 326135"/>
              <a:gd name="connsiteX3" fmla="*/ 2400676 w 2400676"/>
              <a:gd name="connsiteY3" fmla="*/ 282753 h 326135"/>
              <a:gd name="connsiteX4" fmla="*/ 2357294 w 2400676"/>
              <a:gd name="connsiteY4" fmla="*/ 326135 h 326135"/>
              <a:gd name="connsiteX5" fmla="*/ 160380 w 2400676"/>
              <a:gd name="connsiteY5" fmla="*/ 326135 h 326135"/>
              <a:gd name="connsiteX6" fmla="*/ 116998 w 2400676"/>
              <a:gd name="connsiteY6" fmla="*/ 282753 h 326135"/>
              <a:gd name="connsiteX7" fmla="*/ 116998 w 2400676"/>
              <a:gd name="connsiteY7" fmla="*/ 238753 h 326135"/>
              <a:gd name="connsiteX8" fmla="*/ 0 w 2400676"/>
              <a:gd name="connsiteY8" fmla="*/ 170894 h 326135"/>
              <a:gd name="connsiteX9" fmla="*/ 116998 w 2400676"/>
              <a:gd name="connsiteY9" fmla="*/ 103035 h 326135"/>
              <a:gd name="connsiteX10" fmla="*/ 116998 w 2400676"/>
              <a:gd name="connsiteY10" fmla="*/ 43382 h 326135"/>
              <a:gd name="connsiteX11" fmla="*/ 160380 w 2400676"/>
              <a:gd name="connsiteY11" fmla="*/ 0 h 32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00676" h="326135">
                <a:moveTo>
                  <a:pt x="160380" y="0"/>
                </a:moveTo>
                <a:lnTo>
                  <a:pt x="2357294" y="0"/>
                </a:lnTo>
                <a:cubicBezTo>
                  <a:pt x="2381253" y="0"/>
                  <a:pt x="2400676" y="19423"/>
                  <a:pt x="2400676" y="43382"/>
                </a:cubicBezTo>
                <a:lnTo>
                  <a:pt x="2400676" y="282753"/>
                </a:lnTo>
                <a:cubicBezTo>
                  <a:pt x="2400676" y="306712"/>
                  <a:pt x="2381253" y="326135"/>
                  <a:pt x="2357294" y="326135"/>
                </a:cubicBezTo>
                <a:lnTo>
                  <a:pt x="160380" y="326135"/>
                </a:lnTo>
                <a:cubicBezTo>
                  <a:pt x="136421" y="326135"/>
                  <a:pt x="116998" y="306712"/>
                  <a:pt x="116998" y="282753"/>
                </a:cubicBezTo>
                <a:lnTo>
                  <a:pt x="116998" y="238753"/>
                </a:lnTo>
                <a:lnTo>
                  <a:pt x="0" y="170894"/>
                </a:lnTo>
                <a:lnTo>
                  <a:pt x="116998" y="103035"/>
                </a:lnTo>
                <a:lnTo>
                  <a:pt x="116998" y="43382"/>
                </a:lnTo>
                <a:cubicBezTo>
                  <a:pt x="116998" y="19423"/>
                  <a:pt x="136421" y="0"/>
                  <a:pt x="160380" y="0"/>
                </a:cubicBezTo>
                <a:close/>
              </a:path>
            </a:pathLst>
          </a:custGeom>
          <a:solidFill>
            <a:schemeClr val="bg1"/>
          </a:solidFill>
          <a:ln>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79004" tIns="39502" rIns="79004" bIns="39502" rtlCol="0" anchor="ctr">
            <a:noAutofit/>
          </a:bodyPr>
          <a:lstStyle/>
          <a:p>
            <a:pPr algn="ctr"/>
            <a:endParaRPr lang="zh-CN" altLang="en-US" sz="1555">
              <a:solidFill>
                <a:schemeClr val="bg1"/>
              </a:solidFill>
            </a:endParaRPr>
          </a:p>
        </p:txBody>
      </p:sp>
      <p:sp>
        <p:nvSpPr>
          <p:cNvPr id="560" name="文本框 559"/>
          <p:cNvSpPr txBox="1"/>
          <p:nvPr/>
        </p:nvSpPr>
        <p:spPr>
          <a:xfrm>
            <a:off x="9733485" y="4064599"/>
            <a:ext cx="1889192" cy="239371"/>
          </a:xfrm>
          <a:prstGeom prst="rect">
            <a:avLst/>
          </a:prstGeom>
          <a:noFill/>
          <a:effectLst/>
        </p:spPr>
        <p:txBody>
          <a:bodyPr wrap="none" lIns="79004" tIns="39502" rIns="79004" bIns="39502" rtlCol="0">
            <a:spAutoFit/>
          </a:bodyPr>
          <a:lstStyle/>
          <a:p>
            <a:r>
              <a:rPr lang="zh-CN" altLang="en-US" sz="1035" dirty="0">
                <a:solidFill>
                  <a:schemeClr val="tx1">
                    <a:lumMod val="75000"/>
                    <a:lumOff val="25000"/>
                  </a:schemeClr>
                </a:solidFill>
                <a:latin typeface="+mn-ea"/>
              </a:rPr>
              <a:t>话题持续发酵，长尾流量获取</a:t>
            </a:r>
            <a:endParaRPr lang="zh-CN" altLang="en-US" sz="1035" dirty="0">
              <a:solidFill>
                <a:schemeClr val="tx1">
                  <a:lumMod val="75000"/>
                  <a:lumOff val="25000"/>
                </a:schemeClr>
              </a:solidFill>
              <a:latin typeface="+mn-ea"/>
            </a:endParaRPr>
          </a:p>
        </p:txBody>
      </p:sp>
      <p:grpSp>
        <p:nvGrpSpPr>
          <p:cNvPr id="561" name="组合 560"/>
          <p:cNvGrpSpPr/>
          <p:nvPr/>
        </p:nvGrpSpPr>
        <p:grpSpPr>
          <a:xfrm>
            <a:off x="9227139" y="4608006"/>
            <a:ext cx="85936" cy="85936"/>
            <a:chOff x="4651189" y="2172067"/>
            <a:chExt cx="85936" cy="85936"/>
          </a:xfrm>
        </p:grpSpPr>
        <p:sp>
          <p:nvSpPr>
            <p:cNvPr id="562" name="椭圆 561"/>
            <p:cNvSpPr/>
            <p:nvPr>
              <p:custDataLst>
                <p:tags r:id="rId23"/>
              </p:custDataLst>
            </p:nvPr>
          </p:nvSpPr>
          <p:spPr>
            <a:xfrm>
              <a:off x="4651189" y="2172067"/>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sp>
          <p:nvSpPr>
            <p:cNvPr id="563" name="椭圆 562"/>
            <p:cNvSpPr/>
            <p:nvPr/>
          </p:nvSpPr>
          <p:spPr>
            <a:xfrm>
              <a:off x="4674715" y="2195595"/>
              <a:ext cx="38880" cy="3888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p>
          </p:txBody>
        </p:sp>
      </p:grpSp>
      <p:sp>
        <p:nvSpPr>
          <p:cNvPr id="564" name="任意多边形: 形状 563"/>
          <p:cNvSpPr/>
          <p:nvPr>
            <p:custDataLst>
              <p:tags r:id="rId24"/>
            </p:custDataLst>
          </p:nvPr>
        </p:nvSpPr>
        <p:spPr>
          <a:xfrm>
            <a:off x="9457565" y="4487906"/>
            <a:ext cx="2314735" cy="326135"/>
          </a:xfrm>
          <a:custGeom>
            <a:avLst/>
            <a:gdLst>
              <a:gd name="connsiteX0" fmla="*/ 160380 w 2400676"/>
              <a:gd name="connsiteY0" fmla="*/ 0 h 326135"/>
              <a:gd name="connsiteX1" fmla="*/ 2357294 w 2400676"/>
              <a:gd name="connsiteY1" fmla="*/ 0 h 326135"/>
              <a:gd name="connsiteX2" fmla="*/ 2400676 w 2400676"/>
              <a:gd name="connsiteY2" fmla="*/ 43382 h 326135"/>
              <a:gd name="connsiteX3" fmla="*/ 2400676 w 2400676"/>
              <a:gd name="connsiteY3" fmla="*/ 282753 h 326135"/>
              <a:gd name="connsiteX4" fmla="*/ 2357294 w 2400676"/>
              <a:gd name="connsiteY4" fmla="*/ 326135 h 326135"/>
              <a:gd name="connsiteX5" fmla="*/ 160380 w 2400676"/>
              <a:gd name="connsiteY5" fmla="*/ 326135 h 326135"/>
              <a:gd name="connsiteX6" fmla="*/ 116998 w 2400676"/>
              <a:gd name="connsiteY6" fmla="*/ 282753 h 326135"/>
              <a:gd name="connsiteX7" fmla="*/ 116998 w 2400676"/>
              <a:gd name="connsiteY7" fmla="*/ 238753 h 326135"/>
              <a:gd name="connsiteX8" fmla="*/ 0 w 2400676"/>
              <a:gd name="connsiteY8" fmla="*/ 170894 h 326135"/>
              <a:gd name="connsiteX9" fmla="*/ 116998 w 2400676"/>
              <a:gd name="connsiteY9" fmla="*/ 103035 h 326135"/>
              <a:gd name="connsiteX10" fmla="*/ 116998 w 2400676"/>
              <a:gd name="connsiteY10" fmla="*/ 43382 h 326135"/>
              <a:gd name="connsiteX11" fmla="*/ 160380 w 2400676"/>
              <a:gd name="connsiteY11" fmla="*/ 0 h 32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00676" h="326135">
                <a:moveTo>
                  <a:pt x="160380" y="0"/>
                </a:moveTo>
                <a:lnTo>
                  <a:pt x="2357294" y="0"/>
                </a:lnTo>
                <a:cubicBezTo>
                  <a:pt x="2381253" y="0"/>
                  <a:pt x="2400676" y="19423"/>
                  <a:pt x="2400676" y="43382"/>
                </a:cubicBezTo>
                <a:lnTo>
                  <a:pt x="2400676" y="282753"/>
                </a:lnTo>
                <a:cubicBezTo>
                  <a:pt x="2400676" y="306712"/>
                  <a:pt x="2381253" y="326135"/>
                  <a:pt x="2357294" y="326135"/>
                </a:cubicBezTo>
                <a:lnTo>
                  <a:pt x="160380" y="326135"/>
                </a:lnTo>
                <a:cubicBezTo>
                  <a:pt x="136421" y="326135"/>
                  <a:pt x="116998" y="306712"/>
                  <a:pt x="116998" y="282753"/>
                </a:cubicBezTo>
                <a:lnTo>
                  <a:pt x="116998" y="238753"/>
                </a:lnTo>
                <a:lnTo>
                  <a:pt x="0" y="170894"/>
                </a:lnTo>
                <a:lnTo>
                  <a:pt x="116998" y="103035"/>
                </a:lnTo>
                <a:lnTo>
                  <a:pt x="116998" y="43382"/>
                </a:lnTo>
                <a:cubicBezTo>
                  <a:pt x="116998" y="19423"/>
                  <a:pt x="136421" y="0"/>
                  <a:pt x="160380" y="0"/>
                </a:cubicBezTo>
                <a:close/>
              </a:path>
            </a:pathLst>
          </a:custGeom>
          <a:solidFill>
            <a:schemeClr val="bg1"/>
          </a:solidFill>
          <a:ln>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79004" tIns="39502" rIns="79004" bIns="39502" rtlCol="0" anchor="ctr">
            <a:noAutofit/>
          </a:bodyPr>
          <a:lstStyle/>
          <a:p>
            <a:pPr algn="ctr"/>
            <a:endParaRPr lang="zh-CN" altLang="en-US" sz="1555">
              <a:solidFill>
                <a:schemeClr val="bg1"/>
              </a:solidFill>
            </a:endParaRPr>
          </a:p>
        </p:txBody>
      </p:sp>
      <p:sp>
        <p:nvSpPr>
          <p:cNvPr id="565" name="文本框 564"/>
          <p:cNvSpPr txBox="1"/>
          <p:nvPr/>
        </p:nvSpPr>
        <p:spPr>
          <a:xfrm>
            <a:off x="9733485" y="4549971"/>
            <a:ext cx="1889192" cy="239371"/>
          </a:xfrm>
          <a:prstGeom prst="rect">
            <a:avLst/>
          </a:prstGeom>
          <a:noFill/>
          <a:effectLst/>
        </p:spPr>
        <p:txBody>
          <a:bodyPr wrap="none" lIns="79004" tIns="39502" rIns="79004" bIns="39502" rtlCol="0">
            <a:spAutoFit/>
          </a:bodyPr>
          <a:lstStyle/>
          <a:p>
            <a:r>
              <a:rPr lang="zh-CN" altLang="en-US" sz="1035" dirty="0">
                <a:solidFill>
                  <a:schemeClr val="tx1">
                    <a:lumMod val="75000"/>
                    <a:lumOff val="25000"/>
                  </a:schemeClr>
                </a:solidFill>
                <a:latin typeface="+mn-ea"/>
              </a:rPr>
              <a:t>话题持续发酵，长尾流量获取</a:t>
            </a:r>
            <a:endParaRPr lang="zh-CN" altLang="en-US" sz="1035" dirty="0">
              <a:solidFill>
                <a:schemeClr val="tx1">
                  <a:lumMod val="75000"/>
                  <a:lumOff val="25000"/>
                </a:schemeClr>
              </a:solidFill>
              <a:latin typeface="+mn-ea"/>
            </a:endParaRPr>
          </a:p>
        </p:txBody>
      </p:sp>
      <p:sp>
        <p:nvSpPr>
          <p:cNvPr id="566" name="矩形: 圆角 565"/>
          <p:cNvSpPr/>
          <p:nvPr/>
        </p:nvSpPr>
        <p:spPr>
          <a:xfrm flipH="1">
            <a:off x="1358001" y="5199738"/>
            <a:ext cx="2502193" cy="509814"/>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7" name="矩形: 圆角 566"/>
          <p:cNvSpPr/>
          <p:nvPr/>
        </p:nvSpPr>
        <p:spPr>
          <a:xfrm flipH="1">
            <a:off x="3991358" y="5199738"/>
            <a:ext cx="2502193" cy="509814"/>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矩形: 圆角 567"/>
          <p:cNvSpPr/>
          <p:nvPr/>
        </p:nvSpPr>
        <p:spPr>
          <a:xfrm flipH="1">
            <a:off x="6624715" y="5199738"/>
            <a:ext cx="2502193" cy="509814"/>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9" name="矩形: 圆角 568"/>
          <p:cNvSpPr/>
          <p:nvPr/>
        </p:nvSpPr>
        <p:spPr>
          <a:xfrm flipH="1">
            <a:off x="9258072" y="5199738"/>
            <a:ext cx="2502193" cy="509814"/>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文本框 569"/>
          <p:cNvSpPr txBox="1"/>
          <p:nvPr/>
        </p:nvSpPr>
        <p:spPr>
          <a:xfrm>
            <a:off x="2703563" y="6019699"/>
            <a:ext cx="2298678" cy="338554"/>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en-US" altLang="zh-CN" sz="1600" dirty="0">
                <a:solidFill>
                  <a:schemeClr val="bg1"/>
                </a:solidFill>
              </a:rPr>
              <a:t>1000+</a:t>
            </a:r>
            <a:r>
              <a:rPr lang="zh-CN" altLang="en-US" sz="1600" dirty="0">
                <a:solidFill>
                  <a:schemeClr val="bg1"/>
                </a:solidFill>
              </a:rPr>
              <a:t>篇笔记、文章</a:t>
            </a:r>
            <a:endParaRPr lang="zh-CN" altLang="en-US" sz="1600" dirty="0">
              <a:solidFill>
                <a:schemeClr val="bg1"/>
              </a:solidFill>
            </a:endParaRPr>
          </a:p>
        </p:txBody>
      </p:sp>
      <p:sp>
        <p:nvSpPr>
          <p:cNvPr id="573" name="文本框 572"/>
          <p:cNvSpPr txBox="1"/>
          <p:nvPr/>
        </p:nvSpPr>
        <p:spPr>
          <a:xfrm>
            <a:off x="5469557" y="6019699"/>
            <a:ext cx="1852926" cy="338554"/>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en-US" altLang="zh-CN" sz="1600" dirty="0">
                <a:solidFill>
                  <a:schemeClr val="bg1"/>
                </a:solidFill>
              </a:rPr>
              <a:t>1000w+</a:t>
            </a:r>
            <a:r>
              <a:rPr lang="zh-CN" altLang="en-US" sz="1600" dirty="0">
                <a:solidFill>
                  <a:schemeClr val="bg1"/>
                </a:solidFill>
              </a:rPr>
              <a:t>浏览量</a:t>
            </a:r>
            <a:endParaRPr lang="zh-CN" altLang="en-US" sz="1600" dirty="0">
              <a:solidFill>
                <a:schemeClr val="bg1"/>
              </a:solidFill>
            </a:endParaRPr>
          </a:p>
        </p:txBody>
      </p:sp>
      <p:sp>
        <p:nvSpPr>
          <p:cNvPr id="574" name="文本框 573"/>
          <p:cNvSpPr txBox="1"/>
          <p:nvPr/>
        </p:nvSpPr>
        <p:spPr>
          <a:xfrm>
            <a:off x="7851080" y="6019699"/>
            <a:ext cx="1852926" cy="338554"/>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en-US" altLang="zh-CN" sz="1600" dirty="0">
                <a:solidFill>
                  <a:schemeClr val="bg1"/>
                </a:solidFill>
              </a:rPr>
              <a:t>10w</a:t>
            </a:r>
            <a:r>
              <a:rPr lang="zh-CN" altLang="en-US" sz="1600" dirty="0">
                <a:solidFill>
                  <a:schemeClr val="bg1"/>
                </a:solidFill>
              </a:rPr>
              <a:t>转化粉丝</a:t>
            </a:r>
            <a:endParaRPr lang="zh-CN" altLang="en-US" sz="1600" dirty="0">
              <a:solidFill>
                <a:schemeClr val="bg1"/>
              </a:solidFill>
            </a:endParaRPr>
          </a:p>
        </p:txBody>
      </p:sp>
      <p:cxnSp>
        <p:nvCxnSpPr>
          <p:cNvPr id="576" name="直接连接符 575"/>
          <p:cNvCxnSpPr/>
          <p:nvPr/>
        </p:nvCxnSpPr>
        <p:spPr>
          <a:xfrm>
            <a:off x="5223404" y="6090271"/>
            <a:ext cx="0" cy="2066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7" name="直接连接符 576"/>
          <p:cNvCxnSpPr/>
          <p:nvPr/>
        </p:nvCxnSpPr>
        <p:spPr>
          <a:xfrm>
            <a:off x="7614179" y="6090271"/>
            <a:ext cx="0" cy="2066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79" name="图片 578"/>
          <p:cNvPicPr>
            <a:picLocks noChangeAspect="1"/>
          </p:cNvPicPr>
          <p:nvPr/>
        </p:nvPicPr>
        <p:blipFill>
          <a:blip r:embed="rId25">
            <a:extLst>
              <a:ext uri="{BEBA8EAE-BF5A-486C-A8C5-ECC9F3942E4B}">
                <a14:imgProps xmlns:a14="http://schemas.microsoft.com/office/drawing/2010/main">
                  <a14:imgLayer r:embed="rId26">
                    <a14:imgEffect>
                      <a14:backgroundRemoval t="10000" b="90000" l="10000" r="90000">
                        <a14:foregroundMark x1="69774" y1="21837" x2="69774" y2="21837"/>
                        <a14:foregroundMark x1="69774" y1="21837" x2="76695" y2="37088"/>
                        <a14:foregroundMark x1="69350" y1="39688" x2="68644" y2="35875"/>
                        <a14:foregroundMark x1="42232" y1="61179" x2="39407" y2="59445"/>
                      </a14:backgroundRemoval>
                    </a14:imgEffect>
                  </a14:imgLayer>
                </a14:imgProps>
              </a:ext>
            </a:extLst>
          </a:blip>
          <a:stretch>
            <a:fillRect/>
          </a:stretch>
        </p:blipFill>
        <p:spPr>
          <a:xfrm>
            <a:off x="1889999" y="5238178"/>
            <a:ext cx="522524" cy="425842"/>
          </a:xfrm>
          <a:prstGeom prst="rect">
            <a:avLst/>
          </a:prstGeom>
        </p:spPr>
      </p:pic>
      <p:pic>
        <p:nvPicPr>
          <p:cNvPr id="581" name="图片 580"/>
          <p:cNvPicPr>
            <a:picLocks noChangeAspect="1"/>
          </p:cNvPicPr>
          <p:nvPr/>
        </p:nvPicPr>
        <p:blipFill>
          <a:blip r:embed="rId27">
            <a:extLst>
              <a:ext uri="{BEBA8EAE-BF5A-486C-A8C5-ECC9F3942E4B}">
                <a14:imgProps xmlns:a14="http://schemas.microsoft.com/office/drawing/2010/main">
                  <a14:imgLayer r:embed="rId28">
                    <a14:imgEffect>
                      <a14:backgroundRemoval t="10000" b="90000" l="10000" r="90000">
                        <a14:foregroundMark x1="65399" y1="75465" x2="55894" y2="82900"/>
                        <a14:foregroundMark x1="38023" y1="55390" x2="28897" y2="65799"/>
                        <a14:foregroundMark x1="38023" y1="55019" x2="30798" y2="64312"/>
                        <a14:foregroundMark x1="65779" y1="60967" x2="47148" y2="86617"/>
                        <a14:foregroundMark x1="47148" y1="86617" x2="54753" y2="85874"/>
                        <a14:foregroundMark x1="61597" y1="61710" x2="52471" y2="81784"/>
                        <a14:foregroundMark x1="46388" y1="86617" x2="45247" y2="88848"/>
                        <a14:foregroundMark x1="45627" y1="89591" x2="51331" y2="89219"/>
                      </a14:backgroundRemoval>
                    </a14:imgEffect>
                  </a14:imgLayer>
                </a14:imgProps>
              </a:ext>
            </a:extLst>
          </a:blip>
          <a:stretch>
            <a:fillRect/>
          </a:stretch>
        </p:blipFill>
        <p:spPr>
          <a:xfrm>
            <a:off x="2429223" y="5239922"/>
            <a:ext cx="385923" cy="394727"/>
          </a:xfrm>
          <a:prstGeom prst="rect">
            <a:avLst/>
          </a:prstGeom>
        </p:spPr>
      </p:pic>
      <p:pic>
        <p:nvPicPr>
          <p:cNvPr id="583" name="图片 582"/>
          <p:cNvPicPr>
            <a:picLocks noChangeAspect="1"/>
          </p:cNvPicPr>
          <p:nvPr/>
        </p:nvPicPr>
        <p:blipFill>
          <a:blip r:embed="rId29">
            <a:extLst>
              <a:ext uri="{BEBA8EAE-BF5A-486C-A8C5-ECC9F3942E4B}">
                <a14:imgProps xmlns:a14="http://schemas.microsoft.com/office/drawing/2010/main">
                  <a14:imgLayer r:embed="rId30">
                    <a14:imgEffect>
                      <a14:backgroundRemoval t="10000" b="90000" l="10000" r="90000">
                        <a14:foregroundMark x1="53778" y1="38306" x2="69778" y2="53226"/>
                        <a14:foregroundMark x1="69778" y1="53226" x2="51111" y2="56048"/>
                        <a14:foregroundMark x1="66222" y1="31452" x2="38667" y2="47177"/>
                        <a14:foregroundMark x1="46667" y1="27823" x2="33333" y2="59274"/>
                        <a14:foregroundMark x1="42222" y1="20968" x2="40000" y2="50000"/>
                        <a14:foregroundMark x1="35111" y1="35081" x2="31556" y2="58065"/>
                        <a14:foregroundMark x1="51111" y1="50000" x2="65333" y2="66935"/>
                        <a14:foregroundMark x1="72000" y1="33065" x2="68000" y2="62097"/>
                        <a14:foregroundMark x1="77778" y1="43145" x2="75111" y2="64516"/>
                        <a14:foregroundMark x1="75111" y1="64516" x2="75111" y2="64516"/>
                        <a14:foregroundMark x1="76889" y1="49597" x2="70667" y2="71371"/>
                      </a14:backgroundRemoval>
                    </a14:imgEffect>
                  </a14:imgLayer>
                </a14:imgProps>
              </a:ext>
            </a:extLst>
          </a:blip>
          <a:stretch>
            <a:fillRect/>
          </a:stretch>
        </p:blipFill>
        <p:spPr>
          <a:xfrm>
            <a:off x="10540819" y="5237619"/>
            <a:ext cx="418842" cy="461658"/>
          </a:xfrm>
          <a:prstGeom prst="rect">
            <a:avLst/>
          </a:prstGeom>
        </p:spPr>
      </p:pic>
      <p:pic>
        <p:nvPicPr>
          <p:cNvPr id="587" name="图片 586"/>
          <p:cNvPicPr>
            <a:picLocks noChangeAspect="1"/>
          </p:cNvPicPr>
          <p:nvPr/>
        </p:nvPicPr>
        <p:blipFill>
          <a:blip r:embed="rId31">
            <a:extLst>
              <a:ext uri="{BEBA8EAE-BF5A-486C-A8C5-ECC9F3942E4B}">
                <a14:imgProps xmlns:a14="http://schemas.microsoft.com/office/drawing/2010/main">
                  <a14:imgLayer r:embed="rId32">
                    <a14:imgEffect>
                      <a14:backgroundRemoval t="10000" b="90000" l="10000" r="90000">
                        <a14:foregroundMark x1="39901" y1="31795" x2="54680" y2="57436"/>
                        <a14:foregroundMark x1="54680" y1="57436" x2="54680" y2="57436"/>
                        <a14:foregroundMark x1="54187" y1="47692" x2="58621" y2="56923"/>
                        <a14:foregroundMark x1="63547" y1="46154" x2="26601" y2="48718"/>
                        <a14:foregroundMark x1="26601" y1="48718" x2="40887" y2="54359"/>
                        <a14:foregroundMark x1="59113" y1="34872" x2="52709" y2="63590"/>
                        <a14:foregroundMark x1="74877" y1="41026" x2="63054" y2="70769"/>
                        <a14:foregroundMark x1="74384" y1="37949" x2="59606" y2="64615"/>
                        <a14:foregroundMark x1="74877" y1="36923" x2="59606" y2="59487"/>
                        <a14:foregroundMark x1="64532" y1="50256" x2="68473" y2="63077"/>
                        <a14:foregroundMark x1="79310" y1="44103" x2="68966" y2="66667"/>
                        <a14:foregroundMark x1="69951" y1="52821" x2="62562" y2="60513"/>
                        <a14:foregroundMark x1="53695" y1="59487" x2="43350" y2="66154"/>
                        <a14:foregroundMark x1="41379" y1="58462" x2="46798" y2="58974"/>
                      </a14:backgroundRemoval>
                    </a14:imgEffect>
                  </a14:imgLayer>
                </a14:imgProps>
              </a:ext>
            </a:extLst>
          </a:blip>
          <a:stretch>
            <a:fillRect/>
          </a:stretch>
        </p:blipFill>
        <p:spPr>
          <a:xfrm>
            <a:off x="2915547" y="5256394"/>
            <a:ext cx="411336" cy="395126"/>
          </a:xfrm>
          <a:prstGeom prst="rect">
            <a:avLst/>
          </a:prstGeom>
        </p:spPr>
      </p:pic>
      <p:pic>
        <p:nvPicPr>
          <p:cNvPr id="591" name="图片 590"/>
          <p:cNvPicPr>
            <a:picLocks noChangeAspect="1"/>
          </p:cNvPicPr>
          <p:nvPr/>
        </p:nvPicPr>
        <p:blipFill>
          <a:blip r:embed="rId25">
            <a:extLst>
              <a:ext uri="{BEBA8EAE-BF5A-486C-A8C5-ECC9F3942E4B}">
                <a14:imgProps xmlns:a14="http://schemas.microsoft.com/office/drawing/2010/main">
                  <a14:imgLayer r:embed="rId26">
                    <a14:imgEffect>
                      <a14:backgroundRemoval t="10000" b="90000" l="10000" r="90000">
                        <a14:foregroundMark x1="69774" y1="21837" x2="69774" y2="21837"/>
                        <a14:foregroundMark x1="69774" y1="21837" x2="76695" y2="37088"/>
                        <a14:foregroundMark x1="69350" y1="39688" x2="68644" y2="35875"/>
                        <a14:foregroundMark x1="42232" y1="61179" x2="39407" y2="59445"/>
                      </a14:backgroundRemoval>
                    </a14:imgEffect>
                  </a14:imgLayer>
                </a14:imgProps>
              </a:ext>
            </a:extLst>
          </a:blip>
          <a:stretch>
            <a:fillRect/>
          </a:stretch>
        </p:blipFill>
        <p:spPr>
          <a:xfrm>
            <a:off x="7061221" y="5238178"/>
            <a:ext cx="522524" cy="425842"/>
          </a:xfrm>
          <a:prstGeom prst="rect">
            <a:avLst/>
          </a:prstGeom>
        </p:spPr>
      </p:pic>
      <p:pic>
        <p:nvPicPr>
          <p:cNvPr id="592" name="图片 591"/>
          <p:cNvPicPr>
            <a:picLocks noChangeAspect="1"/>
          </p:cNvPicPr>
          <p:nvPr/>
        </p:nvPicPr>
        <p:blipFill>
          <a:blip r:embed="rId27">
            <a:extLst>
              <a:ext uri="{BEBA8EAE-BF5A-486C-A8C5-ECC9F3942E4B}">
                <a14:imgProps xmlns:a14="http://schemas.microsoft.com/office/drawing/2010/main">
                  <a14:imgLayer r:embed="rId28">
                    <a14:imgEffect>
                      <a14:backgroundRemoval t="10000" b="90000" l="10000" r="90000">
                        <a14:foregroundMark x1="65399" y1="75465" x2="55894" y2="82900"/>
                        <a14:foregroundMark x1="38023" y1="55390" x2="28897" y2="65799"/>
                        <a14:foregroundMark x1="38023" y1="55019" x2="30798" y2="64312"/>
                        <a14:foregroundMark x1="65779" y1="60967" x2="47148" y2="86617"/>
                        <a14:foregroundMark x1="47148" y1="86617" x2="54753" y2="85874"/>
                        <a14:foregroundMark x1="61597" y1="61710" x2="52471" y2="81784"/>
                        <a14:foregroundMark x1="46388" y1="86617" x2="45247" y2="88848"/>
                        <a14:foregroundMark x1="45627" y1="89591" x2="51331" y2="89219"/>
                      </a14:backgroundRemoval>
                    </a14:imgEffect>
                  </a14:imgLayer>
                </a14:imgProps>
              </a:ext>
            </a:extLst>
          </a:blip>
          <a:stretch>
            <a:fillRect/>
          </a:stretch>
        </p:blipFill>
        <p:spPr>
          <a:xfrm>
            <a:off x="7600445" y="5239922"/>
            <a:ext cx="385923" cy="394727"/>
          </a:xfrm>
          <a:prstGeom prst="rect">
            <a:avLst/>
          </a:prstGeom>
        </p:spPr>
      </p:pic>
      <p:pic>
        <p:nvPicPr>
          <p:cNvPr id="593" name="图片 592"/>
          <p:cNvPicPr>
            <a:picLocks noChangeAspect="1"/>
          </p:cNvPicPr>
          <p:nvPr/>
        </p:nvPicPr>
        <p:blipFill>
          <a:blip r:embed="rId31">
            <a:extLst>
              <a:ext uri="{BEBA8EAE-BF5A-486C-A8C5-ECC9F3942E4B}">
                <a14:imgProps xmlns:a14="http://schemas.microsoft.com/office/drawing/2010/main">
                  <a14:imgLayer r:embed="rId32">
                    <a14:imgEffect>
                      <a14:backgroundRemoval t="10000" b="90000" l="10000" r="90000">
                        <a14:foregroundMark x1="39901" y1="31795" x2="54680" y2="57436"/>
                        <a14:foregroundMark x1="54680" y1="57436" x2="54680" y2="57436"/>
                        <a14:foregroundMark x1="54187" y1="47692" x2="58621" y2="56923"/>
                        <a14:foregroundMark x1="63547" y1="46154" x2="26601" y2="48718"/>
                        <a14:foregroundMark x1="26601" y1="48718" x2="40887" y2="54359"/>
                        <a14:foregroundMark x1="59113" y1="34872" x2="52709" y2="63590"/>
                        <a14:foregroundMark x1="74877" y1="41026" x2="63054" y2="70769"/>
                        <a14:foregroundMark x1="74384" y1="37949" x2="59606" y2="64615"/>
                        <a14:foregroundMark x1="74877" y1="36923" x2="59606" y2="59487"/>
                        <a14:foregroundMark x1="64532" y1="50256" x2="68473" y2="63077"/>
                        <a14:foregroundMark x1="79310" y1="44103" x2="68966" y2="66667"/>
                        <a14:foregroundMark x1="69951" y1="52821" x2="62562" y2="60513"/>
                        <a14:foregroundMark x1="53695" y1="59487" x2="43350" y2="66154"/>
                        <a14:foregroundMark x1="41379" y1="58462" x2="46798" y2="58974"/>
                      </a14:backgroundRemoval>
                    </a14:imgEffect>
                  </a14:imgLayer>
                </a14:imgProps>
              </a:ext>
            </a:extLst>
          </a:blip>
          <a:stretch>
            <a:fillRect/>
          </a:stretch>
        </p:blipFill>
        <p:spPr>
          <a:xfrm>
            <a:off x="8086769" y="5256394"/>
            <a:ext cx="411336" cy="395126"/>
          </a:xfrm>
          <a:prstGeom prst="rect">
            <a:avLst/>
          </a:prstGeom>
        </p:spPr>
      </p:pic>
      <p:pic>
        <p:nvPicPr>
          <p:cNvPr id="594" name="图片 593"/>
          <p:cNvPicPr>
            <a:picLocks noChangeAspect="1"/>
          </p:cNvPicPr>
          <p:nvPr/>
        </p:nvPicPr>
        <p:blipFill>
          <a:blip r:embed="rId25">
            <a:extLst>
              <a:ext uri="{BEBA8EAE-BF5A-486C-A8C5-ECC9F3942E4B}">
                <a14:imgProps xmlns:a14="http://schemas.microsoft.com/office/drawing/2010/main">
                  <a14:imgLayer r:embed="rId26">
                    <a14:imgEffect>
                      <a14:backgroundRemoval t="10000" b="90000" l="10000" r="90000">
                        <a14:foregroundMark x1="69774" y1="21837" x2="69774" y2="21837"/>
                        <a14:foregroundMark x1="69774" y1="21837" x2="76695" y2="37088"/>
                        <a14:foregroundMark x1="69350" y1="39688" x2="68644" y2="35875"/>
                        <a14:foregroundMark x1="42232" y1="61179" x2="39407" y2="59445"/>
                      </a14:backgroundRemoval>
                    </a14:imgEffect>
                  </a14:imgLayer>
                </a14:imgProps>
              </a:ext>
            </a:extLst>
          </a:blip>
          <a:stretch>
            <a:fillRect/>
          </a:stretch>
        </p:blipFill>
        <p:spPr>
          <a:xfrm>
            <a:off x="4715415" y="5238178"/>
            <a:ext cx="522524" cy="425842"/>
          </a:xfrm>
          <a:prstGeom prst="rect">
            <a:avLst/>
          </a:prstGeom>
        </p:spPr>
      </p:pic>
      <p:pic>
        <p:nvPicPr>
          <p:cNvPr id="596" name="图片 595"/>
          <p:cNvPicPr>
            <a:picLocks noChangeAspect="1"/>
          </p:cNvPicPr>
          <p:nvPr/>
        </p:nvPicPr>
        <p:blipFill>
          <a:blip r:embed="rId31">
            <a:extLst>
              <a:ext uri="{BEBA8EAE-BF5A-486C-A8C5-ECC9F3942E4B}">
                <a14:imgProps xmlns:a14="http://schemas.microsoft.com/office/drawing/2010/main">
                  <a14:imgLayer r:embed="rId32">
                    <a14:imgEffect>
                      <a14:backgroundRemoval t="10000" b="90000" l="10000" r="90000">
                        <a14:foregroundMark x1="39901" y1="31795" x2="54680" y2="57436"/>
                        <a14:foregroundMark x1="54680" y1="57436" x2="54680" y2="57436"/>
                        <a14:foregroundMark x1="54187" y1="47692" x2="58621" y2="56923"/>
                        <a14:foregroundMark x1="63547" y1="46154" x2="26601" y2="48718"/>
                        <a14:foregroundMark x1="26601" y1="48718" x2="40887" y2="54359"/>
                        <a14:foregroundMark x1="59113" y1="34872" x2="52709" y2="63590"/>
                        <a14:foregroundMark x1="74877" y1="41026" x2="63054" y2="70769"/>
                        <a14:foregroundMark x1="74384" y1="37949" x2="59606" y2="64615"/>
                        <a14:foregroundMark x1="74877" y1="36923" x2="59606" y2="59487"/>
                        <a14:foregroundMark x1="64532" y1="50256" x2="68473" y2="63077"/>
                        <a14:foregroundMark x1="79310" y1="44103" x2="68966" y2="66667"/>
                        <a14:foregroundMark x1="69951" y1="52821" x2="62562" y2="60513"/>
                        <a14:foregroundMark x1="53695" y1="59487" x2="43350" y2="66154"/>
                        <a14:foregroundMark x1="41379" y1="58462" x2="46798" y2="58974"/>
                      </a14:backgroundRemoval>
                    </a14:imgEffect>
                  </a14:imgLayer>
                </a14:imgProps>
              </a:ext>
            </a:extLst>
          </a:blip>
          <a:stretch>
            <a:fillRect/>
          </a:stretch>
        </p:blipFill>
        <p:spPr>
          <a:xfrm>
            <a:off x="10109085" y="5256394"/>
            <a:ext cx="411336" cy="395126"/>
          </a:xfrm>
          <a:prstGeom prst="rect">
            <a:avLst/>
          </a:prstGeom>
        </p:spPr>
      </p:pic>
      <p:pic>
        <p:nvPicPr>
          <p:cNvPr id="599" name="图片 598"/>
          <p:cNvPicPr>
            <a:picLocks noChangeAspect="1"/>
          </p:cNvPicPr>
          <p:nvPr/>
        </p:nvPicPr>
        <p:blipFill>
          <a:blip r:embed="rId31">
            <a:extLst>
              <a:ext uri="{BEBA8EAE-BF5A-486C-A8C5-ECC9F3942E4B}">
                <a14:imgProps xmlns:a14="http://schemas.microsoft.com/office/drawing/2010/main">
                  <a14:imgLayer r:embed="rId32">
                    <a14:imgEffect>
                      <a14:backgroundRemoval t="10000" b="90000" l="10000" r="90000">
                        <a14:foregroundMark x1="39901" y1="31795" x2="54680" y2="57436"/>
                        <a14:foregroundMark x1="54680" y1="57436" x2="54680" y2="57436"/>
                        <a14:foregroundMark x1="54187" y1="47692" x2="58621" y2="56923"/>
                        <a14:foregroundMark x1="63547" y1="46154" x2="26601" y2="48718"/>
                        <a14:foregroundMark x1="26601" y1="48718" x2="40887" y2="54359"/>
                        <a14:foregroundMark x1="59113" y1="34872" x2="52709" y2="63590"/>
                        <a14:foregroundMark x1="74877" y1="41026" x2="63054" y2="70769"/>
                        <a14:foregroundMark x1="74384" y1="37949" x2="59606" y2="64615"/>
                        <a14:foregroundMark x1="74877" y1="36923" x2="59606" y2="59487"/>
                        <a14:foregroundMark x1="64532" y1="50256" x2="68473" y2="63077"/>
                        <a14:foregroundMark x1="79310" y1="44103" x2="68966" y2="66667"/>
                        <a14:foregroundMark x1="69951" y1="52821" x2="62562" y2="60513"/>
                        <a14:foregroundMark x1="53695" y1="59487" x2="43350" y2="66154"/>
                        <a14:foregroundMark x1="41379" y1="58462" x2="46798" y2="58974"/>
                      </a14:backgroundRemoval>
                    </a14:imgEffect>
                  </a14:imgLayer>
                </a14:imgProps>
              </a:ext>
            </a:extLst>
          </a:blip>
          <a:stretch>
            <a:fillRect/>
          </a:stretch>
        </p:blipFill>
        <p:spPr>
          <a:xfrm>
            <a:off x="5304978" y="5256394"/>
            <a:ext cx="411336" cy="39512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9782"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220436" y="475734"/>
            <a:ext cx="3538764"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42 </a:t>
            </a:r>
            <a:r>
              <a:rPr lang="zh-CN" altLang="en-US" dirty="0"/>
              <a:t>统计图</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aphicFrame>
        <p:nvGraphicFramePr>
          <p:cNvPr id="3" name="Content Placeholder 3"/>
          <p:cNvGraphicFramePr/>
          <p:nvPr/>
        </p:nvGraphicFramePr>
        <p:xfrm>
          <a:off x="288925" y="1511300"/>
          <a:ext cx="6147815" cy="4445000"/>
        </p:xfrm>
        <a:graphic>
          <a:graphicData uri="http://schemas.openxmlformats.org/drawingml/2006/chart">
            <c:chart xmlns:c="http://schemas.openxmlformats.org/drawingml/2006/chart" xmlns:r="http://schemas.openxmlformats.org/officeDocument/2006/relationships" r:id="rId1"/>
          </a:graphicData>
        </a:graphic>
      </p:graphicFrame>
      <p:sp>
        <p:nvSpPr>
          <p:cNvPr id="5" name="文本框 4"/>
          <p:cNvSpPr txBox="1"/>
          <p:nvPr/>
        </p:nvSpPr>
        <p:spPr>
          <a:xfrm>
            <a:off x="6491961" y="1891240"/>
            <a:ext cx="1005403" cy="338554"/>
          </a:xfrm>
          <a:prstGeom prst="rect">
            <a:avLst/>
          </a:prstGeom>
          <a:noFill/>
        </p:spPr>
        <p:txBody>
          <a:bodyPr wrap="none" rtlCol="0">
            <a:spAutoFit/>
          </a:bodyPr>
          <a:lstStyle/>
          <a:p>
            <a:r>
              <a:rPr lang="zh-CN" altLang="en-US" sz="1600" dirty="0"/>
              <a:t>进到店铺</a:t>
            </a:r>
            <a:endParaRPr lang="zh-CN" altLang="en-US" sz="1600" dirty="0"/>
          </a:p>
        </p:txBody>
      </p:sp>
      <p:sp>
        <p:nvSpPr>
          <p:cNvPr id="6" name="文本框 5"/>
          <p:cNvSpPr txBox="1"/>
          <p:nvPr/>
        </p:nvSpPr>
        <p:spPr>
          <a:xfrm>
            <a:off x="6491961" y="2163384"/>
            <a:ext cx="1194558" cy="400110"/>
          </a:xfrm>
          <a:prstGeom prst="rect">
            <a:avLst/>
          </a:prstGeom>
          <a:noFill/>
        </p:spPr>
        <p:txBody>
          <a:bodyPr wrap="none" rtlCol="0">
            <a:spAutoFit/>
          </a:bodyPr>
          <a:lstStyle/>
          <a:p>
            <a:r>
              <a:rPr lang="en-US" altLang="zh-CN" sz="2000" dirty="0">
                <a:solidFill>
                  <a:schemeClr val="accent1"/>
                </a:solidFill>
                <a:latin typeface="+mj-ea"/>
                <a:ea typeface="+mj-ea"/>
              </a:rPr>
              <a:t>14235</a:t>
            </a:r>
            <a:r>
              <a:rPr lang="zh-CN" altLang="en-US" sz="2000" dirty="0">
                <a:solidFill>
                  <a:schemeClr val="accent1"/>
                </a:solidFill>
                <a:latin typeface="+mj-ea"/>
                <a:ea typeface="+mj-ea"/>
              </a:rPr>
              <a:t>人</a:t>
            </a:r>
            <a:endParaRPr lang="zh-CN" altLang="en-US" sz="2000" dirty="0">
              <a:solidFill>
                <a:schemeClr val="accent1"/>
              </a:solidFill>
              <a:latin typeface="+mj-ea"/>
              <a:ea typeface="+mj-ea"/>
            </a:endParaRPr>
          </a:p>
        </p:txBody>
      </p:sp>
      <p:sp>
        <p:nvSpPr>
          <p:cNvPr id="7" name="矩形: 圆角 6"/>
          <p:cNvSpPr/>
          <p:nvPr/>
        </p:nvSpPr>
        <p:spPr>
          <a:xfrm flipH="1">
            <a:off x="7768948" y="1723599"/>
            <a:ext cx="3939651" cy="1103132"/>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682856" y="1937273"/>
            <a:ext cx="3002734" cy="664028"/>
          </a:xfrm>
          <a:prstGeom prst="rect">
            <a:avLst/>
          </a:prstGeom>
          <a:noFill/>
        </p:spPr>
        <p:txBody>
          <a:bodyPr wrap="square" rtlCol="0">
            <a:spAutoFit/>
          </a:bodyPr>
          <a:lstStyle/>
          <a:p>
            <a:pPr>
              <a:lnSpc>
                <a:spcPct val="120000"/>
              </a:lnSpc>
            </a:pPr>
            <a:r>
              <a:rPr lang="zh-CN" altLang="en-US" sz="1600" dirty="0"/>
              <a:t>本周持续在各大平台投放广告，进店人数较上周有明显上涨，</a:t>
            </a:r>
            <a:endParaRPr lang="zh-CN" altLang="en-US" sz="1600" dirty="0"/>
          </a:p>
        </p:txBody>
      </p:sp>
      <p:sp>
        <p:nvSpPr>
          <p:cNvPr id="9" name="文本框 8"/>
          <p:cNvSpPr txBox="1"/>
          <p:nvPr/>
        </p:nvSpPr>
        <p:spPr>
          <a:xfrm>
            <a:off x="6491961" y="3389107"/>
            <a:ext cx="1210588" cy="338554"/>
          </a:xfrm>
          <a:prstGeom prst="rect">
            <a:avLst/>
          </a:prstGeom>
          <a:noFill/>
        </p:spPr>
        <p:txBody>
          <a:bodyPr wrap="none" rtlCol="0">
            <a:spAutoFit/>
          </a:bodyPr>
          <a:lstStyle/>
          <a:p>
            <a:r>
              <a:rPr lang="zh-CN" altLang="en-US" sz="1600" dirty="0"/>
              <a:t>点击详情页</a:t>
            </a:r>
            <a:endParaRPr lang="zh-CN" altLang="en-US" sz="1600" dirty="0"/>
          </a:p>
        </p:txBody>
      </p:sp>
      <p:sp>
        <p:nvSpPr>
          <p:cNvPr id="10" name="文本框 9"/>
          <p:cNvSpPr txBox="1"/>
          <p:nvPr/>
        </p:nvSpPr>
        <p:spPr>
          <a:xfrm>
            <a:off x="6491961" y="3661251"/>
            <a:ext cx="1194558" cy="400110"/>
          </a:xfrm>
          <a:prstGeom prst="rect">
            <a:avLst/>
          </a:prstGeom>
          <a:noFill/>
        </p:spPr>
        <p:txBody>
          <a:bodyPr wrap="none" rtlCol="0">
            <a:spAutoFit/>
          </a:bodyPr>
          <a:lstStyle/>
          <a:p>
            <a:r>
              <a:rPr lang="en-US" altLang="zh-CN" sz="2000" dirty="0">
                <a:solidFill>
                  <a:schemeClr val="accent2"/>
                </a:solidFill>
                <a:latin typeface="+mj-ea"/>
                <a:ea typeface="+mj-ea"/>
              </a:rPr>
              <a:t>13241</a:t>
            </a:r>
            <a:r>
              <a:rPr lang="zh-CN" altLang="en-US" sz="2000" dirty="0">
                <a:solidFill>
                  <a:schemeClr val="accent2"/>
                </a:solidFill>
                <a:latin typeface="+mj-ea"/>
                <a:ea typeface="+mj-ea"/>
              </a:rPr>
              <a:t>人</a:t>
            </a:r>
            <a:endParaRPr lang="zh-CN" altLang="en-US" sz="2000" dirty="0">
              <a:solidFill>
                <a:schemeClr val="accent2"/>
              </a:solidFill>
              <a:latin typeface="+mj-ea"/>
              <a:ea typeface="+mj-ea"/>
            </a:endParaRPr>
          </a:p>
        </p:txBody>
      </p:sp>
      <p:sp>
        <p:nvSpPr>
          <p:cNvPr id="11" name="矩形: 圆角 10"/>
          <p:cNvSpPr/>
          <p:nvPr/>
        </p:nvSpPr>
        <p:spPr>
          <a:xfrm flipH="1">
            <a:off x="7768948" y="3221466"/>
            <a:ext cx="3939651" cy="1103132"/>
          </a:xfrm>
          <a:prstGeom prst="roundRect">
            <a:avLst>
              <a:gd name="adj" fmla="val 1693"/>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958103" y="1933500"/>
            <a:ext cx="740908" cy="369332"/>
          </a:xfrm>
          <a:prstGeom prst="rect">
            <a:avLst/>
          </a:prstGeom>
          <a:noFill/>
        </p:spPr>
        <p:txBody>
          <a:bodyPr wrap="none" rtlCol="0">
            <a:spAutoFit/>
          </a:bodyPr>
          <a:lstStyle/>
          <a:p>
            <a:r>
              <a:rPr lang="en-US" altLang="zh-CN" b="1" dirty="0"/>
              <a:t>6.21%</a:t>
            </a:r>
            <a:endParaRPr lang="zh-CN" altLang="en-US" b="1" dirty="0"/>
          </a:p>
        </p:txBody>
      </p:sp>
      <p:cxnSp>
        <p:nvCxnSpPr>
          <p:cNvPr id="13" name="直接箭头连接符 12"/>
          <p:cNvCxnSpPr/>
          <p:nvPr/>
        </p:nvCxnSpPr>
        <p:spPr>
          <a:xfrm flipV="1">
            <a:off x="7958103" y="2030461"/>
            <a:ext cx="0" cy="184666"/>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682856" y="3416212"/>
            <a:ext cx="3002734" cy="664221"/>
          </a:xfrm>
          <a:prstGeom prst="rect">
            <a:avLst/>
          </a:prstGeom>
          <a:noFill/>
        </p:spPr>
        <p:txBody>
          <a:bodyPr wrap="square" rtlCol="0">
            <a:spAutoFit/>
          </a:bodyPr>
          <a:lstStyle/>
          <a:p>
            <a:pPr>
              <a:lnSpc>
                <a:spcPct val="120000"/>
              </a:lnSpc>
            </a:pPr>
            <a:r>
              <a:rPr lang="zh-CN" altLang="en-US" sz="1600" dirty="0"/>
              <a:t>商品详情页本周未进行优化迭代，整体点击率变化不大</a:t>
            </a:r>
            <a:endParaRPr lang="zh-CN" altLang="en-US" sz="1600" dirty="0"/>
          </a:p>
        </p:txBody>
      </p:sp>
      <p:sp>
        <p:nvSpPr>
          <p:cNvPr id="15" name="文本框 14"/>
          <p:cNvSpPr txBox="1"/>
          <p:nvPr/>
        </p:nvSpPr>
        <p:spPr>
          <a:xfrm>
            <a:off x="7958103" y="3412439"/>
            <a:ext cx="740908" cy="369332"/>
          </a:xfrm>
          <a:prstGeom prst="rect">
            <a:avLst/>
          </a:prstGeom>
          <a:noFill/>
        </p:spPr>
        <p:txBody>
          <a:bodyPr wrap="none" rtlCol="0">
            <a:spAutoFit/>
          </a:bodyPr>
          <a:lstStyle/>
          <a:p>
            <a:r>
              <a:rPr lang="en-US" altLang="zh-CN" b="1" dirty="0"/>
              <a:t>0.21%</a:t>
            </a:r>
            <a:endParaRPr lang="zh-CN" altLang="en-US" b="1" dirty="0"/>
          </a:p>
        </p:txBody>
      </p:sp>
      <p:cxnSp>
        <p:nvCxnSpPr>
          <p:cNvPr id="16" name="直接箭头连接符 15"/>
          <p:cNvCxnSpPr/>
          <p:nvPr/>
        </p:nvCxnSpPr>
        <p:spPr>
          <a:xfrm flipV="1">
            <a:off x="7958103" y="3509400"/>
            <a:ext cx="0" cy="184666"/>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491961" y="4844093"/>
            <a:ext cx="1210588" cy="338554"/>
          </a:xfrm>
          <a:prstGeom prst="rect">
            <a:avLst/>
          </a:prstGeom>
          <a:noFill/>
        </p:spPr>
        <p:txBody>
          <a:bodyPr wrap="none" rtlCol="0">
            <a:spAutoFit/>
          </a:bodyPr>
          <a:lstStyle/>
          <a:p>
            <a:r>
              <a:rPr lang="zh-CN" altLang="en-US" sz="1600" dirty="0"/>
              <a:t>点击详情页</a:t>
            </a:r>
            <a:endParaRPr lang="zh-CN" altLang="en-US" sz="1600" dirty="0"/>
          </a:p>
        </p:txBody>
      </p:sp>
      <p:sp>
        <p:nvSpPr>
          <p:cNvPr id="18" name="文本框 17"/>
          <p:cNvSpPr txBox="1"/>
          <p:nvPr/>
        </p:nvSpPr>
        <p:spPr>
          <a:xfrm>
            <a:off x="6491961" y="5116237"/>
            <a:ext cx="1194558" cy="400110"/>
          </a:xfrm>
          <a:prstGeom prst="rect">
            <a:avLst/>
          </a:prstGeom>
          <a:noFill/>
        </p:spPr>
        <p:txBody>
          <a:bodyPr wrap="none" rtlCol="0">
            <a:spAutoFit/>
          </a:bodyPr>
          <a:lstStyle/>
          <a:p>
            <a:r>
              <a:rPr lang="en-US" altLang="zh-CN" sz="2000" dirty="0">
                <a:solidFill>
                  <a:schemeClr val="accent1"/>
                </a:solidFill>
                <a:latin typeface="+mj-ea"/>
                <a:ea typeface="+mj-ea"/>
              </a:rPr>
              <a:t>13241</a:t>
            </a:r>
            <a:r>
              <a:rPr lang="zh-CN" altLang="en-US" sz="2000" dirty="0">
                <a:solidFill>
                  <a:schemeClr val="accent1"/>
                </a:solidFill>
                <a:latin typeface="+mj-ea"/>
                <a:ea typeface="+mj-ea"/>
              </a:rPr>
              <a:t>人</a:t>
            </a:r>
            <a:endParaRPr lang="zh-CN" altLang="en-US" sz="2000" dirty="0">
              <a:solidFill>
                <a:schemeClr val="accent1"/>
              </a:solidFill>
              <a:latin typeface="+mj-ea"/>
              <a:ea typeface="+mj-ea"/>
            </a:endParaRPr>
          </a:p>
        </p:txBody>
      </p:sp>
      <p:sp>
        <p:nvSpPr>
          <p:cNvPr id="19" name="矩形: 圆角 18"/>
          <p:cNvSpPr/>
          <p:nvPr/>
        </p:nvSpPr>
        <p:spPr>
          <a:xfrm flipH="1">
            <a:off x="7768948" y="4676452"/>
            <a:ext cx="3939651" cy="1103132"/>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682856" y="4871198"/>
            <a:ext cx="3002734" cy="664221"/>
          </a:xfrm>
          <a:prstGeom prst="rect">
            <a:avLst/>
          </a:prstGeom>
          <a:noFill/>
        </p:spPr>
        <p:txBody>
          <a:bodyPr wrap="square" rtlCol="0">
            <a:spAutoFit/>
          </a:bodyPr>
          <a:lstStyle/>
          <a:p>
            <a:pPr>
              <a:lnSpc>
                <a:spcPct val="120000"/>
              </a:lnSpc>
            </a:pPr>
            <a:r>
              <a:rPr lang="zh-CN" altLang="en-US" sz="1600" dirty="0"/>
              <a:t>商品详情页本周未进行优化迭代，整体点击率变化不大</a:t>
            </a:r>
            <a:endParaRPr lang="zh-CN" altLang="en-US" sz="1600" dirty="0"/>
          </a:p>
        </p:txBody>
      </p:sp>
      <p:sp>
        <p:nvSpPr>
          <p:cNvPr id="21" name="文本框 20"/>
          <p:cNvSpPr txBox="1"/>
          <p:nvPr/>
        </p:nvSpPr>
        <p:spPr>
          <a:xfrm>
            <a:off x="7958103" y="4867425"/>
            <a:ext cx="740908" cy="369332"/>
          </a:xfrm>
          <a:prstGeom prst="rect">
            <a:avLst/>
          </a:prstGeom>
          <a:noFill/>
        </p:spPr>
        <p:txBody>
          <a:bodyPr wrap="none" rtlCol="0">
            <a:spAutoFit/>
          </a:bodyPr>
          <a:lstStyle/>
          <a:p>
            <a:r>
              <a:rPr lang="en-US" altLang="zh-CN" b="1" dirty="0"/>
              <a:t>0.21%</a:t>
            </a:r>
            <a:endParaRPr lang="zh-CN" altLang="en-US" b="1" dirty="0"/>
          </a:p>
        </p:txBody>
      </p:sp>
      <p:cxnSp>
        <p:nvCxnSpPr>
          <p:cNvPr id="22" name="直接箭头连接符 21"/>
          <p:cNvCxnSpPr/>
          <p:nvPr/>
        </p:nvCxnSpPr>
        <p:spPr>
          <a:xfrm flipV="1">
            <a:off x="7958103" y="4964386"/>
            <a:ext cx="0" cy="184666"/>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1723550" y="2277872"/>
            <a:ext cx="780158" cy="780158"/>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cxnSp>
        <p:nvCxnSpPr>
          <p:cNvPr id="25" name="直接连接符 24"/>
          <p:cNvCxnSpPr/>
          <p:nvPr/>
        </p:nvCxnSpPr>
        <p:spPr>
          <a:xfrm>
            <a:off x="2503708" y="3221466"/>
            <a:ext cx="767727" cy="1475547"/>
          </a:xfrm>
          <a:prstGeom prst="line">
            <a:avLst/>
          </a:prstGeom>
          <a:ln>
            <a:prstDash val="dash"/>
            <a:headEnd type="arrow"/>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739167" y="2452507"/>
            <a:ext cx="748923" cy="430887"/>
          </a:xfrm>
          <a:prstGeom prst="rect">
            <a:avLst/>
          </a:prstGeom>
          <a:noFill/>
        </p:spPr>
        <p:txBody>
          <a:bodyPr wrap="none" rtlCol="0">
            <a:spAutoFit/>
          </a:bodyPr>
          <a:lstStyle/>
          <a:p>
            <a:pPr algn="ctr"/>
            <a:r>
              <a:rPr lang="zh-CN" altLang="en-US" sz="1100" dirty="0">
                <a:solidFill>
                  <a:schemeClr val="bg1"/>
                </a:solidFill>
                <a:latin typeface="+mj-ea"/>
                <a:ea typeface="+mj-ea"/>
              </a:rPr>
              <a:t>全平台</a:t>
            </a:r>
            <a:endParaRPr lang="en-US" altLang="zh-CN" sz="1100" dirty="0">
              <a:solidFill>
                <a:schemeClr val="bg1"/>
              </a:solidFill>
              <a:latin typeface="+mj-ea"/>
              <a:ea typeface="+mj-ea"/>
            </a:endParaRPr>
          </a:p>
          <a:p>
            <a:pPr algn="ctr"/>
            <a:r>
              <a:rPr lang="zh-CN" altLang="en-US" sz="1100" dirty="0">
                <a:solidFill>
                  <a:schemeClr val="bg1"/>
                </a:solidFill>
                <a:latin typeface="+mj-ea"/>
                <a:ea typeface="+mj-ea"/>
              </a:rPr>
              <a:t>广告投放</a:t>
            </a:r>
            <a:endParaRPr lang="zh-CN" altLang="en-US" sz="1100" dirty="0">
              <a:solidFill>
                <a:schemeClr val="bg1"/>
              </a:solidFill>
              <a:latin typeface="+mj-ea"/>
              <a:ea typeface="+mj-ea"/>
            </a:endParaRPr>
          </a:p>
        </p:txBody>
      </p:sp>
      <p:sp>
        <p:nvSpPr>
          <p:cNvPr id="451" name="文本框 450"/>
          <p:cNvSpPr txBox="1"/>
          <p:nvPr/>
        </p:nvSpPr>
        <p:spPr>
          <a:xfrm>
            <a:off x="2819145" y="1152867"/>
            <a:ext cx="829073" cy="276999"/>
          </a:xfrm>
          <a:prstGeom prst="rect">
            <a:avLst/>
          </a:prstGeom>
          <a:noFill/>
        </p:spPr>
        <p:txBody>
          <a:bodyPr wrap="none" rtlCol="0">
            <a:spAutoFit/>
          </a:bodyPr>
          <a:lstStyle/>
          <a:p>
            <a:r>
              <a:rPr lang="en-US" altLang="zh-CN" sz="1200" b="1" dirty="0">
                <a:solidFill>
                  <a:schemeClr val="accent1"/>
                </a:solidFill>
                <a:latin typeface="+mj-ea"/>
                <a:ea typeface="+mj-ea"/>
              </a:rPr>
              <a:t>GMV</a:t>
            </a:r>
            <a:r>
              <a:rPr lang="zh-CN" altLang="en-US" sz="1200" b="1" dirty="0">
                <a:solidFill>
                  <a:schemeClr val="accent1"/>
                </a:solidFill>
                <a:latin typeface="+mj-ea"/>
                <a:ea typeface="+mj-ea"/>
              </a:rPr>
              <a:t>统计</a:t>
            </a:r>
            <a:endParaRPr lang="zh-CN" altLang="en-US" sz="1200" b="1" dirty="0">
              <a:solidFill>
                <a:schemeClr val="accent1"/>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Oval 23+"/>
          <p:cNvSpPr/>
          <p:nvPr/>
        </p:nvSpPr>
        <p:spPr>
          <a:xfrm flipH="1">
            <a:off x="5544174" y="1262136"/>
            <a:ext cx="2886510" cy="2886508"/>
          </a:xfrm>
          <a:prstGeom prst="arc">
            <a:avLst>
              <a:gd name="adj1" fmla="val 8053775"/>
              <a:gd name="adj2" fmla="val 17182754"/>
            </a:avLst>
          </a:prstGeom>
          <a:gradFill flip="none" rotWithShape="1">
            <a:gsLst>
              <a:gs pos="100000">
                <a:schemeClr val="accent1">
                  <a:lumMod val="20000"/>
                  <a:lumOff val="80000"/>
                </a:schemeClr>
              </a:gs>
              <a:gs pos="0">
                <a:schemeClr val="bg1">
                  <a:alpha val="0"/>
                </a:schemeClr>
              </a:gs>
            </a:gsLst>
            <a:lin ang="13500000" scaled="1"/>
            <a:tileRect/>
          </a:gradFill>
          <a:ln w="12700">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cxnSp>
        <p:nvCxnSpPr>
          <p:cNvPr id="10" name="直接连接符 9"/>
          <p:cNvCxnSpPr>
            <a:stCxn id="12" idx="1"/>
            <a:endCxn id="11" idx="2"/>
          </p:cNvCxnSpPr>
          <p:nvPr/>
        </p:nvCxnSpPr>
        <p:spPr>
          <a:xfrm flipH="1" flipV="1">
            <a:off x="8079474" y="1721139"/>
            <a:ext cx="586461"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flipH="1">
            <a:off x="8010928" y="1686866"/>
            <a:ext cx="68546" cy="68546"/>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2" name="矩形: 圆角 11"/>
          <p:cNvSpPr/>
          <p:nvPr/>
        </p:nvSpPr>
        <p:spPr>
          <a:xfrm>
            <a:off x="8665935" y="1448090"/>
            <a:ext cx="2587106" cy="546100"/>
          </a:xfrm>
          <a:prstGeom prst="roundRect">
            <a:avLst>
              <a:gd name="adj" fmla="val 5000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8929578" y="1594181"/>
            <a:ext cx="1791895" cy="253916"/>
          </a:xfrm>
          <a:prstGeom prst="rect">
            <a:avLst/>
          </a:prstGeom>
          <a:noFill/>
        </p:spPr>
        <p:txBody>
          <a:bodyPr wrap="square" rtlCol="0">
            <a:spAutoFit/>
          </a:bodyPr>
          <a:lstStyle>
            <a:defPPr>
              <a:defRPr lang="zh-CN"/>
            </a:defPPr>
            <a:lvl1pPr>
              <a:defRPr sz="1200">
                <a:solidFill>
                  <a:schemeClr val="accent3"/>
                </a:solidFill>
                <a:latin typeface="思源宋体 CN Heavy" panose="02020900000000000000" pitchFamily="18" charset="-122"/>
                <a:ea typeface="思源宋体 CN Heavy" panose="02020900000000000000" pitchFamily="18" charset="-122"/>
              </a:defRPr>
            </a:lvl1pPr>
          </a:lstStyle>
          <a:p>
            <a:r>
              <a:rPr lang="zh-CN" altLang="en-US" sz="1050" dirty="0">
                <a:solidFill>
                  <a:schemeClr val="tx1">
                    <a:lumMod val="75000"/>
                    <a:lumOff val="25000"/>
                  </a:schemeClr>
                </a:solidFill>
                <a:latin typeface="思源黑体 CN Medium" panose="020B0600000000000000" pitchFamily="34" charset="-122"/>
                <a:ea typeface="思源黑体 CN Medium" panose="020B0600000000000000" pitchFamily="34" charset="-122"/>
              </a:rPr>
              <a:t>特殊皮质手工钱包、打火机</a:t>
            </a:r>
            <a:endParaRPr lang="zh-CN" altLang="en-US" sz="1050"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cxnSp>
        <p:nvCxnSpPr>
          <p:cNvPr id="15" name="直接连接符 14"/>
          <p:cNvCxnSpPr>
            <a:stCxn id="17" idx="1"/>
            <a:endCxn id="16" idx="2"/>
          </p:cNvCxnSpPr>
          <p:nvPr/>
        </p:nvCxnSpPr>
        <p:spPr>
          <a:xfrm flipH="1" flipV="1">
            <a:off x="8450497" y="2703483"/>
            <a:ext cx="586461"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flipH="1">
            <a:off x="8381951" y="2669210"/>
            <a:ext cx="68546" cy="68546"/>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7" name="矩形: 圆角 16"/>
          <p:cNvSpPr/>
          <p:nvPr/>
        </p:nvSpPr>
        <p:spPr>
          <a:xfrm>
            <a:off x="9036958" y="2430434"/>
            <a:ext cx="2587106" cy="546100"/>
          </a:xfrm>
          <a:prstGeom prst="roundRect">
            <a:avLst>
              <a:gd name="adj" fmla="val 5000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9300601" y="2474925"/>
            <a:ext cx="1791895" cy="466923"/>
          </a:xfrm>
          <a:prstGeom prst="rect">
            <a:avLst/>
          </a:prstGeom>
          <a:noFill/>
        </p:spPr>
        <p:txBody>
          <a:bodyPr wrap="square" rtlCol="0">
            <a:spAutoFit/>
          </a:bodyPr>
          <a:lstStyle>
            <a:defPPr>
              <a:defRPr lang="zh-CN"/>
            </a:defPPr>
            <a:lvl1pPr>
              <a:defRPr sz="1200">
                <a:solidFill>
                  <a:schemeClr val="accent3"/>
                </a:solidFill>
                <a:latin typeface="思源宋体 CN Heavy" panose="02020900000000000000" pitchFamily="18" charset="-122"/>
                <a:ea typeface="思源宋体 CN Heavy" panose="02020900000000000000" pitchFamily="18" charset="-122"/>
              </a:defRPr>
            </a:lvl1pPr>
          </a:lstStyle>
          <a:p>
            <a:pPr>
              <a:lnSpc>
                <a:spcPct val="120000"/>
              </a:lnSpc>
            </a:pPr>
            <a:r>
              <a:rPr lang="zh-CN" altLang="en-US" sz="1050" dirty="0">
                <a:solidFill>
                  <a:schemeClr val="tx1">
                    <a:lumMod val="75000"/>
                    <a:lumOff val="25000"/>
                  </a:schemeClr>
                </a:solidFill>
                <a:latin typeface="思源黑体 CN Medium" panose="020B0600000000000000" pitchFamily="34" charset="-122"/>
                <a:ea typeface="思源黑体 CN Medium" panose="020B0600000000000000" pitchFamily="34" charset="-122"/>
              </a:rPr>
              <a:t>皮具融合科技元素，碰撞出不一样的体验，吸引消费者</a:t>
            </a:r>
            <a:endParaRPr lang="zh-CN" altLang="en-US" sz="1050"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cxnSp>
        <p:nvCxnSpPr>
          <p:cNvPr id="20" name="直接连接符 19"/>
          <p:cNvCxnSpPr>
            <a:stCxn id="22" idx="1"/>
            <a:endCxn id="21" idx="2"/>
          </p:cNvCxnSpPr>
          <p:nvPr/>
        </p:nvCxnSpPr>
        <p:spPr>
          <a:xfrm flipH="1" flipV="1">
            <a:off x="8105446" y="3667783"/>
            <a:ext cx="586461"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flipH="1">
            <a:off x="8036900" y="3633510"/>
            <a:ext cx="68546" cy="68546"/>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2" name="矩形: 圆角 21"/>
          <p:cNvSpPr/>
          <p:nvPr/>
        </p:nvSpPr>
        <p:spPr>
          <a:xfrm>
            <a:off x="8691907" y="3394734"/>
            <a:ext cx="2587106" cy="546100"/>
          </a:xfrm>
          <a:prstGeom prst="roundRect">
            <a:avLst>
              <a:gd name="adj" fmla="val 5000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8955550" y="3452365"/>
            <a:ext cx="1791895" cy="466923"/>
          </a:xfrm>
          <a:prstGeom prst="rect">
            <a:avLst/>
          </a:prstGeom>
          <a:noFill/>
        </p:spPr>
        <p:txBody>
          <a:bodyPr wrap="square" rtlCol="0">
            <a:spAutoFit/>
          </a:bodyPr>
          <a:lstStyle>
            <a:defPPr>
              <a:defRPr lang="zh-CN"/>
            </a:defPPr>
            <a:lvl1pPr>
              <a:defRPr sz="1200">
                <a:solidFill>
                  <a:schemeClr val="accent3"/>
                </a:solidFill>
                <a:latin typeface="思源宋体 CN Heavy" panose="02020900000000000000" pitchFamily="18" charset="-122"/>
                <a:ea typeface="思源宋体 CN Heavy" panose="02020900000000000000" pitchFamily="18" charset="-122"/>
              </a:defRPr>
            </a:lvl1pPr>
          </a:lstStyle>
          <a:p>
            <a:pPr>
              <a:lnSpc>
                <a:spcPct val="120000"/>
              </a:lnSpc>
            </a:pPr>
            <a:r>
              <a:rPr lang="zh-CN" altLang="en-US" sz="1050" dirty="0">
                <a:solidFill>
                  <a:schemeClr val="tx1">
                    <a:lumMod val="75000"/>
                    <a:lumOff val="25000"/>
                  </a:schemeClr>
                </a:solidFill>
                <a:latin typeface="思源黑体 CN Medium" panose="020B0600000000000000" pitchFamily="34" charset="-122"/>
                <a:ea typeface="思源黑体 CN Medium" panose="020B0600000000000000" pitchFamily="34" charset="-122"/>
              </a:rPr>
              <a:t>以独一无二，匠心打造为设计理念，主打手工制作</a:t>
            </a:r>
            <a:endParaRPr lang="zh-CN" altLang="en-US" sz="1050"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sp>
        <p:nvSpPr>
          <p:cNvPr id="468" name="Oval 23+"/>
          <p:cNvSpPr/>
          <p:nvPr/>
        </p:nvSpPr>
        <p:spPr>
          <a:xfrm>
            <a:off x="3757108" y="1262136"/>
            <a:ext cx="2886510" cy="2886508"/>
          </a:xfrm>
          <a:prstGeom prst="arc">
            <a:avLst>
              <a:gd name="adj1" fmla="val 8053775"/>
              <a:gd name="adj2" fmla="val 17182754"/>
            </a:avLst>
          </a:prstGeom>
          <a:gradFill flip="none" rotWithShape="1">
            <a:gsLst>
              <a:gs pos="100000">
                <a:schemeClr val="accent1">
                  <a:lumMod val="20000"/>
                  <a:lumOff val="80000"/>
                </a:schemeClr>
              </a:gs>
              <a:gs pos="0">
                <a:schemeClr val="bg1">
                  <a:alpha val="0"/>
                </a:schemeClr>
              </a:gs>
            </a:gsLst>
            <a:lin ang="13500000" scaled="1"/>
            <a:tileRect/>
          </a:gradFill>
          <a:ln w="12700">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cxnSp>
        <p:nvCxnSpPr>
          <p:cNvPr id="475" name="直接连接符 474"/>
          <p:cNvCxnSpPr>
            <a:stCxn id="39" idx="1"/>
            <a:endCxn id="476" idx="2"/>
          </p:cNvCxnSpPr>
          <p:nvPr/>
        </p:nvCxnSpPr>
        <p:spPr>
          <a:xfrm flipV="1">
            <a:off x="3521857" y="1721139"/>
            <a:ext cx="586461"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6" name="椭圆 475"/>
          <p:cNvSpPr/>
          <p:nvPr/>
        </p:nvSpPr>
        <p:spPr>
          <a:xfrm>
            <a:off x="4108318" y="1686866"/>
            <a:ext cx="68546" cy="68546"/>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9" name="矩形: 圆角 38"/>
          <p:cNvSpPr/>
          <p:nvPr/>
        </p:nvSpPr>
        <p:spPr>
          <a:xfrm flipH="1">
            <a:off x="934751" y="1448090"/>
            <a:ext cx="2587106" cy="546100"/>
          </a:xfrm>
          <a:prstGeom prst="roundRect">
            <a:avLst>
              <a:gd name="adj" fmla="val 5000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flipH="1">
            <a:off x="1466319" y="1594181"/>
            <a:ext cx="1791895" cy="253916"/>
          </a:xfrm>
          <a:prstGeom prst="rect">
            <a:avLst/>
          </a:prstGeom>
          <a:noFill/>
        </p:spPr>
        <p:txBody>
          <a:bodyPr wrap="square" rtlCol="0">
            <a:spAutoFit/>
          </a:bodyPr>
          <a:lstStyle>
            <a:defPPr>
              <a:defRPr lang="zh-CN"/>
            </a:defPPr>
            <a:lvl1pPr>
              <a:defRPr sz="1200">
                <a:solidFill>
                  <a:schemeClr val="accent3"/>
                </a:solidFill>
                <a:latin typeface="思源宋体 CN Heavy" panose="02020900000000000000" pitchFamily="18" charset="-122"/>
                <a:ea typeface="思源宋体 CN Heavy" panose="02020900000000000000" pitchFamily="18" charset="-122"/>
              </a:defRPr>
            </a:lvl1pPr>
          </a:lstStyle>
          <a:p>
            <a:r>
              <a:rPr lang="en-US" altLang="zh-CN" sz="1050">
                <a:solidFill>
                  <a:schemeClr val="tx1">
                    <a:lumMod val="75000"/>
                    <a:lumOff val="25000"/>
                  </a:schemeClr>
                </a:solidFill>
                <a:latin typeface="思源黑体 CN Medium" panose="020B0600000000000000" pitchFamily="34" charset="-122"/>
                <a:ea typeface="思源黑体 CN Medium" panose="020B0600000000000000" pitchFamily="34" charset="-122"/>
              </a:rPr>
              <a:t>35-45</a:t>
            </a:r>
            <a:r>
              <a:rPr lang="zh-CN" altLang="en-US" sz="1050">
                <a:solidFill>
                  <a:schemeClr val="tx1">
                    <a:lumMod val="75000"/>
                    <a:lumOff val="25000"/>
                  </a:schemeClr>
                </a:solidFill>
                <a:latin typeface="思源黑体 CN Medium" panose="020B0600000000000000" pitchFamily="34" charset="-122"/>
                <a:ea typeface="思源黑体 CN Medium" panose="020B0600000000000000" pitchFamily="34" charset="-122"/>
              </a:rPr>
              <a:t>岁 </a:t>
            </a:r>
            <a:r>
              <a:rPr lang="zh-CN" altLang="en-US" sz="1050" dirty="0">
                <a:solidFill>
                  <a:schemeClr val="tx1">
                    <a:lumMod val="75000"/>
                    <a:lumOff val="25000"/>
                  </a:schemeClr>
                </a:solidFill>
                <a:latin typeface="思源黑体 CN Medium" panose="020B0600000000000000" pitchFamily="34" charset="-122"/>
                <a:ea typeface="思源黑体 CN Medium" panose="020B0600000000000000" pitchFamily="34" charset="-122"/>
              </a:rPr>
              <a:t>精英人群为主</a:t>
            </a:r>
            <a:endParaRPr lang="zh-CN" altLang="en-US" sz="1050"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cxnSp>
        <p:nvCxnSpPr>
          <p:cNvPr id="57" name="直接连接符 56"/>
          <p:cNvCxnSpPr>
            <a:stCxn id="59" idx="1"/>
            <a:endCxn id="58" idx="2"/>
          </p:cNvCxnSpPr>
          <p:nvPr/>
        </p:nvCxnSpPr>
        <p:spPr>
          <a:xfrm flipV="1">
            <a:off x="3150834" y="2703483"/>
            <a:ext cx="586461"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3737295" y="2669210"/>
            <a:ext cx="68546" cy="68546"/>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9" name="矩形: 圆角 58"/>
          <p:cNvSpPr/>
          <p:nvPr/>
        </p:nvSpPr>
        <p:spPr>
          <a:xfrm flipH="1">
            <a:off x="563728" y="2430434"/>
            <a:ext cx="2587106" cy="546100"/>
          </a:xfrm>
          <a:prstGeom prst="roundRect">
            <a:avLst>
              <a:gd name="adj" fmla="val 5000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flipH="1">
            <a:off x="1095296" y="2576525"/>
            <a:ext cx="1791895" cy="253916"/>
          </a:xfrm>
          <a:prstGeom prst="rect">
            <a:avLst/>
          </a:prstGeom>
          <a:noFill/>
        </p:spPr>
        <p:txBody>
          <a:bodyPr wrap="square" rtlCol="0">
            <a:spAutoFit/>
          </a:bodyPr>
          <a:lstStyle>
            <a:defPPr>
              <a:defRPr lang="zh-CN"/>
            </a:defPPr>
            <a:lvl1pPr>
              <a:defRPr sz="1200">
                <a:solidFill>
                  <a:schemeClr val="accent3"/>
                </a:solidFill>
                <a:latin typeface="思源宋体 CN Heavy" panose="02020900000000000000" pitchFamily="18" charset="-122"/>
                <a:ea typeface="思源宋体 CN Heavy" panose="02020900000000000000" pitchFamily="18" charset="-122"/>
              </a:defRPr>
            </a:lvl1pPr>
          </a:lstStyle>
          <a:p>
            <a:r>
              <a:rPr lang="zh-CN" altLang="en-US" sz="1050" dirty="0">
                <a:solidFill>
                  <a:schemeClr val="tx1">
                    <a:lumMod val="75000"/>
                    <a:lumOff val="25000"/>
                  </a:schemeClr>
                </a:solidFill>
                <a:latin typeface="思源黑体 CN Medium" panose="020B0600000000000000" pitchFamily="34" charset="-122"/>
                <a:ea typeface="思源黑体 CN Medium" panose="020B0600000000000000" pitchFamily="34" charset="-122"/>
              </a:rPr>
              <a:t>高收入，大多为企业高管</a:t>
            </a:r>
            <a:endParaRPr lang="zh-CN" altLang="en-US" sz="1050"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cxnSp>
        <p:nvCxnSpPr>
          <p:cNvPr id="194" name="直接连接符 193"/>
          <p:cNvCxnSpPr>
            <a:stCxn id="196" idx="1"/>
            <a:endCxn id="195" idx="2"/>
          </p:cNvCxnSpPr>
          <p:nvPr/>
        </p:nvCxnSpPr>
        <p:spPr>
          <a:xfrm flipV="1">
            <a:off x="3495885" y="3667783"/>
            <a:ext cx="586461"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5" name="椭圆 194"/>
          <p:cNvSpPr/>
          <p:nvPr/>
        </p:nvSpPr>
        <p:spPr>
          <a:xfrm>
            <a:off x="4082346" y="3633510"/>
            <a:ext cx="68546" cy="68546"/>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96" name="矩形: 圆角 195"/>
          <p:cNvSpPr/>
          <p:nvPr/>
        </p:nvSpPr>
        <p:spPr>
          <a:xfrm flipH="1">
            <a:off x="908779" y="3394734"/>
            <a:ext cx="2587106" cy="546100"/>
          </a:xfrm>
          <a:prstGeom prst="roundRect">
            <a:avLst>
              <a:gd name="adj" fmla="val 5000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文本框 196"/>
          <p:cNvSpPr txBox="1"/>
          <p:nvPr/>
        </p:nvSpPr>
        <p:spPr>
          <a:xfrm flipH="1">
            <a:off x="1440347" y="3439225"/>
            <a:ext cx="1791895" cy="466923"/>
          </a:xfrm>
          <a:prstGeom prst="rect">
            <a:avLst/>
          </a:prstGeom>
          <a:noFill/>
        </p:spPr>
        <p:txBody>
          <a:bodyPr wrap="square" rtlCol="0">
            <a:spAutoFit/>
          </a:bodyPr>
          <a:lstStyle>
            <a:defPPr>
              <a:defRPr lang="zh-CN"/>
            </a:defPPr>
            <a:lvl1pPr>
              <a:defRPr sz="1200">
                <a:solidFill>
                  <a:schemeClr val="accent3"/>
                </a:solidFill>
                <a:latin typeface="思源宋体 CN Heavy" panose="02020900000000000000" pitchFamily="18" charset="-122"/>
                <a:ea typeface="思源宋体 CN Heavy" panose="02020900000000000000" pitchFamily="18" charset="-122"/>
              </a:defRPr>
            </a:lvl1pPr>
          </a:lstStyle>
          <a:p>
            <a:pPr>
              <a:lnSpc>
                <a:spcPct val="120000"/>
              </a:lnSpc>
            </a:pPr>
            <a:r>
              <a:rPr lang="zh-CN" altLang="en-US" sz="1050" dirty="0">
                <a:solidFill>
                  <a:schemeClr val="tx1">
                    <a:lumMod val="75000"/>
                    <a:lumOff val="25000"/>
                  </a:schemeClr>
                </a:solidFill>
                <a:latin typeface="思源黑体 CN Medium" panose="020B0600000000000000" pitchFamily="34" charset="-122"/>
                <a:ea typeface="思源黑体 CN Medium" panose="020B0600000000000000" pitchFamily="34" charset="-122"/>
              </a:rPr>
              <a:t>对生活品质有追求，有独有的外号，并取得一定成绩</a:t>
            </a:r>
            <a:endParaRPr lang="zh-CN" altLang="en-US" sz="1050"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sp>
        <p:nvSpPr>
          <p:cNvPr id="30" name="文本框 29"/>
          <p:cNvSpPr txBox="1"/>
          <p:nvPr/>
        </p:nvSpPr>
        <p:spPr>
          <a:xfrm>
            <a:off x="220436" y="475734"/>
            <a:ext cx="3538764"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43 </a:t>
            </a:r>
            <a:r>
              <a:rPr lang="zh-CN" altLang="en-US" dirty="0"/>
              <a:t>营销策略</a:t>
            </a:r>
            <a:r>
              <a:rPr lang="en-US" altLang="zh-CN" dirty="0"/>
              <a:t> </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4" name="椭圆 23"/>
          <p:cNvSpPr/>
          <p:nvPr/>
        </p:nvSpPr>
        <p:spPr>
          <a:xfrm>
            <a:off x="4134807" y="1639835"/>
            <a:ext cx="2131111" cy="2131110"/>
          </a:xfrm>
          <a:prstGeom prst="ellipse">
            <a:avLst/>
          </a:prstGeom>
          <a:gradFill flip="none" rotWithShape="1">
            <a:gsLst>
              <a:gs pos="23000">
                <a:schemeClr val="accent1">
                  <a:alpha val="91000"/>
                </a:schemeClr>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29" name="椭圆 28"/>
          <p:cNvSpPr/>
          <p:nvPr/>
        </p:nvSpPr>
        <p:spPr>
          <a:xfrm>
            <a:off x="5926082" y="1639835"/>
            <a:ext cx="2131111" cy="2131110"/>
          </a:xfrm>
          <a:prstGeom prst="ellipse">
            <a:avLst/>
          </a:prstGeom>
          <a:gradFill flip="none" rotWithShape="1">
            <a:gsLst>
              <a:gs pos="23000">
                <a:schemeClr val="accent1"/>
              </a:gs>
              <a:gs pos="100000">
                <a:schemeClr val="accent1">
                  <a:lumMod val="80000"/>
                  <a:lumOff val="20000"/>
                  <a:alpha val="73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0" name="矩形: 圆角 449"/>
          <p:cNvSpPr/>
          <p:nvPr/>
        </p:nvSpPr>
        <p:spPr>
          <a:xfrm>
            <a:off x="3911600" y="3872344"/>
            <a:ext cx="4368800" cy="997289"/>
          </a:xfrm>
          <a:prstGeom prst="round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4" name="文本框 453"/>
          <p:cNvSpPr txBox="1"/>
          <p:nvPr/>
        </p:nvSpPr>
        <p:spPr>
          <a:xfrm>
            <a:off x="4610180" y="2200159"/>
            <a:ext cx="1180364" cy="707886"/>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4000" dirty="0">
                <a:solidFill>
                  <a:schemeClr val="bg1"/>
                </a:solidFill>
                <a:effectLst>
                  <a:outerShdw blurRad="254000" dist="38100" dir="2700000" algn="tl">
                    <a:schemeClr val="accent1">
                      <a:lumMod val="50000"/>
                      <a:alpha val="43000"/>
                    </a:schemeClr>
                  </a:outerShdw>
                </a:effectLst>
              </a:rPr>
              <a:t>人</a:t>
            </a:r>
            <a:endParaRPr lang="zh-CN" altLang="en-US" sz="4000" dirty="0">
              <a:solidFill>
                <a:schemeClr val="bg1"/>
              </a:solidFill>
              <a:effectLst>
                <a:outerShdw blurRad="254000" dist="38100" dir="2700000" algn="tl">
                  <a:schemeClr val="accent1">
                    <a:lumMod val="50000"/>
                    <a:alpha val="43000"/>
                  </a:schemeClr>
                </a:outerShdw>
              </a:effectLst>
            </a:endParaRPr>
          </a:p>
        </p:txBody>
      </p:sp>
      <p:sp>
        <p:nvSpPr>
          <p:cNvPr id="455" name="文本框 454"/>
          <p:cNvSpPr txBox="1"/>
          <p:nvPr/>
        </p:nvSpPr>
        <p:spPr>
          <a:xfrm>
            <a:off x="4610180" y="2846865"/>
            <a:ext cx="1180364" cy="307777"/>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400" dirty="0">
                <a:solidFill>
                  <a:schemeClr val="bg1"/>
                </a:solidFill>
                <a:latin typeface="+mj-ea"/>
                <a:ea typeface="+mj-ea"/>
              </a:rPr>
              <a:t>高净值人群</a:t>
            </a:r>
            <a:endParaRPr lang="zh-CN" altLang="en-US" sz="1400" dirty="0">
              <a:solidFill>
                <a:schemeClr val="bg1"/>
              </a:solidFill>
              <a:latin typeface="+mj-ea"/>
              <a:ea typeface="+mj-ea"/>
            </a:endParaRPr>
          </a:p>
        </p:txBody>
      </p:sp>
      <p:sp>
        <p:nvSpPr>
          <p:cNvPr id="459" name="文本框 458"/>
          <p:cNvSpPr txBox="1"/>
          <p:nvPr/>
        </p:nvSpPr>
        <p:spPr>
          <a:xfrm>
            <a:off x="6401455" y="2200159"/>
            <a:ext cx="1180364" cy="707886"/>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4000" dirty="0">
                <a:solidFill>
                  <a:schemeClr val="bg1"/>
                </a:solidFill>
                <a:effectLst>
                  <a:outerShdw blurRad="254000" dist="38100" dir="2700000" algn="tl">
                    <a:schemeClr val="accent1">
                      <a:lumMod val="50000"/>
                      <a:alpha val="43000"/>
                    </a:schemeClr>
                  </a:outerShdw>
                </a:effectLst>
              </a:rPr>
              <a:t>货</a:t>
            </a:r>
            <a:endParaRPr lang="zh-CN" altLang="en-US" sz="4000" dirty="0">
              <a:solidFill>
                <a:schemeClr val="bg1"/>
              </a:solidFill>
              <a:effectLst>
                <a:outerShdw blurRad="254000" dist="38100" dir="2700000" algn="tl">
                  <a:schemeClr val="accent1">
                    <a:lumMod val="50000"/>
                    <a:alpha val="43000"/>
                  </a:schemeClr>
                </a:outerShdw>
              </a:effectLst>
            </a:endParaRPr>
          </a:p>
        </p:txBody>
      </p:sp>
      <p:sp>
        <p:nvSpPr>
          <p:cNvPr id="460" name="文本框 459"/>
          <p:cNvSpPr txBox="1"/>
          <p:nvPr/>
        </p:nvSpPr>
        <p:spPr>
          <a:xfrm>
            <a:off x="6401455" y="2846865"/>
            <a:ext cx="1180364" cy="307777"/>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400" dirty="0">
                <a:solidFill>
                  <a:schemeClr val="bg1"/>
                </a:solidFill>
                <a:latin typeface="+mj-ea"/>
                <a:ea typeface="+mj-ea"/>
              </a:rPr>
              <a:t>高质量产品</a:t>
            </a:r>
            <a:endParaRPr lang="zh-CN" altLang="en-US" sz="1400" dirty="0">
              <a:solidFill>
                <a:schemeClr val="bg1"/>
              </a:solidFill>
              <a:latin typeface="+mj-ea"/>
              <a:ea typeface="+mj-ea"/>
            </a:endParaRPr>
          </a:p>
        </p:txBody>
      </p:sp>
      <p:sp>
        <p:nvSpPr>
          <p:cNvPr id="462" name="文本框 461"/>
          <p:cNvSpPr txBox="1"/>
          <p:nvPr/>
        </p:nvSpPr>
        <p:spPr>
          <a:xfrm>
            <a:off x="5516513" y="3931072"/>
            <a:ext cx="1180364" cy="707886"/>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4000" dirty="0">
                <a:solidFill>
                  <a:schemeClr val="bg1"/>
                </a:solidFill>
                <a:effectLst>
                  <a:outerShdw blurRad="254000" dist="38100" dir="2700000" algn="tl">
                    <a:schemeClr val="accent2">
                      <a:lumMod val="50000"/>
                      <a:alpha val="43000"/>
                    </a:schemeClr>
                  </a:outerShdw>
                </a:effectLst>
              </a:rPr>
              <a:t>场</a:t>
            </a:r>
            <a:endParaRPr lang="zh-CN" altLang="en-US" sz="4000" dirty="0">
              <a:solidFill>
                <a:schemeClr val="bg1"/>
              </a:solidFill>
              <a:effectLst>
                <a:outerShdw blurRad="254000" dist="38100" dir="2700000" algn="tl">
                  <a:schemeClr val="accent2">
                    <a:lumMod val="50000"/>
                    <a:alpha val="43000"/>
                  </a:schemeClr>
                </a:outerShdw>
              </a:effectLst>
            </a:endParaRPr>
          </a:p>
        </p:txBody>
      </p:sp>
      <p:sp>
        <p:nvSpPr>
          <p:cNvPr id="463" name="文本框 462"/>
          <p:cNvSpPr txBox="1"/>
          <p:nvPr/>
        </p:nvSpPr>
        <p:spPr>
          <a:xfrm>
            <a:off x="5374036" y="4522857"/>
            <a:ext cx="1465318" cy="307777"/>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400" dirty="0">
                <a:solidFill>
                  <a:schemeClr val="bg1"/>
                </a:solidFill>
                <a:latin typeface="+mj-ea"/>
                <a:ea typeface="+mj-ea"/>
              </a:rPr>
              <a:t>线上线下布局</a:t>
            </a:r>
            <a:endParaRPr lang="zh-CN" altLang="en-US" sz="1400" dirty="0">
              <a:solidFill>
                <a:schemeClr val="bg1"/>
              </a:solidFill>
              <a:latin typeface="+mj-ea"/>
              <a:ea typeface="+mj-ea"/>
            </a:endParaRPr>
          </a:p>
        </p:txBody>
      </p:sp>
      <p:sp>
        <p:nvSpPr>
          <p:cNvPr id="45" name="文本框 44"/>
          <p:cNvSpPr txBox="1"/>
          <p:nvPr/>
        </p:nvSpPr>
        <p:spPr>
          <a:xfrm>
            <a:off x="4474642" y="3089730"/>
            <a:ext cx="1451440"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50" b="0" u="none" strike="noStrike" kern="1200" cap="none" spc="0" normalizeH="0" baseline="0" noProof="0" dirty="0">
                <a:ln>
                  <a:noFill/>
                </a:ln>
                <a:solidFill>
                  <a:schemeClr val="bg1"/>
                </a:solidFill>
                <a:effectLst/>
                <a:uLnTx/>
                <a:uFillTx/>
                <a:latin typeface="思源黑体 CN Normal"/>
                <a:ea typeface="思源黑体 CN Normal"/>
                <a:cs typeface="+mn-cs"/>
              </a:rPr>
              <a:t>Enter your title</a:t>
            </a:r>
            <a:endParaRPr kumimoji="0" lang="en-US" altLang="zh-CN" sz="1050" b="0" u="none" strike="noStrike" kern="1200" cap="none" spc="0" normalizeH="0" baseline="0" noProof="0" dirty="0">
              <a:ln>
                <a:noFill/>
              </a:ln>
              <a:solidFill>
                <a:schemeClr val="bg1"/>
              </a:solidFill>
              <a:effectLst/>
              <a:uLnTx/>
              <a:uFillTx/>
              <a:latin typeface="思源黑体 CN Normal"/>
              <a:ea typeface="思源黑体 CN Normal"/>
              <a:cs typeface="+mn-cs"/>
            </a:endParaRPr>
          </a:p>
        </p:txBody>
      </p:sp>
      <p:sp>
        <p:nvSpPr>
          <p:cNvPr id="46" name="文本框 45"/>
          <p:cNvSpPr txBox="1"/>
          <p:nvPr/>
        </p:nvSpPr>
        <p:spPr>
          <a:xfrm>
            <a:off x="6267244" y="3089730"/>
            <a:ext cx="1451440"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50" b="0" u="none" strike="noStrike" kern="1200" cap="none" spc="0" normalizeH="0" baseline="0" noProof="0" dirty="0">
                <a:ln>
                  <a:noFill/>
                </a:ln>
                <a:solidFill>
                  <a:schemeClr val="bg1"/>
                </a:solidFill>
                <a:effectLst/>
                <a:uLnTx/>
                <a:uFillTx/>
                <a:latin typeface="思源黑体 CN Normal"/>
                <a:ea typeface="思源黑体 CN Normal"/>
                <a:cs typeface="+mn-cs"/>
              </a:rPr>
              <a:t>Enter your title</a:t>
            </a:r>
            <a:endParaRPr kumimoji="0" lang="en-US" altLang="zh-CN" sz="1050" b="0" u="none" strike="noStrike" kern="1200" cap="none" spc="0" normalizeH="0" baseline="0" noProof="0" dirty="0">
              <a:ln>
                <a:noFill/>
              </a:ln>
              <a:solidFill>
                <a:schemeClr val="bg1"/>
              </a:solidFill>
              <a:effectLst/>
              <a:uLnTx/>
              <a:uFillTx/>
              <a:latin typeface="思源黑体 CN Normal"/>
              <a:ea typeface="思源黑体 CN Normal"/>
              <a:cs typeface="+mn-cs"/>
            </a:endParaRPr>
          </a:p>
        </p:txBody>
      </p:sp>
      <p:sp>
        <p:nvSpPr>
          <p:cNvPr id="26" name="矩形: 圆角 25"/>
          <p:cNvSpPr/>
          <p:nvPr/>
        </p:nvSpPr>
        <p:spPr>
          <a:xfrm flipH="1">
            <a:off x="2148756" y="5334261"/>
            <a:ext cx="2166972" cy="997289"/>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右大括号 26"/>
          <p:cNvSpPr/>
          <p:nvPr/>
        </p:nvSpPr>
        <p:spPr>
          <a:xfrm rot="16200000">
            <a:off x="5988140" y="2104783"/>
            <a:ext cx="215719" cy="6032494"/>
          </a:xfrm>
          <a:prstGeom prst="rightBrace">
            <a:avLst>
              <a:gd name="adj1" fmla="val 46441"/>
              <a:gd name="adj2" fmla="val 50000"/>
            </a:avLst>
          </a:prstGeom>
          <a:noFill/>
          <a:ln w="12700">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lt1"/>
              </a:solidFill>
            </a:endParaRPr>
          </a:p>
        </p:txBody>
      </p:sp>
      <p:sp>
        <p:nvSpPr>
          <p:cNvPr id="28" name="矩形: 圆角 27"/>
          <p:cNvSpPr/>
          <p:nvPr/>
        </p:nvSpPr>
        <p:spPr>
          <a:xfrm flipH="1">
            <a:off x="7926075" y="5334261"/>
            <a:ext cx="2166972" cy="997289"/>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flipH="1">
            <a:off x="5037492" y="5334261"/>
            <a:ext cx="2166972" cy="997289"/>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文本框 448"/>
          <p:cNvSpPr txBox="1"/>
          <p:nvPr/>
        </p:nvSpPr>
        <p:spPr>
          <a:xfrm flipH="1">
            <a:off x="2328551" y="5930438"/>
            <a:ext cx="1791895" cy="253916"/>
          </a:xfrm>
          <a:prstGeom prst="rect">
            <a:avLst/>
          </a:prstGeom>
          <a:noFill/>
        </p:spPr>
        <p:txBody>
          <a:bodyPr wrap="square" rtlCol="0">
            <a:spAutoFit/>
          </a:bodyPr>
          <a:lstStyle>
            <a:defPPr>
              <a:defRPr lang="zh-CN"/>
            </a:defPPr>
            <a:lvl1pPr>
              <a:defRPr sz="1200">
                <a:solidFill>
                  <a:schemeClr val="accent3"/>
                </a:solidFill>
                <a:latin typeface="思源宋体 CN Heavy" panose="02020900000000000000" pitchFamily="18" charset="-122"/>
                <a:ea typeface="思源宋体 CN Heavy" panose="02020900000000000000" pitchFamily="18" charset="-122"/>
              </a:defRPr>
            </a:lvl1pPr>
          </a:lstStyle>
          <a:p>
            <a:pPr algn="ctr"/>
            <a:r>
              <a:rPr lang="zh-CN" altLang="en-US" sz="1050" dirty="0">
                <a:solidFill>
                  <a:schemeClr val="tx1">
                    <a:lumMod val="75000"/>
                    <a:lumOff val="25000"/>
                  </a:schemeClr>
                </a:solidFill>
                <a:latin typeface="思源黑体 CN Medium" panose="020B0600000000000000" pitchFamily="34" charset="-122"/>
                <a:ea typeface="思源黑体 CN Medium" panose="020B0600000000000000" pitchFamily="34" charset="-122"/>
              </a:rPr>
              <a:t>线上仅以淘宝为唯一渠道</a:t>
            </a:r>
            <a:endParaRPr lang="zh-CN" altLang="en-US" sz="1050"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sp>
        <p:nvSpPr>
          <p:cNvPr id="451" name="文本框 450"/>
          <p:cNvSpPr txBox="1"/>
          <p:nvPr/>
        </p:nvSpPr>
        <p:spPr>
          <a:xfrm flipH="1">
            <a:off x="5209942" y="5930438"/>
            <a:ext cx="1791895" cy="253916"/>
          </a:xfrm>
          <a:prstGeom prst="rect">
            <a:avLst/>
          </a:prstGeom>
          <a:noFill/>
        </p:spPr>
        <p:txBody>
          <a:bodyPr wrap="square" rtlCol="0">
            <a:spAutoFit/>
          </a:bodyPr>
          <a:lstStyle>
            <a:defPPr>
              <a:defRPr lang="zh-CN"/>
            </a:defPPr>
            <a:lvl1pPr>
              <a:defRPr sz="1200">
                <a:solidFill>
                  <a:schemeClr val="accent3"/>
                </a:solidFill>
                <a:latin typeface="思源宋体 CN Heavy" panose="02020900000000000000" pitchFamily="18" charset="-122"/>
                <a:ea typeface="思源宋体 CN Heavy" panose="02020900000000000000" pitchFamily="18" charset="-122"/>
              </a:defRPr>
            </a:lvl1pPr>
          </a:lstStyle>
          <a:p>
            <a:pPr algn="ctr"/>
            <a:r>
              <a:rPr lang="zh-CN" altLang="en-US" sz="1050" dirty="0">
                <a:solidFill>
                  <a:schemeClr val="tx1">
                    <a:lumMod val="75000"/>
                    <a:lumOff val="25000"/>
                  </a:schemeClr>
                </a:solidFill>
                <a:latin typeface="思源黑体 CN Medium" panose="020B0600000000000000" pitchFamily="34" charset="-122"/>
                <a:ea typeface="思源黑体 CN Medium" panose="020B0600000000000000" pitchFamily="34" charset="-122"/>
              </a:rPr>
              <a:t>布局一线城市核心商圈</a:t>
            </a:r>
            <a:endParaRPr lang="zh-CN" altLang="en-US" sz="1050"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sp>
        <p:nvSpPr>
          <p:cNvPr id="452" name="文本框 451"/>
          <p:cNvSpPr txBox="1"/>
          <p:nvPr/>
        </p:nvSpPr>
        <p:spPr>
          <a:xfrm flipH="1">
            <a:off x="8139095" y="5930438"/>
            <a:ext cx="1791895" cy="253916"/>
          </a:xfrm>
          <a:prstGeom prst="rect">
            <a:avLst/>
          </a:prstGeom>
          <a:noFill/>
        </p:spPr>
        <p:txBody>
          <a:bodyPr wrap="square" rtlCol="0">
            <a:spAutoFit/>
          </a:bodyPr>
          <a:lstStyle>
            <a:defPPr>
              <a:defRPr lang="zh-CN"/>
            </a:defPPr>
            <a:lvl1pPr>
              <a:defRPr sz="1200">
                <a:solidFill>
                  <a:schemeClr val="accent3"/>
                </a:solidFill>
                <a:latin typeface="思源宋体 CN Heavy" panose="02020900000000000000" pitchFamily="18" charset="-122"/>
                <a:ea typeface="思源宋体 CN Heavy" panose="02020900000000000000" pitchFamily="18" charset="-122"/>
              </a:defRPr>
            </a:lvl1pPr>
          </a:lstStyle>
          <a:p>
            <a:pPr algn="ctr"/>
            <a:r>
              <a:rPr lang="zh-CN" altLang="en-US" sz="1050" dirty="0">
                <a:solidFill>
                  <a:schemeClr val="tx1">
                    <a:lumMod val="75000"/>
                    <a:lumOff val="25000"/>
                  </a:schemeClr>
                </a:solidFill>
                <a:latin typeface="思源黑体 CN Medium" panose="020B0600000000000000" pitchFamily="34" charset="-122"/>
                <a:ea typeface="思源黑体 CN Medium" panose="020B0600000000000000" pitchFamily="34" charset="-122"/>
              </a:rPr>
              <a:t>提高</a:t>
            </a:r>
            <a:r>
              <a:rPr lang="en-US" altLang="zh-CN" sz="1050" dirty="0">
                <a:solidFill>
                  <a:schemeClr val="tx1">
                    <a:lumMod val="75000"/>
                    <a:lumOff val="25000"/>
                  </a:schemeClr>
                </a:solidFill>
                <a:latin typeface="思源黑体 CN Medium" panose="020B0600000000000000" pitchFamily="34" charset="-122"/>
                <a:ea typeface="思源黑体 CN Medium" panose="020B0600000000000000" pitchFamily="34" charset="-122"/>
              </a:rPr>
              <a:t>VIP</a:t>
            </a:r>
            <a:r>
              <a:rPr lang="zh-CN" altLang="en-US" sz="1050" dirty="0">
                <a:solidFill>
                  <a:schemeClr val="tx1">
                    <a:lumMod val="75000"/>
                    <a:lumOff val="25000"/>
                  </a:schemeClr>
                </a:solidFill>
                <a:latin typeface="思源黑体 CN Medium" panose="020B0600000000000000" pitchFamily="34" charset="-122"/>
                <a:ea typeface="思源黑体 CN Medium" panose="020B0600000000000000" pitchFamily="34" charset="-122"/>
              </a:rPr>
              <a:t>上门服务</a:t>
            </a:r>
            <a:endParaRPr lang="zh-CN" altLang="en-US" sz="1050"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grpSp>
        <p:nvGrpSpPr>
          <p:cNvPr id="528" name="组合 527"/>
          <p:cNvGrpSpPr/>
          <p:nvPr/>
        </p:nvGrpSpPr>
        <p:grpSpPr>
          <a:xfrm>
            <a:off x="1204119" y="3570935"/>
            <a:ext cx="189936" cy="189936"/>
            <a:chOff x="2622550" y="-525732"/>
            <a:chExt cx="190500" cy="190500"/>
          </a:xfrm>
        </p:grpSpPr>
        <p:sp>
          <p:nvSpPr>
            <p:cNvPr id="488" name="任意多边形: 形状 487"/>
            <p:cNvSpPr/>
            <p:nvPr/>
          </p:nvSpPr>
          <p:spPr>
            <a:xfrm>
              <a:off x="2622550" y="-525732"/>
              <a:ext cx="190500" cy="190500"/>
            </a:xfrm>
            <a:custGeom>
              <a:avLst/>
              <a:gdLst>
                <a:gd name="connsiteX0" fmla="*/ 95250 w 190500"/>
                <a:gd name="connsiteY0" fmla="*/ 190500 h 190500"/>
                <a:gd name="connsiteX1" fmla="*/ 190500 w 190500"/>
                <a:gd name="connsiteY1" fmla="*/ 95250 h 190500"/>
                <a:gd name="connsiteX2" fmla="*/ 95250 w 190500"/>
                <a:gd name="connsiteY2" fmla="*/ 0 h 190500"/>
                <a:gd name="connsiteX3" fmla="*/ 0 w 190500"/>
                <a:gd name="connsiteY3" fmla="*/ 95250 h 190500"/>
                <a:gd name="connsiteX4" fmla="*/ 95250 w 190500"/>
                <a:gd name="connsiteY4" fmla="*/ 19050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95250" y="190500"/>
                  </a:moveTo>
                  <a:cubicBezTo>
                    <a:pt x="147855" y="190500"/>
                    <a:pt x="190500" y="147855"/>
                    <a:pt x="190500" y="95250"/>
                  </a:cubicBezTo>
                  <a:cubicBezTo>
                    <a:pt x="190500" y="42645"/>
                    <a:pt x="147855" y="0"/>
                    <a:pt x="95250" y="0"/>
                  </a:cubicBezTo>
                  <a:cubicBezTo>
                    <a:pt x="42645" y="0"/>
                    <a:pt x="0" y="42645"/>
                    <a:pt x="0" y="95250"/>
                  </a:cubicBezTo>
                  <a:cubicBezTo>
                    <a:pt x="0" y="147855"/>
                    <a:pt x="42645" y="190500"/>
                    <a:pt x="95250" y="190500"/>
                  </a:cubicBez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89" name="任意多边形: 形状 488"/>
            <p:cNvSpPr/>
            <p:nvPr/>
          </p:nvSpPr>
          <p:spPr>
            <a:xfrm>
              <a:off x="2717800" y="-430482"/>
              <a:ext cx="57150" cy="57150"/>
            </a:xfrm>
            <a:custGeom>
              <a:avLst/>
              <a:gdLst>
                <a:gd name="connsiteX0" fmla="*/ 0 w 57150"/>
                <a:gd name="connsiteY0" fmla="*/ 57150 h 57150"/>
                <a:gd name="connsiteX1" fmla="*/ 57150 w 57150"/>
                <a:gd name="connsiteY1" fmla="*/ 0 h 57150"/>
              </a:gdLst>
              <a:ahLst/>
              <a:cxnLst>
                <a:cxn ang="0">
                  <a:pos x="connsiteX0" y="connsiteY0"/>
                </a:cxn>
                <a:cxn ang="0">
                  <a:pos x="connsiteX1" y="connsiteY1"/>
                </a:cxn>
              </a:cxnLst>
              <a:rect l="l" t="t" r="r" b="b"/>
              <a:pathLst>
                <a:path w="57150" h="57150">
                  <a:moveTo>
                    <a:pt x="0" y="57150"/>
                  </a:moveTo>
                  <a:cubicBezTo>
                    <a:pt x="31563" y="57150"/>
                    <a:pt x="57150" y="31563"/>
                    <a:pt x="57150" y="0"/>
                  </a:cubicBezTo>
                </a:path>
              </a:pathLst>
            </a:custGeom>
            <a:noFill/>
            <a:ln w="19050" cap="rnd">
              <a:solidFill>
                <a:srgbClr val="FFFFFF"/>
              </a:solidFill>
              <a:prstDash val="solid"/>
              <a:round/>
            </a:ln>
          </p:spPr>
          <p:txBody>
            <a:bodyPr rtlCol="0" anchor="ctr"/>
            <a:lstStyle/>
            <a:p>
              <a:endParaRPr lang="zh-CN" altLang="en-US"/>
            </a:p>
          </p:txBody>
        </p:sp>
      </p:grpSp>
      <p:grpSp>
        <p:nvGrpSpPr>
          <p:cNvPr id="533" name="组合 532"/>
          <p:cNvGrpSpPr/>
          <p:nvPr/>
        </p:nvGrpSpPr>
        <p:grpSpPr>
          <a:xfrm>
            <a:off x="6040293" y="5608670"/>
            <a:ext cx="189936" cy="185186"/>
            <a:chOff x="3465808" y="-525732"/>
            <a:chExt cx="190500" cy="185737"/>
          </a:xfrm>
        </p:grpSpPr>
        <p:sp>
          <p:nvSpPr>
            <p:cNvPr id="491" name="任意多边形: 形状 490"/>
            <p:cNvSpPr/>
            <p:nvPr/>
          </p:nvSpPr>
          <p:spPr>
            <a:xfrm>
              <a:off x="3465808" y="-344757"/>
              <a:ext cx="190500" cy="4762"/>
            </a:xfrm>
            <a:custGeom>
              <a:avLst/>
              <a:gdLst>
                <a:gd name="connsiteX0" fmla="*/ 0 w 190500"/>
                <a:gd name="connsiteY0" fmla="*/ 0 h 4762"/>
                <a:gd name="connsiteX1" fmla="*/ 190500 w 190500"/>
                <a:gd name="connsiteY1" fmla="*/ 0 h 4762"/>
              </a:gdLst>
              <a:ahLst/>
              <a:cxnLst>
                <a:cxn ang="0">
                  <a:pos x="connsiteX0" y="connsiteY0"/>
                </a:cxn>
                <a:cxn ang="0">
                  <a:pos x="connsiteX1" y="connsiteY1"/>
                </a:cxn>
              </a:cxnLst>
              <a:rect l="l" t="t" r="r" b="b"/>
              <a:pathLst>
                <a:path w="190500" h="4762">
                  <a:moveTo>
                    <a:pt x="0" y="0"/>
                  </a:moveTo>
                  <a:lnTo>
                    <a:pt x="190500" y="0"/>
                  </a:lnTo>
                </a:path>
              </a:pathLst>
            </a:custGeom>
            <a:noFill/>
            <a:ln w="19050" cap="rnd">
              <a:solidFill>
                <a:schemeClr val="accent1"/>
              </a:solidFill>
              <a:prstDash val="solid"/>
              <a:round/>
            </a:ln>
          </p:spPr>
          <p:txBody>
            <a:bodyPr rtlCol="0" anchor="ctr"/>
            <a:lstStyle/>
            <a:p>
              <a:endParaRPr lang="zh-CN" altLang="en-US"/>
            </a:p>
          </p:txBody>
        </p:sp>
        <p:sp>
          <p:nvSpPr>
            <p:cNvPr id="492" name="任意多边形: 形状 491"/>
            <p:cNvSpPr/>
            <p:nvPr/>
          </p:nvSpPr>
          <p:spPr>
            <a:xfrm>
              <a:off x="3484858" y="-440007"/>
              <a:ext cx="57150" cy="95250"/>
            </a:xfrm>
            <a:custGeom>
              <a:avLst/>
              <a:gdLst>
                <a:gd name="connsiteX0" fmla="*/ 47625 w 57150"/>
                <a:gd name="connsiteY0" fmla="*/ 0 h 95250"/>
                <a:gd name="connsiteX1" fmla="*/ 57150 w 57150"/>
                <a:gd name="connsiteY1" fmla="*/ 0 h 95250"/>
                <a:gd name="connsiteX2" fmla="*/ 57150 w 57150"/>
                <a:gd name="connsiteY2" fmla="*/ 95250 h 95250"/>
                <a:gd name="connsiteX3" fmla="*/ 47625 w 57150"/>
                <a:gd name="connsiteY3" fmla="*/ 95250 h 95250"/>
                <a:gd name="connsiteX4" fmla="*/ 9525 w 57150"/>
                <a:gd name="connsiteY4" fmla="*/ 95250 h 95250"/>
                <a:gd name="connsiteX5" fmla="*/ 0 w 57150"/>
                <a:gd name="connsiteY5" fmla="*/ 95250 h 95250"/>
                <a:gd name="connsiteX6" fmla="*/ 0 w 57150"/>
                <a:gd name="connsiteY6" fmla="*/ 0 h 95250"/>
                <a:gd name="connsiteX7" fmla="*/ 9525 w 57150"/>
                <a:gd name="connsiteY7"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95250">
                  <a:moveTo>
                    <a:pt x="47625" y="0"/>
                  </a:moveTo>
                  <a:cubicBezTo>
                    <a:pt x="52886" y="0"/>
                    <a:pt x="57150" y="0"/>
                    <a:pt x="57150" y="0"/>
                  </a:cubicBezTo>
                  <a:lnTo>
                    <a:pt x="57150" y="95250"/>
                  </a:lnTo>
                  <a:cubicBezTo>
                    <a:pt x="57150" y="95250"/>
                    <a:pt x="52886" y="95250"/>
                    <a:pt x="47625" y="95250"/>
                  </a:cubicBezTo>
                  <a:lnTo>
                    <a:pt x="9525" y="95250"/>
                  </a:lnTo>
                  <a:cubicBezTo>
                    <a:pt x="4264" y="95250"/>
                    <a:pt x="0" y="95250"/>
                    <a:pt x="0" y="95250"/>
                  </a:cubicBezTo>
                  <a:lnTo>
                    <a:pt x="0" y="0"/>
                  </a:lnTo>
                  <a:cubicBezTo>
                    <a:pt x="0" y="0"/>
                    <a:pt x="4264" y="0"/>
                    <a:pt x="9525" y="0"/>
                  </a:cubicBez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93" name="任意多边形: 形状 492"/>
            <p:cNvSpPr/>
            <p:nvPr/>
          </p:nvSpPr>
          <p:spPr>
            <a:xfrm>
              <a:off x="3542008" y="-525732"/>
              <a:ext cx="95250" cy="180975"/>
            </a:xfrm>
            <a:custGeom>
              <a:avLst/>
              <a:gdLst>
                <a:gd name="connsiteX0" fmla="*/ 85725 w 95250"/>
                <a:gd name="connsiteY0" fmla="*/ 0 h 180975"/>
                <a:gd name="connsiteX1" fmla="*/ 95250 w 95250"/>
                <a:gd name="connsiteY1" fmla="*/ 0 h 180975"/>
                <a:gd name="connsiteX2" fmla="*/ 95250 w 95250"/>
                <a:gd name="connsiteY2" fmla="*/ 180975 h 180975"/>
                <a:gd name="connsiteX3" fmla="*/ 85725 w 95250"/>
                <a:gd name="connsiteY3" fmla="*/ 180975 h 180975"/>
                <a:gd name="connsiteX4" fmla="*/ 9525 w 95250"/>
                <a:gd name="connsiteY4" fmla="*/ 180975 h 180975"/>
                <a:gd name="connsiteX5" fmla="*/ 0 w 95250"/>
                <a:gd name="connsiteY5" fmla="*/ 180975 h 180975"/>
                <a:gd name="connsiteX6" fmla="*/ 0 w 95250"/>
                <a:gd name="connsiteY6" fmla="*/ 0 h 180975"/>
                <a:gd name="connsiteX7" fmla="*/ 9525 w 95250"/>
                <a:gd name="connsiteY7" fmla="*/ 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180975">
                  <a:moveTo>
                    <a:pt x="85725" y="0"/>
                  </a:moveTo>
                  <a:cubicBezTo>
                    <a:pt x="90986" y="0"/>
                    <a:pt x="95250" y="0"/>
                    <a:pt x="95250" y="0"/>
                  </a:cubicBezTo>
                  <a:lnTo>
                    <a:pt x="95250" y="180975"/>
                  </a:lnTo>
                  <a:cubicBezTo>
                    <a:pt x="95250" y="180975"/>
                    <a:pt x="90986" y="180975"/>
                    <a:pt x="85725" y="180975"/>
                  </a:cubicBezTo>
                  <a:lnTo>
                    <a:pt x="9525" y="180975"/>
                  </a:lnTo>
                  <a:cubicBezTo>
                    <a:pt x="4264" y="180975"/>
                    <a:pt x="0" y="180975"/>
                    <a:pt x="0" y="180975"/>
                  </a:cubicBezTo>
                  <a:lnTo>
                    <a:pt x="0" y="0"/>
                  </a:lnTo>
                  <a:cubicBezTo>
                    <a:pt x="0" y="0"/>
                    <a:pt x="4264" y="0"/>
                    <a:pt x="9525" y="0"/>
                  </a:cubicBez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94" name="任意多边形: 形状 493"/>
            <p:cNvSpPr/>
            <p:nvPr/>
          </p:nvSpPr>
          <p:spPr>
            <a:xfrm>
              <a:off x="3580108" y="-392342"/>
              <a:ext cx="19050" cy="4762"/>
            </a:xfrm>
            <a:custGeom>
              <a:avLst/>
              <a:gdLst>
                <a:gd name="connsiteX0" fmla="*/ 0 w 19050"/>
                <a:gd name="connsiteY0" fmla="*/ 0 h 4762"/>
                <a:gd name="connsiteX1" fmla="*/ 19050 w 19050"/>
                <a:gd name="connsiteY1" fmla="*/ 0 h 4762"/>
              </a:gdLst>
              <a:ahLst/>
              <a:cxnLst>
                <a:cxn ang="0">
                  <a:pos x="connsiteX0" y="connsiteY0"/>
                </a:cxn>
                <a:cxn ang="0">
                  <a:pos x="connsiteX1" y="connsiteY1"/>
                </a:cxn>
              </a:cxnLst>
              <a:rect l="l" t="t" r="r" b="b"/>
              <a:pathLst>
                <a:path w="19050" h="4762">
                  <a:moveTo>
                    <a:pt x="0" y="0"/>
                  </a:moveTo>
                  <a:lnTo>
                    <a:pt x="19050" y="0"/>
                  </a:lnTo>
                </a:path>
              </a:pathLst>
            </a:custGeom>
            <a:noFill/>
            <a:ln w="19050" cap="rnd">
              <a:solidFill>
                <a:srgbClr val="FFFFFF"/>
              </a:solidFill>
              <a:prstDash val="solid"/>
              <a:round/>
            </a:ln>
          </p:spPr>
          <p:txBody>
            <a:bodyPr rtlCol="0" anchor="ctr"/>
            <a:lstStyle/>
            <a:p>
              <a:endParaRPr lang="zh-CN" altLang="en-US"/>
            </a:p>
          </p:txBody>
        </p:sp>
        <p:sp>
          <p:nvSpPr>
            <p:cNvPr id="495" name="任意多边形: 形状 494"/>
            <p:cNvSpPr/>
            <p:nvPr/>
          </p:nvSpPr>
          <p:spPr>
            <a:xfrm>
              <a:off x="3503908" y="-392342"/>
              <a:ext cx="19050" cy="4762"/>
            </a:xfrm>
            <a:custGeom>
              <a:avLst/>
              <a:gdLst>
                <a:gd name="connsiteX0" fmla="*/ 0 w 19050"/>
                <a:gd name="connsiteY0" fmla="*/ 0 h 4762"/>
                <a:gd name="connsiteX1" fmla="*/ 19050 w 19050"/>
                <a:gd name="connsiteY1" fmla="*/ 0 h 4762"/>
              </a:gdLst>
              <a:ahLst/>
              <a:cxnLst>
                <a:cxn ang="0">
                  <a:pos x="connsiteX0" y="connsiteY0"/>
                </a:cxn>
                <a:cxn ang="0">
                  <a:pos x="connsiteX1" y="connsiteY1"/>
                </a:cxn>
              </a:cxnLst>
              <a:rect l="l" t="t" r="r" b="b"/>
              <a:pathLst>
                <a:path w="19050" h="4762">
                  <a:moveTo>
                    <a:pt x="0" y="0"/>
                  </a:moveTo>
                  <a:lnTo>
                    <a:pt x="19050" y="0"/>
                  </a:lnTo>
                </a:path>
              </a:pathLst>
            </a:custGeom>
            <a:noFill/>
            <a:ln w="19050" cap="rnd">
              <a:solidFill>
                <a:srgbClr val="FFFFFF"/>
              </a:solidFill>
              <a:prstDash val="solid"/>
              <a:round/>
            </a:ln>
          </p:spPr>
          <p:txBody>
            <a:bodyPr rtlCol="0" anchor="ctr"/>
            <a:lstStyle/>
            <a:p>
              <a:endParaRPr lang="zh-CN" altLang="en-US"/>
            </a:p>
          </p:txBody>
        </p:sp>
        <p:sp>
          <p:nvSpPr>
            <p:cNvPr id="496" name="任意多边形: 形状 495"/>
            <p:cNvSpPr/>
            <p:nvPr/>
          </p:nvSpPr>
          <p:spPr>
            <a:xfrm>
              <a:off x="3580108" y="-435204"/>
              <a:ext cx="19050" cy="4762"/>
            </a:xfrm>
            <a:custGeom>
              <a:avLst/>
              <a:gdLst>
                <a:gd name="connsiteX0" fmla="*/ 0 w 19050"/>
                <a:gd name="connsiteY0" fmla="*/ 0 h 4762"/>
                <a:gd name="connsiteX1" fmla="*/ 19050 w 19050"/>
                <a:gd name="connsiteY1" fmla="*/ 0 h 4762"/>
              </a:gdLst>
              <a:ahLst/>
              <a:cxnLst>
                <a:cxn ang="0">
                  <a:pos x="connsiteX0" y="connsiteY0"/>
                </a:cxn>
                <a:cxn ang="0">
                  <a:pos x="connsiteX1" y="connsiteY1"/>
                </a:cxn>
              </a:cxnLst>
              <a:rect l="l" t="t" r="r" b="b"/>
              <a:pathLst>
                <a:path w="19050" h="4762">
                  <a:moveTo>
                    <a:pt x="0" y="0"/>
                  </a:moveTo>
                  <a:lnTo>
                    <a:pt x="19050" y="0"/>
                  </a:lnTo>
                </a:path>
              </a:pathLst>
            </a:custGeom>
            <a:noFill/>
            <a:ln w="19050" cap="rnd">
              <a:solidFill>
                <a:srgbClr val="FFFFFF"/>
              </a:solidFill>
              <a:prstDash val="solid"/>
              <a:round/>
            </a:ln>
          </p:spPr>
          <p:txBody>
            <a:bodyPr rtlCol="0" anchor="ctr"/>
            <a:lstStyle/>
            <a:p>
              <a:endParaRPr lang="zh-CN" altLang="en-US"/>
            </a:p>
          </p:txBody>
        </p:sp>
        <p:sp>
          <p:nvSpPr>
            <p:cNvPr id="497" name="任意多边形: 形状 496"/>
            <p:cNvSpPr/>
            <p:nvPr/>
          </p:nvSpPr>
          <p:spPr>
            <a:xfrm>
              <a:off x="3580108" y="-478067"/>
              <a:ext cx="19050" cy="4762"/>
            </a:xfrm>
            <a:custGeom>
              <a:avLst/>
              <a:gdLst>
                <a:gd name="connsiteX0" fmla="*/ 0 w 19050"/>
                <a:gd name="connsiteY0" fmla="*/ 0 h 4762"/>
                <a:gd name="connsiteX1" fmla="*/ 19050 w 19050"/>
                <a:gd name="connsiteY1" fmla="*/ 0 h 4762"/>
              </a:gdLst>
              <a:ahLst/>
              <a:cxnLst>
                <a:cxn ang="0">
                  <a:pos x="connsiteX0" y="connsiteY0"/>
                </a:cxn>
                <a:cxn ang="0">
                  <a:pos x="connsiteX1" y="connsiteY1"/>
                </a:cxn>
              </a:cxnLst>
              <a:rect l="l" t="t" r="r" b="b"/>
              <a:pathLst>
                <a:path w="19050" h="4762">
                  <a:moveTo>
                    <a:pt x="0" y="0"/>
                  </a:moveTo>
                  <a:lnTo>
                    <a:pt x="19050" y="0"/>
                  </a:lnTo>
                </a:path>
              </a:pathLst>
            </a:custGeom>
            <a:noFill/>
            <a:ln w="19050" cap="rnd">
              <a:solidFill>
                <a:srgbClr val="FFFFFF"/>
              </a:solidFill>
              <a:prstDash val="solid"/>
              <a:round/>
            </a:ln>
          </p:spPr>
          <p:txBody>
            <a:bodyPr rtlCol="0" anchor="ctr"/>
            <a:lstStyle/>
            <a:p>
              <a:endParaRPr lang="zh-CN" altLang="en-US"/>
            </a:p>
          </p:txBody>
        </p:sp>
      </p:grpSp>
      <p:sp>
        <p:nvSpPr>
          <p:cNvPr id="498" name="图形 470"/>
          <p:cNvSpPr/>
          <p:nvPr/>
        </p:nvSpPr>
        <p:spPr>
          <a:xfrm>
            <a:off x="10929409" y="3578847"/>
            <a:ext cx="189936" cy="189936"/>
          </a:xfrm>
          <a:custGeom>
            <a:avLst/>
            <a:gdLst>
              <a:gd name="connsiteX0" fmla="*/ 190500 w 190500"/>
              <a:gd name="connsiteY0" fmla="*/ 57150 h 190500"/>
              <a:gd name="connsiteX1" fmla="*/ 133350 w 190500"/>
              <a:gd name="connsiteY1" fmla="*/ 114300 h 190500"/>
              <a:gd name="connsiteX2" fmla="*/ 106630 w 190500"/>
              <a:gd name="connsiteY2" fmla="*/ 107682 h 190500"/>
              <a:gd name="connsiteX3" fmla="*/ 23813 w 190500"/>
              <a:gd name="connsiteY3" fmla="*/ 190500 h 190500"/>
              <a:gd name="connsiteX4" fmla="*/ 0 w 190500"/>
              <a:gd name="connsiteY4" fmla="*/ 166688 h 190500"/>
              <a:gd name="connsiteX5" fmla="*/ 82818 w 190500"/>
              <a:gd name="connsiteY5" fmla="*/ 83870 h 190500"/>
              <a:gd name="connsiteX6" fmla="*/ 76200 w 190500"/>
              <a:gd name="connsiteY6" fmla="*/ 57150 h 190500"/>
              <a:gd name="connsiteX7" fmla="*/ 133350 w 190500"/>
              <a:gd name="connsiteY7" fmla="*/ 0 h 190500"/>
              <a:gd name="connsiteX8" fmla="*/ 160070 w 190500"/>
              <a:gd name="connsiteY8" fmla="*/ 6618 h 190500"/>
              <a:gd name="connsiteX9" fmla="*/ 123825 w 190500"/>
              <a:gd name="connsiteY9" fmla="*/ 42863 h 190500"/>
              <a:gd name="connsiteX10" fmla="*/ 147638 w 190500"/>
              <a:gd name="connsiteY10" fmla="*/ 66675 h 190500"/>
              <a:gd name="connsiteX11" fmla="*/ 183882 w 190500"/>
              <a:gd name="connsiteY11" fmla="*/ 30430 h 190500"/>
              <a:gd name="connsiteX12" fmla="*/ 190500 w 190500"/>
              <a:gd name="connsiteY12" fmla="*/ 571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90500">
                <a:moveTo>
                  <a:pt x="190500" y="57150"/>
                </a:moveTo>
                <a:cubicBezTo>
                  <a:pt x="190500" y="88713"/>
                  <a:pt x="164913" y="114300"/>
                  <a:pt x="133350" y="114300"/>
                </a:cubicBezTo>
                <a:cubicBezTo>
                  <a:pt x="123698" y="114300"/>
                  <a:pt x="114604" y="111907"/>
                  <a:pt x="106630" y="107682"/>
                </a:cubicBezTo>
                <a:lnTo>
                  <a:pt x="23813" y="190500"/>
                </a:lnTo>
                <a:lnTo>
                  <a:pt x="0" y="166688"/>
                </a:lnTo>
                <a:lnTo>
                  <a:pt x="82818" y="83870"/>
                </a:lnTo>
                <a:cubicBezTo>
                  <a:pt x="78593" y="75896"/>
                  <a:pt x="76200" y="66802"/>
                  <a:pt x="76200" y="57150"/>
                </a:cubicBezTo>
                <a:cubicBezTo>
                  <a:pt x="76200" y="25587"/>
                  <a:pt x="101787" y="0"/>
                  <a:pt x="133350" y="0"/>
                </a:cubicBezTo>
                <a:cubicBezTo>
                  <a:pt x="143002" y="0"/>
                  <a:pt x="152096" y="2393"/>
                  <a:pt x="160070" y="6618"/>
                </a:cubicBezTo>
                <a:lnTo>
                  <a:pt x="123825" y="42863"/>
                </a:lnTo>
                <a:lnTo>
                  <a:pt x="147638" y="66675"/>
                </a:lnTo>
                <a:lnTo>
                  <a:pt x="183882" y="30430"/>
                </a:lnTo>
                <a:cubicBezTo>
                  <a:pt x="188107" y="38404"/>
                  <a:pt x="190500" y="47498"/>
                  <a:pt x="190500" y="57150"/>
                </a:cubicBez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nvGrpSpPr>
          <p:cNvPr id="534" name="组合 533"/>
          <p:cNvGrpSpPr/>
          <p:nvPr/>
        </p:nvGrpSpPr>
        <p:grpSpPr>
          <a:xfrm>
            <a:off x="8961290" y="5627692"/>
            <a:ext cx="189936" cy="159100"/>
            <a:chOff x="5152324" y="-509091"/>
            <a:chExt cx="190500" cy="159572"/>
          </a:xfrm>
        </p:grpSpPr>
        <p:sp>
          <p:nvSpPr>
            <p:cNvPr id="500" name="任意多边形: 形状 499"/>
            <p:cNvSpPr/>
            <p:nvPr/>
          </p:nvSpPr>
          <p:spPr>
            <a:xfrm>
              <a:off x="5187370" y="-509091"/>
              <a:ext cx="112858" cy="35747"/>
            </a:xfrm>
            <a:custGeom>
              <a:avLst/>
              <a:gdLst>
                <a:gd name="connsiteX0" fmla="*/ 112859 w 112858"/>
                <a:gd name="connsiteY0" fmla="*/ 35748 h 35747"/>
                <a:gd name="connsiteX1" fmla="*/ 33832 w 112858"/>
                <a:gd name="connsiteY1" fmla="*/ 814 h 35747"/>
                <a:gd name="connsiteX2" fmla="*/ 22178 w 112858"/>
                <a:gd name="connsiteY2" fmla="*/ 4064 h 35747"/>
                <a:gd name="connsiteX3" fmla="*/ 0 w 112858"/>
                <a:gd name="connsiteY3" fmla="*/ 35748 h 35747"/>
              </a:gdLst>
              <a:ahLst/>
              <a:cxnLst>
                <a:cxn ang="0">
                  <a:pos x="connsiteX0" y="connsiteY0"/>
                </a:cxn>
                <a:cxn ang="0">
                  <a:pos x="connsiteX1" y="connsiteY1"/>
                </a:cxn>
                <a:cxn ang="0">
                  <a:pos x="connsiteX2" y="connsiteY2"/>
                </a:cxn>
                <a:cxn ang="0">
                  <a:pos x="connsiteX3" y="connsiteY3"/>
                </a:cxn>
              </a:cxnLst>
              <a:rect l="l" t="t" r="r" b="b"/>
              <a:pathLst>
                <a:path w="112858" h="35747">
                  <a:moveTo>
                    <a:pt x="112859" y="35748"/>
                  </a:moveTo>
                  <a:lnTo>
                    <a:pt x="33832" y="814"/>
                  </a:lnTo>
                  <a:cubicBezTo>
                    <a:pt x="29669" y="-1026"/>
                    <a:pt x="24787" y="336"/>
                    <a:pt x="22178" y="4064"/>
                  </a:cubicBezTo>
                  <a:lnTo>
                    <a:pt x="0" y="35748"/>
                  </a:lnTo>
                </a:path>
              </a:pathLst>
            </a:custGeom>
            <a:noFill/>
            <a:ln w="19050" cap="rnd">
              <a:solidFill>
                <a:schemeClr val="accent1"/>
              </a:solidFill>
              <a:prstDash val="solid"/>
              <a:miter/>
            </a:ln>
          </p:spPr>
          <p:txBody>
            <a:bodyPr rtlCol="0" anchor="ctr"/>
            <a:lstStyle/>
            <a:p>
              <a:endParaRPr lang="zh-CN" altLang="en-US"/>
            </a:p>
          </p:txBody>
        </p:sp>
        <p:sp>
          <p:nvSpPr>
            <p:cNvPr id="501" name="任意多边形: 形状 500"/>
            <p:cNvSpPr/>
            <p:nvPr/>
          </p:nvSpPr>
          <p:spPr>
            <a:xfrm>
              <a:off x="5152324" y="-473344"/>
              <a:ext cx="190500" cy="123825"/>
            </a:xfrm>
            <a:custGeom>
              <a:avLst/>
              <a:gdLst>
                <a:gd name="connsiteX0" fmla="*/ 185738 w 190500"/>
                <a:gd name="connsiteY0" fmla="*/ 0 h 123825"/>
                <a:gd name="connsiteX1" fmla="*/ 4763 w 190500"/>
                <a:gd name="connsiteY1" fmla="*/ 0 h 123825"/>
                <a:gd name="connsiteX2" fmla="*/ 0 w 190500"/>
                <a:gd name="connsiteY2" fmla="*/ 4763 h 123825"/>
                <a:gd name="connsiteX3" fmla="*/ 0 w 190500"/>
                <a:gd name="connsiteY3" fmla="*/ 119063 h 123825"/>
                <a:gd name="connsiteX4" fmla="*/ 4763 w 190500"/>
                <a:gd name="connsiteY4" fmla="*/ 123825 h 123825"/>
                <a:gd name="connsiteX5" fmla="*/ 185738 w 190500"/>
                <a:gd name="connsiteY5" fmla="*/ 123825 h 123825"/>
                <a:gd name="connsiteX6" fmla="*/ 190500 w 190500"/>
                <a:gd name="connsiteY6" fmla="*/ 119063 h 123825"/>
                <a:gd name="connsiteX7" fmla="*/ 190500 w 190500"/>
                <a:gd name="connsiteY7" fmla="*/ 4763 h 123825"/>
                <a:gd name="connsiteX8" fmla="*/ 185738 w 190500"/>
                <a:gd name="connsiteY8"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 h="123825">
                  <a:moveTo>
                    <a:pt x="185738" y="0"/>
                  </a:moveTo>
                  <a:lnTo>
                    <a:pt x="4763" y="0"/>
                  </a:lnTo>
                  <a:cubicBezTo>
                    <a:pt x="2132" y="0"/>
                    <a:pt x="0" y="2132"/>
                    <a:pt x="0" y="4763"/>
                  </a:cubicBezTo>
                  <a:lnTo>
                    <a:pt x="0" y="119063"/>
                  </a:lnTo>
                  <a:cubicBezTo>
                    <a:pt x="0" y="121693"/>
                    <a:pt x="2132" y="123825"/>
                    <a:pt x="4763" y="123825"/>
                  </a:cubicBezTo>
                  <a:lnTo>
                    <a:pt x="185738" y="123825"/>
                  </a:lnTo>
                  <a:cubicBezTo>
                    <a:pt x="188368" y="123825"/>
                    <a:pt x="190500" y="121693"/>
                    <a:pt x="190500" y="119063"/>
                  </a:cubicBezTo>
                  <a:lnTo>
                    <a:pt x="190500" y="4763"/>
                  </a:lnTo>
                  <a:cubicBezTo>
                    <a:pt x="190500" y="2132"/>
                    <a:pt x="188368" y="0"/>
                    <a:pt x="185738" y="0"/>
                  </a:cubicBez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02" name="任意多边形: 形状 501"/>
            <p:cNvSpPr/>
            <p:nvPr/>
          </p:nvSpPr>
          <p:spPr>
            <a:xfrm>
              <a:off x="5223761" y="-435244"/>
              <a:ext cx="47625" cy="47625"/>
            </a:xfrm>
            <a:custGeom>
              <a:avLst/>
              <a:gdLst>
                <a:gd name="connsiteX0" fmla="*/ 0 w 47625"/>
                <a:gd name="connsiteY0" fmla="*/ 0 h 47625"/>
                <a:gd name="connsiteX1" fmla="*/ 24301 w 47625"/>
                <a:gd name="connsiteY1" fmla="*/ 47625 h 47625"/>
                <a:gd name="connsiteX2" fmla="*/ 47625 w 47625"/>
                <a:gd name="connsiteY2" fmla="*/ 0 h 47625"/>
              </a:gdLst>
              <a:ahLst/>
              <a:cxnLst>
                <a:cxn ang="0">
                  <a:pos x="connsiteX0" y="connsiteY0"/>
                </a:cxn>
                <a:cxn ang="0">
                  <a:pos x="connsiteX1" y="connsiteY1"/>
                </a:cxn>
                <a:cxn ang="0">
                  <a:pos x="connsiteX2" y="connsiteY2"/>
                </a:cxn>
              </a:cxnLst>
              <a:rect l="l" t="t" r="r" b="b"/>
              <a:pathLst>
                <a:path w="47625" h="47625">
                  <a:moveTo>
                    <a:pt x="0" y="0"/>
                  </a:moveTo>
                  <a:lnTo>
                    <a:pt x="24301" y="47625"/>
                  </a:lnTo>
                  <a:lnTo>
                    <a:pt x="47625" y="0"/>
                  </a:lnTo>
                </a:path>
              </a:pathLst>
            </a:custGeom>
            <a:noFill/>
            <a:ln w="19050" cap="rnd">
              <a:solidFill>
                <a:srgbClr val="FFFFFF"/>
              </a:solidFill>
              <a:prstDash val="solid"/>
              <a:round/>
            </a:ln>
          </p:spPr>
          <p:txBody>
            <a:bodyPr rtlCol="0" anchor="ctr"/>
            <a:lstStyle/>
            <a:p>
              <a:endParaRPr lang="zh-CN" altLang="en-US"/>
            </a:p>
          </p:txBody>
        </p:sp>
      </p:grpSp>
      <p:grpSp>
        <p:nvGrpSpPr>
          <p:cNvPr id="531" name="组合 530"/>
          <p:cNvGrpSpPr/>
          <p:nvPr/>
        </p:nvGrpSpPr>
        <p:grpSpPr>
          <a:xfrm>
            <a:off x="10860636" y="1638293"/>
            <a:ext cx="168424" cy="151949"/>
            <a:chOff x="6006370" y="-506682"/>
            <a:chExt cx="168923" cy="152400"/>
          </a:xfrm>
        </p:grpSpPr>
        <p:sp>
          <p:nvSpPr>
            <p:cNvPr id="504" name="任意多边形: 形状 503"/>
            <p:cNvSpPr/>
            <p:nvPr/>
          </p:nvSpPr>
          <p:spPr>
            <a:xfrm>
              <a:off x="6006370" y="-506682"/>
              <a:ext cx="168923" cy="152400"/>
            </a:xfrm>
            <a:custGeom>
              <a:avLst/>
              <a:gdLst>
                <a:gd name="connsiteX0" fmla="*/ 16744 w 168923"/>
                <a:gd name="connsiteY0" fmla="*/ 8344 h 152400"/>
                <a:gd name="connsiteX1" fmla="*/ 26195 w 168923"/>
                <a:gd name="connsiteY1" fmla="*/ 0 h 152400"/>
                <a:gd name="connsiteX2" fmla="*/ 142728 w 168923"/>
                <a:gd name="connsiteY2" fmla="*/ 0 h 152400"/>
                <a:gd name="connsiteX3" fmla="*/ 152180 w 168923"/>
                <a:gd name="connsiteY3" fmla="*/ 8344 h 152400"/>
                <a:gd name="connsiteX4" fmla="*/ 168848 w 168923"/>
                <a:gd name="connsiteY4" fmla="*/ 141693 h 152400"/>
                <a:gd name="connsiteX5" fmla="*/ 159397 w 168923"/>
                <a:gd name="connsiteY5" fmla="*/ 152400 h 152400"/>
                <a:gd name="connsiteX6" fmla="*/ 9526 w 168923"/>
                <a:gd name="connsiteY6" fmla="*/ 152400 h 152400"/>
                <a:gd name="connsiteX7" fmla="*/ 75 w 168923"/>
                <a:gd name="connsiteY7" fmla="*/ 141693 h 152400"/>
                <a:gd name="connsiteX8" fmla="*/ 16744 w 168923"/>
                <a:gd name="connsiteY8" fmla="*/ 8344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923" h="152400">
                  <a:moveTo>
                    <a:pt x="16744" y="8344"/>
                  </a:moveTo>
                  <a:cubicBezTo>
                    <a:pt x="17340" y="3577"/>
                    <a:pt x="21391" y="0"/>
                    <a:pt x="26195" y="0"/>
                  </a:cubicBezTo>
                  <a:lnTo>
                    <a:pt x="142728" y="0"/>
                  </a:lnTo>
                  <a:cubicBezTo>
                    <a:pt x="147532" y="0"/>
                    <a:pt x="151584" y="3577"/>
                    <a:pt x="152180" y="8344"/>
                  </a:cubicBezTo>
                  <a:lnTo>
                    <a:pt x="168848" y="141693"/>
                  </a:lnTo>
                  <a:cubicBezTo>
                    <a:pt x="169559" y="147378"/>
                    <a:pt x="165126" y="152400"/>
                    <a:pt x="159397" y="152400"/>
                  </a:cubicBezTo>
                  <a:lnTo>
                    <a:pt x="9526" y="152400"/>
                  </a:lnTo>
                  <a:cubicBezTo>
                    <a:pt x="3797" y="152400"/>
                    <a:pt x="-636" y="147378"/>
                    <a:pt x="75" y="141693"/>
                  </a:cubicBezTo>
                  <a:lnTo>
                    <a:pt x="16744" y="8344"/>
                  </a:ln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05" name="任意多边形: 形状 504"/>
            <p:cNvSpPr/>
            <p:nvPr/>
          </p:nvSpPr>
          <p:spPr>
            <a:xfrm>
              <a:off x="6047969" y="-459057"/>
              <a:ext cx="85725" cy="19050"/>
            </a:xfrm>
            <a:custGeom>
              <a:avLst/>
              <a:gdLst>
                <a:gd name="connsiteX0" fmla="*/ 0 w 85725"/>
                <a:gd name="connsiteY0" fmla="*/ 0 h 19050"/>
                <a:gd name="connsiteX1" fmla="*/ 42863 w 85725"/>
                <a:gd name="connsiteY1" fmla="*/ 19050 h 19050"/>
                <a:gd name="connsiteX2" fmla="*/ 85725 w 85725"/>
                <a:gd name="connsiteY2" fmla="*/ 0 h 19050"/>
              </a:gdLst>
              <a:ahLst/>
              <a:cxnLst>
                <a:cxn ang="0">
                  <a:pos x="connsiteX0" y="connsiteY0"/>
                </a:cxn>
                <a:cxn ang="0">
                  <a:pos x="connsiteX1" y="connsiteY1"/>
                </a:cxn>
                <a:cxn ang="0">
                  <a:pos x="connsiteX2" y="connsiteY2"/>
                </a:cxn>
              </a:cxnLst>
              <a:rect l="l" t="t" r="r" b="b"/>
              <a:pathLst>
                <a:path w="85725" h="19050">
                  <a:moveTo>
                    <a:pt x="0" y="0"/>
                  </a:moveTo>
                  <a:cubicBezTo>
                    <a:pt x="0" y="0"/>
                    <a:pt x="9525" y="19050"/>
                    <a:pt x="42863" y="19050"/>
                  </a:cubicBezTo>
                  <a:cubicBezTo>
                    <a:pt x="76200" y="19050"/>
                    <a:pt x="85725" y="0"/>
                    <a:pt x="85725" y="0"/>
                  </a:cubicBezTo>
                </a:path>
              </a:pathLst>
            </a:custGeom>
            <a:noFill/>
            <a:ln w="19050" cap="rnd">
              <a:solidFill>
                <a:srgbClr val="FFFFFF"/>
              </a:solidFill>
              <a:prstDash val="solid"/>
              <a:round/>
            </a:ln>
          </p:spPr>
          <p:txBody>
            <a:bodyPr rtlCol="0" anchor="ctr"/>
            <a:lstStyle/>
            <a:p>
              <a:endParaRPr lang="zh-CN" altLang="en-US"/>
            </a:p>
          </p:txBody>
        </p:sp>
      </p:grpSp>
      <p:sp>
        <p:nvSpPr>
          <p:cNvPr id="506" name="图形 31"/>
          <p:cNvSpPr/>
          <p:nvPr/>
        </p:nvSpPr>
        <p:spPr>
          <a:xfrm>
            <a:off x="3110643" y="5577503"/>
            <a:ext cx="227923" cy="227923"/>
          </a:xfrm>
          <a:custGeom>
            <a:avLst/>
            <a:gdLst>
              <a:gd name="connsiteX0" fmla="*/ 114300 w 228600"/>
              <a:gd name="connsiteY0" fmla="*/ 0 h 228600"/>
              <a:gd name="connsiteX1" fmla="*/ 228600 w 228600"/>
              <a:gd name="connsiteY1" fmla="*/ 114300 h 228600"/>
              <a:gd name="connsiteX2" fmla="*/ 114300 w 228600"/>
              <a:gd name="connsiteY2" fmla="*/ 228600 h 228600"/>
              <a:gd name="connsiteX3" fmla="*/ 0 w 228600"/>
              <a:gd name="connsiteY3" fmla="*/ 114300 h 228600"/>
              <a:gd name="connsiteX4" fmla="*/ 114300 w 228600"/>
              <a:gd name="connsiteY4" fmla="*/ 0 h 228600"/>
              <a:gd name="connsiteX5" fmla="*/ 114300 w 228600"/>
              <a:gd name="connsiteY5" fmla="*/ 20782 h 228600"/>
              <a:gd name="connsiteX6" fmla="*/ 20782 w 228600"/>
              <a:gd name="connsiteY6" fmla="*/ 114300 h 228600"/>
              <a:gd name="connsiteX7" fmla="*/ 114300 w 228600"/>
              <a:gd name="connsiteY7" fmla="*/ 207818 h 228600"/>
              <a:gd name="connsiteX8" fmla="*/ 207818 w 228600"/>
              <a:gd name="connsiteY8" fmla="*/ 114300 h 228600"/>
              <a:gd name="connsiteX9" fmla="*/ 114300 w 228600"/>
              <a:gd name="connsiteY9" fmla="*/ 20782 h 228600"/>
              <a:gd name="connsiteX10" fmla="*/ 91094 w 228600"/>
              <a:gd name="connsiteY10" fmla="*/ 55329 h 228600"/>
              <a:gd name="connsiteX11" fmla="*/ 108407 w 228600"/>
              <a:gd name="connsiteY11" fmla="*/ 58877 h 228600"/>
              <a:gd name="connsiteX12" fmla="*/ 105034 w 228600"/>
              <a:gd name="connsiteY12" fmla="*/ 70191 h 228600"/>
              <a:gd name="connsiteX13" fmla="*/ 121282 w 228600"/>
              <a:gd name="connsiteY13" fmla="*/ 65683 h 228600"/>
              <a:gd name="connsiteX14" fmla="*/ 150244 w 228600"/>
              <a:gd name="connsiteY14" fmla="*/ 62345 h 228600"/>
              <a:gd name="connsiteX15" fmla="*/ 174289 w 228600"/>
              <a:gd name="connsiteY15" fmla="*/ 69181 h 228600"/>
              <a:gd name="connsiteX16" fmla="*/ 184105 w 228600"/>
              <a:gd name="connsiteY16" fmla="*/ 85746 h 228600"/>
              <a:gd name="connsiteX17" fmla="*/ 184336 w 228600"/>
              <a:gd name="connsiteY17" fmla="*/ 87234 h 228600"/>
              <a:gd name="connsiteX18" fmla="*/ 184336 w 228600"/>
              <a:gd name="connsiteY18" fmla="*/ 147588 h 228600"/>
              <a:gd name="connsiteX19" fmla="*/ 181114 w 228600"/>
              <a:gd name="connsiteY19" fmla="*/ 160068 h 228600"/>
              <a:gd name="connsiteX20" fmla="*/ 169490 w 228600"/>
              <a:gd name="connsiteY20" fmla="*/ 166889 h 228600"/>
              <a:gd name="connsiteX21" fmla="*/ 168318 w 228600"/>
              <a:gd name="connsiteY21" fmla="*/ 166971 h 228600"/>
              <a:gd name="connsiteX22" fmla="*/ 132409 w 228600"/>
              <a:gd name="connsiteY22" fmla="*/ 166971 h 228600"/>
              <a:gd name="connsiteX23" fmla="*/ 132409 w 228600"/>
              <a:gd name="connsiteY23" fmla="*/ 155085 h 228600"/>
              <a:gd name="connsiteX24" fmla="*/ 154905 w 228600"/>
              <a:gd name="connsiteY24" fmla="*/ 155085 h 228600"/>
              <a:gd name="connsiteX25" fmla="*/ 160429 w 228600"/>
              <a:gd name="connsiteY25" fmla="*/ 144450 h 228600"/>
              <a:gd name="connsiteX26" fmla="*/ 160416 w 228600"/>
              <a:gd name="connsiteY26" fmla="*/ 143314 h 228600"/>
              <a:gd name="connsiteX27" fmla="*/ 160416 w 228600"/>
              <a:gd name="connsiteY27" fmla="*/ 86356 h 228600"/>
              <a:gd name="connsiteX28" fmla="*/ 138388 w 228600"/>
              <a:gd name="connsiteY28" fmla="*/ 72338 h 228600"/>
              <a:gd name="connsiteX29" fmla="*/ 106771 w 228600"/>
              <a:gd name="connsiteY29" fmla="*/ 79062 h 228600"/>
              <a:gd name="connsiteX30" fmla="*/ 110686 w 228600"/>
              <a:gd name="connsiteY30" fmla="*/ 80253 h 228600"/>
              <a:gd name="connsiteX31" fmla="*/ 115408 w 228600"/>
              <a:gd name="connsiteY31" fmla="*/ 81861 h 228600"/>
              <a:gd name="connsiteX32" fmla="*/ 115408 w 228600"/>
              <a:gd name="connsiteY32" fmla="*/ 83412 h 228600"/>
              <a:gd name="connsiteX33" fmla="*/ 119906 w 228600"/>
              <a:gd name="connsiteY33" fmla="*/ 88561 h 228600"/>
              <a:gd name="connsiteX34" fmla="*/ 120503 w 228600"/>
              <a:gd name="connsiteY34" fmla="*/ 88606 h 228600"/>
              <a:gd name="connsiteX35" fmla="*/ 155259 w 228600"/>
              <a:gd name="connsiteY35" fmla="*/ 89276 h 228600"/>
              <a:gd name="connsiteX36" fmla="*/ 155259 w 228600"/>
              <a:gd name="connsiteY36" fmla="*/ 98842 h 228600"/>
              <a:gd name="connsiteX37" fmla="*/ 129278 w 228600"/>
              <a:gd name="connsiteY37" fmla="*/ 98842 h 228600"/>
              <a:gd name="connsiteX38" fmla="*/ 129278 w 228600"/>
              <a:gd name="connsiteY38" fmla="*/ 110744 h 228600"/>
              <a:gd name="connsiteX39" fmla="*/ 155259 w 228600"/>
              <a:gd name="connsiteY39" fmla="*/ 110744 h 228600"/>
              <a:gd name="connsiteX40" fmla="*/ 155259 w 228600"/>
              <a:gd name="connsiteY40" fmla="*/ 118139 h 228600"/>
              <a:gd name="connsiteX41" fmla="*/ 128994 w 228600"/>
              <a:gd name="connsiteY41" fmla="*/ 118139 h 228600"/>
              <a:gd name="connsiteX42" fmla="*/ 129278 w 228600"/>
              <a:gd name="connsiteY42" fmla="*/ 141350 h 228600"/>
              <a:gd name="connsiteX43" fmla="*/ 136522 w 228600"/>
              <a:gd name="connsiteY43" fmla="*/ 139855 h 228600"/>
              <a:gd name="connsiteX44" fmla="*/ 140268 w 228600"/>
              <a:gd name="connsiteY44" fmla="*/ 136405 h 228600"/>
              <a:gd name="connsiteX45" fmla="*/ 138536 w 228600"/>
              <a:gd name="connsiteY45" fmla="*/ 132980 h 228600"/>
              <a:gd name="connsiteX46" fmla="*/ 138530 w 228600"/>
              <a:gd name="connsiteY46" fmla="*/ 132969 h 228600"/>
              <a:gd name="connsiteX47" fmla="*/ 140308 w 228600"/>
              <a:gd name="connsiteY47" fmla="*/ 126296 h 228600"/>
              <a:gd name="connsiteX48" fmla="*/ 140834 w 228600"/>
              <a:gd name="connsiteY48" fmla="*/ 125992 h 228600"/>
              <a:gd name="connsiteX49" fmla="*/ 146803 w 228600"/>
              <a:gd name="connsiteY49" fmla="*/ 122986 h 228600"/>
              <a:gd name="connsiteX50" fmla="*/ 147538 w 228600"/>
              <a:gd name="connsiteY50" fmla="*/ 122684 h 228600"/>
              <a:gd name="connsiteX51" fmla="*/ 153862 w 228600"/>
              <a:gd name="connsiteY51" fmla="*/ 125459 h 228600"/>
              <a:gd name="connsiteX52" fmla="*/ 154082 w 228600"/>
              <a:gd name="connsiteY52" fmla="*/ 126025 h 228600"/>
              <a:gd name="connsiteX53" fmla="*/ 157622 w 228600"/>
              <a:gd name="connsiteY53" fmla="*/ 136950 h 228600"/>
              <a:gd name="connsiteX54" fmla="*/ 155725 w 228600"/>
              <a:gd name="connsiteY54" fmla="*/ 142761 h 228600"/>
              <a:gd name="connsiteX55" fmla="*/ 155207 w 228600"/>
              <a:gd name="connsiteY55" fmla="*/ 143090 h 228600"/>
              <a:gd name="connsiteX56" fmla="*/ 150919 w 228600"/>
              <a:gd name="connsiteY56" fmla="*/ 145478 h 228600"/>
              <a:gd name="connsiteX57" fmla="*/ 150738 w 228600"/>
              <a:gd name="connsiteY57" fmla="*/ 145574 h 228600"/>
              <a:gd name="connsiteX58" fmla="*/ 144061 w 228600"/>
              <a:gd name="connsiteY58" fmla="*/ 143811 h 228600"/>
              <a:gd name="connsiteX59" fmla="*/ 143756 w 228600"/>
              <a:gd name="connsiteY59" fmla="*/ 143287 h 228600"/>
              <a:gd name="connsiteX60" fmla="*/ 143691 w 228600"/>
              <a:gd name="connsiteY60" fmla="*/ 143175 h 228600"/>
              <a:gd name="connsiteX61" fmla="*/ 136224 w 228600"/>
              <a:gd name="connsiteY61" fmla="*/ 149732 h 228600"/>
              <a:gd name="connsiteX62" fmla="*/ 123301 w 228600"/>
              <a:gd name="connsiteY62" fmla="*/ 154622 h 228600"/>
              <a:gd name="connsiteX63" fmla="*/ 121965 w 228600"/>
              <a:gd name="connsiteY63" fmla="*/ 154666 h 228600"/>
              <a:gd name="connsiteX64" fmla="*/ 96942 w 228600"/>
              <a:gd name="connsiteY64" fmla="*/ 154666 h 228600"/>
              <a:gd name="connsiteX65" fmla="*/ 87455 w 228600"/>
              <a:gd name="connsiteY65" fmla="*/ 149732 h 228600"/>
              <a:gd name="connsiteX66" fmla="*/ 83241 w 228600"/>
              <a:gd name="connsiteY66" fmla="*/ 139389 h 228600"/>
              <a:gd name="connsiteX67" fmla="*/ 83127 w 228600"/>
              <a:gd name="connsiteY67" fmla="*/ 138081 h 228600"/>
              <a:gd name="connsiteX68" fmla="*/ 83127 w 228600"/>
              <a:gd name="connsiteY68" fmla="*/ 125023 h 228600"/>
              <a:gd name="connsiteX69" fmla="*/ 102921 w 228600"/>
              <a:gd name="connsiteY69" fmla="*/ 125023 h 228600"/>
              <a:gd name="connsiteX70" fmla="*/ 104507 w 228600"/>
              <a:gd name="connsiteY70" fmla="*/ 138081 h 228600"/>
              <a:gd name="connsiteX71" fmla="*/ 111167 w 228600"/>
              <a:gd name="connsiteY71" fmla="*/ 141499 h 228600"/>
              <a:gd name="connsiteX72" fmla="*/ 111961 w 228600"/>
              <a:gd name="connsiteY72" fmla="*/ 141350 h 228600"/>
              <a:gd name="connsiteX73" fmla="*/ 111961 w 228600"/>
              <a:gd name="connsiteY73" fmla="*/ 118139 h 228600"/>
              <a:gd name="connsiteX74" fmla="*/ 83127 w 228600"/>
              <a:gd name="connsiteY74" fmla="*/ 118139 h 228600"/>
              <a:gd name="connsiteX75" fmla="*/ 83127 w 228600"/>
              <a:gd name="connsiteY75" fmla="*/ 110744 h 228600"/>
              <a:gd name="connsiteX76" fmla="*/ 111961 w 228600"/>
              <a:gd name="connsiteY76" fmla="*/ 110744 h 228600"/>
              <a:gd name="connsiteX77" fmla="*/ 111961 w 228600"/>
              <a:gd name="connsiteY77" fmla="*/ 98842 h 228600"/>
              <a:gd name="connsiteX78" fmla="*/ 106446 w 228600"/>
              <a:gd name="connsiteY78" fmla="*/ 98842 h 228600"/>
              <a:gd name="connsiteX79" fmla="*/ 97706 w 228600"/>
              <a:gd name="connsiteY79" fmla="*/ 109775 h 228600"/>
              <a:gd name="connsiteX80" fmla="*/ 88189 w 228600"/>
              <a:gd name="connsiteY80" fmla="*/ 103756 h 228600"/>
              <a:gd name="connsiteX81" fmla="*/ 98929 w 228600"/>
              <a:gd name="connsiteY81" fmla="*/ 90939 h 228600"/>
              <a:gd name="connsiteX82" fmla="*/ 98929 w 228600"/>
              <a:gd name="connsiteY82" fmla="*/ 80874 h 228600"/>
              <a:gd name="connsiteX83" fmla="*/ 99150 w 228600"/>
              <a:gd name="connsiteY83" fmla="*/ 81740 h 228600"/>
              <a:gd name="connsiteX84" fmla="*/ 98954 w 228600"/>
              <a:gd name="connsiteY84" fmla="*/ 81820 h 228600"/>
              <a:gd name="connsiteX85" fmla="*/ 85562 w 228600"/>
              <a:gd name="connsiteY85" fmla="*/ 96635 h 228600"/>
              <a:gd name="connsiteX86" fmla="*/ 83738 w 228600"/>
              <a:gd name="connsiteY86" fmla="*/ 98167 h 228600"/>
              <a:gd name="connsiteX87" fmla="*/ 71802 w 228600"/>
              <a:gd name="connsiteY87" fmla="*/ 86375 h 228600"/>
              <a:gd name="connsiteX88" fmla="*/ 83738 w 228600"/>
              <a:gd name="connsiteY88" fmla="*/ 74601 h 228600"/>
              <a:gd name="connsiteX89" fmla="*/ 91094 w 228600"/>
              <a:gd name="connsiteY89" fmla="*/ 55329 h 228600"/>
              <a:gd name="connsiteX90" fmla="*/ 54444 w 228600"/>
              <a:gd name="connsiteY90" fmla="*/ 84715 h 228600"/>
              <a:gd name="connsiteX91" fmla="*/ 71478 w 228600"/>
              <a:gd name="connsiteY91" fmla="*/ 100727 h 228600"/>
              <a:gd name="connsiteX92" fmla="*/ 76643 w 228600"/>
              <a:gd name="connsiteY92" fmla="*/ 123326 h 228600"/>
              <a:gd name="connsiteX93" fmla="*/ 76220 w 228600"/>
              <a:gd name="connsiteY93" fmla="*/ 124343 h 228600"/>
              <a:gd name="connsiteX94" fmla="*/ 58553 w 228600"/>
              <a:gd name="connsiteY94" fmla="*/ 163910 h 228600"/>
              <a:gd name="connsiteX95" fmla="*/ 39085 w 228600"/>
              <a:gd name="connsiteY95" fmla="*/ 150384 h 228600"/>
              <a:gd name="connsiteX96" fmla="*/ 63860 w 228600"/>
              <a:gd name="connsiteY96" fmla="*/ 124147 h 228600"/>
              <a:gd name="connsiteX97" fmla="*/ 64777 w 228600"/>
              <a:gd name="connsiteY97" fmla="*/ 123031 h 228600"/>
              <a:gd name="connsiteX98" fmla="*/ 62998 w 228600"/>
              <a:gd name="connsiteY98" fmla="*/ 109064 h 228600"/>
              <a:gd name="connsiteX99" fmla="*/ 62323 w 228600"/>
              <a:gd name="connsiteY99" fmla="*/ 108542 h 228600"/>
              <a:gd name="connsiteX100" fmla="*/ 44634 w 228600"/>
              <a:gd name="connsiteY100" fmla="*/ 95977 h 228600"/>
              <a:gd name="connsiteX101" fmla="*/ 54444 w 228600"/>
              <a:gd name="connsiteY101" fmla="*/ 84715 h 228600"/>
              <a:gd name="connsiteX102" fmla="*/ 64943 w 228600"/>
              <a:gd name="connsiteY102" fmla="*/ 51955 h 228600"/>
              <a:gd name="connsiteX103" fmla="*/ 77932 w 228600"/>
              <a:gd name="connsiteY103" fmla="*/ 64943 h 228600"/>
              <a:gd name="connsiteX104" fmla="*/ 64943 w 228600"/>
              <a:gd name="connsiteY104" fmla="*/ 77932 h 228600"/>
              <a:gd name="connsiteX105" fmla="*/ 51955 w 228600"/>
              <a:gd name="connsiteY105" fmla="*/ 64943 h 228600"/>
              <a:gd name="connsiteX106" fmla="*/ 64943 w 228600"/>
              <a:gd name="connsiteY106" fmla="*/ 51955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228600" h="228600">
                <a:moveTo>
                  <a:pt x="114300" y="0"/>
                </a:moveTo>
                <a:cubicBezTo>
                  <a:pt x="177426" y="0"/>
                  <a:pt x="228600" y="51174"/>
                  <a:pt x="228600" y="114300"/>
                </a:cubicBezTo>
                <a:cubicBezTo>
                  <a:pt x="228600" y="177426"/>
                  <a:pt x="177426" y="228600"/>
                  <a:pt x="114300" y="228600"/>
                </a:cubicBezTo>
                <a:cubicBezTo>
                  <a:pt x="51174" y="228600"/>
                  <a:pt x="0" y="177426"/>
                  <a:pt x="0" y="114300"/>
                </a:cubicBezTo>
                <a:cubicBezTo>
                  <a:pt x="0" y="51174"/>
                  <a:pt x="51174" y="0"/>
                  <a:pt x="114300" y="0"/>
                </a:cubicBezTo>
                <a:close/>
                <a:moveTo>
                  <a:pt x="114300" y="20782"/>
                </a:moveTo>
                <a:cubicBezTo>
                  <a:pt x="62651" y="20782"/>
                  <a:pt x="20782" y="62651"/>
                  <a:pt x="20782" y="114300"/>
                </a:cubicBezTo>
                <a:cubicBezTo>
                  <a:pt x="20782" y="165949"/>
                  <a:pt x="62651" y="207818"/>
                  <a:pt x="114300" y="207818"/>
                </a:cubicBezTo>
                <a:cubicBezTo>
                  <a:pt x="165949" y="207818"/>
                  <a:pt x="207818" y="165949"/>
                  <a:pt x="207818" y="114300"/>
                </a:cubicBezTo>
                <a:cubicBezTo>
                  <a:pt x="207818" y="62651"/>
                  <a:pt x="165949" y="20782"/>
                  <a:pt x="114300" y="20782"/>
                </a:cubicBezTo>
                <a:close/>
                <a:moveTo>
                  <a:pt x="91094" y="55329"/>
                </a:moveTo>
                <a:lnTo>
                  <a:pt x="108407" y="58877"/>
                </a:lnTo>
                <a:cubicBezTo>
                  <a:pt x="107934" y="62209"/>
                  <a:pt x="106810" y="65980"/>
                  <a:pt x="105034" y="70191"/>
                </a:cubicBezTo>
                <a:cubicBezTo>
                  <a:pt x="110695" y="68151"/>
                  <a:pt x="116113" y="66650"/>
                  <a:pt x="121282" y="65683"/>
                </a:cubicBezTo>
                <a:cubicBezTo>
                  <a:pt x="132650" y="63557"/>
                  <a:pt x="141485" y="62345"/>
                  <a:pt x="150244" y="62345"/>
                </a:cubicBezTo>
                <a:cubicBezTo>
                  <a:pt x="159002" y="62345"/>
                  <a:pt x="165742" y="62434"/>
                  <a:pt x="174289" y="69181"/>
                </a:cubicBezTo>
                <a:cubicBezTo>
                  <a:pt x="179608" y="73379"/>
                  <a:pt x="182880" y="78901"/>
                  <a:pt x="184105" y="85746"/>
                </a:cubicBezTo>
                <a:lnTo>
                  <a:pt x="184336" y="87234"/>
                </a:lnTo>
                <a:lnTo>
                  <a:pt x="184336" y="147588"/>
                </a:lnTo>
                <a:cubicBezTo>
                  <a:pt x="184336" y="151618"/>
                  <a:pt x="183262" y="155779"/>
                  <a:pt x="181114" y="160068"/>
                </a:cubicBezTo>
                <a:cubicBezTo>
                  <a:pt x="179100" y="164090"/>
                  <a:pt x="175226" y="166364"/>
                  <a:pt x="169490" y="166889"/>
                </a:cubicBezTo>
                <a:lnTo>
                  <a:pt x="168318" y="166971"/>
                </a:lnTo>
                <a:lnTo>
                  <a:pt x="132409" y="166971"/>
                </a:lnTo>
                <a:cubicBezTo>
                  <a:pt x="130112" y="160260"/>
                  <a:pt x="130112" y="156298"/>
                  <a:pt x="132409" y="155085"/>
                </a:cubicBezTo>
                <a:cubicBezTo>
                  <a:pt x="135853" y="153265"/>
                  <a:pt x="149091" y="158145"/>
                  <a:pt x="154905" y="155085"/>
                </a:cubicBezTo>
                <a:cubicBezTo>
                  <a:pt x="158522" y="153180"/>
                  <a:pt x="160364" y="149635"/>
                  <a:pt x="160429" y="144450"/>
                </a:cubicBezTo>
                <a:lnTo>
                  <a:pt x="160416" y="143314"/>
                </a:lnTo>
                <a:lnTo>
                  <a:pt x="160416" y="86356"/>
                </a:lnTo>
                <a:cubicBezTo>
                  <a:pt x="160416" y="77531"/>
                  <a:pt x="155017" y="71431"/>
                  <a:pt x="138388" y="72338"/>
                </a:cubicBezTo>
                <a:cubicBezTo>
                  <a:pt x="129361" y="72830"/>
                  <a:pt x="118822" y="75071"/>
                  <a:pt x="106771" y="79062"/>
                </a:cubicBezTo>
                <a:lnTo>
                  <a:pt x="110686" y="80253"/>
                </a:lnTo>
                <a:lnTo>
                  <a:pt x="115408" y="81861"/>
                </a:lnTo>
                <a:lnTo>
                  <a:pt x="115408" y="83412"/>
                </a:lnTo>
                <a:cubicBezTo>
                  <a:pt x="115408" y="86040"/>
                  <a:pt x="117361" y="88219"/>
                  <a:pt x="119906" y="88561"/>
                </a:cubicBezTo>
                <a:lnTo>
                  <a:pt x="120503" y="88606"/>
                </a:lnTo>
                <a:lnTo>
                  <a:pt x="155259" y="89276"/>
                </a:lnTo>
                <a:lnTo>
                  <a:pt x="155259" y="98842"/>
                </a:lnTo>
                <a:lnTo>
                  <a:pt x="129278" y="98842"/>
                </a:lnTo>
                <a:lnTo>
                  <a:pt x="129278" y="110744"/>
                </a:lnTo>
                <a:lnTo>
                  <a:pt x="155259" y="110744"/>
                </a:lnTo>
                <a:lnTo>
                  <a:pt x="155259" y="118139"/>
                </a:lnTo>
                <a:lnTo>
                  <a:pt x="128994" y="118139"/>
                </a:lnTo>
                <a:lnTo>
                  <a:pt x="129278" y="141350"/>
                </a:lnTo>
                <a:cubicBezTo>
                  <a:pt x="131726" y="141536"/>
                  <a:pt x="134142" y="141038"/>
                  <a:pt x="136522" y="139855"/>
                </a:cubicBezTo>
                <a:cubicBezTo>
                  <a:pt x="138119" y="139062"/>
                  <a:pt x="139367" y="137912"/>
                  <a:pt x="140268" y="136405"/>
                </a:cubicBezTo>
                <a:lnTo>
                  <a:pt x="138536" y="132980"/>
                </a:lnTo>
                <a:cubicBezTo>
                  <a:pt x="138534" y="132977"/>
                  <a:pt x="138532" y="132973"/>
                  <a:pt x="138530" y="132969"/>
                </a:cubicBezTo>
                <a:cubicBezTo>
                  <a:pt x="137332" y="130590"/>
                  <a:pt x="138135" y="127726"/>
                  <a:pt x="140308" y="126296"/>
                </a:cubicBezTo>
                <a:lnTo>
                  <a:pt x="140834" y="125992"/>
                </a:lnTo>
                <a:lnTo>
                  <a:pt x="146803" y="122986"/>
                </a:lnTo>
                <a:cubicBezTo>
                  <a:pt x="147040" y="122867"/>
                  <a:pt x="147286" y="122766"/>
                  <a:pt x="147538" y="122684"/>
                </a:cubicBezTo>
                <a:cubicBezTo>
                  <a:pt x="150073" y="121863"/>
                  <a:pt x="152780" y="123094"/>
                  <a:pt x="153862" y="125459"/>
                </a:cubicBezTo>
                <a:lnTo>
                  <a:pt x="154082" y="126025"/>
                </a:lnTo>
                <a:lnTo>
                  <a:pt x="157622" y="136950"/>
                </a:lnTo>
                <a:cubicBezTo>
                  <a:pt x="158323" y="139114"/>
                  <a:pt x="157531" y="141455"/>
                  <a:pt x="155725" y="142761"/>
                </a:cubicBezTo>
                <a:lnTo>
                  <a:pt x="155207" y="143090"/>
                </a:lnTo>
                <a:lnTo>
                  <a:pt x="150919" y="145478"/>
                </a:lnTo>
                <a:cubicBezTo>
                  <a:pt x="150859" y="145512"/>
                  <a:pt x="150799" y="145543"/>
                  <a:pt x="150738" y="145574"/>
                </a:cubicBezTo>
                <a:cubicBezTo>
                  <a:pt x="148361" y="146778"/>
                  <a:pt x="145496" y="145981"/>
                  <a:pt x="144061" y="143811"/>
                </a:cubicBezTo>
                <a:lnTo>
                  <a:pt x="143756" y="143287"/>
                </a:lnTo>
                <a:lnTo>
                  <a:pt x="143691" y="143175"/>
                </a:lnTo>
                <a:cubicBezTo>
                  <a:pt x="141063" y="146026"/>
                  <a:pt x="138574" y="148212"/>
                  <a:pt x="136224" y="149732"/>
                </a:cubicBezTo>
                <a:cubicBezTo>
                  <a:pt x="132334" y="152248"/>
                  <a:pt x="128139" y="154298"/>
                  <a:pt x="123301" y="154622"/>
                </a:cubicBezTo>
                <a:lnTo>
                  <a:pt x="121965" y="154666"/>
                </a:lnTo>
                <a:lnTo>
                  <a:pt x="96942" y="154666"/>
                </a:lnTo>
                <a:cubicBezTo>
                  <a:pt x="94913" y="154666"/>
                  <a:pt x="91234" y="153350"/>
                  <a:pt x="87455" y="149732"/>
                </a:cubicBezTo>
                <a:cubicBezTo>
                  <a:pt x="85146" y="147521"/>
                  <a:pt x="83741" y="144074"/>
                  <a:pt x="83241" y="139389"/>
                </a:cubicBezTo>
                <a:lnTo>
                  <a:pt x="83127" y="138081"/>
                </a:lnTo>
                <a:lnTo>
                  <a:pt x="83127" y="125023"/>
                </a:lnTo>
                <a:lnTo>
                  <a:pt x="102921" y="125023"/>
                </a:lnTo>
                <a:cubicBezTo>
                  <a:pt x="103081" y="130670"/>
                  <a:pt x="103609" y="135022"/>
                  <a:pt x="104507" y="138081"/>
                </a:cubicBezTo>
                <a:cubicBezTo>
                  <a:pt x="105345" y="140935"/>
                  <a:pt x="107565" y="142074"/>
                  <a:pt x="111167" y="141499"/>
                </a:cubicBezTo>
                <a:lnTo>
                  <a:pt x="111961" y="141350"/>
                </a:lnTo>
                <a:lnTo>
                  <a:pt x="111961" y="118139"/>
                </a:lnTo>
                <a:lnTo>
                  <a:pt x="83127" y="118139"/>
                </a:lnTo>
                <a:lnTo>
                  <a:pt x="83127" y="110744"/>
                </a:lnTo>
                <a:lnTo>
                  <a:pt x="111961" y="110744"/>
                </a:lnTo>
                <a:lnTo>
                  <a:pt x="111961" y="98842"/>
                </a:lnTo>
                <a:lnTo>
                  <a:pt x="106446" y="98842"/>
                </a:lnTo>
                <a:lnTo>
                  <a:pt x="97706" y="109775"/>
                </a:lnTo>
                <a:lnTo>
                  <a:pt x="88189" y="103756"/>
                </a:lnTo>
                <a:cubicBezTo>
                  <a:pt x="94042" y="97158"/>
                  <a:pt x="97622" y="92886"/>
                  <a:pt x="98929" y="90939"/>
                </a:cubicBezTo>
                <a:cubicBezTo>
                  <a:pt x="100235" y="88991"/>
                  <a:pt x="100235" y="85636"/>
                  <a:pt x="98929" y="80874"/>
                </a:cubicBezTo>
                <a:lnTo>
                  <a:pt x="99150" y="81740"/>
                </a:lnTo>
                <a:lnTo>
                  <a:pt x="98954" y="81820"/>
                </a:lnTo>
                <a:cubicBezTo>
                  <a:pt x="95583" y="86915"/>
                  <a:pt x="91119" y="91854"/>
                  <a:pt x="85562" y="96635"/>
                </a:cubicBezTo>
                <a:lnTo>
                  <a:pt x="83738" y="98167"/>
                </a:lnTo>
                <a:lnTo>
                  <a:pt x="71802" y="86375"/>
                </a:lnTo>
                <a:cubicBezTo>
                  <a:pt x="77236" y="82155"/>
                  <a:pt x="81215" y="78230"/>
                  <a:pt x="83738" y="74601"/>
                </a:cubicBezTo>
                <a:cubicBezTo>
                  <a:pt x="86260" y="70971"/>
                  <a:pt x="88713" y="64548"/>
                  <a:pt x="91094" y="55329"/>
                </a:cubicBezTo>
                <a:close/>
                <a:moveTo>
                  <a:pt x="54444" y="84715"/>
                </a:moveTo>
                <a:lnTo>
                  <a:pt x="71478" y="100727"/>
                </a:lnTo>
                <a:cubicBezTo>
                  <a:pt x="77656" y="106534"/>
                  <a:pt x="79661" y="115480"/>
                  <a:pt x="76643" y="123326"/>
                </a:cubicBezTo>
                <a:lnTo>
                  <a:pt x="76220" y="124343"/>
                </a:lnTo>
                <a:lnTo>
                  <a:pt x="58553" y="163910"/>
                </a:lnTo>
                <a:lnTo>
                  <a:pt x="39085" y="150384"/>
                </a:lnTo>
                <a:lnTo>
                  <a:pt x="63860" y="124147"/>
                </a:lnTo>
                <a:cubicBezTo>
                  <a:pt x="64191" y="123797"/>
                  <a:pt x="64498" y="123424"/>
                  <a:pt x="64777" y="123031"/>
                </a:cubicBezTo>
                <a:cubicBezTo>
                  <a:pt x="67934" y="118586"/>
                  <a:pt x="67100" y="112509"/>
                  <a:pt x="62998" y="109064"/>
                </a:cubicBezTo>
                <a:lnTo>
                  <a:pt x="62323" y="108542"/>
                </a:lnTo>
                <a:lnTo>
                  <a:pt x="44634" y="95977"/>
                </a:lnTo>
                <a:lnTo>
                  <a:pt x="54444" y="84715"/>
                </a:lnTo>
                <a:close/>
                <a:moveTo>
                  <a:pt x="64943" y="51955"/>
                </a:moveTo>
                <a:cubicBezTo>
                  <a:pt x="72117" y="51955"/>
                  <a:pt x="77932" y="57770"/>
                  <a:pt x="77932" y="64943"/>
                </a:cubicBezTo>
                <a:cubicBezTo>
                  <a:pt x="77932" y="72117"/>
                  <a:pt x="72117" y="77932"/>
                  <a:pt x="64943" y="77932"/>
                </a:cubicBezTo>
                <a:cubicBezTo>
                  <a:pt x="57770" y="77932"/>
                  <a:pt x="51955" y="72117"/>
                  <a:pt x="51955" y="64943"/>
                </a:cubicBezTo>
                <a:cubicBezTo>
                  <a:pt x="51955" y="57770"/>
                  <a:pt x="57770" y="51955"/>
                  <a:pt x="64943" y="51955"/>
                </a:cubicBez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nvGrpSpPr>
          <p:cNvPr id="535" name="组合 534"/>
          <p:cNvGrpSpPr/>
          <p:nvPr/>
        </p:nvGrpSpPr>
        <p:grpSpPr>
          <a:xfrm>
            <a:off x="866914" y="2615954"/>
            <a:ext cx="189936" cy="170942"/>
            <a:chOff x="7682098" y="-516207"/>
            <a:chExt cx="190500" cy="171450"/>
          </a:xfrm>
        </p:grpSpPr>
        <p:sp>
          <p:nvSpPr>
            <p:cNvPr id="508" name="任意多边形: 形状 507"/>
            <p:cNvSpPr/>
            <p:nvPr/>
          </p:nvSpPr>
          <p:spPr>
            <a:xfrm>
              <a:off x="7682098" y="-487632"/>
              <a:ext cx="190500" cy="142875"/>
            </a:xfrm>
            <a:custGeom>
              <a:avLst/>
              <a:gdLst>
                <a:gd name="connsiteX0" fmla="*/ 0 w 190500"/>
                <a:gd name="connsiteY0" fmla="*/ 9525 h 142875"/>
                <a:gd name="connsiteX1" fmla="*/ 9525 w 190500"/>
                <a:gd name="connsiteY1" fmla="*/ 0 h 142875"/>
                <a:gd name="connsiteX2" fmla="*/ 180975 w 190500"/>
                <a:gd name="connsiteY2" fmla="*/ 0 h 142875"/>
                <a:gd name="connsiteX3" fmla="*/ 190500 w 190500"/>
                <a:gd name="connsiteY3" fmla="*/ 9525 h 142875"/>
                <a:gd name="connsiteX4" fmla="*/ 190500 w 190500"/>
                <a:gd name="connsiteY4" fmla="*/ 133350 h 142875"/>
                <a:gd name="connsiteX5" fmla="*/ 180975 w 190500"/>
                <a:gd name="connsiteY5" fmla="*/ 142875 h 142875"/>
                <a:gd name="connsiteX6" fmla="*/ 9525 w 190500"/>
                <a:gd name="connsiteY6" fmla="*/ 142875 h 142875"/>
                <a:gd name="connsiteX7" fmla="*/ 0 w 190500"/>
                <a:gd name="connsiteY7" fmla="*/ 133350 h 142875"/>
                <a:gd name="connsiteX8" fmla="*/ 0 w 190500"/>
                <a:gd name="connsiteY8" fmla="*/ 952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 h="142875">
                  <a:moveTo>
                    <a:pt x="0" y="9525"/>
                  </a:moveTo>
                  <a:cubicBezTo>
                    <a:pt x="0" y="4264"/>
                    <a:pt x="4264" y="0"/>
                    <a:pt x="9525" y="0"/>
                  </a:cubicBezTo>
                  <a:lnTo>
                    <a:pt x="180975" y="0"/>
                  </a:lnTo>
                  <a:cubicBezTo>
                    <a:pt x="186236" y="0"/>
                    <a:pt x="190500" y="4264"/>
                    <a:pt x="190500" y="9525"/>
                  </a:cubicBezTo>
                  <a:lnTo>
                    <a:pt x="190500" y="133350"/>
                  </a:lnTo>
                  <a:cubicBezTo>
                    <a:pt x="190500" y="138611"/>
                    <a:pt x="186236" y="142875"/>
                    <a:pt x="180975" y="142875"/>
                  </a:cubicBezTo>
                  <a:lnTo>
                    <a:pt x="9525" y="142875"/>
                  </a:lnTo>
                  <a:cubicBezTo>
                    <a:pt x="4264" y="142875"/>
                    <a:pt x="0" y="138611"/>
                    <a:pt x="0" y="133350"/>
                  </a:cubicBezTo>
                  <a:lnTo>
                    <a:pt x="0" y="9525"/>
                  </a:ln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09" name="任意多边形: 形状 508"/>
            <p:cNvSpPr/>
            <p:nvPr/>
          </p:nvSpPr>
          <p:spPr>
            <a:xfrm>
              <a:off x="7753535" y="-454294"/>
              <a:ext cx="47625" cy="23812"/>
            </a:xfrm>
            <a:custGeom>
              <a:avLst/>
              <a:gdLst>
                <a:gd name="connsiteX0" fmla="*/ 0 w 47625"/>
                <a:gd name="connsiteY0" fmla="*/ 0 h 23812"/>
                <a:gd name="connsiteX1" fmla="*/ 23813 w 47625"/>
                <a:gd name="connsiteY1" fmla="*/ 23813 h 23812"/>
                <a:gd name="connsiteX2" fmla="*/ 47625 w 47625"/>
                <a:gd name="connsiteY2" fmla="*/ 0 h 23812"/>
              </a:gdLst>
              <a:ahLst/>
              <a:cxnLst>
                <a:cxn ang="0">
                  <a:pos x="connsiteX0" y="connsiteY0"/>
                </a:cxn>
                <a:cxn ang="0">
                  <a:pos x="connsiteX1" y="connsiteY1"/>
                </a:cxn>
                <a:cxn ang="0">
                  <a:pos x="connsiteX2" y="connsiteY2"/>
                </a:cxn>
              </a:cxnLst>
              <a:rect l="l" t="t" r="r" b="b"/>
              <a:pathLst>
                <a:path w="47625" h="23812">
                  <a:moveTo>
                    <a:pt x="0" y="0"/>
                  </a:moveTo>
                  <a:lnTo>
                    <a:pt x="23813" y="23813"/>
                  </a:lnTo>
                  <a:lnTo>
                    <a:pt x="47625" y="0"/>
                  </a:lnTo>
                </a:path>
              </a:pathLst>
            </a:custGeom>
            <a:noFill/>
            <a:ln w="19050" cap="rnd">
              <a:solidFill>
                <a:srgbClr val="FFFFFF"/>
              </a:solidFill>
              <a:prstDash val="solid"/>
              <a:round/>
            </a:ln>
          </p:spPr>
          <p:txBody>
            <a:bodyPr rtlCol="0" anchor="ctr"/>
            <a:lstStyle/>
            <a:p>
              <a:endParaRPr lang="zh-CN" altLang="en-US"/>
            </a:p>
          </p:txBody>
        </p:sp>
        <p:sp>
          <p:nvSpPr>
            <p:cNvPr id="510" name="任意多边形: 形状 509"/>
            <p:cNvSpPr/>
            <p:nvPr/>
          </p:nvSpPr>
          <p:spPr>
            <a:xfrm>
              <a:off x="7748773" y="-425719"/>
              <a:ext cx="57150" cy="4762"/>
            </a:xfrm>
            <a:custGeom>
              <a:avLst/>
              <a:gdLst>
                <a:gd name="connsiteX0" fmla="*/ 0 w 57150"/>
                <a:gd name="connsiteY0" fmla="*/ 0 h 4762"/>
                <a:gd name="connsiteX1" fmla="*/ 57150 w 57150"/>
                <a:gd name="connsiteY1" fmla="*/ 0 h 4762"/>
              </a:gdLst>
              <a:ahLst/>
              <a:cxnLst>
                <a:cxn ang="0">
                  <a:pos x="connsiteX0" y="connsiteY0"/>
                </a:cxn>
                <a:cxn ang="0">
                  <a:pos x="connsiteX1" y="connsiteY1"/>
                </a:cxn>
              </a:cxnLst>
              <a:rect l="l" t="t" r="r" b="b"/>
              <a:pathLst>
                <a:path w="57150" h="4762">
                  <a:moveTo>
                    <a:pt x="0" y="0"/>
                  </a:moveTo>
                  <a:lnTo>
                    <a:pt x="57150" y="0"/>
                  </a:lnTo>
                </a:path>
              </a:pathLst>
            </a:custGeom>
            <a:noFill/>
            <a:ln w="19050" cap="rnd">
              <a:solidFill>
                <a:srgbClr val="FFFFFF"/>
              </a:solidFill>
              <a:prstDash val="solid"/>
              <a:round/>
            </a:ln>
          </p:spPr>
          <p:txBody>
            <a:bodyPr rtlCol="0" anchor="ctr"/>
            <a:lstStyle/>
            <a:p>
              <a:endParaRPr lang="zh-CN" altLang="en-US"/>
            </a:p>
          </p:txBody>
        </p:sp>
        <p:sp>
          <p:nvSpPr>
            <p:cNvPr id="511" name="任意多边形: 形状 510"/>
            <p:cNvSpPr/>
            <p:nvPr/>
          </p:nvSpPr>
          <p:spPr>
            <a:xfrm>
              <a:off x="7748773" y="-397144"/>
              <a:ext cx="57150" cy="4762"/>
            </a:xfrm>
            <a:custGeom>
              <a:avLst/>
              <a:gdLst>
                <a:gd name="connsiteX0" fmla="*/ 0 w 57150"/>
                <a:gd name="connsiteY0" fmla="*/ 0 h 4762"/>
                <a:gd name="connsiteX1" fmla="*/ 57150 w 57150"/>
                <a:gd name="connsiteY1" fmla="*/ 0 h 4762"/>
              </a:gdLst>
              <a:ahLst/>
              <a:cxnLst>
                <a:cxn ang="0">
                  <a:pos x="connsiteX0" y="connsiteY0"/>
                </a:cxn>
                <a:cxn ang="0">
                  <a:pos x="connsiteX1" y="connsiteY1"/>
                </a:cxn>
              </a:cxnLst>
              <a:rect l="l" t="t" r="r" b="b"/>
              <a:pathLst>
                <a:path w="57150" h="4762">
                  <a:moveTo>
                    <a:pt x="0" y="0"/>
                  </a:moveTo>
                  <a:lnTo>
                    <a:pt x="57150" y="0"/>
                  </a:lnTo>
                </a:path>
              </a:pathLst>
            </a:custGeom>
            <a:noFill/>
            <a:ln w="19050" cap="rnd">
              <a:solidFill>
                <a:srgbClr val="FFFFFF"/>
              </a:solidFill>
              <a:prstDash val="solid"/>
              <a:round/>
            </a:ln>
          </p:spPr>
          <p:txBody>
            <a:bodyPr rtlCol="0" anchor="ctr"/>
            <a:lstStyle/>
            <a:p>
              <a:endParaRPr lang="zh-CN" altLang="en-US"/>
            </a:p>
          </p:txBody>
        </p:sp>
        <p:sp>
          <p:nvSpPr>
            <p:cNvPr id="512" name="任意多边形: 形状 511"/>
            <p:cNvSpPr/>
            <p:nvPr/>
          </p:nvSpPr>
          <p:spPr>
            <a:xfrm>
              <a:off x="7777348" y="-425719"/>
              <a:ext cx="4762" cy="47625"/>
            </a:xfrm>
            <a:custGeom>
              <a:avLst/>
              <a:gdLst>
                <a:gd name="connsiteX0" fmla="*/ 0 w 4762"/>
                <a:gd name="connsiteY0" fmla="*/ 0 h 47625"/>
                <a:gd name="connsiteX1" fmla="*/ 0 w 4762"/>
                <a:gd name="connsiteY1" fmla="*/ 47625 h 47625"/>
              </a:gdLst>
              <a:ahLst/>
              <a:cxnLst>
                <a:cxn ang="0">
                  <a:pos x="connsiteX0" y="connsiteY0"/>
                </a:cxn>
                <a:cxn ang="0">
                  <a:pos x="connsiteX1" y="connsiteY1"/>
                </a:cxn>
              </a:cxnLst>
              <a:rect l="l" t="t" r="r" b="b"/>
              <a:pathLst>
                <a:path w="4762" h="47625">
                  <a:moveTo>
                    <a:pt x="0" y="0"/>
                  </a:moveTo>
                  <a:lnTo>
                    <a:pt x="0" y="47625"/>
                  </a:lnTo>
                </a:path>
              </a:pathLst>
            </a:custGeom>
            <a:noFill/>
            <a:ln w="19050" cap="rnd">
              <a:solidFill>
                <a:srgbClr val="FFFFFF"/>
              </a:solidFill>
              <a:prstDash val="solid"/>
              <a:round/>
            </a:ln>
          </p:spPr>
          <p:txBody>
            <a:bodyPr rtlCol="0" anchor="ctr"/>
            <a:lstStyle/>
            <a:p>
              <a:endParaRPr lang="zh-CN" altLang="en-US"/>
            </a:p>
          </p:txBody>
        </p:sp>
        <p:sp>
          <p:nvSpPr>
            <p:cNvPr id="513" name="任意多边形: 形状 512"/>
            <p:cNvSpPr/>
            <p:nvPr/>
          </p:nvSpPr>
          <p:spPr>
            <a:xfrm>
              <a:off x="7701148" y="-516207"/>
              <a:ext cx="152400" cy="4762"/>
            </a:xfrm>
            <a:custGeom>
              <a:avLst/>
              <a:gdLst>
                <a:gd name="connsiteX0" fmla="*/ 0 w 152400"/>
                <a:gd name="connsiteY0" fmla="*/ 0 h 4762"/>
                <a:gd name="connsiteX1" fmla="*/ 152400 w 152400"/>
                <a:gd name="connsiteY1" fmla="*/ 0 h 4762"/>
              </a:gdLst>
              <a:ahLst/>
              <a:cxnLst>
                <a:cxn ang="0">
                  <a:pos x="connsiteX0" y="connsiteY0"/>
                </a:cxn>
                <a:cxn ang="0">
                  <a:pos x="connsiteX1" y="connsiteY1"/>
                </a:cxn>
              </a:cxnLst>
              <a:rect l="l" t="t" r="r" b="b"/>
              <a:pathLst>
                <a:path w="152400" h="4762">
                  <a:moveTo>
                    <a:pt x="0" y="0"/>
                  </a:moveTo>
                  <a:lnTo>
                    <a:pt x="152400" y="0"/>
                  </a:lnTo>
                </a:path>
              </a:pathLst>
            </a:custGeom>
            <a:noFill/>
            <a:ln w="19050" cap="rnd">
              <a:solidFill>
                <a:schemeClr val="accent1"/>
              </a:solidFill>
              <a:prstDash val="solid"/>
              <a:round/>
            </a:ln>
          </p:spPr>
          <p:txBody>
            <a:bodyPr rtlCol="0" anchor="ctr"/>
            <a:lstStyle/>
            <a:p>
              <a:endParaRPr lang="zh-CN" altLang="en-US"/>
            </a:p>
          </p:txBody>
        </p:sp>
      </p:grpSp>
      <p:grpSp>
        <p:nvGrpSpPr>
          <p:cNvPr id="532" name="组合 531"/>
          <p:cNvGrpSpPr/>
          <p:nvPr/>
        </p:nvGrpSpPr>
        <p:grpSpPr>
          <a:xfrm>
            <a:off x="11228558" y="2622481"/>
            <a:ext cx="170942" cy="170942"/>
            <a:chOff x="8534881" y="-516207"/>
            <a:chExt cx="171450" cy="171450"/>
          </a:xfrm>
        </p:grpSpPr>
        <p:sp>
          <p:nvSpPr>
            <p:cNvPr id="515" name="任意多边形: 形状 514"/>
            <p:cNvSpPr/>
            <p:nvPr/>
          </p:nvSpPr>
          <p:spPr>
            <a:xfrm>
              <a:off x="8563456" y="-516207"/>
              <a:ext cx="114300" cy="171450"/>
            </a:xfrm>
            <a:custGeom>
              <a:avLst/>
              <a:gdLst>
                <a:gd name="connsiteX0" fmla="*/ 104775 w 114300"/>
                <a:gd name="connsiteY0" fmla="*/ 0 h 171450"/>
                <a:gd name="connsiteX1" fmla="*/ 114300 w 114300"/>
                <a:gd name="connsiteY1" fmla="*/ 0 h 171450"/>
                <a:gd name="connsiteX2" fmla="*/ 114300 w 114300"/>
                <a:gd name="connsiteY2" fmla="*/ 171450 h 171450"/>
                <a:gd name="connsiteX3" fmla="*/ 104775 w 114300"/>
                <a:gd name="connsiteY3" fmla="*/ 171450 h 171450"/>
                <a:gd name="connsiteX4" fmla="*/ 9525 w 114300"/>
                <a:gd name="connsiteY4" fmla="*/ 171450 h 171450"/>
                <a:gd name="connsiteX5" fmla="*/ 0 w 114300"/>
                <a:gd name="connsiteY5" fmla="*/ 171450 h 171450"/>
                <a:gd name="connsiteX6" fmla="*/ 0 w 114300"/>
                <a:gd name="connsiteY6" fmla="*/ 0 h 171450"/>
                <a:gd name="connsiteX7" fmla="*/ 9525 w 114300"/>
                <a:gd name="connsiteY7"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171450">
                  <a:moveTo>
                    <a:pt x="104775" y="0"/>
                  </a:moveTo>
                  <a:cubicBezTo>
                    <a:pt x="110036" y="0"/>
                    <a:pt x="114300" y="0"/>
                    <a:pt x="114300" y="0"/>
                  </a:cubicBezTo>
                  <a:lnTo>
                    <a:pt x="114300" y="171450"/>
                  </a:lnTo>
                  <a:cubicBezTo>
                    <a:pt x="114300" y="171450"/>
                    <a:pt x="110036" y="171450"/>
                    <a:pt x="104775" y="171450"/>
                  </a:cubicBezTo>
                  <a:lnTo>
                    <a:pt x="9525" y="171450"/>
                  </a:lnTo>
                  <a:cubicBezTo>
                    <a:pt x="4264" y="171450"/>
                    <a:pt x="0" y="171450"/>
                    <a:pt x="0" y="171450"/>
                  </a:cubicBezTo>
                  <a:lnTo>
                    <a:pt x="0" y="0"/>
                  </a:lnTo>
                  <a:cubicBezTo>
                    <a:pt x="0" y="0"/>
                    <a:pt x="4264" y="0"/>
                    <a:pt x="9525" y="0"/>
                  </a:cubicBez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16" name="任意多边形: 形状 515"/>
            <p:cNvSpPr/>
            <p:nvPr/>
          </p:nvSpPr>
          <p:spPr>
            <a:xfrm>
              <a:off x="8534881" y="-487632"/>
              <a:ext cx="28575" cy="4762"/>
            </a:xfrm>
            <a:custGeom>
              <a:avLst/>
              <a:gdLst>
                <a:gd name="connsiteX0" fmla="*/ 28575 w 28575"/>
                <a:gd name="connsiteY0" fmla="*/ 0 h 4762"/>
                <a:gd name="connsiteX1" fmla="*/ 0 w 28575"/>
                <a:gd name="connsiteY1" fmla="*/ 0 h 4762"/>
              </a:gdLst>
              <a:ahLst/>
              <a:cxnLst>
                <a:cxn ang="0">
                  <a:pos x="connsiteX0" y="connsiteY0"/>
                </a:cxn>
                <a:cxn ang="0">
                  <a:pos x="connsiteX1" y="connsiteY1"/>
                </a:cxn>
              </a:cxnLst>
              <a:rect l="l" t="t" r="r" b="b"/>
              <a:pathLst>
                <a:path w="28575" h="4762">
                  <a:moveTo>
                    <a:pt x="28575" y="0"/>
                  </a:moveTo>
                  <a:lnTo>
                    <a:pt x="0" y="0"/>
                  </a:lnTo>
                </a:path>
              </a:pathLst>
            </a:custGeom>
            <a:noFill/>
            <a:ln w="19050" cap="rnd">
              <a:solidFill>
                <a:schemeClr val="accent1"/>
              </a:solidFill>
              <a:prstDash val="solid"/>
              <a:round/>
            </a:ln>
          </p:spPr>
          <p:txBody>
            <a:bodyPr rtlCol="0" anchor="ctr"/>
            <a:lstStyle/>
            <a:p>
              <a:endParaRPr lang="zh-CN" altLang="en-US"/>
            </a:p>
          </p:txBody>
        </p:sp>
        <p:sp>
          <p:nvSpPr>
            <p:cNvPr id="517" name="任意多边形: 形状 516"/>
            <p:cNvSpPr/>
            <p:nvPr/>
          </p:nvSpPr>
          <p:spPr>
            <a:xfrm>
              <a:off x="8534881" y="-449532"/>
              <a:ext cx="28575" cy="4762"/>
            </a:xfrm>
            <a:custGeom>
              <a:avLst/>
              <a:gdLst>
                <a:gd name="connsiteX0" fmla="*/ 28575 w 28575"/>
                <a:gd name="connsiteY0" fmla="*/ 0 h 4762"/>
                <a:gd name="connsiteX1" fmla="*/ 0 w 28575"/>
                <a:gd name="connsiteY1" fmla="*/ 0 h 4762"/>
              </a:gdLst>
              <a:ahLst/>
              <a:cxnLst>
                <a:cxn ang="0">
                  <a:pos x="connsiteX0" y="connsiteY0"/>
                </a:cxn>
                <a:cxn ang="0">
                  <a:pos x="connsiteX1" y="connsiteY1"/>
                </a:cxn>
              </a:cxnLst>
              <a:rect l="l" t="t" r="r" b="b"/>
              <a:pathLst>
                <a:path w="28575" h="4762">
                  <a:moveTo>
                    <a:pt x="28575" y="0"/>
                  </a:moveTo>
                  <a:lnTo>
                    <a:pt x="0" y="0"/>
                  </a:lnTo>
                </a:path>
              </a:pathLst>
            </a:custGeom>
            <a:noFill/>
            <a:ln w="19050" cap="rnd">
              <a:solidFill>
                <a:schemeClr val="accent1"/>
              </a:solidFill>
              <a:prstDash val="solid"/>
              <a:round/>
            </a:ln>
          </p:spPr>
          <p:txBody>
            <a:bodyPr rtlCol="0" anchor="ctr"/>
            <a:lstStyle/>
            <a:p>
              <a:endParaRPr lang="zh-CN" altLang="en-US"/>
            </a:p>
          </p:txBody>
        </p:sp>
        <p:sp>
          <p:nvSpPr>
            <p:cNvPr id="518" name="任意多边形: 形状 517"/>
            <p:cNvSpPr/>
            <p:nvPr/>
          </p:nvSpPr>
          <p:spPr>
            <a:xfrm>
              <a:off x="8534881" y="-411432"/>
              <a:ext cx="28575" cy="4762"/>
            </a:xfrm>
            <a:custGeom>
              <a:avLst/>
              <a:gdLst>
                <a:gd name="connsiteX0" fmla="*/ 28575 w 28575"/>
                <a:gd name="connsiteY0" fmla="*/ 0 h 4762"/>
                <a:gd name="connsiteX1" fmla="*/ 0 w 28575"/>
                <a:gd name="connsiteY1" fmla="*/ 0 h 4762"/>
              </a:gdLst>
              <a:ahLst/>
              <a:cxnLst>
                <a:cxn ang="0">
                  <a:pos x="connsiteX0" y="connsiteY0"/>
                </a:cxn>
                <a:cxn ang="0">
                  <a:pos x="connsiteX1" y="connsiteY1"/>
                </a:cxn>
              </a:cxnLst>
              <a:rect l="l" t="t" r="r" b="b"/>
              <a:pathLst>
                <a:path w="28575" h="4762">
                  <a:moveTo>
                    <a:pt x="28575" y="0"/>
                  </a:moveTo>
                  <a:lnTo>
                    <a:pt x="0" y="0"/>
                  </a:lnTo>
                </a:path>
              </a:pathLst>
            </a:custGeom>
            <a:noFill/>
            <a:ln w="19050" cap="rnd">
              <a:solidFill>
                <a:schemeClr val="accent1"/>
              </a:solidFill>
              <a:prstDash val="solid"/>
              <a:round/>
            </a:ln>
          </p:spPr>
          <p:txBody>
            <a:bodyPr rtlCol="0" anchor="ctr"/>
            <a:lstStyle/>
            <a:p>
              <a:endParaRPr lang="zh-CN" altLang="en-US"/>
            </a:p>
          </p:txBody>
        </p:sp>
        <p:sp>
          <p:nvSpPr>
            <p:cNvPr id="519" name="任意多边形: 形状 518"/>
            <p:cNvSpPr/>
            <p:nvPr/>
          </p:nvSpPr>
          <p:spPr>
            <a:xfrm>
              <a:off x="8534881" y="-373332"/>
              <a:ext cx="28575" cy="4762"/>
            </a:xfrm>
            <a:custGeom>
              <a:avLst/>
              <a:gdLst>
                <a:gd name="connsiteX0" fmla="*/ 28575 w 28575"/>
                <a:gd name="connsiteY0" fmla="*/ 0 h 4762"/>
                <a:gd name="connsiteX1" fmla="*/ 0 w 28575"/>
                <a:gd name="connsiteY1" fmla="*/ 0 h 4762"/>
              </a:gdLst>
              <a:ahLst/>
              <a:cxnLst>
                <a:cxn ang="0">
                  <a:pos x="connsiteX0" y="connsiteY0"/>
                </a:cxn>
                <a:cxn ang="0">
                  <a:pos x="connsiteX1" y="connsiteY1"/>
                </a:cxn>
              </a:cxnLst>
              <a:rect l="l" t="t" r="r" b="b"/>
              <a:pathLst>
                <a:path w="28575" h="4762">
                  <a:moveTo>
                    <a:pt x="28575" y="0"/>
                  </a:moveTo>
                  <a:lnTo>
                    <a:pt x="0" y="0"/>
                  </a:lnTo>
                </a:path>
              </a:pathLst>
            </a:custGeom>
            <a:noFill/>
            <a:ln w="19050" cap="rnd">
              <a:solidFill>
                <a:schemeClr val="accent1"/>
              </a:solidFill>
              <a:prstDash val="solid"/>
              <a:round/>
            </a:ln>
          </p:spPr>
          <p:txBody>
            <a:bodyPr rtlCol="0" anchor="ctr"/>
            <a:lstStyle/>
            <a:p>
              <a:endParaRPr lang="zh-CN" altLang="en-US"/>
            </a:p>
          </p:txBody>
        </p:sp>
        <p:sp>
          <p:nvSpPr>
            <p:cNvPr id="520" name="任意多边形: 形状 519"/>
            <p:cNvSpPr/>
            <p:nvPr/>
          </p:nvSpPr>
          <p:spPr>
            <a:xfrm>
              <a:off x="8677756" y="-487632"/>
              <a:ext cx="28575" cy="4762"/>
            </a:xfrm>
            <a:custGeom>
              <a:avLst/>
              <a:gdLst>
                <a:gd name="connsiteX0" fmla="*/ 28575 w 28575"/>
                <a:gd name="connsiteY0" fmla="*/ 0 h 4762"/>
                <a:gd name="connsiteX1" fmla="*/ 0 w 28575"/>
                <a:gd name="connsiteY1" fmla="*/ 0 h 4762"/>
              </a:gdLst>
              <a:ahLst/>
              <a:cxnLst>
                <a:cxn ang="0">
                  <a:pos x="connsiteX0" y="connsiteY0"/>
                </a:cxn>
                <a:cxn ang="0">
                  <a:pos x="connsiteX1" y="connsiteY1"/>
                </a:cxn>
              </a:cxnLst>
              <a:rect l="l" t="t" r="r" b="b"/>
              <a:pathLst>
                <a:path w="28575" h="4762">
                  <a:moveTo>
                    <a:pt x="28575" y="0"/>
                  </a:moveTo>
                  <a:lnTo>
                    <a:pt x="0" y="0"/>
                  </a:lnTo>
                </a:path>
              </a:pathLst>
            </a:custGeom>
            <a:noFill/>
            <a:ln w="19050" cap="rnd">
              <a:solidFill>
                <a:schemeClr val="accent1"/>
              </a:solidFill>
              <a:prstDash val="solid"/>
              <a:round/>
            </a:ln>
          </p:spPr>
          <p:txBody>
            <a:bodyPr rtlCol="0" anchor="ctr"/>
            <a:lstStyle/>
            <a:p>
              <a:endParaRPr lang="zh-CN" altLang="en-US"/>
            </a:p>
          </p:txBody>
        </p:sp>
        <p:sp>
          <p:nvSpPr>
            <p:cNvPr id="521" name="任意多边形: 形状 520"/>
            <p:cNvSpPr/>
            <p:nvPr/>
          </p:nvSpPr>
          <p:spPr>
            <a:xfrm>
              <a:off x="8677756" y="-449532"/>
              <a:ext cx="28575" cy="4762"/>
            </a:xfrm>
            <a:custGeom>
              <a:avLst/>
              <a:gdLst>
                <a:gd name="connsiteX0" fmla="*/ 28575 w 28575"/>
                <a:gd name="connsiteY0" fmla="*/ 0 h 4762"/>
                <a:gd name="connsiteX1" fmla="*/ 0 w 28575"/>
                <a:gd name="connsiteY1" fmla="*/ 0 h 4762"/>
              </a:gdLst>
              <a:ahLst/>
              <a:cxnLst>
                <a:cxn ang="0">
                  <a:pos x="connsiteX0" y="connsiteY0"/>
                </a:cxn>
                <a:cxn ang="0">
                  <a:pos x="connsiteX1" y="connsiteY1"/>
                </a:cxn>
              </a:cxnLst>
              <a:rect l="l" t="t" r="r" b="b"/>
              <a:pathLst>
                <a:path w="28575" h="4762">
                  <a:moveTo>
                    <a:pt x="28575" y="0"/>
                  </a:moveTo>
                  <a:lnTo>
                    <a:pt x="0" y="0"/>
                  </a:lnTo>
                </a:path>
              </a:pathLst>
            </a:custGeom>
            <a:noFill/>
            <a:ln w="19050" cap="rnd">
              <a:solidFill>
                <a:schemeClr val="accent1"/>
              </a:solidFill>
              <a:prstDash val="solid"/>
              <a:round/>
            </a:ln>
          </p:spPr>
          <p:txBody>
            <a:bodyPr rtlCol="0" anchor="ctr"/>
            <a:lstStyle/>
            <a:p>
              <a:endParaRPr lang="zh-CN" altLang="en-US"/>
            </a:p>
          </p:txBody>
        </p:sp>
        <p:sp>
          <p:nvSpPr>
            <p:cNvPr id="522" name="任意多边形: 形状 521"/>
            <p:cNvSpPr/>
            <p:nvPr/>
          </p:nvSpPr>
          <p:spPr>
            <a:xfrm>
              <a:off x="8677756" y="-411432"/>
              <a:ext cx="28575" cy="4762"/>
            </a:xfrm>
            <a:custGeom>
              <a:avLst/>
              <a:gdLst>
                <a:gd name="connsiteX0" fmla="*/ 28575 w 28575"/>
                <a:gd name="connsiteY0" fmla="*/ 0 h 4762"/>
                <a:gd name="connsiteX1" fmla="*/ 0 w 28575"/>
                <a:gd name="connsiteY1" fmla="*/ 0 h 4762"/>
              </a:gdLst>
              <a:ahLst/>
              <a:cxnLst>
                <a:cxn ang="0">
                  <a:pos x="connsiteX0" y="connsiteY0"/>
                </a:cxn>
                <a:cxn ang="0">
                  <a:pos x="connsiteX1" y="connsiteY1"/>
                </a:cxn>
              </a:cxnLst>
              <a:rect l="l" t="t" r="r" b="b"/>
              <a:pathLst>
                <a:path w="28575" h="4762">
                  <a:moveTo>
                    <a:pt x="28575" y="0"/>
                  </a:moveTo>
                  <a:lnTo>
                    <a:pt x="0" y="0"/>
                  </a:lnTo>
                </a:path>
              </a:pathLst>
            </a:custGeom>
            <a:noFill/>
            <a:ln w="19050" cap="rnd">
              <a:solidFill>
                <a:schemeClr val="accent1"/>
              </a:solidFill>
              <a:prstDash val="solid"/>
              <a:round/>
            </a:ln>
          </p:spPr>
          <p:txBody>
            <a:bodyPr rtlCol="0" anchor="ctr"/>
            <a:lstStyle/>
            <a:p>
              <a:endParaRPr lang="zh-CN" altLang="en-US"/>
            </a:p>
          </p:txBody>
        </p:sp>
        <p:sp>
          <p:nvSpPr>
            <p:cNvPr id="523" name="任意多边形: 形状 522"/>
            <p:cNvSpPr/>
            <p:nvPr/>
          </p:nvSpPr>
          <p:spPr>
            <a:xfrm>
              <a:off x="8677756" y="-373332"/>
              <a:ext cx="28575" cy="4762"/>
            </a:xfrm>
            <a:custGeom>
              <a:avLst/>
              <a:gdLst>
                <a:gd name="connsiteX0" fmla="*/ 28575 w 28575"/>
                <a:gd name="connsiteY0" fmla="*/ 0 h 4762"/>
                <a:gd name="connsiteX1" fmla="*/ 0 w 28575"/>
                <a:gd name="connsiteY1" fmla="*/ 0 h 4762"/>
              </a:gdLst>
              <a:ahLst/>
              <a:cxnLst>
                <a:cxn ang="0">
                  <a:pos x="connsiteX0" y="connsiteY0"/>
                </a:cxn>
                <a:cxn ang="0">
                  <a:pos x="connsiteX1" y="connsiteY1"/>
                </a:cxn>
              </a:cxnLst>
              <a:rect l="l" t="t" r="r" b="b"/>
              <a:pathLst>
                <a:path w="28575" h="4762">
                  <a:moveTo>
                    <a:pt x="28575" y="0"/>
                  </a:moveTo>
                  <a:lnTo>
                    <a:pt x="0" y="0"/>
                  </a:lnTo>
                </a:path>
              </a:pathLst>
            </a:custGeom>
            <a:noFill/>
            <a:ln w="19050" cap="rnd">
              <a:solidFill>
                <a:schemeClr val="accent1"/>
              </a:solidFill>
              <a:prstDash val="solid"/>
              <a:round/>
            </a:ln>
          </p:spPr>
          <p:txBody>
            <a:bodyPr rtlCol="0" anchor="ctr"/>
            <a:lstStyle/>
            <a:p>
              <a:endParaRPr lang="zh-CN" altLang="en-US"/>
            </a:p>
          </p:txBody>
        </p:sp>
      </p:grpSp>
      <p:grpSp>
        <p:nvGrpSpPr>
          <p:cNvPr id="530" name="组合 529"/>
          <p:cNvGrpSpPr/>
          <p:nvPr/>
        </p:nvGrpSpPr>
        <p:grpSpPr>
          <a:xfrm>
            <a:off x="1246545" y="1607138"/>
            <a:ext cx="170942" cy="189936"/>
            <a:chOff x="9378139" y="-480641"/>
            <a:chExt cx="171450" cy="190500"/>
          </a:xfrm>
        </p:grpSpPr>
        <p:sp>
          <p:nvSpPr>
            <p:cNvPr id="525" name="任意多边形: 形状 524"/>
            <p:cNvSpPr/>
            <p:nvPr/>
          </p:nvSpPr>
          <p:spPr>
            <a:xfrm>
              <a:off x="9425764" y="-480641"/>
              <a:ext cx="76200" cy="76200"/>
            </a:xfrm>
            <a:custGeom>
              <a:avLst/>
              <a:gdLst>
                <a:gd name="connsiteX0" fmla="*/ 76200 w 76200"/>
                <a:gd name="connsiteY0" fmla="*/ 38100 h 76200"/>
                <a:gd name="connsiteX1" fmla="*/ 38100 w 76200"/>
                <a:gd name="connsiteY1" fmla="*/ 76200 h 76200"/>
                <a:gd name="connsiteX2" fmla="*/ 0 w 76200"/>
                <a:gd name="connsiteY2" fmla="*/ 38100 h 76200"/>
                <a:gd name="connsiteX3" fmla="*/ 38100 w 76200"/>
                <a:gd name="connsiteY3" fmla="*/ 0 h 76200"/>
                <a:gd name="connsiteX4" fmla="*/ 76200 w 76200"/>
                <a:gd name="connsiteY4" fmla="*/ 3810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00" y="38100"/>
                  </a:moveTo>
                  <a:cubicBezTo>
                    <a:pt x="76200" y="59142"/>
                    <a:pt x="59142" y="76200"/>
                    <a:pt x="38100" y="76200"/>
                  </a:cubicBezTo>
                  <a:cubicBezTo>
                    <a:pt x="17058" y="76200"/>
                    <a:pt x="0" y="59142"/>
                    <a:pt x="0" y="38100"/>
                  </a:cubicBezTo>
                  <a:cubicBezTo>
                    <a:pt x="0" y="17058"/>
                    <a:pt x="17058" y="0"/>
                    <a:pt x="38100" y="0"/>
                  </a:cubicBezTo>
                  <a:cubicBezTo>
                    <a:pt x="59142" y="0"/>
                    <a:pt x="76200" y="17058"/>
                    <a:pt x="76200" y="38100"/>
                  </a:cubicBez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26" name="任意多边形: 形状 525"/>
            <p:cNvSpPr/>
            <p:nvPr/>
          </p:nvSpPr>
          <p:spPr>
            <a:xfrm>
              <a:off x="9378139" y="-375866"/>
              <a:ext cx="171450" cy="85725"/>
            </a:xfrm>
            <a:custGeom>
              <a:avLst/>
              <a:gdLst>
                <a:gd name="connsiteX0" fmla="*/ 171450 w 171450"/>
                <a:gd name="connsiteY0" fmla="*/ 85725 h 85725"/>
                <a:gd name="connsiteX1" fmla="*/ 85725 w 171450"/>
                <a:gd name="connsiteY1" fmla="*/ 0 h 85725"/>
                <a:gd name="connsiteX2" fmla="*/ 0 w 171450"/>
                <a:gd name="connsiteY2" fmla="*/ 85725 h 85725"/>
              </a:gdLst>
              <a:ahLst/>
              <a:cxnLst>
                <a:cxn ang="0">
                  <a:pos x="connsiteX0" y="connsiteY0"/>
                </a:cxn>
                <a:cxn ang="0">
                  <a:pos x="connsiteX1" y="connsiteY1"/>
                </a:cxn>
                <a:cxn ang="0">
                  <a:pos x="connsiteX2" y="connsiteY2"/>
                </a:cxn>
              </a:cxnLst>
              <a:rect l="l" t="t" r="r" b="b"/>
              <a:pathLst>
                <a:path w="171450" h="85725">
                  <a:moveTo>
                    <a:pt x="171450" y="85725"/>
                  </a:moveTo>
                  <a:cubicBezTo>
                    <a:pt x="171450" y="38381"/>
                    <a:pt x="133070" y="0"/>
                    <a:pt x="85725" y="0"/>
                  </a:cubicBezTo>
                  <a:cubicBezTo>
                    <a:pt x="38381" y="0"/>
                    <a:pt x="0" y="38381"/>
                    <a:pt x="0" y="85725"/>
                  </a:cubicBezTo>
                </a:path>
              </a:pathLst>
            </a:custGeom>
            <a:noFill/>
            <a:ln w="19050" cap="rnd">
              <a:solidFill>
                <a:schemeClr val="accent1"/>
              </a:solidFill>
              <a:prstDash val="solid"/>
              <a:round/>
            </a:ln>
          </p:spPr>
          <p:txBody>
            <a:bodyPr rtlCol="0" anchor="ctr"/>
            <a:lstStyle/>
            <a:p>
              <a:endParaRPr lang="zh-CN" altLang="en-US"/>
            </a:p>
          </p:txBody>
        </p:sp>
        <p:sp>
          <p:nvSpPr>
            <p:cNvPr id="527" name="任意多边形: 形状 526"/>
            <p:cNvSpPr/>
            <p:nvPr/>
          </p:nvSpPr>
          <p:spPr>
            <a:xfrm>
              <a:off x="9435289" y="-328241"/>
              <a:ext cx="57150" cy="38100"/>
            </a:xfrm>
            <a:custGeom>
              <a:avLst/>
              <a:gdLst>
                <a:gd name="connsiteX0" fmla="*/ 57150 w 57150"/>
                <a:gd name="connsiteY0" fmla="*/ 0 h 38100"/>
                <a:gd name="connsiteX1" fmla="*/ 19050 w 57150"/>
                <a:gd name="connsiteY1" fmla="*/ 38100 h 38100"/>
                <a:gd name="connsiteX2" fmla="*/ 0 w 57150"/>
                <a:gd name="connsiteY2" fmla="*/ 19050 h 38100"/>
              </a:gdLst>
              <a:ahLst/>
              <a:cxnLst>
                <a:cxn ang="0">
                  <a:pos x="connsiteX0" y="connsiteY0"/>
                </a:cxn>
                <a:cxn ang="0">
                  <a:pos x="connsiteX1" y="connsiteY1"/>
                </a:cxn>
                <a:cxn ang="0">
                  <a:pos x="connsiteX2" y="connsiteY2"/>
                </a:cxn>
              </a:cxnLst>
              <a:rect l="l" t="t" r="r" b="b"/>
              <a:pathLst>
                <a:path w="57150" h="38100">
                  <a:moveTo>
                    <a:pt x="57150" y="0"/>
                  </a:moveTo>
                  <a:lnTo>
                    <a:pt x="19050" y="38100"/>
                  </a:lnTo>
                  <a:lnTo>
                    <a:pt x="0" y="19050"/>
                  </a:lnTo>
                </a:path>
              </a:pathLst>
            </a:custGeom>
            <a:noFill/>
            <a:ln w="19050" cap="rnd">
              <a:solidFill>
                <a:schemeClr val="accent1"/>
              </a:solidFill>
              <a:prstDash val="solid"/>
              <a:round/>
            </a:ln>
          </p:spPr>
          <p:txBody>
            <a:bodyPr rtlCol="0" anchor="ctr"/>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9782"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220436" y="475734"/>
            <a:ext cx="3538764"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43 </a:t>
            </a:r>
            <a:r>
              <a:rPr lang="zh-CN" altLang="en-US" dirty="0"/>
              <a:t>项目甘特图</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3" name="文本框 22"/>
          <p:cNvSpPr txBox="1"/>
          <p:nvPr/>
        </p:nvSpPr>
        <p:spPr>
          <a:xfrm>
            <a:off x="334963" y="2084630"/>
            <a:ext cx="1150937" cy="338554"/>
          </a:xfrm>
          <a:prstGeom prst="rect">
            <a:avLst/>
          </a:prstGeom>
          <a:noFill/>
        </p:spPr>
        <p:txBody>
          <a:bodyPr wrap="square">
            <a:spAutoFit/>
          </a:bodyPr>
          <a:lstStyle/>
          <a:p>
            <a:r>
              <a:rPr lang="zh-CN" altLang="en-US" sz="1600" dirty="0">
                <a:solidFill>
                  <a:schemeClr val="accent1"/>
                </a:solidFill>
                <a:latin typeface="思源黑体 CN Heavy" panose="020B0A00000000000000" pitchFamily="34" charset="-122"/>
                <a:ea typeface="思源黑体 CN Heavy" panose="020B0A00000000000000" pitchFamily="34" charset="-122"/>
              </a:rPr>
              <a:t>任务</a:t>
            </a:r>
            <a:r>
              <a:rPr lang="en-US" altLang="zh-CN" sz="1600" dirty="0">
                <a:solidFill>
                  <a:schemeClr val="accent1"/>
                </a:solidFill>
                <a:latin typeface="思源黑体 CN Heavy" panose="020B0A00000000000000" pitchFamily="34" charset="-122"/>
                <a:ea typeface="思源黑体 CN Heavy" panose="020B0A00000000000000" pitchFamily="34" charset="-122"/>
              </a:rPr>
              <a:t>01</a:t>
            </a:r>
            <a:endParaRPr lang="zh-CN" altLang="en-US" sz="1600" dirty="0">
              <a:solidFill>
                <a:schemeClr val="accent1"/>
              </a:solidFill>
              <a:latin typeface="思源黑体 CN Heavy" panose="020B0A00000000000000" pitchFamily="34" charset="-122"/>
              <a:ea typeface="思源黑体 CN Heavy" panose="020B0A00000000000000" pitchFamily="34" charset="-122"/>
            </a:endParaRPr>
          </a:p>
        </p:txBody>
      </p:sp>
      <p:sp>
        <p:nvSpPr>
          <p:cNvPr id="26" name="文本框 25"/>
          <p:cNvSpPr txBox="1"/>
          <p:nvPr/>
        </p:nvSpPr>
        <p:spPr>
          <a:xfrm>
            <a:off x="334963" y="2855795"/>
            <a:ext cx="1150937" cy="338554"/>
          </a:xfrm>
          <a:prstGeom prst="rect">
            <a:avLst/>
          </a:prstGeom>
          <a:noFill/>
        </p:spPr>
        <p:txBody>
          <a:bodyPr wrap="square">
            <a:spAutoFit/>
          </a:bodyPr>
          <a:lstStyle/>
          <a:p>
            <a:r>
              <a:rPr lang="zh-CN" altLang="en-US" sz="1600" dirty="0">
                <a:solidFill>
                  <a:schemeClr val="accent2"/>
                </a:solidFill>
                <a:latin typeface="思源黑体 CN Heavy" panose="020B0A00000000000000" pitchFamily="34" charset="-122"/>
                <a:ea typeface="思源黑体 CN Heavy" panose="020B0A00000000000000" pitchFamily="34" charset="-122"/>
              </a:rPr>
              <a:t>任务</a:t>
            </a:r>
            <a:r>
              <a:rPr lang="en-US" altLang="zh-CN" sz="1600" dirty="0">
                <a:solidFill>
                  <a:schemeClr val="accent2"/>
                </a:solidFill>
                <a:latin typeface="思源黑体 CN Heavy" panose="020B0A00000000000000" pitchFamily="34" charset="-122"/>
                <a:ea typeface="思源黑体 CN Heavy" panose="020B0A00000000000000" pitchFamily="34" charset="-122"/>
              </a:rPr>
              <a:t>02</a:t>
            </a:r>
            <a:endParaRPr lang="zh-CN" altLang="en-US" sz="1600" dirty="0">
              <a:solidFill>
                <a:schemeClr val="accent2"/>
              </a:solidFill>
              <a:latin typeface="思源黑体 CN Heavy" panose="020B0A00000000000000" pitchFamily="34" charset="-122"/>
              <a:ea typeface="思源黑体 CN Heavy" panose="020B0A00000000000000" pitchFamily="34" charset="-122"/>
            </a:endParaRPr>
          </a:p>
        </p:txBody>
      </p:sp>
      <p:sp>
        <p:nvSpPr>
          <p:cNvPr id="29" name="文本框 28"/>
          <p:cNvSpPr txBox="1"/>
          <p:nvPr/>
        </p:nvSpPr>
        <p:spPr>
          <a:xfrm>
            <a:off x="334963" y="3626960"/>
            <a:ext cx="1150937" cy="338554"/>
          </a:xfrm>
          <a:prstGeom prst="rect">
            <a:avLst/>
          </a:prstGeom>
          <a:noFill/>
        </p:spPr>
        <p:txBody>
          <a:bodyPr wrap="square">
            <a:spAutoFit/>
          </a:bodyPr>
          <a:lstStyle/>
          <a:p>
            <a:r>
              <a:rPr lang="zh-CN" altLang="en-US" sz="1600" dirty="0">
                <a:solidFill>
                  <a:schemeClr val="accent1"/>
                </a:solidFill>
                <a:latin typeface="思源黑体 CN Heavy" panose="020B0A00000000000000" pitchFamily="34" charset="-122"/>
                <a:ea typeface="思源黑体 CN Heavy" panose="020B0A00000000000000" pitchFamily="34" charset="-122"/>
              </a:rPr>
              <a:t>任务</a:t>
            </a:r>
            <a:r>
              <a:rPr lang="en-US" altLang="zh-CN" sz="1600" dirty="0">
                <a:solidFill>
                  <a:schemeClr val="accent1"/>
                </a:solidFill>
                <a:latin typeface="思源黑体 CN Heavy" panose="020B0A00000000000000" pitchFamily="34" charset="-122"/>
                <a:ea typeface="思源黑体 CN Heavy" panose="020B0A00000000000000" pitchFamily="34" charset="-122"/>
              </a:rPr>
              <a:t>03</a:t>
            </a:r>
            <a:endParaRPr lang="zh-CN" altLang="en-US" sz="1600" dirty="0">
              <a:solidFill>
                <a:schemeClr val="accent1"/>
              </a:solidFill>
              <a:latin typeface="思源黑体 CN Heavy" panose="020B0A00000000000000" pitchFamily="34" charset="-122"/>
              <a:ea typeface="思源黑体 CN Heavy" panose="020B0A00000000000000" pitchFamily="34" charset="-122"/>
            </a:endParaRPr>
          </a:p>
        </p:txBody>
      </p:sp>
      <p:sp>
        <p:nvSpPr>
          <p:cNvPr id="450" name="文本框 449"/>
          <p:cNvSpPr txBox="1"/>
          <p:nvPr/>
        </p:nvSpPr>
        <p:spPr>
          <a:xfrm>
            <a:off x="334963" y="4398125"/>
            <a:ext cx="1150937" cy="338554"/>
          </a:xfrm>
          <a:prstGeom prst="rect">
            <a:avLst/>
          </a:prstGeom>
          <a:noFill/>
        </p:spPr>
        <p:txBody>
          <a:bodyPr wrap="square">
            <a:spAutoFit/>
          </a:bodyPr>
          <a:lstStyle/>
          <a:p>
            <a:r>
              <a:rPr lang="zh-CN" altLang="en-US" sz="1600" dirty="0">
                <a:solidFill>
                  <a:schemeClr val="accent2"/>
                </a:solidFill>
                <a:latin typeface="思源黑体 CN Heavy" panose="020B0A00000000000000" pitchFamily="34" charset="-122"/>
                <a:ea typeface="思源黑体 CN Heavy" panose="020B0A00000000000000" pitchFamily="34" charset="-122"/>
              </a:rPr>
              <a:t>任务</a:t>
            </a:r>
            <a:r>
              <a:rPr lang="en-US" altLang="zh-CN" sz="1600" dirty="0">
                <a:solidFill>
                  <a:schemeClr val="accent2"/>
                </a:solidFill>
                <a:latin typeface="思源黑体 CN Heavy" panose="020B0A00000000000000" pitchFamily="34" charset="-122"/>
                <a:ea typeface="思源黑体 CN Heavy" panose="020B0A00000000000000" pitchFamily="34" charset="-122"/>
              </a:rPr>
              <a:t>04</a:t>
            </a:r>
            <a:endParaRPr lang="zh-CN" altLang="en-US" sz="1600" dirty="0">
              <a:solidFill>
                <a:schemeClr val="accent2"/>
              </a:solidFill>
              <a:latin typeface="思源黑体 CN Heavy" panose="020B0A00000000000000" pitchFamily="34" charset="-122"/>
              <a:ea typeface="思源黑体 CN Heavy" panose="020B0A00000000000000" pitchFamily="34" charset="-122"/>
            </a:endParaRPr>
          </a:p>
        </p:txBody>
      </p:sp>
      <p:sp>
        <p:nvSpPr>
          <p:cNvPr id="36" name="文本框 35"/>
          <p:cNvSpPr txBox="1"/>
          <p:nvPr/>
        </p:nvSpPr>
        <p:spPr>
          <a:xfrm>
            <a:off x="334963" y="5169290"/>
            <a:ext cx="1150937" cy="338554"/>
          </a:xfrm>
          <a:prstGeom prst="rect">
            <a:avLst/>
          </a:prstGeom>
          <a:noFill/>
        </p:spPr>
        <p:txBody>
          <a:bodyPr wrap="square">
            <a:spAutoFit/>
          </a:bodyPr>
          <a:lstStyle/>
          <a:p>
            <a:r>
              <a:rPr lang="zh-CN" altLang="en-US" sz="1600" dirty="0">
                <a:solidFill>
                  <a:schemeClr val="accent1"/>
                </a:solidFill>
                <a:latin typeface="思源黑体 CN Heavy" panose="020B0A00000000000000" pitchFamily="34" charset="-122"/>
                <a:ea typeface="思源黑体 CN Heavy" panose="020B0A00000000000000" pitchFamily="34" charset="-122"/>
              </a:rPr>
              <a:t>任务</a:t>
            </a:r>
            <a:r>
              <a:rPr lang="en-US" altLang="zh-CN" sz="1600" dirty="0">
                <a:solidFill>
                  <a:schemeClr val="accent1"/>
                </a:solidFill>
                <a:latin typeface="思源黑体 CN Heavy" panose="020B0A00000000000000" pitchFamily="34" charset="-122"/>
                <a:ea typeface="思源黑体 CN Heavy" panose="020B0A00000000000000" pitchFamily="34" charset="-122"/>
              </a:rPr>
              <a:t>05</a:t>
            </a:r>
            <a:endParaRPr lang="zh-CN" altLang="en-US" sz="1600" dirty="0">
              <a:solidFill>
                <a:schemeClr val="accent1"/>
              </a:solidFill>
              <a:latin typeface="思源黑体 CN Heavy" panose="020B0A00000000000000" pitchFamily="34" charset="-122"/>
              <a:ea typeface="思源黑体 CN Heavy" panose="020B0A00000000000000" pitchFamily="34" charset="-122"/>
            </a:endParaRPr>
          </a:p>
        </p:txBody>
      </p:sp>
      <p:sp>
        <p:nvSpPr>
          <p:cNvPr id="37" name="文本框 36"/>
          <p:cNvSpPr txBox="1"/>
          <p:nvPr/>
        </p:nvSpPr>
        <p:spPr>
          <a:xfrm>
            <a:off x="334963" y="5940455"/>
            <a:ext cx="1150937" cy="338554"/>
          </a:xfrm>
          <a:prstGeom prst="rect">
            <a:avLst/>
          </a:prstGeom>
          <a:noFill/>
        </p:spPr>
        <p:txBody>
          <a:bodyPr wrap="square">
            <a:spAutoFit/>
          </a:bodyPr>
          <a:lstStyle/>
          <a:p>
            <a:r>
              <a:rPr lang="zh-CN" altLang="en-US" sz="1600" dirty="0">
                <a:solidFill>
                  <a:schemeClr val="accent2"/>
                </a:solidFill>
                <a:latin typeface="思源黑体 CN Heavy" panose="020B0A00000000000000" pitchFamily="34" charset="-122"/>
                <a:ea typeface="思源黑体 CN Heavy" panose="020B0A00000000000000" pitchFamily="34" charset="-122"/>
              </a:rPr>
              <a:t>任务</a:t>
            </a:r>
            <a:r>
              <a:rPr lang="en-US" altLang="zh-CN" sz="1600" dirty="0">
                <a:solidFill>
                  <a:schemeClr val="accent2"/>
                </a:solidFill>
                <a:latin typeface="思源黑体 CN Heavy" panose="020B0A00000000000000" pitchFamily="34" charset="-122"/>
                <a:ea typeface="思源黑体 CN Heavy" panose="020B0A00000000000000" pitchFamily="34" charset="-122"/>
              </a:rPr>
              <a:t>06</a:t>
            </a:r>
            <a:endParaRPr lang="zh-CN" altLang="en-US" sz="1600" dirty="0">
              <a:solidFill>
                <a:schemeClr val="accent2"/>
              </a:solidFill>
              <a:latin typeface="思源黑体 CN Heavy" panose="020B0A00000000000000" pitchFamily="34" charset="-122"/>
              <a:ea typeface="思源黑体 CN Heavy" panose="020B0A00000000000000" pitchFamily="34" charset="-122"/>
            </a:endParaRPr>
          </a:p>
        </p:txBody>
      </p:sp>
      <p:graphicFrame>
        <p:nvGraphicFramePr>
          <p:cNvPr id="38" name="表格 38"/>
          <p:cNvGraphicFramePr>
            <a:graphicFrameLocks noGrp="1"/>
          </p:cNvGraphicFramePr>
          <p:nvPr/>
        </p:nvGraphicFramePr>
        <p:xfrm>
          <a:off x="1335314" y="1325346"/>
          <a:ext cx="10633640" cy="5161880"/>
        </p:xfrm>
        <a:graphic>
          <a:graphicData uri="http://schemas.openxmlformats.org/drawingml/2006/table">
            <a:tbl>
              <a:tblPr firstRow="1" bandRow="1">
                <a:tableStyleId>{5DA37D80-6434-44D0-A028-1B22A696006F}</a:tableStyleId>
              </a:tblPr>
              <a:tblGrid>
                <a:gridCol w="1063364"/>
                <a:gridCol w="1063364"/>
                <a:gridCol w="1063364"/>
                <a:gridCol w="1063364"/>
                <a:gridCol w="1063364"/>
                <a:gridCol w="1063364"/>
                <a:gridCol w="1063364"/>
                <a:gridCol w="1063364"/>
                <a:gridCol w="1063364"/>
                <a:gridCol w="1063364"/>
              </a:tblGrid>
              <a:tr h="645235">
                <a:tc>
                  <a:txBody>
                    <a:bodyPr/>
                    <a:lstStyle/>
                    <a:p>
                      <a:endParaRPr lang="zh-CN" altLang="en-US" dirty="0"/>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solidFill>
                      <a:schemeClr val="bg1">
                        <a:lumMod val="95000"/>
                      </a:schemeClr>
                    </a:solidFill>
                  </a:tcPr>
                </a:tc>
                <a:tc>
                  <a:txBody>
                    <a:bodyPr/>
                    <a:lstStyle/>
                    <a:p>
                      <a:endParaRPr lang="zh-CN" altLang="en-US" dirty="0"/>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solidFill>
                      <a:schemeClr val="bg1">
                        <a:lumMod val="95000"/>
                      </a:schemeClr>
                    </a:solidFill>
                  </a:tcPr>
                </a:tc>
                <a:tc>
                  <a:txBody>
                    <a:bodyPr/>
                    <a:lstStyle/>
                    <a:p>
                      <a:endParaRPr lang="zh-CN" altLang="en-US" dirty="0"/>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solidFill>
                      <a:schemeClr val="bg1">
                        <a:lumMod val="95000"/>
                      </a:schemeClr>
                    </a:solidFill>
                  </a:tcPr>
                </a:tc>
                <a:tc>
                  <a:txBody>
                    <a:bodyPr/>
                    <a:lstStyle/>
                    <a:p>
                      <a:endParaRPr lang="zh-CN" altLang="en-US" dirty="0"/>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solidFill>
                      <a:schemeClr val="bg1">
                        <a:lumMod val="95000"/>
                      </a:schemeClr>
                    </a:solidFill>
                  </a:tcPr>
                </a:tc>
                <a:tc>
                  <a:txBody>
                    <a:bodyPr/>
                    <a:lstStyle/>
                    <a:p>
                      <a:endParaRPr lang="zh-CN" altLang="en-US" dirty="0"/>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solidFill>
                      <a:schemeClr val="bg1">
                        <a:lumMod val="95000"/>
                      </a:schemeClr>
                    </a:solid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solidFill>
                      <a:schemeClr val="bg1">
                        <a:lumMod val="95000"/>
                      </a:schemeClr>
                    </a:solidFill>
                  </a:tcPr>
                </a:tc>
                <a:tc>
                  <a:txBody>
                    <a:bodyPr/>
                    <a:lstStyle/>
                    <a:p>
                      <a:endParaRPr lang="zh-CN" altLang="en-US" dirty="0"/>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solidFill>
                      <a:schemeClr val="bg1">
                        <a:lumMod val="95000"/>
                      </a:schemeClr>
                    </a:solidFill>
                  </a:tcPr>
                </a:tc>
                <a:tc>
                  <a:txBody>
                    <a:bodyPr/>
                    <a:lstStyle/>
                    <a:p>
                      <a:endParaRPr lang="zh-CN" altLang="en-US" dirty="0"/>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solidFill>
                      <a:schemeClr val="bg1">
                        <a:lumMod val="95000"/>
                      </a:schemeClr>
                    </a:solidFill>
                  </a:tcPr>
                </a:tc>
                <a:tc>
                  <a:txBody>
                    <a:bodyPr/>
                    <a:lstStyle/>
                    <a:p>
                      <a:endParaRPr lang="zh-CN" altLang="en-US" dirty="0"/>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solidFill>
                      <a:schemeClr val="bg1">
                        <a:lumMod val="95000"/>
                      </a:schemeClr>
                    </a:solidFill>
                  </a:tcPr>
                </a:tc>
                <a:tc>
                  <a:txBody>
                    <a:bodyPr/>
                    <a:lstStyle/>
                    <a:p>
                      <a:endParaRPr lang="zh-CN" altLang="en-US" dirty="0"/>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solidFill>
                      <a:schemeClr val="bg1">
                        <a:lumMod val="95000"/>
                      </a:schemeClr>
                    </a:solidFill>
                  </a:tcPr>
                </a:tc>
              </a:tr>
              <a:tr h="645235">
                <a:tc>
                  <a:txBody>
                    <a:bodyPr/>
                    <a:lstStyle/>
                    <a:p>
                      <a:endParaRPr lang="zh-CN" altLang="en-US" dirty="0"/>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dirty="0"/>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dirty="0"/>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dirty="0"/>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r>
              <a:tr h="645235">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dirty="0"/>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r>
              <a:tr h="645235">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r>
              <a:tr h="645235">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r>
              <a:tr h="645235">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r>
              <a:tr h="645235">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r>
              <a:tr h="645235">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c>
                  <a:txBody>
                    <a:bodyPr/>
                    <a:lstStyle/>
                    <a:p>
                      <a:endParaRPr lang="zh-CN" altLang="en-US" dirty="0"/>
                    </a:p>
                  </a:txBody>
                  <a:tcPr>
                    <a:lnL w="3175" cap="flat" cmpd="sng" algn="ctr">
                      <a:solidFill>
                        <a:schemeClr val="tx1">
                          <a:lumMod val="50000"/>
                          <a:lumOff val="50000"/>
                        </a:schemeClr>
                      </a:solidFill>
                      <a:prstDash val="dash"/>
                      <a:round/>
                      <a:headEnd type="none" w="med" len="med"/>
                      <a:tailEnd type="none" w="med" len="med"/>
                    </a:lnL>
                    <a:lnR w="3175" cap="flat" cmpd="sng" algn="ctr">
                      <a:solidFill>
                        <a:schemeClr val="tx1">
                          <a:lumMod val="50000"/>
                          <a:lumOff val="50000"/>
                        </a:schemeClr>
                      </a:solidFill>
                      <a:prstDash val="dash"/>
                      <a:round/>
                      <a:headEnd type="none" w="med" len="med"/>
                      <a:tailEnd type="none" w="med" len="med"/>
                    </a:lnR>
                    <a:lnT w="3175" cap="flat" cmpd="sng" algn="ctr">
                      <a:solidFill>
                        <a:schemeClr val="tx1">
                          <a:lumMod val="50000"/>
                          <a:lumOff val="50000"/>
                        </a:schemeClr>
                      </a:solidFill>
                      <a:prstDash val="dash"/>
                      <a:round/>
                      <a:headEnd type="none" w="med" len="med"/>
                      <a:tailEnd type="none" w="med" len="med"/>
                    </a:lnT>
                    <a:lnB w="3175" cap="flat" cmpd="sng" algn="ctr">
                      <a:solidFill>
                        <a:schemeClr val="tx1">
                          <a:lumMod val="50000"/>
                          <a:lumOff val="50000"/>
                        </a:schemeClr>
                      </a:solidFill>
                      <a:prstDash val="dash"/>
                      <a:round/>
                      <a:headEnd type="none" w="med" len="med"/>
                      <a:tailEnd type="none" w="med" len="med"/>
                    </a:lnB>
                    <a:noFill/>
                  </a:tcPr>
                </a:tc>
              </a:tr>
            </a:tbl>
          </a:graphicData>
        </a:graphic>
      </p:graphicFrame>
      <p:sp>
        <p:nvSpPr>
          <p:cNvPr id="39" name="文本框 38"/>
          <p:cNvSpPr txBox="1"/>
          <p:nvPr/>
        </p:nvSpPr>
        <p:spPr>
          <a:xfrm>
            <a:off x="334963" y="1479395"/>
            <a:ext cx="715333" cy="338554"/>
          </a:xfrm>
          <a:prstGeom prst="rect">
            <a:avLst/>
          </a:prstGeom>
          <a:noFill/>
        </p:spPr>
        <p:txBody>
          <a:bodyPr wrap="square">
            <a:spAutoFit/>
          </a:bodyPr>
          <a:lstStyle/>
          <a:p>
            <a:r>
              <a:rPr lang="zh-CN" altLang="en-US" sz="1600" dirty="0">
                <a:solidFill>
                  <a:schemeClr val="tx1">
                    <a:lumMod val="75000"/>
                    <a:lumOff val="25000"/>
                  </a:schemeClr>
                </a:solidFill>
                <a:latin typeface="+mn-ea"/>
              </a:rPr>
              <a:t>日期</a:t>
            </a:r>
            <a:endParaRPr lang="zh-CN" altLang="en-US" sz="1600" dirty="0">
              <a:solidFill>
                <a:schemeClr val="tx1">
                  <a:lumMod val="75000"/>
                  <a:lumOff val="25000"/>
                </a:schemeClr>
              </a:solidFill>
              <a:latin typeface="+mn-ea"/>
            </a:endParaRPr>
          </a:p>
        </p:txBody>
      </p:sp>
      <p:sp>
        <p:nvSpPr>
          <p:cNvPr id="40" name="文本框 39"/>
          <p:cNvSpPr txBox="1"/>
          <p:nvPr/>
        </p:nvSpPr>
        <p:spPr>
          <a:xfrm>
            <a:off x="1278459" y="1488656"/>
            <a:ext cx="1152838" cy="276999"/>
          </a:xfrm>
          <a:prstGeom prst="rect">
            <a:avLst/>
          </a:prstGeom>
          <a:noFill/>
        </p:spPr>
        <p:txBody>
          <a:bodyPr wrap="square">
            <a:spAutoFit/>
          </a:bodyPr>
          <a:lstStyle/>
          <a:p>
            <a:pPr algn="ctr"/>
            <a:r>
              <a:rPr lang="zh-CN" altLang="en-US" sz="1200" dirty="0">
                <a:solidFill>
                  <a:schemeClr val="tx1">
                    <a:lumMod val="75000"/>
                    <a:lumOff val="25000"/>
                  </a:schemeClr>
                </a:solidFill>
                <a:latin typeface="思源黑体 CN Heavy" panose="020B0A00000000000000" pitchFamily="34" charset="-122"/>
                <a:ea typeface="思源黑体 CN Heavy" panose="020B0A00000000000000" pitchFamily="34" charset="-122"/>
              </a:rPr>
              <a:t>开始日期</a:t>
            </a:r>
            <a:endParaRPr lang="zh-CN" altLang="en-US" sz="12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p:txBody>
      </p:sp>
      <p:sp>
        <p:nvSpPr>
          <p:cNvPr id="43" name="文本框 42"/>
          <p:cNvSpPr txBox="1"/>
          <p:nvPr/>
        </p:nvSpPr>
        <p:spPr>
          <a:xfrm>
            <a:off x="2372119" y="1488656"/>
            <a:ext cx="1152838" cy="276999"/>
          </a:xfrm>
          <a:prstGeom prst="rect">
            <a:avLst/>
          </a:prstGeom>
          <a:noFill/>
        </p:spPr>
        <p:txBody>
          <a:bodyPr wrap="square">
            <a:spAutoFit/>
          </a:bodyPr>
          <a:lstStyle/>
          <a:p>
            <a:pPr algn="ctr"/>
            <a:r>
              <a:rPr lang="zh-CN" altLang="en-US" sz="1200" dirty="0">
                <a:solidFill>
                  <a:schemeClr val="tx1">
                    <a:lumMod val="75000"/>
                    <a:lumOff val="25000"/>
                  </a:schemeClr>
                </a:solidFill>
                <a:latin typeface="思源黑体 CN Heavy" panose="020B0A00000000000000" pitchFamily="34" charset="-122"/>
                <a:ea typeface="思源黑体 CN Heavy" panose="020B0A00000000000000" pitchFamily="34" charset="-122"/>
              </a:rPr>
              <a:t>结束日期</a:t>
            </a:r>
            <a:endParaRPr lang="zh-CN" altLang="en-US" sz="12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p:txBody>
      </p:sp>
      <p:sp>
        <p:nvSpPr>
          <p:cNvPr id="44" name="文本框 43"/>
          <p:cNvSpPr txBox="1"/>
          <p:nvPr/>
        </p:nvSpPr>
        <p:spPr>
          <a:xfrm>
            <a:off x="3392099" y="1425156"/>
            <a:ext cx="1152838" cy="461665"/>
          </a:xfrm>
          <a:prstGeom prst="rect">
            <a:avLst/>
          </a:prstGeom>
          <a:noFill/>
        </p:spPr>
        <p:txBody>
          <a:bodyPr wrap="square">
            <a:spAutoFit/>
          </a:bodyPr>
          <a:lstStyle/>
          <a:p>
            <a:pPr algn="ctr"/>
            <a:r>
              <a:rPr lang="zh-CN" altLang="en-US" sz="1200" dirty="0">
                <a:solidFill>
                  <a:schemeClr val="tx1">
                    <a:lumMod val="75000"/>
                    <a:lumOff val="25000"/>
                  </a:schemeClr>
                </a:solidFill>
                <a:latin typeface="思源黑体 CN Heavy" panose="020B0A00000000000000" pitchFamily="34" charset="-122"/>
                <a:ea typeface="思源黑体 CN Heavy" panose="020B0A00000000000000" pitchFamily="34" charset="-122"/>
              </a:rPr>
              <a:t>第一周</a:t>
            </a:r>
            <a:endParaRPr lang="en-US" altLang="zh-CN" sz="12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a:p>
            <a:pPr algn="ctr"/>
            <a:r>
              <a:rPr lang="en-US" altLang="zh-CN" sz="1100" dirty="0">
                <a:solidFill>
                  <a:schemeClr val="tx1">
                    <a:lumMod val="75000"/>
                    <a:lumOff val="25000"/>
                  </a:schemeClr>
                </a:solidFill>
                <a:latin typeface="+mn-ea"/>
              </a:rPr>
              <a:t>0319-03.26</a:t>
            </a:r>
            <a:endParaRPr lang="zh-CN" altLang="en-US" sz="1100" dirty="0">
              <a:solidFill>
                <a:schemeClr val="tx1">
                  <a:lumMod val="75000"/>
                  <a:lumOff val="25000"/>
                </a:schemeClr>
              </a:solidFill>
              <a:latin typeface="+mn-ea"/>
            </a:endParaRPr>
          </a:p>
        </p:txBody>
      </p:sp>
      <p:sp>
        <p:nvSpPr>
          <p:cNvPr id="45" name="文本框 44"/>
          <p:cNvSpPr txBox="1"/>
          <p:nvPr/>
        </p:nvSpPr>
        <p:spPr>
          <a:xfrm>
            <a:off x="4462312" y="1425156"/>
            <a:ext cx="1152838" cy="461665"/>
          </a:xfrm>
          <a:prstGeom prst="rect">
            <a:avLst/>
          </a:prstGeom>
          <a:noFill/>
        </p:spPr>
        <p:txBody>
          <a:bodyPr wrap="square">
            <a:spAutoFit/>
          </a:bodyPr>
          <a:lstStyle/>
          <a:p>
            <a:pPr algn="ctr"/>
            <a:r>
              <a:rPr lang="zh-CN" altLang="en-US" sz="1200" dirty="0">
                <a:solidFill>
                  <a:schemeClr val="tx1">
                    <a:lumMod val="75000"/>
                    <a:lumOff val="25000"/>
                  </a:schemeClr>
                </a:solidFill>
                <a:latin typeface="思源黑体 CN Heavy" panose="020B0A00000000000000" pitchFamily="34" charset="-122"/>
                <a:ea typeface="思源黑体 CN Heavy" panose="020B0A00000000000000" pitchFamily="34" charset="-122"/>
              </a:rPr>
              <a:t>第二周</a:t>
            </a:r>
            <a:endParaRPr lang="en-US" altLang="zh-CN" sz="12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a:p>
            <a:pPr algn="ctr"/>
            <a:r>
              <a:rPr lang="en-US" altLang="zh-CN" sz="1100" dirty="0">
                <a:solidFill>
                  <a:schemeClr val="tx1">
                    <a:lumMod val="75000"/>
                    <a:lumOff val="25000"/>
                  </a:schemeClr>
                </a:solidFill>
                <a:latin typeface="+mn-ea"/>
              </a:rPr>
              <a:t>0319-03.26</a:t>
            </a:r>
            <a:endParaRPr lang="zh-CN" altLang="en-US" sz="1100" dirty="0">
              <a:solidFill>
                <a:schemeClr val="tx1">
                  <a:lumMod val="75000"/>
                  <a:lumOff val="25000"/>
                </a:schemeClr>
              </a:solidFill>
              <a:latin typeface="+mn-ea"/>
            </a:endParaRPr>
          </a:p>
        </p:txBody>
      </p:sp>
      <p:sp>
        <p:nvSpPr>
          <p:cNvPr id="46" name="文本框 45"/>
          <p:cNvSpPr txBox="1"/>
          <p:nvPr/>
        </p:nvSpPr>
        <p:spPr>
          <a:xfrm>
            <a:off x="5532525" y="1425156"/>
            <a:ext cx="1152838" cy="646331"/>
          </a:xfrm>
          <a:prstGeom prst="rect">
            <a:avLst/>
          </a:prstGeom>
          <a:noFill/>
        </p:spPr>
        <p:txBody>
          <a:bodyPr wrap="square">
            <a:spAutoFit/>
          </a:bodyPr>
          <a:lstStyle/>
          <a:p>
            <a:pPr algn="ctr"/>
            <a:r>
              <a:rPr lang="zh-CN" altLang="en-US" sz="1200" dirty="0">
                <a:solidFill>
                  <a:schemeClr val="tx1">
                    <a:lumMod val="75000"/>
                    <a:lumOff val="25000"/>
                  </a:schemeClr>
                </a:solidFill>
                <a:latin typeface="思源黑体 CN Heavy" panose="020B0A00000000000000" pitchFamily="34" charset="-122"/>
                <a:ea typeface="思源黑体 CN Heavy" panose="020B0A00000000000000" pitchFamily="34" charset="-122"/>
              </a:rPr>
              <a:t>第三周</a:t>
            </a:r>
            <a:endParaRPr lang="en-US" altLang="zh-CN" sz="12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a:p>
            <a:pPr algn="ctr"/>
            <a:r>
              <a:rPr lang="en-US" altLang="zh-CN" sz="1100" dirty="0">
                <a:solidFill>
                  <a:schemeClr val="tx1">
                    <a:lumMod val="75000"/>
                    <a:lumOff val="25000"/>
                  </a:schemeClr>
                </a:solidFill>
                <a:latin typeface="+mn-ea"/>
              </a:rPr>
              <a:t>0319-03.26</a:t>
            </a:r>
            <a:endParaRPr lang="zh-CN" altLang="en-US" sz="1100" dirty="0">
              <a:solidFill>
                <a:schemeClr val="tx1">
                  <a:lumMod val="75000"/>
                  <a:lumOff val="25000"/>
                </a:schemeClr>
              </a:solidFill>
              <a:latin typeface="+mn-ea"/>
            </a:endParaRPr>
          </a:p>
          <a:p>
            <a:pPr algn="ctr"/>
            <a:endParaRPr lang="zh-CN" altLang="en-US" sz="12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p:txBody>
      </p:sp>
      <p:sp>
        <p:nvSpPr>
          <p:cNvPr id="47" name="文本框 46"/>
          <p:cNvSpPr txBox="1"/>
          <p:nvPr/>
        </p:nvSpPr>
        <p:spPr>
          <a:xfrm>
            <a:off x="6602738" y="1425156"/>
            <a:ext cx="1152838" cy="646331"/>
          </a:xfrm>
          <a:prstGeom prst="rect">
            <a:avLst/>
          </a:prstGeom>
          <a:noFill/>
        </p:spPr>
        <p:txBody>
          <a:bodyPr wrap="square">
            <a:spAutoFit/>
          </a:bodyPr>
          <a:lstStyle/>
          <a:p>
            <a:pPr algn="ctr"/>
            <a:r>
              <a:rPr lang="zh-CN" altLang="en-US" sz="1200" dirty="0">
                <a:solidFill>
                  <a:schemeClr val="tx1">
                    <a:lumMod val="75000"/>
                    <a:lumOff val="25000"/>
                  </a:schemeClr>
                </a:solidFill>
                <a:latin typeface="思源黑体 CN Heavy" panose="020B0A00000000000000" pitchFamily="34" charset="-122"/>
                <a:ea typeface="思源黑体 CN Heavy" panose="020B0A00000000000000" pitchFamily="34" charset="-122"/>
              </a:rPr>
              <a:t>第四周</a:t>
            </a:r>
            <a:endParaRPr lang="en-US" altLang="zh-CN" sz="12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a:p>
            <a:pPr algn="ctr"/>
            <a:r>
              <a:rPr lang="en-US" altLang="zh-CN" sz="1100" dirty="0">
                <a:solidFill>
                  <a:schemeClr val="tx1">
                    <a:lumMod val="75000"/>
                    <a:lumOff val="25000"/>
                  </a:schemeClr>
                </a:solidFill>
                <a:latin typeface="+mn-ea"/>
              </a:rPr>
              <a:t>0319-03.26</a:t>
            </a:r>
            <a:endParaRPr lang="zh-CN" altLang="en-US" sz="1100" dirty="0">
              <a:solidFill>
                <a:schemeClr val="tx1">
                  <a:lumMod val="75000"/>
                  <a:lumOff val="25000"/>
                </a:schemeClr>
              </a:solidFill>
              <a:latin typeface="+mn-ea"/>
            </a:endParaRPr>
          </a:p>
          <a:p>
            <a:pPr algn="ctr"/>
            <a:endParaRPr lang="zh-CN" altLang="en-US" sz="12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p:txBody>
      </p:sp>
      <p:sp>
        <p:nvSpPr>
          <p:cNvPr id="48" name="文本框 47"/>
          <p:cNvSpPr txBox="1"/>
          <p:nvPr/>
        </p:nvSpPr>
        <p:spPr>
          <a:xfrm>
            <a:off x="7672951" y="1425156"/>
            <a:ext cx="1152838" cy="646331"/>
          </a:xfrm>
          <a:prstGeom prst="rect">
            <a:avLst/>
          </a:prstGeom>
          <a:noFill/>
        </p:spPr>
        <p:txBody>
          <a:bodyPr wrap="square">
            <a:spAutoFit/>
          </a:bodyPr>
          <a:lstStyle/>
          <a:p>
            <a:pPr algn="ctr"/>
            <a:r>
              <a:rPr lang="zh-CN" altLang="en-US" sz="1200" dirty="0">
                <a:solidFill>
                  <a:schemeClr val="tx1">
                    <a:lumMod val="75000"/>
                    <a:lumOff val="25000"/>
                  </a:schemeClr>
                </a:solidFill>
                <a:latin typeface="思源黑体 CN Heavy" panose="020B0A00000000000000" pitchFamily="34" charset="-122"/>
                <a:ea typeface="思源黑体 CN Heavy" panose="020B0A00000000000000" pitchFamily="34" charset="-122"/>
              </a:rPr>
              <a:t>第五周</a:t>
            </a:r>
            <a:endParaRPr lang="en-US" altLang="zh-CN" sz="12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a:p>
            <a:pPr algn="ctr"/>
            <a:r>
              <a:rPr lang="en-US" altLang="zh-CN" sz="1100" dirty="0">
                <a:solidFill>
                  <a:schemeClr val="tx1">
                    <a:lumMod val="75000"/>
                    <a:lumOff val="25000"/>
                  </a:schemeClr>
                </a:solidFill>
                <a:latin typeface="+mn-ea"/>
              </a:rPr>
              <a:t>0319-03.26</a:t>
            </a:r>
            <a:endParaRPr lang="zh-CN" altLang="en-US" sz="1100" dirty="0">
              <a:solidFill>
                <a:schemeClr val="tx1">
                  <a:lumMod val="75000"/>
                  <a:lumOff val="25000"/>
                </a:schemeClr>
              </a:solidFill>
              <a:latin typeface="+mn-ea"/>
            </a:endParaRPr>
          </a:p>
          <a:p>
            <a:pPr algn="ctr"/>
            <a:endParaRPr lang="zh-CN" altLang="en-US" sz="12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p:txBody>
      </p:sp>
      <p:sp>
        <p:nvSpPr>
          <p:cNvPr id="49" name="文本框 48"/>
          <p:cNvSpPr txBox="1"/>
          <p:nvPr/>
        </p:nvSpPr>
        <p:spPr>
          <a:xfrm>
            <a:off x="8743164" y="1425156"/>
            <a:ext cx="1152838" cy="646331"/>
          </a:xfrm>
          <a:prstGeom prst="rect">
            <a:avLst/>
          </a:prstGeom>
          <a:noFill/>
        </p:spPr>
        <p:txBody>
          <a:bodyPr wrap="square">
            <a:spAutoFit/>
          </a:bodyPr>
          <a:lstStyle/>
          <a:p>
            <a:pPr algn="ctr"/>
            <a:r>
              <a:rPr lang="zh-CN" altLang="en-US" sz="1200" dirty="0">
                <a:solidFill>
                  <a:schemeClr val="tx1">
                    <a:lumMod val="75000"/>
                    <a:lumOff val="25000"/>
                  </a:schemeClr>
                </a:solidFill>
                <a:latin typeface="思源黑体 CN Heavy" panose="020B0A00000000000000" pitchFamily="34" charset="-122"/>
                <a:ea typeface="思源黑体 CN Heavy" panose="020B0A00000000000000" pitchFamily="34" charset="-122"/>
              </a:rPr>
              <a:t>第六周</a:t>
            </a:r>
            <a:endParaRPr lang="en-US" altLang="zh-CN" sz="12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a:p>
            <a:pPr algn="ctr"/>
            <a:r>
              <a:rPr lang="en-US" altLang="zh-CN" sz="1100" dirty="0">
                <a:solidFill>
                  <a:schemeClr val="tx1">
                    <a:lumMod val="75000"/>
                    <a:lumOff val="25000"/>
                  </a:schemeClr>
                </a:solidFill>
                <a:latin typeface="+mn-ea"/>
              </a:rPr>
              <a:t>0319-03.26</a:t>
            </a:r>
            <a:endParaRPr lang="zh-CN" altLang="en-US" sz="1100" dirty="0">
              <a:solidFill>
                <a:schemeClr val="tx1">
                  <a:lumMod val="75000"/>
                  <a:lumOff val="25000"/>
                </a:schemeClr>
              </a:solidFill>
              <a:latin typeface="+mn-ea"/>
            </a:endParaRPr>
          </a:p>
          <a:p>
            <a:pPr algn="ctr"/>
            <a:endParaRPr lang="zh-CN" altLang="en-US" sz="12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p:txBody>
      </p:sp>
      <p:sp>
        <p:nvSpPr>
          <p:cNvPr id="50" name="文本框 49"/>
          <p:cNvSpPr txBox="1"/>
          <p:nvPr/>
        </p:nvSpPr>
        <p:spPr>
          <a:xfrm>
            <a:off x="9813377" y="1425156"/>
            <a:ext cx="1152838" cy="646331"/>
          </a:xfrm>
          <a:prstGeom prst="rect">
            <a:avLst/>
          </a:prstGeom>
          <a:noFill/>
        </p:spPr>
        <p:txBody>
          <a:bodyPr wrap="square">
            <a:spAutoFit/>
          </a:bodyPr>
          <a:lstStyle/>
          <a:p>
            <a:pPr algn="ctr"/>
            <a:r>
              <a:rPr lang="zh-CN" altLang="en-US" sz="1200" dirty="0">
                <a:solidFill>
                  <a:schemeClr val="tx1">
                    <a:lumMod val="75000"/>
                    <a:lumOff val="25000"/>
                  </a:schemeClr>
                </a:solidFill>
                <a:latin typeface="思源黑体 CN Heavy" panose="020B0A00000000000000" pitchFamily="34" charset="-122"/>
                <a:ea typeface="思源黑体 CN Heavy" panose="020B0A00000000000000" pitchFamily="34" charset="-122"/>
              </a:rPr>
              <a:t>第七周</a:t>
            </a:r>
            <a:endParaRPr lang="en-US" altLang="zh-CN" sz="12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a:p>
            <a:pPr algn="ctr"/>
            <a:r>
              <a:rPr lang="en-US" altLang="zh-CN" sz="1100" dirty="0">
                <a:solidFill>
                  <a:schemeClr val="tx1">
                    <a:lumMod val="75000"/>
                    <a:lumOff val="25000"/>
                  </a:schemeClr>
                </a:solidFill>
                <a:latin typeface="+mn-ea"/>
              </a:rPr>
              <a:t>0319-03.26</a:t>
            </a:r>
            <a:endParaRPr lang="zh-CN" altLang="en-US" sz="1100" dirty="0">
              <a:solidFill>
                <a:schemeClr val="tx1">
                  <a:lumMod val="75000"/>
                  <a:lumOff val="25000"/>
                </a:schemeClr>
              </a:solidFill>
              <a:latin typeface="+mn-ea"/>
            </a:endParaRPr>
          </a:p>
          <a:p>
            <a:pPr algn="ctr"/>
            <a:endParaRPr lang="zh-CN" altLang="en-US" sz="12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p:txBody>
      </p:sp>
      <p:sp>
        <p:nvSpPr>
          <p:cNvPr id="51" name="文本框 50"/>
          <p:cNvSpPr txBox="1"/>
          <p:nvPr/>
        </p:nvSpPr>
        <p:spPr>
          <a:xfrm>
            <a:off x="10883587" y="1425156"/>
            <a:ext cx="1152838" cy="615553"/>
          </a:xfrm>
          <a:prstGeom prst="rect">
            <a:avLst/>
          </a:prstGeom>
          <a:noFill/>
        </p:spPr>
        <p:txBody>
          <a:bodyPr wrap="square">
            <a:spAutoFit/>
          </a:bodyPr>
          <a:lstStyle/>
          <a:p>
            <a:pPr algn="ctr"/>
            <a:r>
              <a:rPr lang="zh-CN" altLang="en-US" sz="1200" dirty="0">
                <a:solidFill>
                  <a:schemeClr val="tx1">
                    <a:lumMod val="75000"/>
                    <a:lumOff val="25000"/>
                  </a:schemeClr>
                </a:solidFill>
                <a:latin typeface="思源黑体 CN Heavy" panose="020B0A00000000000000" pitchFamily="34" charset="-122"/>
                <a:ea typeface="思源黑体 CN Heavy" panose="020B0A00000000000000" pitchFamily="34" charset="-122"/>
              </a:rPr>
              <a:t>第八周</a:t>
            </a:r>
            <a:endParaRPr lang="en-US" altLang="zh-CN" sz="12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a:p>
            <a:pPr algn="ctr"/>
            <a:r>
              <a:rPr lang="en-US" altLang="zh-CN" sz="1100" dirty="0">
                <a:solidFill>
                  <a:schemeClr val="tx1">
                    <a:lumMod val="75000"/>
                    <a:lumOff val="25000"/>
                  </a:schemeClr>
                </a:solidFill>
                <a:latin typeface="+mn-ea"/>
              </a:rPr>
              <a:t>0319-03.26</a:t>
            </a:r>
            <a:endParaRPr lang="zh-CN" altLang="en-US" sz="1100" dirty="0">
              <a:solidFill>
                <a:schemeClr val="tx1">
                  <a:lumMod val="75000"/>
                  <a:lumOff val="25000"/>
                </a:schemeClr>
              </a:solidFill>
              <a:latin typeface="+mn-ea"/>
            </a:endParaRPr>
          </a:p>
          <a:p>
            <a:pPr algn="ctr"/>
            <a:endParaRPr lang="zh-CN" altLang="en-US" sz="1100" dirty="0">
              <a:solidFill>
                <a:schemeClr val="tx1">
                  <a:lumMod val="75000"/>
                  <a:lumOff val="25000"/>
                </a:schemeClr>
              </a:solidFill>
              <a:latin typeface="+mn-ea"/>
            </a:endParaRPr>
          </a:p>
        </p:txBody>
      </p:sp>
      <p:sp>
        <p:nvSpPr>
          <p:cNvPr id="52" name="文本框 51"/>
          <p:cNvSpPr txBox="1"/>
          <p:nvPr/>
        </p:nvSpPr>
        <p:spPr>
          <a:xfrm>
            <a:off x="1291059" y="2027115"/>
            <a:ext cx="1152838" cy="553998"/>
          </a:xfrm>
          <a:prstGeom prst="rect">
            <a:avLst/>
          </a:prstGeom>
          <a:noFill/>
        </p:spPr>
        <p:txBody>
          <a:bodyPr wrap="square">
            <a:spAutoFit/>
          </a:bodyPr>
          <a:lstStyle/>
          <a:p>
            <a:pPr algn="ctr"/>
            <a:r>
              <a:rPr lang="en-US" altLang="zh-CN" sz="1000" dirty="0">
                <a:solidFill>
                  <a:schemeClr val="tx1">
                    <a:lumMod val="50000"/>
                    <a:lumOff val="50000"/>
                  </a:schemeClr>
                </a:solidFill>
                <a:latin typeface="+mn-ea"/>
              </a:rPr>
              <a:t>2023.03</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2022.05</a:t>
            </a:r>
            <a:endParaRPr lang="zh-CN" altLang="en-US" sz="1000" dirty="0">
              <a:solidFill>
                <a:schemeClr val="tx1">
                  <a:lumMod val="50000"/>
                  <a:lumOff val="50000"/>
                </a:schemeClr>
              </a:solidFill>
              <a:latin typeface="+mn-ea"/>
            </a:endParaRPr>
          </a:p>
        </p:txBody>
      </p:sp>
      <p:sp>
        <p:nvSpPr>
          <p:cNvPr id="54" name="文本框 53"/>
          <p:cNvSpPr txBox="1"/>
          <p:nvPr/>
        </p:nvSpPr>
        <p:spPr>
          <a:xfrm>
            <a:off x="2347394" y="2027115"/>
            <a:ext cx="1152838" cy="553998"/>
          </a:xfrm>
          <a:prstGeom prst="rect">
            <a:avLst/>
          </a:prstGeom>
          <a:noFill/>
        </p:spPr>
        <p:txBody>
          <a:bodyPr wrap="square">
            <a:spAutoFit/>
          </a:bodyPr>
          <a:lstStyle/>
          <a:p>
            <a:pPr algn="ctr"/>
            <a:r>
              <a:rPr lang="en-US" altLang="zh-CN" sz="1000" dirty="0">
                <a:solidFill>
                  <a:schemeClr val="tx1">
                    <a:lumMod val="50000"/>
                    <a:lumOff val="50000"/>
                  </a:schemeClr>
                </a:solidFill>
                <a:latin typeface="+mn-ea"/>
              </a:rPr>
              <a:t>2023.03</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2022.05</a:t>
            </a:r>
            <a:endParaRPr lang="zh-CN" altLang="en-US" sz="1000" dirty="0">
              <a:solidFill>
                <a:schemeClr val="tx1">
                  <a:lumMod val="50000"/>
                  <a:lumOff val="50000"/>
                </a:schemeClr>
              </a:solidFill>
              <a:latin typeface="+mn-ea"/>
            </a:endParaRPr>
          </a:p>
        </p:txBody>
      </p:sp>
      <p:sp>
        <p:nvSpPr>
          <p:cNvPr id="55" name="文本框 54"/>
          <p:cNvSpPr txBox="1"/>
          <p:nvPr/>
        </p:nvSpPr>
        <p:spPr>
          <a:xfrm>
            <a:off x="1291059" y="2661378"/>
            <a:ext cx="1152838" cy="553998"/>
          </a:xfrm>
          <a:prstGeom prst="rect">
            <a:avLst/>
          </a:prstGeom>
          <a:noFill/>
        </p:spPr>
        <p:txBody>
          <a:bodyPr wrap="square">
            <a:spAutoFit/>
          </a:bodyPr>
          <a:lstStyle/>
          <a:p>
            <a:pPr algn="ctr"/>
            <a:r>
              <a:rPr lang="en-US" altLang="zh-CN" sz="1000" dirty="0">
                <a:solidFill>
                  <a:schemeClr val="tx1">
                    <a:lumMod val="50000"/>
                    <a:lumOff val="50000"/>
                  </a:schemeClr>
                </a:solidFill>
                <a:latin typeface="+mn-ea"/>
              </a:rPr>
              <a:t>2023.03</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2022.05</a:t>
            </a:r>
            <a:endParaRPr lang="zh-CN" altLang="en-US" sz="1000" dirty="0">
              <a:solidFill>
                <a:schemeClr val="tx1">
                  <a:lumMod val="50000"/>
                  <a:lumOff val="50000"/>
                </a:schemeClr>
              </a:solidFill>
              <a:latin typeface="+mn-ea"/>
            </a:endParaRPr>
          </a:p>
        </p:txBody>
      </p:sp>
      <p:sp>
        <p:nvSpPr>
          <p:cNvPr id="56" name="文本框 55"/>
          <p:cNvSpPr txBox="1"/>
          <p:nvPr/>
        </p:nvSpPr>
        <p:spPr>
          <a:xfrm>
            <a:off x="2347394" y="2661378"/>
            <a:ext cx="1152838" cy="553998"/>
          </a:xfrm>
          <a:prstGeom prst="rect">
            <a:avLst/>
          </a:prstGeom>
          <a:noFill/>
        </p:spPr>
        <p:txBody>
          <a:bodyPr wrap="square">
            <a:spAutoFit/>
          </a:bodyPr>
          <a:lstStyle/>
          <a:p>
            <a:pPr algn="ctr"/>
            <a:r>
              <a:rPr lang="en-US" altLang="zh-CN" sz="1000" dirty="0">
                <a:solidFill>
                  <a:schemeClr val="tx1">
                    <a:lumMod val="50000"/>
                    <a:lumOff val="50000"/>
                  </a:schemeClr>
                </a:solidFill>
                <a:latin typeface="+mn-ea"/>
              </a:rPr>
              <a:t>2023.03</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2022.05</a:t>
            </a:r>
            <a:endParaRPr lang="zh-CN" altLang="en-US" sz="1000" dirty="0">
              <a:solidFill>
                <a:schemeClr val="tx1">
                  <a:lumMod val="50000"/>
                  <a:lumOff val="50000"/>
                </a:schemeClr>
              </a:solidFill>
              <a:latin typeface="+mn-ea"/>
            </a:endParaRPr>
          </a:p>
        </p:txBody>
      </p:sp>
      <p:sp>
        <p:nvSpPr>
          <p:cNvPr id="57" name="文本框 56"/>
          <p:cNvSpPr txBox="1"/>
          <p:nvPr/>
        </p:nvSpPr>
        <p:spPr>
          <a:xfrm>
            <a:off x="1291059" y="3295641"/>
            <a:ext cx="1152838" cy="553998"/>
          </a:xfrm>
          <a:prstGeom prst="rect">
            <a:avLst/>
          </a:prstGeom>
          <a:noFill/>
        </p:spPr>
        <p:txBody>
          <a:bodyPr wrap="square">
            <a:spAutoFit/>
          </a:bodyPr>
          <a:lstStyle/>
          <a:p>
            <a:pPr algn="ctr"/>
            <a:r>
              <a:rPr lang="en-US" altLang="zh-CN" sz="1000" dirty="0">
                <a:solidFill>
                  <a:schemeClr val="tx1">
                    <a:lumMod val="50000"/>
                    <a:lumOff val="50000"/>
                  </a:schemeClr>
                </a:solidFill>
                <a:latin typeface="+mn-ea"/>
              </a:rPr>
              <a:t>2023.03</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2022.05</a:t>
            </a:r>
            <a:endParaRPr lang="zh-CN" altLang="en-US" sz="1000" dirty="0">
              <a:solidFill>
                <a:schemeClr val="tx1">
                  <a:lumMod val="50000"/>
                  <a:lumOff val="50000"/>
                </a:schemeClr>
              </a:solidFill>
              <a:latin typeface="+mn-ea"/>
            </a:endParaRPr>
          </a:p>
        </p:txBody>
      </p:sp>
      <p:sp>
        <p:nvSpPr>
          <p:cNvPr id="58" name="文本框 57"/>
          <p:cNvSpPr txBox="1"/>
          <p:nvPr/>
        </p:nvSpPr>
        <p:spPr>
          <a:xfrm>
            <a:off x="2347394" y="3295641"/>
            <a:ext cx="1152838" cy="553998"/>
          </a:xfrm>
          <a:prstGeom prst="rect">
            <a:avLst/>
          </a:prstGeom>
          <a:noFill/>
        </p:spPr>
        <p:txBody>
          <a:bodyPr wrap="square">
            <a:spAutoFit/>
          </a:bodyPr>
          <a:lstStyle/>
          <a:p>
            <a:pPr algn="ctr"/>
            <a:r>
              <a:rPr lang="en-US" altLang="zh-CN" sz="1000" dirty="0">
                <a:solidFill>
                  <a:schemeClr val="tx1">
                    <a:lumMod val="50000"/>
                    <a:lumOff val="50000"/>
                  </a:schemeClr>
                </a:solidFill>
                <a:latin typeface="+mn-ea"/>
              </a:rPr>
              <a:t>2023.03</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2022.05</a:t>
            </a:r>
            <a:endParaRPr lang="zh-CN" altLang="en-US" sz="1000" dirty="0">
              <a:solidFill>
                <a:schemeClr val="tx1">
                  <a:lumMod val="50000"/>
                  <a:lumOff val="50000"/>
                </a:schemeClr>
              </a:solidFill>
              <a:latin typeface="+mn-ea"/>
            </a:endParaRPr>
          </a:p>
        </p:txBody>
      </p:sp>
      <p:sp>
        <p:nvSpPr>
          <p:cNvPr id="59" name="文本框 58"/>
          <p:cNvSpPr txBox="1"/>
          <p:nvPr/>
        </p:nvSpPr>
        <p:spPr>
          <a:xfrm>
            <a:off x="1291059" y="3929904"/>
            <a:ext cx="1152838" cy="553998"/>
          </a:xfrm>
          <a:prstGeom prst="rect">
            <a:avLst/>
          </a:prstGeom>
          <a:noFill/>
        </p:spPr>
        <p:txBody>
          <a:bodyPr wrap="square">
            <a:spAutoFit/>
          </a:bodyPr>
          <a:lstStyle/>
          <a:p>
            <a:pPr algn="ctr"/>
            <a:r>
              <a:rPr lang="en-US" altLang="zh-CN" sz="1000" dirty="0">
                <a:solidFill>
                  <a:schemeClr val="tx1">
                    <a:lumMod val="50000"/>
                    <a:lumOff val="50000"/>
                  </a:schemeClr>
                </a:solidFill>
                <a:latin typeface="+mn-ea"/>
              </a:rPr>
              <a:t>2023.03</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2022.05</a:t>
            </a:r>
            <a:endParaRPr lang="zh-CN" altLang="en-US" sz="1000" dirty="0">
              <a:solidFill>
                <a:schemeClr val="tx1">
                  <a:lumMod val="50000"/>
                  <a:lumOff val="50000"/>
                </a:schemeClr>
              </a:solidFill>
              <a:latin typeface="+mn-ea"/>
            </a:endParaRPr>
          </a:p>
        </p:txBody>
      </p:sp>
      <p:sp>
        <p:nvSpPr>
          <p:cNvPr id="60" name="文本框 59"/>
          <p:cNvSpPr txBox="1"/>
          <p:nvPr/>
        </p:nvSpPr>
        <p:spPr>
          <a:xfrm>
            <a:off x="2347394" y="3929904"/>
            <a:ext cx="1152838" cy="553998"/>
          </a:xfrm>
          <a:prstGeom prst="rect">
            <a:avLst/>
          </a:prstGeom>
          <a:noFill/>
        </p:spPr>
        <p:txBody>
          <a:bodyPr wrap="square">
            <a:spAutoFit/>
          </a:bodyPr>
          <a:lstStyle/>
          <a:p>
            <a:pPr algn="ctr"/>
            <a:r>
              <a:rPr lang="en-US" altLang="zh-CN" sz="1000" dirty="0">
                <a:solidFill>
                  <a:schemeClr val="tx1">
                    <a:lumMod val="50000"/>
                    <a:lumOff val="50000"/>
                  </a:schemeClr>
                </a:solidFill>
                <a:latin typeface="+mn-ea"/>
              </a:rPr>
              <a:t>2023.03</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2022.05</a:t>
            </a:r>
            <a:endParaRPr lang="zh-CN" altLang="en-US" sz="1000" dirty="0">
              <a:solidFill>
                <a:schemeClr val="tx1">
                  <a:lumMod val="50000"/>
                  <a:lumOff val="50000"/>
                </a:schemeClr>
              </a:solidFill>
              <a:latin typeface="+mn-ea"/>
            </a:endParaRPr>
          </a:p>
        </p:txBody>
      </p:sp>
      <p:sp>
        <p:nvSpPr>
          <p:cNvPr id="61" name="文本框 60"/>
          <p:cNvSpPr txBox="1"/>
          <p:nvPr/>
        </p:nvSpPr>
        <p:spPr>
          <a:xfrm>
            <a:off x="1291059" y="4564167"/>
            <a:ext cx="1152838" cy="553998"/>
          </a:xfrm>
          <a:prstGeom prst="rect">
            <a:avLst/>
          </a:prstGeom>
          <a:noFill/>
        </p:spPr>
        <p:txBody>
          <a:bodyPr wrap="square">
            <a:spAutoFit/>
          </a:bodyPr>
          <a:lstStyle/>
          <a:p>
            <a:pPr algn="ctr"/>
            <a:r>
              <a:rPr lang="en-US" altLang="zh-CN" sz="1000" dirty="0">
                <a:solidFill>
                  <a:schemeClr val="tx1">
                    <a:lumMod val="50000"/>
                    <a:lumOff val="50000"/>
                  </a:schemeClr>
                </a:solidFill>
                <a:latin typeface="+mn-ea"/>
              </a:rPr>
              <a:t>2023.03</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2022.05</a:t>
            </a:r>
            <a:endParaRPr lang="zh-CN" altLang="en-US" sz="1000" dirty="0">
              <a:solidFill>
                <a:schemeClr val="tx1">
                  <a:lumMod val="50000"/>
                  <a:lumOff val="50000"/>
                </a:schemeClr>
              </a:solidFill>
              <a:latin typeface="+mn-ea"/>
            </a:endParaRPr>
          </a:p>
        </p:txBody>
      </p:sp>
      <p:sp>
        <p:nvSpPr>
          <p:cNvPr id="62" name="文本框 61"/>
          <p:cNvSpPr txBox="1"/>
          <p:nvPr/>
        </p:nvSpPr>
        <p:spPr>
          <a:xfrm>
            <a:off x="2347394" y="4564167"/>
            <a:ext cx="1152838" cy="553998"/>
          </a:xfrm>
          <a:prstGeom prst="rect">
            <a:avLst/>
          </a:prstGeom>
          <a:noFill/>
        </p:spPr>
        <p:txBody>
          <a:bodyPr wrap="square">
            <a:spAutoFit/>
          </a:bodyPr>
          <a:lstStyle/>
          <a:p>
            <a:pPr algn="ctr"/>
            <a:r>
              <a:rPr lang="en-US" altLang="zh-CN" sz="1000" dirty="0">
                <a:solidFill>
                  <a:schemeClr val="tx1">
                    <a:lumMod val="50000"/>
                    <a:lumOff val="50000"/>
                  </a:schemeClr>
                </a:solidFill>
                <a:latin typeface="+mn-ea"/>
              </a:rPr>
              <a:t>2023.03</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2022.05</a:t>
            </a:r>
            <a:endParaRPr lang="zh-CN" altLang="en-US" sz="1000" dirty="0">
              <a:solidFill>
                <a:schemeClr val="tx1">
                  <a:lumMod val="50000"/>
                  <a:lumOff val="50000"/>
                </a:schemeClr>
              </a:solidFill>
              <a:latin typeface="+mn-ea"/>
            </a:endParaRPr>
          </a:p>
        </p:txBody>
      </p:sp>
      <p:sp>
        <p:nvSpPr>
          <p:cNvPr id="63" name="文本框 62"/>
          <p:cNvSpPr txBox="1"/>
          <p:nvPr/>
        </p:nvSpPr>
        <p:spPr>
          <a:xfrm>
            <a:off x="1291059" y="5198430"/>
            <a:ext cx="1152838" cy="553998"/>
          </a:xfrm>
          <a:prstGeom prst="rect">
            <a:avLst/>
          </a:prstGeom>
          <a:noFill/>
        </p:spPr>
        <p:txBody>
          <a:bodyPr wrap="square">
            <a:spAutoFit/>
          </a:bodyPr>
          <a:lstStyle/>
          <a:p>
            <a:pPr algn="ctr"/>
            <a:r>
              <a:rPr lang="en-US" altLang="zh-CN" sz="1000" dirty="0">
                <a:solidFill>
                  <a:schemeClr val="tx1">
                    <a:lumMod val="50000"/>
                    <a:lumOff val="50000"/>
                  </a:schemeClr>
                </a:solidFill>
                <a:latin typeface="+mn-ea"/>
              </a:rPr>
              <a:t>2023.03</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2022.05</a:t>
            </a:r>
            <a:endParaRPr lang="zh-CN" altLang="en-US" sz="1000" dirty="0">
              <a:solidFill>
                <a:schemeClr val="tx1">
                  <a:lumMod val="50000"/>
                  <a:lumOff val="50000"/>
                </a:schemeClr>
              </a:solidFill>
              <a:latin typeface="+mn-ea"/>
            </a:endParaRPr>
          </a:p>
        </p:txBody>
      </p:sp>
      <p:sp>
        <p:nvSpPr>
          <p:cNvPr id="192" name="文本框 191"/>
          <p:cNvSpPr txBox="1"/>
          <p:nvPr/>
        </p:nvSpPr>
        <p:spPr>
          <a:xfrm>
            <a:off x="2347394" y="5198430"/>
            <a:ext cx="1152838" cy="553998"/>
          </a:xfrm>
          <a:prstGeom prst="rect">
            <a:avLst/>
          </a:prstGeom>
          <a:noFill/>
        </p:spPr>
        <p:txBody>
          <a:bodyPr wrap="square">
            <a:spAutoFit/>
          </a:bodyPr>
          <a:lstStyle/>
          <a:p>
            <a:pPr algn="ctr"/>
            <a:r>
              <a:rPr lang="en-US" altLang="zh-CN" sz="1000" dirty="0">
                <a:solidFill>
                  <a:schemeClr val="tx1">
                    <a:lumMod val="50000"/>
                    <a:lumOff val="50000"/>
                  </a:schemeClr>
                </a:solidFill>
                <a:latin typeface="+mn-ea"/>
              </a:rPr>
              <a:t>2023.03</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2022.05</a:t>
            </a:r>
            <a:endParaRPr lang="zh-CN" altLang="en-US" sz="1000" dirty="0">
              <a:solidFill>
                <a:schemeClr val="tx1">
                  <a:lumMod val="50000"/>
                  <a:lumOff val="50000"/>
                </a:schemeClr>
              </a:solidFill>
              <a:latin typeface="+mn-ea"/>
            </a:endParaRPr>
          </a:p>
        </p:txBody>
      </p:sp>
      <p:sp>
        <p:nvSpPr>
          <p:cNvPr id="193" name="文本框 192"/>
          <p:cNvSpPr txBox="1"/>
          <p:nvPr/>
        </p:nvSpPr>
        <p:spPr>
          <a:xfrm>
            <a:off x="1291059" y="5832693"/>
            <a:ext cx="1152838" cy="553998"/>
          </a:xfrm>
          <a:prstGeom prst="rect">
            <a:avLst/>
          </a:prstGeom>
          <a:noFill/>
        </p:spPr>
        <p:txBody>
          <a:bodyPr wrap="square">
            <a:spAutoFit/>
          </a:bodyPr>
          <a:lstStyle/>
          <a:p>
            <a:pPr algn="ctr"/>
            <a:r>
              <a:rPr lang="en-US" altLang="zh-CN" sz="1000" dirty="0">
                <a:solidFill>
                  <a:schemeClr val="tx1">
                    <a:lumMod val="50000"/>
                    <a:lumOff val="50000"/>
                  </a:schemeClr>
                </a:solidFill>
                <a:latin typeface="+mn-ea"/>
              </a:rPr>
              <a:t>2023.03</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2022.05</a:t>
            </a:r>
            <a:endParaRPr lang="zh-CN" altLang="en-US" sz="1000" dirty="0">
              <a:solidFill>
                <a:schemeClr val="tx1">
                  <a:lumMod val="50000"/>
                  <a:lumOff val="50000"/>
                </a:schemeClr>
              </a:solidFill>
              <a:latin typeface="+mn-ea"/>
            </a:endParaRPr>
          </a:p>
        </p:txBody>
      </p:sp>
      <p:sp>
        <p:nvSpPr>
          <p:cNvPr id="194" name="文本框 193"/>
          <p:cNvSpPr txBox="1"/>
          <p:nvPr/>
        </p:nvSpPr>
        <p:spPr>
          <a:xfrm>
            <a:off x="2347394" y="5832693"/>
            <a:ext cx="1152838" cy="553998"/>
          </a:xfrm>
          <a:prstGeom prst="rect">
            <a:avLst/>
          </a:prstGeom>
          <a:noFill/>
        </p:spPr>
        <p:txBody>
          <a:bodyPr wrap="square">
            <a:spAutoFit/>
          </a:bodyPr>
          <a:lstStyle/>
          <a:p>
            <a:pPr algn="ctr"/>
            <a:r>
              <a:rPr lang="en-US" altLang="zh-CN" sz="1000" dirty="0">
                <a:solidFill>
                  <a:schemeClr val="tx1">
                    <a:lumMod val="50000"/>
                    <a:lumOff val="50000"/>
                  </a:schemeClr>
                </a:solidFill>
                <a:latin typeface="+mn-ea"/>
              </a:rPr>
              <a:t>2023.03</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a:t>
            </a:r>
            <a:endParaRPr lang="en-US" altLang="zh-CN" sz="1000" dirty="0">
              <a:solidFill>
                <a:schemeClr val="tx1">
                  <a:lumMod val="50000"/>
                  <a:lumOff val="50000"/>
                </a:schemeClr>
              </a:solidFill>
              <a:latin typeface="+mn-ea"/>
            </a:endParaRPr>
          </a:p>
          <a:p>
            <a:pPr algn="ctr"/>
            <a:r>
              <a:rPr lang="en-US" altLang="zh-CN" sz="1000" dirty="0">
                <a:solidFill>
                  <a:schemeClr val="tx1">
                    <a:lumMod val="50000"/>
                    <a:lumOff val="50000"/>
                  </a:schemeClr>
                </a:solidFill>
                <a:latin typeface="+mn-ea"/>
              </a:rPr>
              <a:t>2022.05</a:t>
            </a:r>
            <a:endParaRPr lang="zh-CN" altLang="en-US" sz="1000" dirty="0">
              <a:solidFill>
                <a:schemeClr val="tx1">
                  <a:lumMod val="50000"/>
                  <a:lumOff val="50000"/>
                </a:schemeClr>
              </a:solidFill>
              <a:latin typeface="+mn-ea"/>
            </a:endParaRPr>
          </a:p>
        </p:txBody>
      </p:sp>
      <p:sp>
        <p:nvSpPr>
          <p:cNvPr id="195" name="矩形: 圆角 194"/>
          <p:cNvSpPr/>
          <p:nvPr/>
        </p:nvSpPr>
        <p:spPr>
          <a:xfrm>
            <a:off x="3520088" y="2070679"/>
            <a:ext cx="2049698" cy="44630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254000" dist="50800" dir="5400000" sx="101000" sy="101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96" name="矩形: 圆角 195"/>
          <p:cNvSpPr/>
          <p:nvPr/>
        </p:nvSpPr>
        <p:spPr>
          <a:xfrm>
            <a:off x="4544937" y="2714552"/>
            <a:ext cx="2049698" cy="44630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97" name="矩形: 圆角 196"/>
          <p:cNvSpPr/>
          <p:nvPr/>
        </p:nvSpPr>
        <p:spPr>
          <a:xfrm>
            <a:off x="5627284" y="3358425"/>
            <a:ext cx="3115879" cy="44630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254000" dist="50800" dir="5400000" sx="101000" sy="101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98" name="矩形: 圆角 197"/>
          <p:cNvSpPr/>
          <p:nvPr/>
        </p:nvSpPr>
        <p:spPr>
          <a:xfrm>
            <a:off x="6635805" y="4002298"/>
            <a:ext cx="3115879" cy="44630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99" name="矩形: 圆角 198"/>
          <p:cNvSpPr/>
          <p:nvPr/>
        </p:nvSpPr>
        <p:spPr>
          <a:xfrm>
            <a:off x="7740807" y="4646171"/>
            <a:ext cx="3115879" cy="44630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254000" dist="50800" dir="5400000" sx="101000" sy="101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00" name="矩形: 圆角 199"/>
          <p:cNvSpPr/>
          <p:nvPr/>
        </p:nvSpPr>
        <p:spPr>
          <a:xfrm>
            <a:off x="8743163" y="5290044"/>
            <a:ext cx="2157778" cy="44630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01" name="矩形: 圆角 200"/>
          <p:cNvSpPr/>
          <p:nvPr/>
        </p:nvSpPr>
        <p:spPr>
          <a:xfrm>
            <a:off x="8825789" y="5933916"/>
            <a:ext cx="3115879" cy="44630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254000" dist="50800" dir="5400000" sx="101000" sy="101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9782"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220436" y="475734"/>
            <a:ext cx="3538764"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45 </a:t>
            </a:r>
            <a:r>
              <a:rPr lang="zh-CN" altLang="en-US" dirty="0"/>
              <a:t>人群画像</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3" name="矩形: 圆角 12"/>
          <p:cNvSpPr/>
          <p:nvPr/>
        </p:nvSpPr>
        <p:spPr>
          <a:xfrm>
            <a:off x="926549" y="1917700"/>
            <a:ext cx="4719508" cy="4521715"/>
          </a:xfrm>
          <a:prstGeom prst="roundRect">
            <a:avLst>
              <a:gd name="adj" fmla="val 3881"/>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a:off x="885371" y="1598056"/>
            <a:ext cx="4067629" cy="660400"/>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5" name="文本框 14"/>
          <p:cNvSpPr txBox="1"/>
          <p:nvPr/>
        </p:nvSpPr>
        <p:spPr>
          <a:xfrm>
            <a:off x="2041751" y="1743590"/>
            <a:ext cx="2189389"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zh-CN" altLang="en-US" dirty="0">
                <a:solidFill>
                  <a:schemeClr val="bg1"/>
                </a:solidFill>
              </a:rPr>
              <a:t>新锐白领</a:t>
            </a:r>
            <a:endParaRPr lang="zh-CN" altLang="en-US" dirty="0">
              <a:solidFill>
                <a:schemeClr val="bg1"/>
              </a:solidFill>
            </a:endParaRPr>
          </a:p>
        </p:txBody>
      </p:sp>
      <p:sp>
        <p:nvSpPr>
          <p:cNvPr id="16" name="文本框 15"/>
          <p:cNvSpPr txBox="1"/>
          <p:nvPr/>
        </p:nvSpPr>
        <p:spPr>
          <a:xfrm>
            <a:off x="3102768" y="1773236"/>
            <a:ext cx="141339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chemeClr val="bg1"/>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chemeClr val="bg1"/>
              </a:solidFill>
              <a:effectLst/>
              <a:uLnTx/>
              <a:uFillTx/>
              <a:latin typeface="思源黑体 CN Normal"/>
              <a:ea typeface="思源黑体 CN Normal"/>
              <a:cs typeface="+mn-cs"/>
            </a:endParaRPr>
          </a:p>
        </p:txBody>
      </p:sp>
      <p:sp>
        <p:nvSpPr>
          <p:cNvPr id="17" name="椭圆 16"/>
          <p:cNvSpPr/>
          <p:nvPr/>
        </p:nvSpPr>
        <p:spPr>
          <a:xfrm>
            <a:off x="838766" y="1319139"/>
            <a:ext cx="1086696" cy="1086696"/>
          </a:xfrm>
          <a:prstGeom prst="ellipse">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320625" y="4783352"/>
            <a:ext cx="543739" cy="307777"/>
          </a:xfrm>
          <a:prstGeom prst="rect">
            <a:avLst/>
          </a:prstGeom>
          <a:noFill/>
        </p:spPr>
        <p:txBody>
          <a:bodyPr wrap="none" rtlCol="0">
            <a:spAutoFit/>
          </a:bodyPr>
          <a:lstStyle/>
          <a:p>
            <a:r>
              <a:rPr lang="zh-CN" altLang="en-US" sz="1400" dirty="0">
                <a:solidFill>
                  <a:schemeClr val="tx1">
                    <a:lumMod val="75000"/>
                    <a:lumOff val="25000"/>
                  </a:schemeClr>
                </a:solidFill>
                <a:latin typeface="+mj-ea"/>
                <a:ea typeface="+mj-ea"/>
              </a:rPr>
              <a:t>外观</a:t>
            </a:r>
            <a:endParaRPr lang="zh-CN" altLang="en-US" sz="1400" dirty="0">
              <a:solidFill>
                <a:schemeClr val="tx1">
                  <a:lumMod val="75000"/>
                  <a:lumOff val="25000"/>
                </a:schemeClr>
              </a:solidFill>
              <a:latin typeface="+mj-ea"/>
              <a:ea typeface="+mj-ea"/>
            </a:endParaRPr>
          </a:p>
        </p:txBody>
      </p:sp>
      <p:sp>
        <p:nvSpPr>
          <p:cNvPr id="20" name="文本框 19"/>
          <p:cNvSpPr txBox="1"/>
          <p:nvPr/>
        </p:nvSpPr>
        <p:spPr>
          <a:xfrm>
            <a:off x="3085080" y="2767312"/>
            <a:ext cx="1005403" cy="338554"/>
          </a:xfrm>
          <a:prstGeom prst="rect">
            <a:avLst/>
          </a:prstGeom>
          <a:noFill/>
        </p:spPr>
        <p:txBody>
          <a:bodyPr wrap="none" rtlCol="0">
            <a:spAutoFit/>
          </a:bodyPr>
          <a:lstStyle/>
          <a:p>
            <a:pPr algn="ctr"/>
            <a:r>
              <a:rPr lang="zh-CN" altLang="en-US" sz="1600" dirty="0">
                <a:solidFill>
                  <a:schemeClr val="tx1">
                    <a:lumMod val="75000"/>
                    <a:lumOff val="25000"/>
                  </a:schemeClr>
                </a:solidFill>
              </a:rPr>
              <a:t>一线城市</a:t>
            </a:r>
            <a:endParaRPr lang="zh-CN" altLang="en-US" sz="1600" dirty="0">
              <a:solidFill>
                <a:schemeClr val="tx1">
                  <a:lumMod val="75000"/>
                  <a:lumOff val="25000"/>
                </a:schemeClr>
              </a:solidFill>
            </a:endParaRPr>
          </a:p>
        </p:txBody>
      </p:sp>
      <p:sp>
        <p:nvSpPr>
          <p:cNvPr id="21" name="文本框 20"/>
          <p:cNvSpPr txBox="1"/>
          <p:nvPr/>
        </p:nvSpPr>
        <p:spPr>
          <a:xfrm>
            <a:off x="1972993" y="2767312"/>
            <a:ext cx="922048" cy="338554"/>
          </a:xfrm>
          <a:prstGeom prst="rect">
            <a:avLst/>
          </a:prstGeom>
          <a:noFill/>
        </p:spPr>
        <p:txBody>
          <a:bodyPr wrap="none" rtlCol="0">
            <a:spAutoFit/>
          </a:bodyPr>
          <a:lstStyle/>
          <a:p>
            <a:pPr algn="ctr"/>
            <a:r>
              <a:rPr lang="en-US" altLang="zh-CN" sz="1600" dirty="0">
                <a:solidFill>
                  <a:schemeClr val="tx1">
                    <a:lumMod val="75000"/>
                    <a:lumOff val="25000"/>
                  </a:schemeClr>
                </a:solidFill>
              </a:rPr>
              <a:t>25-30</a:t>
            </a:r>
            <a:r>
              <a:rPr lang="zh-CN" altLang="en-US" sz="1600" dirty="0">
                <a:solidFill>
                  <a:schemeClr val="tx1">
                    <a:lumMod val="75000"/>
                    <a:lumOff val="25000"/>
                  </a:schemeClr>
                </a:solidFill>
              </a:rPr>
              <a:t>岁</a:t>
            </a:r>
            <a:endParaRPr lang="zh-CN" altLang="en-US" sz="1600" dirty="0">
              <a:solidFill>
                <a:schemeClr val="tx1">
                  <a:lumMod val="75000"/>
                  <a:lumOff val="25000"/>
                </a:schemeClr>
              </a:solidFill>
            </a:endParaRPr>
          </a:p>
        </p:txBody>
      </p:sp>
      <p:sp>
        <p:nvSpPr>
          <p:cNvPr id="22" name="文本框 21"/>
          <p:cNvSpPr txBox="1"/>
          <p:nvPr/>
        </p:nvSpPr>
        <p:spPr>
          <a:xfrm>
            <a:off x="1187918" y="2767312"/>
            <a:ext cx="595035" cy="338554"/>
          </a:xfrm>
          <a:prstGeom prst="rect">
            <a:avLst/>
          </a:prstGeom>
          <a:noFill/>
        </p:spPr>
        <p:txBody>
          <a:bodyPr wrap="none" rtlCol="0">
            <a:spAutoFit/>
          </a:bodyPr>
          <a:lstStyle/>
          <a:p>
            <a:pPr algn="ctr"/>
            <a:r>
              <a:rPr lang="zh-CN" altLang="en-US" sz="1600" dirty="0">
                <a:solidFill>
                  <a:schemeClr val="tx1">
                    <a:lumMod val="75000"/>
                    <a:lumOff val="25000"/>
                  </a:schemeClr>
                </a:solidFill>
              </a:rPr>
              <a:t>女性</a:t>
            </a:r>
            <a:endParaRPr lang="zh-CN" altLang="en-US" sz="1600" dirty="0">
              <a:solidFill>
                <a:schemeClr val="tx1">
                  <a:lumMod val="75000"/>
                  <a:lumOff val="25000"/>
                </a:schemeClr>
              </a:solidFill>
            </a:endParaRPr>
          </a:p>
        </p:txBody>
      </p:sp>
      <p:sp>
        <p:nvSpPr>
          <p:cNvPr id="24" name="文本框 23"/>
          <p:cNvSpPr txBox="1"/>
          <p:nvPr/>
        </p:nvSpPr>
        <p:spPr>
          <a:xfrm>
            <a:off x="4280524" y="2767312"/>
            <a:ext cx="1099981" cy="338554"/>
          </a:xfrm>
          <a:prstGeom prst="rect">
            <a:avLst/>
          </a:prstGeom>
          <a:noFill/>
        </p:spPr>
        <p:txBody>
          <a:bodyPr wrap="none" rtlCol="0">
            <a:spAutoFit/>
          </a:bodyPr>
          <a:lstStyle/>
          <a:p>
            <a:pPr algn="ctr"/>
            <a:r>
              <a:rPr lang="zh-CN" altLang="en-US" sz="1600" dirty="0">
                <a:solidFill>
                  <a:schemeClr val="tx1">
                    <a:lumMod val="75000"/>
                    <a:lumOff val="25000"/>
                  </a:schemeClr>
                </a:solidFill>
              </a:rPr>
              <a:t>月入</a:t>
            </a:r>
            <a:r>
              <a:rPr lang="en-US" altLang="zh-CN" sz="1600" dirty="0">
                <a:solidFill>
                  <a:schemeClr val="tx1">
                    <a:lumMod val="75000"/>
                    <a:lumOff val="25000"/>
                  </a:schemeClr>
                </a:solidFill>
              </a:rPr>
              <a:t>1-2W</a:t>
            </a:r>
            <a:endParaRPr lang="zh-CN" altLang="en-US" sz="1600" dirty="0">
              <a:solidFill>
                <a:schemeClr val="tx1">
                  <a:lumMod val="75000"/>
                  <a:lumOff val="25000"/>
                </a:schemeClr>
              </a:solidFill>
            </a:endParaRPr>
          </a:p>
        </p:txBody>
      </p:sp>
      <p:cxnSp>
        <p:nvCxnSpPr>
          <p:cNvPr id="27" name="直接连接符 26"/>
          <p:cNvCxnSpPr/>
          <p:nvPr/>
        </p:nvCxnSpPr>
        <p:spPr>
          <a:xfrm flipV="1">
            <a:off x="1854025" y="2846100"/>
            <a:ext cx="0" cy="19218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9" name="直接连接符 448"/>
          <p:cNvCxnSpPr/>
          <p:nvPr/>
        </p:nvCxnSpPr>
        <p:spPr>
          <a:xfrm flipV="1">
            <a:off x="2968450" y="2846100"/>
            <a:ext cx="0" cy="19218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1" name="直接连接符 450"/>
          <p:cNvCxnSpPr/>
          <p:nvPr/>
        </p:nvCxnSpPr>
        <p:spPr>
          <a:xfrm flipV="1">
            <a:off x="4182888" y="2846100"/>
            <a:ext cx="0" cy="19218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52" name="矩形: 圆角 451"/>
          <p:cNvSpPr/>
          <p:nvPr/>
        </p:nvSpPr>
        <p:spPr>
          <a:xfrm>
            <a:off x="1205111" y="3436959"/>
            <a:ext cx="1157086" cy="338554"/>
          </a:xfrm>
          <a:prstGeom prst="roundRect">
            <a:avLst>
              <a:gd name="adj" fmla="val 5000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75000"/>
                    <a:lumOff val="25000"/>
                  </a:schemeClr>
                </a:solidFill>
              </a:rPr>
              <a:t>追求健康</a:t>
            </a:r>
            <a:endParaRPr lang="zh-CN" altLang="en-US" sz="1400" dirty="0">
              <a:solidFill>
                <a:schemeClr val="tx1">
                  <a:lumMod val="75000"/>
                  <a:lumOff val="25000"/>
                </a:schemeClr>
              </a:solidFill>
            </a:endParaRPr>
          </a:p>
        </p:txBody>
      </p:sp>
      <p:sp>
        <p:nvSpPr>
          <p:cNvPr id="453" name="矩形: 圆角 452"/>
          <p:cNvSpPr/>
          <p:nvPr/>
        </p:nvSpPr>
        <p:spPr>
          <a:xfrm>
            <a:off x="2692799" y="3436959"/>
            <a:ext cx="1157086" cy="338554"/>
          </a:xfrm>
          <a:prstGeom prst="roundRect">
            <a:avLst>
              <a:gd name="adj" fmla="val 5000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75000"/>
                    <a:lumOff val="25000"/>
                  </a:schemeClr>
                </a:solidFill>
              </a:rPr>
              <a:t>注重外形</a:t>
            </a:r>
            <a:endParaRPr lang="zh-CN" altLang="en-US" sz="1400" dirty="0">
              <a:solidFill>
                <a:schemeClr val="tx1">
                  <a:lumMod val="75000"/>
                  <a:lumOff val="25000"/>
                </a:schemeClr>
              </a:solidFill>
            </a:endParaRPr>
          </a:p>
        </p:txBody>
      </p:sp>
      <p:sp>
        <p:nvSpPr>
          <p:cNvPr id="454" name="矩形: 圆角 453"/>
          <p:cNvSpPr/>
          <p:nvPr/>
        </p:nvSpPr>
        <p:spPr>
          <a:xfrm>
            <a:off x="4180486" y="3436959"/>
            <a:ext cx="1157086" cy="338554"/>
          </a:xfrm>
          <a:prstGeom prst="roundRect">
            <a:avLst>
              <a:gd name="adj" fmla="val 5000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75000"/>
                    <a:lumOff val="25000"/>
                  </a:schemeClr>
                </a:solidFill>
              </a:rPr>
              <a:t>单身贵族</a:t>
            </a:r>
            <a:endParaRPr lang="zh-CN" altLang="en-US" sz="1400" dirty="0">
              <a:solidFill>
                <a:schemeClr val="tx1">
                  <a:lumMod val="75000"/>
                  <a:lumOff val="25000"/>
                </a:schemeClr>
              </a:solidFill>
            </a:endParaRPr>
          </a:p>
        </p:txBody>
      </p:sp>
      <p:sp>
        <p:nvSpPr>
          <p:cNvPr id="455" name="文本框 454"/>
          <p:cNvSpPr txBox="1"/>
          <p:nvPr/>
        </p:nvSpPr>
        <p:spPr>
          <a:xfrm>
            <a:off x="1187918" y="4122150"/>
            <a:ext cx="1261884" cy="523220"/>
          </a:xfrm>
          <a:prstGeom prst="rect">
            <a:avLst/>
          </a:prstGeom>
          <a:noFill/>
        </p:spPr>
        <p:txBody>
          <a:bodyPr wrap="none" rtlCol="0">
            <a:spAutoFit/>
          </a:bodyPr>
          <a:lstStyle/>
          <a:p>
            <a:r>
              <a:rPr lang="zh-CN" altLang="en-US" sz="1400" dirty="0">
                <a:solidFill>
                  <a:schemeClr val="tx1">
                    <a:lumMod val="75000"/>
                    <a:lumOff val="25000"/>
                  </a:schemeClr>
                </a:solidFill>
              </a:rPr>
              <a:t>对产品</a:t>
            </a:r>
            <a:endParaRPr lang="en-US" altLang="zh-CN" sz="1400" dirty="0">
              <a:solidFill>
                <a:schemeClr val="tx1">
                  <a:lumMod val="75000"/>
                  <a:lumOff val="25000"/>
                </a:schemeClr>
              </a:solidFill>
            </a:endParaRPr>
          </a:p>
          <a:p>
            <a:r>
              <a:rPr lang="zh-CN" altLang="en-US" sz="1400" dirty="0">
                <a:solidFill>
                  <a:schemeClr val="tx1">
                    <a:lumMod val="75000"/>
                    <a:lumOff val="25000"/>
                  </a:schemeClr>
                </a:solidFill>
              </a:rPr>
              <a:t>关注的利益点</a:t>
            </a:r>
            <a:endParaRPr lang="zh-CN" altLang="en-US" sz="1400" dirty="0">
              <a:solidFill>
                <a:schemeClr val="tx1">
                  <a:lumMod val="75000"/>
                  <a:lumOff val="25000"/>
                </a:schemeClr>
              </a:solidFill>
            </a:endParaRPr>
          </a:p>
        </p:txBody>
      </p:sp>
      <p:graphicFrame>
        <p:nvGraphicFramePr>
          <p:cNvPr id="458" name="图表 457"/>
          <p:cNvGraphicFramePr/>
          <p:nvPr/>
        </p:nvGraphicFramePr>
        <p:xfrm>
          <a:off x="2431913" y="4059570"/>
          <a:ext cx="3317139" cy="2130760"/>
        </p:xfrm>
        <a:graphic>
          <a:graphicData uri="http://schemas.openxmlformats.org/drawingml/2006/chart">
            <c:chart xmlns:c="http://schemas.openxmlformats.org/drawingml/2006/chart" xmlns:r="http://schemas.openxmlformats.org/officeDocument/2006/relationships" r:id="rId1"/>
          </a:graphicData>
        </a:graphic>
      </p:graphicFrame>
      <p:cxnSp>
        <p:nvCxnSpPr>
          <p:cNvPr id="459" name="直接连接符 458"/>
          <p:cNvCxnSpPr/>
          <p:nvPr/>
        </p:nvCxnSpPr>
        <p:spPr>
          <a:xfrm flipV="1">
            <a:off x="1320625" y="4841298"/>
            <a:ext cx="0" cy="19218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60" name="文本框 459"/>
          <p:cNvSpPr txBox="1"/>
          <p:nvPr/>
        </p:nvSpPr>
        <p:spPr>
          <a:xfrm>
            <a:off x="1320625" y="5208576"/>
            <a:ext cx="723275" cy="307777"/>
          </a:xfrm>
          <a:prstGeom prst="rect">
            <a:avLst/>
          </a:prstGeom>
          <a:noFill/>
        </p:spPr>
        <p:txBody>
          <a:bodyPr wrap="none" rtlCol="0">
            <a:spAutoFit/>
          </a:bodyPr>
          <a:lstStyle/>
          <a:p>
            <a:r>
              <a:rPr lang="zh-CN" altLang="en-US" sz="1400" dirty="0">
                <a:solidFill>
                  <a:schemeClr val="tx1">
                    <a:lumMod val="75000"/>
                    <a:lumOff val="25000"/>
                  </a:schemeClr>
                </a:solidFill>
                <a:latin typeface="+mj-ea"/>
                <a:ea typeface="+mj-ea"/>
              </a:rPr>
              <a:t>舒适性</a:t>
            </a:r>
            <a:endParaRPr lang="zh-CN" altLang="en-US" sz="1400" dirty="0">
              <a:solidFill>
                <a:schemeClr val="tx1">
                  <a:lumMod val="75000"/>
                  <a:lumOff val="25000"/>
                </a:schemeClr>
              </a:solidFill>
              <a:latin typeface="+mj-ea"/>
              <a:ea typeface="+mj-ea"/>
            </a:endParaRPr>
          </a:p>
        </p:txBody>
      </p:sp>
      <p:cxnSp>
        <p:nvCxnSpPr>
          <p:cNvPr id="461" name="直接连接符 460"/>
          <p:cNvCxnSpPr/>
          <p:nvPr/>
        </p:nvCxnSpPr>
        <p:spPr>
          <a:xfrm flipV="1">
            <a:off x="1320625" y="5266522"/>
            <a:ext cx="0" cy="19218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62" name="文本框 461"/>
          <p:cNvSpPr txBox="1"/>
          <p:nvPr/>
        </p:nvSpPr>
        <p:spPr>
          <a:xfrm>
            <a:off x="1320625" y="5617532"/>
            <a:ext cx="543739" cy="307777"/>
          </a:xfrm>
          <a:prstGeom prst="rect">
            <a:avLst/>
          </a:prstGeom>
          <a:noFill/>
        </p:spPr>
        <p:txBody>
          <a:bodyPr wrap="none" rtlCol="0">
            <a:spAutoFit/>
          </a:bodyPr>
          <a:lstStyle/>
          <a:p>
            <a:r>
              <a:rPr lang="zh-CN" altLang="en-US" sz="1400" dirty="0">
                <a:solidFill>
                  <a:schemeClr val="tx1">
                    <a:lumMod val="75000"/>
                    <a:lumOff val="25000"/>
                  </a:schemeClr>
                </a:solidFill>
                <a:latin typeface="+mj-ea"/>
                <a:ea typeface="+mj-ea"/>
              </a:rPr>
              <a:t>空间</a:t>
            </a:r>
            <a:endParaRPr lang="zh-CN" altLang="en-US" sz="1400" dirty="0">
              <a:solidFill>
                <a:schemeClr val="tx1">
                  <a:lumMod val="75000"/>
                  <a:lumOff val="25000"/>
                </a:schemeClr>
              </a:solidFill>
              <a:latin typeface="+mj-ea"/>
              <a:ea typeface="+mj-ea"/>
            </a:endParaRPr>
          </a:p>
        </p:txBody>
      </p:sp>
      <p:cxnSp>
        <p:nvCxnSpPr>
          <p:cNvPr id="463" name="直接连接符 462"/>
          <p:cNvCxnSpPr/>
          <p:nvPr/>
        </p:nvCxnSpPr>
        <p:spPr>
          <a:xfrm flipV="1">
            <a:off x="1320625" y="5675478"/>
            <a:ext cx="0" cy="19218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5" name="矩形: 圆角 204"/>
          <p:cNvSpPr/>
          <p:nvPr/>
        </p:nvSpPr>
        <p:spPr>
          <a:xfrm>
            <a:off x="6603165" y="1917700"/>
            <a:ext cx="4719508" cy="4521715"/>
          </a:xfrm>
          <a:prstGeom prst="roundRect">
            <a:avLst>
              <a:gd name="adj" fmla="val 3881"/>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圆角 208"/>
          <p:cNvSpPr/>
          <p:nvPr/>
        </p:nvSpPr>
        <p:spPr>
          <a:xfrm>
            <a:off x="6561987" y="1598056"/>
            <a:ext cx="4067629" cy="66040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10" name="文本框 209"/>
          <p:cNvSpPr txBox="1"/>
          <p:nvPr/>
        </p:nvSpPr>
        <p:spPr>
          <a:xfrm>
            <a:off x="7718367" y="1743590"/>
            <a:ext cx="2189389"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zh-CN" altLang="en-US" dirty="0">
                <a:solidFill>
                  <a:schemeClr val="bg1"/>
                </a:solidFill>
              </a:rPr>
              <a:t>职场精英</a:t>
            </a:r>
            <a:endParaRPr lang="zh-CN" altLang="en-US" dirty="0">
              <a:solidFill>
                <a:schemeClr val="bg1"/>
              </a:solidFill>
            </a:endParaRPr>
          </a:p>
        </p:txBody>
      </p:sp>
      <p:sp>
        <p:nvSpPr>
          <p:cNvPr id="211" name="文本框 210"/>
          <p:cNvSpPr txBox="1"/>
          <p:nvPr/>
        </p:nvSpPr>
        <p:spPr>
          <a:xfrm>
            <a:off x="8779384" y="1773236"/>
            <a:ext cx="141339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chemeClr val="bg1"/>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chemeClr val="bg1"/>
              </a:solidFill>
              <a:effectLst/>
              <a:uLnTx/>
              <a:uFillTx/>
              <a:latin typeface="思源黑体 CN Normal"/>
              <a:ea typeface="思源黑体 CN Normal"/>
              <a:cs typeface="+mn-cs"/>
            </a:endParaRPr>
          </a:p>
        </p:txBody>
      </p:sp>
      <p:sp>
        <p:nvSpPr>
          <p:cNvPr id="212" name="椭圆 211"/>
          <p:cNvSpPr/>
          <p:nvPr/>
        </p:nvSpPr>
        <p:spPr>
          <a:xfrm>
            <a:off x="6515382" y="1319139"/>
            <a:ext cx="1086696" cy="1086696"/>
          </a:xfrm>
          <a:prstGeom prst="ellipse">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文本框 212"/>
          <p:cNvSpPr txBox="1"/>
          <p:nvPr/>
        </p:nvSpPr>
        <p:spPr>
          <a:xfrm>
            <a:off x="6997241" y="4783352"/>
            <a:ext cx="723275" cy="307777"/>
          </a:xfrm>
          <a:prstGeom prst="rect">
            <a:avLst/>
          </a:prstGeom>
          <a:noFill/>
        </p:spPr>
        <p:txBody>
          <a:bodyPr wrap="none" rtlCol="0">
            <a:spAutoFit/>
          </a:bodyPr>
          <a:lstStyle/>
          <a:p>
            <a:r>
              <a:rPr lang="zh-CN" altLang="en-US" sz="1400" dirty="0">
                <a:solidFill>
                  <a:schemeClr val="tx1">
                    <a:lumMod val="75000"/>
                    <a:lumOff val="25000"/>
                  </a:schemeClr>
                </a:solidFill>
                <a:latin typeface="+mj-ea"/>
                <a:ea typeface="+mj-ea"/>
              </a:rPr>
              <a:t>操作感</a:t>
            </a:r>
            <a:endParaRPr lang="zh-CN" altLang="en-US" sz="1400" dirty="0">
              <a:solidFill>
                <a:schemeClr val="tx1">
                  <a:lumMod val="75000"/>
                  <a:lumOff val="25000"/>
                </a:schemeClr>
              </a:solidFill>
              <a:latin typeface="+mj-ea"/>
              <a:ea typeface="+mj-ea"/>
            </a:endParaRPr>
          </a:p>
        </p:txBody>
      </p:sp>
      <p:sp>
        <p:nvSpPr>
          <p:cNvPr id="214" name="文本框 213"/>
          <p:cNvSpPr txBox="1"/>
          <p:nvPr/>
        </p:nvSpPr>
        <p:spPr>
          <a:xfrm>
            <a:off x="8761696" y="2767312"/>
            <a:ext cx="1005403" cy="338554"/>
          </a:xfrm>
          <a:prstGeom prst="rect">
            <a:avLst/>
          </a:prstGeom>
          <a:noFill/>
        </p:spPr>
        <p:txBody>
          <a:bodyPr wrap="none" rtlCol="0">
            <a:spAutoFit/>
          </a:bodyPr>
          <a:lstStyle/>
          <a:p>
            <a:pPr algn="ctr"/>
            <a:r>
              <a:rPr lang="zh-CN" altLang="en-US" sz="1600" dirty="0">
                <a:solidFill>
                  <a:schemeClr val="tx1">
                    <a:lumMod val="75000"/>
                    <a:lumOff val="25000"/>
                  </a:schemeClr>
                </a:solidFill>
              </a:rPr>
              <a:t>一线城市</a:t>
            </a:r>
            <a:endParaRPr lang="zh-CN" altLang="en-US" sz="1600" dirty="0">
              <a:solidFill>
                <a:schemeClr val="tx1">
                  <a:lumMod val="75000"/>
                  <a:lumOff val="25000"/>
                </a:schemeClr>
              </a:solidFill>
            </a:endParaRPr>
          </a:p>
        </p:txBody>
      </p:sp>
      <p:sp>
        <p:nvSpPr>
          <p:cNvPr id="215" name="文本框 214"/>
          <p:cNvSpPr txBox="1"/>
          <p:nvPr/>
        </p:nvSpPr>
        <p:spPr>
          <a:xfrm>
            <a:off x="7649609" y="2767312"/>
            <a:ext cx="922048" cy="338554"/>
          </a:xfrm>
          <a:prstGeom prst="rect">
            <a:avLst/>
          </a:prstGeom>
          <a:noFill/>
        </p:spPr>
        <p:txBody>
          <a:bodyPr wrap="none" rtlCol="0">
            <a:spAutoFit/>
          </a:bodyPr>
          <a:lstStyle/>
          <a:p>
            <a:pPr algn="ctr"/>
            <a:r>
              <a:rPr lang="en-US" altLang="zh-CN" sz="1600" dirty="0">
                <a:solidFill>
                  <a:schemeClr val="tx1">
                    <a:lumMod val="75000"/>
                    <a:lumOff val="25000"/>
                  </a:schemeClr>
                </a:solidFill>
              </a:rPr>
              <a:t>30-40</a:t>
            </a:r>
            <a:r>
              <a:rPr lang="zh-CN" altLang="en-US" sz="1600" dirty="0">
                <a:solidFill>
                  <a:schemeClr val="tx1">
                    <a:lumMod val="75000"/>
                    <a:lumOff val="25000"/>
                  </a:schemeClr>
                </a:solidFill>
              </a:rPr>
              <a:t>岁</a:t>
            </a:r>
            <a:endParaRPr lang="zh-CN" altLang="en-US" sz="1600" dirty="0">
              <a:solidFill>
                <a:schemeClr val="tx1">
                  <a:lumMod val="75000"/>
                  <a:lumOff val="25000"/>
                </a:schemeClr>
              </a:solidFill>
            </a:endParaRPr>
          </a:p>
        </p:txBody>
      </p:sp>
      <p:sp>
        <p:nvSpPr>
          <p:cNvPr id="216" name="文本框 215"/>
          <p:cNvSpPr txBox="1"/>
          <p:nvPr/>
        </p:nvSpPr>
        <p:spPr>
          <a:xfrm>
            <a:off x="6864534" y="2767312"/>
            <a:ext cx="595035" cy="338554"/>
          </a:xfrm>
          <a:prstGeom prst="rect">
            <a:avLst/>
          </a:prstGeom>
          <a:noFill/>
        </p:spPr>
        <p:txBody>
          <a:bodyPr wrap="none" rtlCol="0">
            <a:spAutoFit/>
          </a:bodyPr>
          <a:lstStyle/>
          <a:p>
            <a:pPr algn="ctr"/>
            <a:r>
              <a:rPr lang="zh-CN" altLang="en-US" sz="1600" dirty="0">
                <a:solidFill>
                  <a:schemeClr val="tx1">
                    <a:lumMod val="75000"/>
                    <a:lumOff val="25000"/>
                  </a:schemeClr>
                </a:solidFill>
              </a:rPr>
              <a:t>男性</a:t>
            </a:r>
            <a:endParaRPr lang="zh-CN" altLang="en-US" sz="1600" dirty="0">
              <a:solidFill>
                <a:schemeClr val="tx1">
                  <a:lumMod val="75000"/>
                  <a:lumOff val="25000"/>
                </a:schemeClr>
              </a:solidFill>
            </a:endParaRPr>
          </a:p>
        </p:txBody>
      </p:sp>
      <p:sp>
        <p:nvSpPr>
          <p:cNvPr id="217" name="文本框 216"/>
          <p:cNvSpPr txBox="1"/>
          <p:nvPr/>
        </p:nvSpPr>
        <p:spPr>
          <a:xfrm>
            <a:off x="9957140" y="2767312"/>
            <a:ext cx="1099981" cy="338554"/>
          </a:xfrm>
          <a:prstGeom prst="rect">
            <a:avLst/>
          </a:prstGeom>
          <a:noFill/>
        </p:spPr>
        <p:txBody>
          <a:bodyPr wrap="none" rtlCol="0">
            <a:spAutoFit/>
          </a:bodyPr>
          <a:lstStyle/>
          <a:p>
            <a:pPr algn="ctr"/>
            <a:r>
              <a:rPr lang="zh-CN" altLang="en-US" sz="1600" dirty="0">
                <a:solidFill>
                  <a:schemeClr val="tx1">
                    <a:lumMod val="75000"/>
                    <a:lumOff val="25000"/>
                  </a:schemeClr>
                </a:solidFill>
              </a:rPr>
              <a:t>月入</a:t>
            </a:r>
            <a:r>
              <a:rPr lang="en-US" altLang="zh-CN" sz="1600" dirty="0">
                <a:solidFill>
                  <a:schemeClr val="tx1">
                    <a:lumMod val="75000"/>
                    <a:lumOff val="25000"/>
                  </a:schemeClr>
                </a:solidFill>
              </a:rPr>
              <a:t>2-4W</a:t>
            </a:r>
            <a:endParaRPr lang="zh-CN" altLang="en-US" sz="1600" dirty="0">
              <a:solidFill>
                <a:schemeClr val="tx1">
                  <a:lumMod val="75000"/>
                  <a:lumOff val="25000"/>
                </a:schemeClr>
              </a:solidFill>
            </a:endParaRPr>
          </a:p>
        </p:txBody>
      </p:sp>
      <p:cxnSp>
        <p:nvCxnSpPr>
          <p:cNvPr id="218" name="直接连接符 217"/>
          <p:cNvCxnSpPr/>
          <p:nvPr/>
        </p:nvCxnSpPr>
        <p:spPr>
          <a:xfrm flipV="1">
            <a:off x="7530641" y="2846100"/>
            <a:ext cx="0" cy="19218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V="1">
            <a:off x="8645066" y="2846100"/>
            <a:ext cx="0" cy="19218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flipV="1">
            <a:off x="9859504" y="2846100"/>
            <a:ext cx="0" cy="19218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1" name="矩形: 圆角 220"/>
          <p:cNvSpPr/>
          <p:nvPr/>
        </p:nvSpPr>
        <p:spPr>
          <a:xfrm>
            <a:off x="6881727" y="3436959"/>
            <a:ext cx="1157086" cy="338554"/>
          </a:xfrm>
          <a:prstGeom prst="roundRect">
            <a:avLst>
              <a:gd name="adj" fmla="val 5000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75000"/>
                    <a:lumOff val="25000"/>
                  </a:schemeClr>
                </a:solidFill>
              </a:rPr>
              <a:t>追求健康</a:t>
            </a:r>
            <a:endParaRPr lang="zh-CN" altLang="en-US" sz="1400" dirty="0">
              <a:solidFill>
                <a:schemeClr val="tx1">
                  <a:lumMod val="75000"/>
                  <a:lumOff val="25000"/>
                </a:schemeClr>
              </a:solidFill>
            </a:endParaRPr>
          </a:p>
        </p:txBody>
      </p:sp>
      <p:sp>
        <p:nvSpPr>
          <p:cNvPr id="222" name="矩形: 圆角 221"/>
          <p:cNvSpPr/>
          <p:nvPr/>
        </p:nvSpPr>
        <p:spPr>
          <a:xfrm>
            <a:off x="8369415" y="3436959"/>
            <a:ext cx="1157086" cy="338554"/>
          </a:xfrm>
          <a:prstGeom prst="roundRect">
            <a:avLst>
              <a:gd name="adj" fmla="val 5000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75000"/>
                    <a:lumOff val="25000"/>
                  </a:schemeClr>
                </a:solidFill>
              </a:rPr>
              <a:t>注重品质</a:t>
            </a:r>
            <a:endParaRPr lang="zh-CN" altLang="en-US" sz="1400" dirty="0">
              <a:solidFill>
                <a:schemeClr val="tx1">
                  <a:lumMod val="75000"/>
                  <a:lumOff val="25000"/>
                </a:schemeClr>
              </a:solidFill>
            </a:endParaRPr>
          </a:p>
        </p:txBody>
      </p:sp>
      <p:sp>
        <p:nvSpPr>
          <p:cNvPr id="223" name="矩形: 圆角 222"/>
          <p:cNvSpPr/>
          <p:nvPr/>
        </p:nvSpPr>
        <p:spPr>
          <a:xfrm>
            <a:off x="9857102" y="3436959"/>
            <a:ext cx="1157086" cy="338554"/>
          </a:xfrm>
          <a:prstGeom prst="roundRect">
            <a:avLst>
              <a:gd name="adj" fmla="val 5000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75000"/>
                    <a:lumOff val="25000"/>
                  </a:schemeClr>
                </a:solidFill>
              </a:rPr>
              <a:t>消费力强</a:t>
            </a:r>
            <a:endParaRPr lang="zh-CN" altLang="en-US" sz="1400" dirty="0">
              <a:solidFill>
                <a:schemeClr val="tx1">
                  <a:lumMod val="75000"/>
                  <a:lumOff val="25000"/>
                </a:schemeClr>
              </a:solidFill>
            </a:endParaRPr>
          </a:p>
        </p:txBody>
      </p:sp>
      <p:sp>
        <p:nvSpPr>
          <p:cNvPr id="480" name="文本框 479"/>
          <p:cNvSpPr txBox="1"/>
          <p:nvPr/>
        </p:nvSpPr>
        <p:spPr>
          <a:xfrm>
            <a:off x="6864534" y="4122150"/>
            <a:ext cx="1261884" cy="523220"/>
          </a:xfrm>
          <a:prstGeom prst="rect">
            <a:avLst/>
          </a:prstGeom>
          <a:noFill/>
        </p:spPr>
        <p:txBody>
          <a:bodyPr wrap="none" rtlCol="0">
            <a:spAutoFit/>
          </a:bodyPr>
          <a:lstStyle/>
          <a:p>
            <a:r>
              <a:rPr lang="zh-CN" altLang="en-US" sz="1400" dirty="0">
                <a:solidFill>
                  <a:schemeClr val="tx1">
                    <a:lumMod val="75000"/>
                    <a:lumOff val="25000"/>
                  </a:schemeClr>
                </a:solidFill>
              </a:rPr>
              <a:t>对产品</a:t>
            </a:r>
            <a:endParaRPr lang="en-US" altLang="zh-CN" sz="1400" dirty="0">
              <a:solidFill>
                <a:schemeClr val="tx1">
                  <a:lumMod val="75000"/>
                  <a:lumOff val="25000"/>
                </a:schemeClr>
              </a:solidFill>
            </a:endParaRPr>
          </a:p>
          <a:p>
            <a:r>
              <a:rPr lang="zh-CN" altLang="en-US" sz="1400" dirty="0">
                <a:solidFill>
                  <a:schemeClr val="tx1">
                    <a:lumMod val="75000"/>
                    <a:lumOff val="25000"/>
                  </a:schemeClr>
                </a:solidFill>
              </a:rPr>
              <a:t>关注的利益点</a:t>
            </a:r>
            <a:endParaRPr lang="zh-CN" altLang="en-US" sz="1400" dirty="0">
              <a:solidFill>
                <a:schemeClr val="tx1">
                  <a:lumMod val="75000"/>
                  <a:lumOff val="25000"/>
                </a:schemeClr>
              </a:solidFill>
            </a:endParaRPr>
          </a:p>
        </p:txBody>
      </p:sp>
      <p:graphicFrame>
        <p:nvGraphicFramePr>
          <p:cNvPr id="481" name="图表 480"/>
          <p:cNvGraphicFramePr/>
          <p:nvPr/>
        </p:nvGraphicFramePr>
        <p:xfrm>
          <a:off x="8108529" y="4059570"/>
          <a:ext cx="3317139" cy="2130760"/>
        </p:xfrm>
        <a:graphic>
          <a:graphicData uri="http://schemas.openxmlformats.org/drawingml/2006/chart">
            <c:chart xmlns:c="http://schemas.openxmlformats.org/drawingml/2006/chart" xmlns:r="http://schemas.openxmlformats.org/officeDocument/2006/relationships" r:id="rId2"/>
          </a:graphicData>
        </a:graphic>
      </p:graphicFrame>
      <p:cxnSp>
        <p:nvCxnSpPr>
          <p:cNvPr id="482" name="直接连接符 481"/>
          <p:cNvCxnSpPr/>
          <p:nvPr/>
        </p:nvCxnSpPr>
        <p:spPr>
          <a:xfrm flipV="1">
            <a:off x="6997241" y="4841298"/>
            <a:ext cx="0" cy="19218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83" name="文本框 482"/>
          <p:cNvSpPr txBox="1"/>
          <p:nvPr/>
        </p:nvSpPr>
        <p:spPr>
          <a:xfrm>
            <a:off x="6997241" y="5208576"/>
            <a:ext cx="543739" cy="307777"/>
          </a:xfrm>
          <a:prstGeom prst="rect">
            <a:avLst/>
          </a:prstGeom>
          <a:noFill/>
        </p:spPr>
        <p:txBody>
          <a:bodyPr wrap="none" rtlCol="0">
            <a:spAutoFit/>
          </a:bodyPr>
          <a:lstStyle/>
          <a:p>
            <a:r>
              <a:rPr lang="zh-CN" altLang="en-US" sz="1400" dirty="0">
                <a:solidFill>
                  <a:schemeClr val="tx1">
                    <a:lumMod val="75000"/>
                    <a:lumOff val="25000"/>
                  </a:schemeClr>
                </a:solidFill>
                <a:latin typeface="+mj-ea"/>
                <a:ea typeface="+mj-ea"/>
              </a:rPr>
              <a:t>外观</a:t>
            </a:r>
            <a:endParaRPr lang="zh-CN" altLang="en-US" sz="1400" dirty="0">
              <a:solidFill>
                <a:schemeClr val="tx1">
                  <a:lumMod val="75000"/>
                  <a:lumOff val="25000"/>
                </a:schemeClr>
              </a:solidFill>
              <a:latin typeface="+mj-ea"/>
              <a:ea typeface="+mj-ea"/>
            </a:endParaRPr>
          </a:p>
        </p:txBody>
      </p:sp>
      <p:cxnSp>
        <p:nvCxnSpPr>
          <p:cNvPr id="484" name="直接连接符 483"/>
          <p:cNvCxnSpPr/>
          <p:nvPr/>
        </p:nvCxnSpPr>
        <p:spPr>
          <a:xfrm flipV="1">
            <a:off x="6997241" y="5266522"/>
            <a:ext cx="0" cy="19218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85" name="文本框 484"/>
          <p:cNvSpPr txBox="1"/>
          <p:nvPr/>
        </p:nvSpPr>
        <p:spPr>
          <a:xfrm>
            <a:off x="6997241" y="5617532"/>
            <a:ext cx="543739" cy="307777"/>
          </a:xfrm>
          <a:prstGeom prst="rect">
            <a:avLst/>
          </a:prstGeom>
          <a:noFill/>
        </p:spPr>
        <p:txBody>
          <a:bodyPr wrap="none" rtlCol="0">
            <a:spAutoFit/>
          </a:bodyPr>
          <a:lstStyle/>
          <a:p>
            <a:r>
              <a:rPr lang="zh-CN" altLang="en-US" sz="1400" dirty="0">
                <a:solidFill>
                  <a:schemeClr val="tx1">
                    <a:lumMod val="75000"/>
                    <a:lumOff val="25000"/>
                  </a:schemeClr>
                </a:solidFill>
                <a:latin typeface="+mj-ea"/>
                <a:ea typeface="+mj-ea"/>
              </a:rPr>
              <a:t>空间</a:t>
            </a:r>
            <a:endParaRPr lang="zh-CN" altLang="en-US" sz="1400" dirty="0">
              <a:solidFill>
                <a:schemeClr val="tx1">
                  <a:lumMod val="75000"/>
                  <a:lumOff val="25000"/>
                </a:schemeClr>
              </a:solidFill>
              <a:latin typeface="+mj-ea"/>
              <a:ea typeface="+mj-ea"/>
            </a:endParaRPr>
          </a:p>
        </p:txBody>
      </p:sp>
      <p:cxnSp>
        <p:nvCxnSpPr>
          <p:cNvPr id="486" name="直接连接符 485"/>
          <p:cNvCxnSpPr/>
          <p:nvPr/>
        </p:nvCxnSpPr>
        <p:spPr>
          <a:xfrm flipV="1">
            <a:off x="6997241" y="5675478"/>
            <a:ext cx="0" cy="19218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96" name="图形 49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34880" y="1523050"/>
            <a:ext cx="648000" cy="648000"/>
          </a:xfrm>
          <a:prstGeom prst="rect">
            <a:avLst/>
          </a:prstGeom>
        </p:spPr>
      </p:pic>
      <p:pic>
        <p:nvPicPr>
          <p:cNvPr id="498" name="图形 49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1247" y="1523050"/>
            <a:ext cx="648000" cy="648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9782"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圆角 37"/>
          <p:cNvSpPr/>
          <p:nvPr/>
        </p:nvSpPr>
        <p:spPr>
          <a:xfrm flipH="1">
            <a:off x="283307" y="3864441"/>
            <a:ext cx="3751988" cy="2550327"/>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p:cNvSpPr/>
          <p:nvPr/>
        </p:nvSpPr>
        <p:spPr>
          <a:xfrm flipH="1">
            <a:off x="4239879" y="3864441"/>
            <a:ext cx="3751988" cy="2550327"/>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矩形: 圆角 472"/>
          <p:cNvSpPr/>
          <p:nvPr/>
        </p:nvSpPr>
        <p:spPr>
          <a:xfrm flipH="1">
            <a:off x="294431" y="1098772"/>
            <a:ext cx="11741991" cy="2617079"/>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20435" y="475734"/>
            <a:ext cx="4262139"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46 </a:t>
            </a:r>
            <a:r>
              <a:rPr lang="zh-CN" altLang="en-US" dirty="0"/>
              <a:t>营销运营效果分析 </a:t>
            </a:r>
            <a:r>
              <a:rPr lang="en-US" altLang="zh-CN" dirty="0"/>
              <a:t>/ </a:t>
            </a:r>
            <a:r>
              <a:rPr lang="zh-CN" altLang="en-US" dirty="0"/>
              <a:t>数据对比表图</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 name="文本框 10"/>
          <p:cNvSpPr txBox="1"/>
          <p:nvPr/>
        </p:nvSpPr>
        <p:spPr>
          <a:xfrm>
            <a:off x="421184" y="2760963"/>
            <a:ext cx="877163" cy="369332"/>
          </a:xfrm>
          <a:prstGeom prst="rect">
            <a:avLst/>
          </a:prstGeom>
          <a:noFill/>
        </p:spPr>
        <p:txBody>
          <a:bodyPr wrap="square" rtlCol="0">
            <a:spAutoFit/>
          </a:bodyPr>
          <a:lstStyle/>
          <a:p>
            <a:r>
              <a:rPr lang="zh-CN" altLang="en-US" dirty="0">
                <a:solidFill>
                  <a:schemeClr val="tx1">
                    <a:lumMod val="75000"/>
                    <a:lumOff val="25000"/>
                  </a:schemeClr>
                </a:solidFill>
              </a:rPr>
              <a:t>上月</a:t>
            </a:r>
            <a:endParaRPr lang="zh-CN" altLang="en-US" dirty="0">
              <a:solidFill>
                <a:schemeClr val="tx1">
                  <a:lumMod val="75000"/>
                  <a:lumOff val="25000"/>
                </a:schemeClr>
              </a:solidFill>
            </a:endParaRPr>
          </a:p>
        </p:txBody>
      </p:sp>
      <p:sp>
        <p:nvSpPr>
          <p:cNvPr id="12" name="文本框 11"/>
          <p:cNvSpPr txBox="1"/>
          <p:nvPr/>
        </p:nvSpPr>
        <p:spPr>
          <a:xfrm>
            <a:off x="421184" y="3230766"/>
            <a:ext cx="877163" cy="369332"/>
          </a:xfrm>
          <a:prstGeom prst="rect">
            <a:avLst/>
          </a:prstGeom>
          <a:noFill/>
        </p:spPr>
        <p:txBody>
          <a:bodyPr wrap="square" rtlCol="0">
            <a:spAutoFit/>
          </a:bodyPr>
          <a:lstStyle/>
          <a:p>
            <a:r>
              <a:rPr lang="zh-CN" altLang="en-US" dirty="0">
                <a:solidFill>
                  <a:schemeClr val="accent1"/>
                </a:solidFill>
                <a:latin typeface="+mj-ea"/>
                <a:ea typeface="+mj-ea"/>
              </a:rPr>
              <a:t>本月</a:t>
            </a:r>
            <a:endParaRPr lang="zh-CN" altLang="en-US" dirty="0">
              <a:solidFill>
                <a:schemeClr val="accent1"/>
              </a:solidFill>
              <a:latin typeface="+mj-ea"/>
              <a:ea typeface="+mj-ea"/>
            </a:endParaRPr>
          </a:p>
        </p:txBody>
      </p:sp>
      <p:sp>
        <p:nvSpPr>
          <p:cNvPr id="14" name="矩形: 圆角 13"/>
          <p:cNvSpPr/>
          <p:nvPr/>
        </p:nvSpPr>
        <p:spPr>
          <a:xfrm>
            <a:off x="1210890" y="1647996"/>
            <a:ext cx="1391736" cy="487564"/>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r>
              <a:rPr lang="en-US" altLang="zh-CN" sz="1600" dirty="0">
                <a:solidFill>
                  <a:schemeClr val="bg1"/>
                </a:solidFill>
                <a:latin typeface="+mj-ea"/>
                <a:ea typeface="+mj-ea"/>
              </a:rPr>
              <a:t>Aware</a:t>
            </a:r>
            <a:endParaRPr lang="zh-CN" altLang="en-US" sz="1600" dirty="0">
              <a:solidFill>
                <a:schemeClr val="bg1"/>
              </a:solidFill>
              <a:latin typeface="+mj-ea"/>
              <a:ea typeface="+mj-ea"/>
            </a:endParaRPr>
          </a:p>
        </p:txBody>
      </p:sp>
      <p:sp>
        <p:nvSpPr>
          <p:cNvPr id="15" name="文本框 14"/>
          <p:cNvSpPr txBox="1"/>
          <p:nvPr/>
        </p:nvSpPr>
        <p:spPr>
          <a:xfrm>
            <a:off x="1179380" y="2266850"/>
            <a:ext cx="1569660" cy="369332"/>
          </a:xfrm>
          <a:prstGeom prst="rect">
            <a:avLst/>
          </a:prstGeom>
          <a:noFill/>
        </p:spPr>
        <p:txBody>
          <a:bodyPr wrap="none" rtlCol="0">
            <a:spAutoFit/>
          </a:bodyPr>
          <a:lstStyle/>
          <a:p>
            <a:pPr algn="ctr"/>
            <a:r>
              <a:rPr lang="zh-CN" altLang="en-US" dirty="0">
                <a:solidFill>
                  <a:schemeClr val="tx1">
                    <a:lumMod val="75000"/>
                    <a:lumOff val="25000"/>
                  </a:schemeClr>
                </a:solidFill>
              </a:rPr>
              <a:t>内容浏览人数</a:t>
            </a:r>
            <a:endParaRPr lang="zh-CN" altLang="en-US" dirty="0">
              <a:solidFill>
                <a:schemeClr val="tx1">
                  <a:lumMod val="75000"/>
                  <a:lumOff val="25000"/>
                </a:schemeClr>
              </a:solidFill>
            </a:endParaRPr>
          </a:p>
        </p:txBody>
      </p:sp>
      <p:sp>
        <p:nvSpPr>
          <p:cNvPr id="16" name="文本框 15"/>
          <p:cNvSpPr txBox="1"/>
          <p:nvPr/>
        </p:nvSpPr>
        <p:spPr>
          <a:xfrm>
            <a:off x="1594555" y="2722974"/>
            <a:ext cx="739305" cy="338554"/>
          </a:xfrm>
          <a:prstGeom prst="rect">
            <a:avLst/>
          </a:prstGeom>
          <a:noFill/>
        </p:spPr>
        <p:txBody>
          <a:bodyPr wrap="none" rtlCol="0">
            <a:spAutoFit/>
          </a:bodyPr>
          <a:lstStyle/>
          <a:p>
            <a:pPr algn="ctr"/>
            <a:r>
              <a:rPr lang="en-US" altLang="zh-CN" sz="1600" dirty="0">
                <a:solidFill>
                  <a:schemeClr val="tx1">
                    <a:lumMod val="75000"/>
                    <a:lumOff val="25000"/>
                  </a:schemeClr>
                </a:solidFill>
              </a:rPr>
              <a:t>11.2W</a:t>
            </a:r>
            <a:endParaRPr lang="zh-CN" altLang="en-US" sz="1600" dirty="0">
              <a:solidFill>
                <a:schemeClr val="tx1">
                  <a:lumMod val="75000"/>
                  <a:lumOff val="25000"/>
                </a:schemeClr>
              </a:solidFill>
            </a:endParaRPr>
          </a:p>
        </p:txBody>
      </p:sp>
      <p:sp>
        <p:nvSpPr>
          <p:cNvPr id="17" name="文本框 16"/>
          <p:cNvSpPr txBox="1"/>
          <p:nvPr/>
        </p:nvSpPr>
        <p:spPr>
          <a:xfrm>
            <a:off x="1564098" y="3253289"/>
            <a:ext cx="800219" cy="338554"/>
          </a:xfrm>
          <a:prstGeom prst="rect">
            <a:avLst/>
          </a:prstGeom>
          <a:noFill/>
        </p:spPr>
        <p:txBody>
          <a:bodyPr wrap="none" rtlCol="0">
            <a:spAutoFit/>
          </a:bodyPr>
          <a:lstStyle/>
          <a:p>
            <a:pPr algn="ctr"/>
            <a:r>
              <a:rPr lang="en-US" altLang="zh-CN" sz="1600" dirty="0">
                <a:solidFill>
                  <a:schemeClr val="accent1"/>
                </a:solidFill>
                <a:latin typeface="+mj-ea"/>
                <a:ea typeface="+mj-ea"/>
              </a:rPr>
              <a:t>12.2W</a:t>
            </a:r>
            <a:endParaRPr lang="zh-CN" altLang="en-US" sz="1600" dirty="0">
              <a:solidFill>
                <a:schemeClr val="accent1"/>
              </a:solidFill>
              <a:latin typeface="+mj-ea"/>
              <a:ea typeface="+mj-ea"/>
            </a:endParaRPr>
          </a:p>
        </p:txBody>
      </p:sp>
      <p:sp>
        <p:nvSpPr>
          <p:cNvPr id="21" name="文本框 20"/>
          <p:cNvSpPr txBox="1"/>
          <p:nvPr/>
        </p:nvSpPr>
        <p:spPr>
          <a:xfrm>
            <a:off x="1583592" y="1252351"/>
            <a:ext cx="646331" cy="369332"/>
          </a:xfrm>
          <a:prstGeom prst="rect">
            <a:avLst/>
          </a:prstGeom>
          <a:noFill/>
        </p:spPr>
        <p:txBody>
          <a:bodyPr wrap="none" rtlCol="0">
            <a:spAutoFit/>
          </a:bodyPr>
          <a:lstStyle/>
          <a:p>
            <a:pPr algn="ctr"/>
            <a:r>
              <a:rPr lang="zh-CN" altLang="en-US" dirty="0">
                <a:solidFill>
                  <a:schemeClr val="tx1">
                    <a:lumMod val="75000"/>
                    <a:lumOff val="25000"/>
                  </a:schemeClr>
                </a:solidFill>
                <a:latin typeface="思源宋体 CN Heavy" panose="02020900000000000000" pitchFamily="18" charset="-122"/>
                <a:ea typeface="思源宋体 CN Heavy" panose="02020900000000000000" pitchFamily="18" charset="-122"/>
              </a:rPr>
              <a:t>了解</a:t>
            </a:r>
            <a:endParaRPr lang="zh-CN" altLang="en-US"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p:txBody>
      </p:sp>
      <p:sp>
        <p:nvSpPr>
          <p:cNvPr id="24" name="矩形: 圆角 23"/>
          <p:cNvSpPr/>
          <p:nvPr/>
        </p:nvSpPr>
        <p:spPr>
          <a:xfrm>
            <a:off x="3463541" y="1647996"/>
            <a:ext cx="1391736" cy="487564"/>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r>
              <a:rPr lang="en-US" altLang="zh-CN" sz="1600" dirty="0">
                <a:solidFill>
                  <a:schemeClr val="bg1"/>
                </a:solidFill>
                <a:latin typeface="+mj-ea"/>
                <a:ea typeface="+mj-ea"/>
              </a:rPr>
              <a:t>Appeal</a:t>
            </a:r>
            <a:endParaRPr lang="zh-CN" altLang="en-US" sz="1600" dirty="0">
              <a:solidFill>
                <a:schemeClr val="bg1"/>
              </a:solidFill>
              <a:latin typeface="+mj-ea"/>
              <a:ea typeface="+mj-ea"/>
            </a:endParaRPr>
          </a:p>
        </p:txBody>
      </p:sp>
      <p:sp>
        <p:nvSpPr>
          <p:cNvPr id="25" name="文本框 24"/>
          <p:cNvSpPr txBox="1"/>
          <p:nvPr/>
        </p:nvSpPr>
        <p:spPr>
          <a:xfrm>
            <a:off x="3432034" y="2266850"/>
            <a:ext cx="1569660" cy="369332"/>
          </a:xfrm>
          <a:prstGeom prst="rect">
            <a:avLst/>
          </a:prstGeom>
          <a:noFill/>
        </p:spPr>
        <p:txBody>
          <a:bodyPr wrap="none" rtlCol="0">
            <a:spAutoFit/>
          </a:bodyPr>
          <a:lstStyle/>
          <a:p>
            <a:pPr algn="ctr"/>
            <a:r>
              <a:rPr lang="zh-CN" altLang="en-US" dirty="0">
                <a:solidFill>
                  <a:schemeClr val="tx1">
                    <a:lumMod val="75000"/>
                    <a:lumOff val="25000"/>
                  </a:schemeClr>
                </a:solidFill>
              </a:rPr>
              <a:t>内容互动人数</a:t>
            </a:r>
            <a:endParaRPr lang="zh-CN" altLang="en-US" dirty="0">
              <a:solidFill>
                <a:schemeClr val="tx1">
                  <a:lumMod val="75000"/>
                  <a:lumOff val="25000"/>
                </a:schemeClr>
              </a:solidFill>
            </a:endParaRPr>
          </a:p>
        </p:txBody>
      </p:sp>
      <p:sp>
        <p:nvSpPr>
          <p:cNvPr id="26" name="文本框 25"/>
          <p:cNvSpPr txBox="1"/>
          <p:nvPr/>
        </p:nvSpPr>
        <p:spPr>
          <a:xfrm>
            <a:off x="3900907" y="2722974"/>
            <a:ext cx="631904" cy="338554"/>
          </a:xfrm>
          <a:prstGeom prst="rect">
            <a:avLst/>
          </a:prstGeom>
          <a:noFill/>
        </p:spPr>
        <p:txBody>
          <a:bodyPr wrap="none" rtlCol="0">
            <a:spAutoFit/>
          </a:bodyPr>
          <a:lstStyle/>
          <a:p>
            <a:pPr algn="ctr"/>
            <a:r>
              <a:rPr lang="en-US" altLang="zh-CN" sz="1600" dirty="0">
                <a:solidFill>
                  <a:schemeClr val="tx1">
                    <a:lumMod val="75000"/>
                    <a:lumOff val="25000"/>
                  </a:schemeClr>
                </a:solidFill>
              </a:rPr>
              <a:t>4.2W</a:t>
            </a:r>
            <a:endParaRPr lang="zh-CN" altLang="en-US" sz="1600" dirty="0">
              <a:solidFill>
                <a:schemeClr val="tx1">
                  <a:lumMod val="75000"/>
                  <a:lumOff val="25000"/>
                </a:schemeClr>
              </a:solidFill>
            </a:endParaRPr>
          </a:p>
        </p:txBody>
      </p:sp>
      <p:sp>
        <p:nvSpPr>
          <p:cNvPr id="27" name="文本框 26"/>
          <p:cNvSpPr txBox="1"/>
          <p:nvPr/>
        </p:nvSpPr>
        <p:spPr>
          <a:xfrm>
            <a:off x="3876862" y="3253289"/>
            <a:ext cx="679993" cy="338554"/>
          </a:xfrm>
          <a:prstGeom prst="rect">
            <a:avLst/>
          </a:prstGeom>
          <a:noFill/>
        </p:spPr>
        <p:txBody>
          <a:bodyPr wrap="none" rtlCol="0">
            <a:spAutoFit/>
          </a:bodyPr>
          <a:lstStyle/>
          <a:p>
            <a:pPr algn="ctr"/>
            <a:r>
              <a:rPr lang="en-US" altLang="zh-CN" sz="1600" dirty="0">
                <a:solidFill>
                  <a:schemeClr val="accent1"/>
                </a:solidFill>
                <a:latin typeface="+mj-ea"/>
                <a:ea typeface="+mj-ea"/>
              </a:rPr>
              <a:t>5.2W</a:t>
            </a:r>
            <a:endParaRPr lang="zh-CN" altLang="en-US" sz="1600" dirty="0">
              <a:solidFill>
                <a:schemeClr val="accent1"/>
              </a:solidFill>
              <a:latin typeface="+mj-ea"/>
              <a:ea typeface="+mj-ea"/>
            </a:endParaRPr>
          </a:p>
        </p:txBody>
      </p:sp>
      <p:sp>
        <p:nvSpPr>
          <p:cNvPr id="28" name="文本框 27"/>
          <p:cNvSpPr txBox="1"/>
          <p:nvPr/>
        </p:nvSpPr>
        <p:spPr>
          <a:xfrm>
            <a:off x="3836243" y="1252351"/>
            <a:ext cx="646332" cy="369332"/>
          </a:xfrm>
          <a:prstGeom prst="rect">
            <a:avLst/>
          </a:prstGeom>
          <a:noFill/>
        </p:spPr>
        <p:txBody>
          <a:bodyPr wrap="none" rtlCol="0">
            <a:spAutoFit/>
          </a:bodyPr>
          <a:lstStyle/>
          <a:p>
            <a:pPr algn="ctr"/>
            <a:r>
              <a:rPr lang="zh-CN" altLang="en-US" dirty="0">
                <a:solidFill>
                  <a:schemeClr val="tx1">
                    <a:lumMod val="75000"/>
                    <a:lumOff val="25000"/>
                  </a:schemeClr>
                </a:solidFill>
                <a:latin typeface="思源宋体 CN Heavy" panose="02020900000000000000" pitchFamily="18" charset="-122"/>
                <a:ea typeface="思源宋体 CN Heavy" panose="02020900000000000000" pitchFamily="18" charset="-122"/>
              </a:rPr>
              <a:t>吸引</a:t>
            </a:r>
            <a:endParaRPr lang="zh-CN" altLang="en-US"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p:txBody>
      </p:sp>
      <p:sp>
        <p:nvSpPr>
          <p:cNvPr id="31" name="矩形: 圆角 30"/>
          <p:cNvSpPr/>
          <p:nvPr/>
        </p:nvSpPr>
        <p:spPr>
          <a:xfrm>
            <a:off x="5716192" y="1647996"/>
            <a:ext cx="1391736" cy="487564"/>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r>
              <a:rPr lang="en-US" altLang="zh-CN" sz="1600">
                <a:solidFill>
                  <a:schemeClr val="bg1"/>
                </a:solidFill>
                <a:latin typeface="+mj-ea"/>
                <a:ea typeface="+mj-ea"/>
              </a:rPr>
              <a:t>Ask</a:t>
            </a:r>
            <a:endParaRPr lang="zh-CN" altLang="en-US" sz="1600" dirty="0">
              <a:solidFill>
                <a:schemeClr val="bg1"/>
              </a:solidFill>
              <a:latin typeface="+mj-ea"/>
              <a:ea typeface="+mj-ea"/>
            </a:endParaRPr>
          </a:p>
        </p:txBody>
      </p:sp>
      <p:sp>
        <p:nvSpPr>
          <p:cNvPr id="449" name="文本框 448"/>
          <p:cNvSpPr txBox="1"/>
          <p:nvPr/>
        </p:nvSpPr>
        <p:spPr>
          <a:xfrm>
            <a:off x="5684683" y="2266850"/>
            <a:ext cx="1569660" cy="369332"/>
          </a:xfrm>
          <a:prstGeom prst="rect">
            <a:avLst/>
          </a:prstGeom>
          <a:noFill/>
        </p:spPr>
        <p:txBody>
          <a:bodyPr wrap="none" rtlCol="0">
            <a:spAutoFit/>
          </a:bodyPr>
          <a:lstStyle/>
          <a:p>
            <a:pPr algn="ctr"/>
            <a:r>
              <a:rPr lang="zh-CN" altLang="en-US" dirty="0">
                <a:solidFill>
                  <a:schemeClr val="tx1">
                    <a:lumMod val="75000"/>
                    <a:lumOff val="25000"/>
                  </a:schemeClr>
                </a:solidFill>
              </a:rPr>
              <a:t>引导进店人数</a:t>
            </a:r>
            <a:endParaRPr lang="zh-CN" altLang="en-US" dirty="0">
              <a:solidFill>
                <a:schemeClr val="tx1">
                  <a:lumMod val="75000"/>
                  <a:lumOff val="25000"/>
                </a:schemeClr>
              </a:solidFill>
            </a:endParaRPr>
          </a:p>
        </p:txBody>
      </p:sp>
      <p:sp>
        <p:nvSpPr>
          <p:cNvPr id="450" name="文本框 449"/>
          <p:cNvSpPr txBox="1"/>
          <p:nvPr/>
        </p:nvSpPr>
        <p:spPr>
          <a:xfrm>
            <a:off x="6099858" y="2722974"/>
            <a:ext cx="739305" cy="338554"/>
          </a:xfrm>
          <a:prstGeom prst="rect">
            <a:avLst/>
          </a:prstGeom>
          <a:noFill/>
        </p:spPr>
        <p:txBody>
          <a:bodyPr wrap="none" rtlCol="0">
            <a:spAutoFit/>
          </a:bodyPr>
          <a:lstStyle/>
          <a:p>
            <a:pPr algn="ctr"/>
            <a:r>
              <a:rPr lang="en-US" altLang="zh-CN" sz="1600" dirty="0">
                <a:solidFill>
                  <a:schemeClr val="tx1">
                    <a:lumMod val="75000"/>
                    <a:lumOff val="25000"/>
                  </a:schemeClr>
                </a:solidFill>
              </a:rPr>
              <a:t>3.77W</a:t>
            </a:r>
            <a:endParaRPr lang="zh-CN" altLang="en-US" sz="1600" dirty="0">
              <a:solidFill>
                <a:schemeClr val="tx1">
                  <a:lumMod val="75000"/>
                  <a:lumOff val="25000"/>
                </a:schemeClr>
              </a:solidFill>
            </a:endParaRPr>
          </a:p>
        </p:txBody>
      </p:sp>
      <p:sp>
        <p:nvSpPr>
          <p:cNvPr id="451" name="文本框 450"/>
          <p:cNvSpPr txBox="1"/>
          <p:nvPr/>
        </p:nvSpPr>
        <p:spPr>
          <a:xfrm>
            <a:off x="6069400" y="3253289"/>
            <a:ext cx="800220" cy="338554"/>
          </a:xfrm>
          <a:prstGeom prst="rect">
            <a:avLst/>
          </a:prstGeom>
          <a:noFill/>
        </p:spPr>
        <p:txBody>
          <a:bodyPr wrap="none" rtlCol="0">
            <a:spAutoFit/>
          </a:bodyPr>
          <a:lstStyle/>
          <a:p>
            <a:pPr algn="ctr"/>
            <a:r>
              <a:rPr lang="en-US" altLang="zh-CN" sz="1600" dirty="0">
                <a:solidFill>
                  <a:schemeClr val="accent1"/>
                </a:solidFill>
                <a:latin typeface="+mj-ea"/>
                <a:ea typeface="+mj-ea"/>
              </a:rPr>
              <a:t>3.98W</a:t>
            </a:r>
            <a:endParaRPr lang="zh-CN" altLang="en-US" sz="1600" dirty="0">
              <a:solidFill>
                <a:schemeClr val="accent1"/>
              </a:solidFill>
              <a:latin typeface="+mj-ea"/>
              <a:ea typeface="+mj-ea"/>
            </a:endParaRPr>
          </a:p>
        </p:txBody>
      </p:sp>
      <p:sp>
        <p:nvSpPr>
          <p:cNvPr id="452" name="文本框 451"/>
          <p:cNvSpPr txBox="1"/>
          <p:nvPr/>
        </p:nvSpPr>
        <p:spPr>
          <a:xfrm>
            <a:off x="6088895" y="1252351"/>
            <a:ext cx="646331" cy="369332"/>
          </a:xfrm>
          <a:prstGeom prst="rect">
            <a:avLst/>
          </a:prstGeom>
          <a:noFill/>
        </p:spPr>
        <p:txBody>
          <a:bodyPr wrap="none" rtlCol="0">
            <a:spAutoFit/>
          </a:bodyPr>
          <a:lstStyle/>
          <a:p>
            <a:pPr algn="ctr"/>
            <a:r>
              <a:rPr lang="zh-CN" altLang="en-US" dirty="0">
                <a:solidFill>
                  <a:schemeClr val="tx1">
                    <a:lumMod val="75000"/>
                    <a:lumOff val="25000"/>
                  </a:schemeClr>
                </a:solidFill>
                <a:latin typeface="思源宋体 CN Heavy" panose="02020900000000000000" pitchFamily="18" charset="-122"/>
                <a:ea typeface="思源宋体 CN Heavy" panose="02020900000000000000" pitchFamily="18" charset="-122"/>
              </a:rPr>
              <a:t>问询</a:t>
            </a:r>
            <a:endParaRPr lang="zh-CN" altLang="en-US"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p:txBody>
      </p:sp>
      <p:sp>
        <p:nvSpPr>
          <p:cNvPr id="454" name="矩形: 圆角 453"/>
          <p:cNvSpPr/>
          <p:nvPr/>
        </p:nvSpPr>
        <p:spPr>
          <a:xfrm>
            <a:off x="7968843" y="1647996"/>
            <a:ext cx="1391736" cy="487564"/>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r>
              <a:rPr lang="en-US" altLang="zh-CN" sz="1600" dirty="0">
                <a:solidFill>
                  <a:schemeClr val="bg1"/>
                </a:solidFill>
                <a:latin typeface="+mj-ea"/>
                <a:ea typeface="+mj-ea"/>
              </a:rPr>
              <a:t>Act</a:t>
            </a:r>
            <a:endParaRPr lang="zh-CN" altLang="en-US" sz="1600" dirty="0">
              <a:solidFill>
                <a:schemeClr val="bg1"/>
              </a:solidFill>
              <a:latin typeface="+mj-ea"/>
              <a:ea typeface="+mj-ea"/>
            </a:endParaRPr>
          </a:p>
        </p:txBody>
      </p:sp>
      <p:sp>
        <p:nvSpPr>
          <p:cNvPr id="455" name="文本框 454"/>
          <p:cNvSpPr txBox="1"/>
          <p:nvPr/>
        </p:nvSpPr>
        <p:spPr>
          <a:xfrm>
            <a:off x="7937335" y="2266850"/>
            <a:ext cx="1569660" cy="369332"/>
          </a:xfrm>
          <a:prstGeom prst="rect">
            <a:avLst/>
          </a:prstGeom>
          <a:noFill/>
        </p:spPr>
        <p:txBody>
          <a:bodyPr wrap="none" rtlCol="0">
            <a:spAutoFit/>
          </a:bodyPr>
          <a:lstStyle/>
          <a:p>
            <a:pPr algn="ctr"/>
            <a:r>
              <a:rPr lang="zh-CN" altLang="en-US" dirty="0">
                <a:solidFill>
                  <a:schemeClr val="tx1">
                    <a:lumMod val="75000"/>
                    <a:lumOff val="25000"/>
                  </a:schemeClr>
                </a:solidFill>
              </a:rPr>
              <a:t>引导支付人数</a:t>
            </a:r>
            <a:endParaRPr lang="zh-CN" altLang="en-US" dirty="0">
              <a:solidFill>
                <a:schemeClr val="tx1">
                  <a:lumMod val="75000"/>
                  <a:lumOff val="25000"/>
                </a:schemeClr>
              </a:solidFill>
            </a:endParaRPr>
          </a:p>
        </p:txBody>
      </p:sp>
      <p:sp>
        <p:nvSpPr>
          <p:cNvPr id="456" name="文本框 455"/>
          <p:cNvSpPr txBox="1"/>
          <p:nvPr/>
        </p:nvSpPr>
        <p:spPr>
          <a:xfrm>
            <a:off x="8352508" y="2722974"/>
            <a:ext cx="739305" cy="338554"/>
          </a:xfrm>
          <a:prstGeom prst="rect">
            <a:avLst/>
          </a:prstGeom>
          <a:noFill/>
        </p:spPr>
        <p:txBody>
          <a:bodyPr wrap="none" rtlCol="0">
            <a:spAutoFit/>
          </a:bodyPr>
          <a:lstStyle/>
          <a:p>
            <a:pPr algn="ctr"/>
            <a:r>
              <a:rPr lang="en-US" altLang="zh-CN" sz="1600" dirty="0">
                <a:solidFill>
                  <a:schemeClr val="tx1">
                    <a:lumMod val="75000"/>
                    <a:lumOff val="25000"/>
                  </a:schemeClr>
                </a:solidFill>
              </a:rPr>
              <a:t>1.12W</a:t>
            </a:r>
            <a:endParaRPr lang="zh-CN" altLang="en-US" sz="1600" dirty="0">
              <a:solidFill>
                <a:schemeClr val="tx1">
                  <a:lumMod val="75000"/>
                  <a:lumOff val="25000"/>
                </a:schemeClr>
              </a:solidFill>
            </a:endParaRPr>
          </a:p>
        </p:txBody>
      </p:sp>
      <p:sp>
        <p:nvSpPr>
          <p:cNvPr id="457" name="文本框 456"/>
          <p:cNvSpPr txBox="1"/>
          <p:nvPr/>
        </p:nvSpPr>
        <p:spPr>
          <a:xfrm>
            <a:off x="8322051" y="3253289"/>
            <a:ext cx="800220" cy="338554"/>
          </a:xfrm>
          <a:prstGeom prst="rect">
            <a:avLst/>
          </a:prstGeom>
          <a:noFill/>
        </p:spPr>
        <p:txBody>
          <a:bodyPr wrap="none" rtlCol="0">
            <a:spAutoFit/>
          </a:bodyPr>
          <a:lstStyle/>
          <a:p>
            <a:pPr algn="ctr"/>
            <a:r>
              <a:rPr lang="en-US" altLang="zh-CN" sz="1600" dirty="0">
                <a:solidFill>
                  <a:schemeClr val="accent1"/>
                </a:solidFill>
                <a:latin typeface="+mj-ea"/>
                <a:ea typeface="+mj-ea"/>
              </a:rPr>
              <a:t>1.24W</a:t>
            </a:r>
            <a:endParaRPr lang="zh-CN" altLang="en-US" sz="1600" dirty="0">
              <a:solidFill>
                <a:schemeClr val="accent1"/>
              </a:solidFill>
              <a:latin typeface="+mj-ea"/>
              <a:ea typeface="+mj-ea"/>
            </a:endParaRPr>
          </a:p>
        </p:txBody>
      </p:sp>
      <p:sp>
        <p:nvSpPr>
          <p:cNvPr id="458" name="文本框 457"/>
          <p:cNvSpPr txBox="1"/>
          <p:nvPr/>
        </p:nvSpPr>
        <p:spPr>
          <a:xfrm>
            <a:off x="8341546" y="1252351"/>
            <a:ext cx="646331" cy="369332"/>
          </a:xfrm>
          <a:prstGeom prst="rect">
            <a:avLst/>
          </a:prstGeom>
          <a:noFill/>
        </p:spPr>
        <p:txBody>
          <a:bodyPr wrap="none" rtlCol="0">
            <a:spAutoFit/>
          </a:bodyPr>
          <a:lstStyle/>
          <a:p>
            <a:pPr algn="ctr"/>
            <a:r>
              <a:rPr lang="zh-CN" altLang="en-US" dirty="0">
                <a:solidFill>
                  <a:schemeClr val="tx1">
                    <a:lumMod val="75000"/>
                    <a:lumOff val="25000"/>
                  </a:schemeClr>
                </a:solidFill>
                <a:latin typeface="思源宋体 CN Heavy" panose="02020900000000000000" pitchFamily="18" charset="-122"/>
                <a:ea typeface="思源宋体 CN Heavy" panose="02020900000000000000" pitchFamily="18" charset="-122"/>
              </a:rPr>
              <a:t>行动</a:t>
            </a:r>
            <a:endParaRPr lang="zh-CN" altLang="en-US"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p:txBody>
      </p:sp>
      <p:sp>
        <p:nvSpPr>
          <p:cNvPr id="460" name="矩形: 圆角 459"/>
          <p:cNvSpPr/>
          <p:nvPr/>
        </p:nvSpPr>
        <p:spPr>
          <a:xfrm>
            <a:off x="10221494" y="1647996"/>
            <a:ext cx="1391736" cy="487564"/>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r>
              <a:rPr lang="en-US" altLang="zh-CN" sz="1600" dirty="0">
                <a:solidFill>
                  <a:schemeClr val="bg1"/>
                </a:solidFill>
                <a:latin typeface="+mj-ea"/>
                <a:ea typeface="+mj-ea"/>
              </a:rPr>
              <a:t>Advocate</a:t>
            </a:r>
            <a:endParaRPr lang="zh-CN" altLang="en-US" sz="1600" dirty="0">
              <a:solidFill>
                <a:schemeClr val="bg1"/>
              </a:solidFill>
              <a:latin typeface="+mj-ea"/>
              <a:ea typeface="+mj-ea"/>
            </a:endParaRPr>
          </a:p>
        </p:txBody>
      </p:sp>
      <p:sp>
        <p:nvSpPr>
          <p:cNvPr id="461" name="文本框 460"/>
          <p:cNvSpPr txBox="1"/>
          <p:nvPr/>
        </p:nvSpPr>
        <p:spPr>
          <a:xfrm>
            <a:off x="10305403" y="2266850"/>
            <a:ext cx="1338828" cy="369332"/>
          </a:xfrm>
          <a:prstGeom prst="rect">
            <a:avLst/>
          </a:prstGeom>
          <a:noFill/>
        </p:spPr>
        <p:txBody>
          <a:bodyPr wrap="none" rtlCol="0">
            <a:spAutoFit/>
          </a:bodyPr>
          <a:lstStyle/>
          <a:p>
            <a:pPr algn="ctr"/>
            <a:r>
              <a:rPr lang="zh-CN" altLang="en-US" dirty="0">
                <a:solidFill>
                  <a:schemeClr val="tx1">
                    <a:lumMod val="75000"/>
                    <a:lumOff val="25000"/>
                  </a:schemeClr>
                </a:solidFill>
              </a:rPr>
              <a:t>新增粉丝数</a:t>
            </a:r>
            <a:endParaRPr lang="zh-CN" altLang="en-US" dirty="0">
              <a:solidFill>
                <a:schemeClr val="tx1">
                  <a:lumMod val="75000"/>
                  <a:lumOff val="25000"/>
                </a:schemeClr>
              </a:solidFill>
            </a:endParaRPr>
          </a:p>
        </p:txBody>
      </p:sp>
      <p:sp>
        <p:nvSpPr>
          <p:cNvPr id="462" name="文本框 461"/>
          <p:cNvSpPr txBox="1"/>
          <p:nvPr/>
        </p:nvSpPr>
        <p:spPr>
          <a:xfrm>
            <a:off x="10605159" y="2722974"/>
            <a:ext cx="739305" cy="338554"/>
          </a:xfrm>
          <a:prstGeom prst="rect">
            <a:avLst/>
          </a:prstGeom>
          <a:noFill/>
        </p:spPr>
        <p:txBody>
          <a:bodyPr wrap="none" rtlCol="0">
            <a:spAutoFit/>
          </a:bodyPr>
          <a:lstStyle/>
          <a:p>
            <a:pPr algn="ctr"/>
            <a:r>
              <a:rPr lang="en-US" altLang="zh-CN" sz="1600" dirty="0">
                <a:solidFill>
                  <a:schemeClr val="tx1">
                    <a:lumMod val="75000"/>
                    <a:lumOff val="25000"/>
                  </a:schemeClr>
                </a:solidFill>
              </a:rPr>
              <a:t>0.56W</a:t>
            </a:r>
            <a:endParaRPr lang="zh-CN" altLang="en-US" sz="1600" dirty="0">
              <a:solidFill>
                <a:schemeClr val="tx1">
                  <a:lumMod val="75000"/>
                  <a:lumOff val="25000"/>
                </a:schemeClr>
              </a:solidFill>
            </a:endParaRPr>
          </a:p>
        </p:txBody>
      </p:sp>
      <p:sp>
        <p:nvSpPr>
          <p:cNvPr id="463" name="文本框 462"/>
          <p:cNvSpPr txBox="1"/>
          <p:nvPr/>
        </p:nvSpPr>
        <p:spPr>
          <a:xfrm>
            <a:off x="10574702" y="3253289"/>
            <a:ext cx="800220" cy="338554"/>
          </a:xfrm>
          <a:prstGeom prst="rect">
            <a:avLst/>
          </a:prstGeom>
          <a:noFill/>
        </p:spPr>
        <p:txBody>
          <a:bodyPr wrap="none" rtlCol="0">
            <a:spAutoFit/>
          </a:bodyPr>
          <a:lstStyle/>
          <a:p>
            <a:pPr algn="ctr"/>
            <a:r>
              <a:rPr lang="en-US" altLang="zh-CN" sz="1600" dirty="0">
                <a:solidFill>
                  <a:schemeClr val="accent1"/>
                </a:solidFill>
                <a:latin typeface="+mj-ea"/>
                <a:ea typeface="+mj-ea"/>
              </a:rPr>
              <a:t>0.71W</a:t>
            </a:r>
            <a:endParaRPr lang="zh-CN" altLang="en-US" sz="1600" dirty="0">
              <a:solidFill>
                <a:schemeClr val="accent1"/>
              </a:solidFill>
              <a:latin typeface="+mj-ea"/>
              <a:ea typeface="+mj-ea"/>
            </a:endParaRPr>
          </a:p>
        </p:txBody>
      </p:sp>
      <p:sp>
        <p:nvSpPr>
          <p:cNvPr id="464" name="文本框 463"/>
          <p:cNvSpPr txBox="1"/>
          <p:nvPr/>
        </p:nvSpPr>
        <p:spPr>
          <a:xfrm>
            <a:off x="10594196" y="1252351"/>
            <a:ext cx="646331" cy="369332"/>
          </a:xfrm>
          <a:prstGeom prst="rect">
            <a:avLst/>
          </a:prstGeom>
          <a:noFill/>
        </p:spPr>
        <p:txBody>
          <a:bodyPr wrap="none" rtlCol="0">
            <a:spAutoFit/>
          </a:bodyPr>
          <a:lstStyle/>
          <a:p>
            <a:pPr algn="ctr"/>
            <a:r>
              <a:rPr lang="zh-CN" altLang="en-US" dirty="0">
                <a:solidFill>
                  <a:schemeClr val="tx1">
                    <a:lumMod val="75000"/>
                    <a:lumOff val="25000"/>
                  </a:schemeClr>
                </a:solidFill>
                <a:latin typeface="思源宋体 CN Heavy" panose="02020900000000000000" pitchFamily="18" charset="-122"/>
                <a:ea typeface="思源宋体 CN Heavy" panose="02020900000000000000" pitchFamily="18" charset="-122"/>
              </a:rPr>
              <a:t>拥护</a:t>
            </a:r>
            <a:endParaRPr lang="zh-CN" altLang="en-US"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p:txBody>
      </p:sp>
      <p:cxnSp>
        <p:nvCxnSpPr>
          <p:cNvPr id="476" name="直接连接符 475"/>
          <p:cNvCxnSpPr/>
          <p:nvPr/>
        </p:nvCxnSpPr>
        <p:spPr>
          <a:xfrm>
            <a:off x="3022600" y="1410595"/>
            <a:ext cx="0" cy="215068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8" name="直接连接符 477"/>
          <p:cNvCxnSpPr/>
          <p:nvPr/>
        </p:nvCxnSpPr>
        <p:spPr>
          <a:xfrm>
            <a:off x="5321300" y="1410595"/>
            <a:ext cx="0" cy="215068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9" name="直接连接符 478"/>
          <p:cNvCxnSpPr/>
          <p:nvPr/>
        </p:nvCxnSpPr>
        <p:spPr>
          <a:xfrm>
            <a:off x="7620000" y="1410595"/>
            <a:ext cx="0" cy="215068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9918700" y="1410595"/>
            <a:ext cx="0" cy="215068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70" name="矩形: 圆角 469"/>
          <p:cNvSpPr/>
          <p:nvPr/>
        </p:nvSpPr>
        <p:spPr>
          <a:xfrm flipH="1">
            <a:off x="8196451" y="3873719"/>
            <a:ext cx="3839970" cy="786065"/>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3" name="文本框 32"/>
          <p:cNvSpPr txBox="1"/>
          <p:nvPr/>
        </p:nvSpPr>
        <p:spPr>
          <a:xfrm>
            <a:off x="8354246" y="3958236"/>
            <a:ext cx="3605248" cy="664221"/>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广告投放起效，本月</a:t>
            </a:r>
            <a:r>
              <a:rPr lang="en-US" altLang="zh-CN" sz="1600" dirty="0">
                <a:solidFill>
                  <a:schemeClr val="tx1">
                    <a:lumMod val="75000"/>
                    <a:lumOff val="25000"/>
                  </a:schemeClr>
                </a:solidFill>
              </a:rPr>
              <a:t>5A</a:t>
            </a:r>
            <a:r>
              <a:rPr lang="zh-CN" altLang="en-US" sz="1600" dirty="0">
                <a:solidFill>
                  <a:schemeClr val="tx1">
                    <a:lumMod val="75000"/>
                    <a:lumOff val="25000"/>
                  </a:schemeClr>
                </a:solidFill>
              </a:rPr>
              <a:t>指标有较大的提升。</a:t>
            </a:r>
            <a:endParaRPr lang="zh-CN" altLang="en-US" sz="1600" dirty="0">
              <a:solidFill>
                <a:schemeClr val="tx1">
                  <a:lumMod val="75000"/>
                  <a:lumOff val="25000"/>
                </a:schemeClr>
              </a:solidFill>
            </a:endParaRPr>
          </a:p>
        </p:txBody>
      </p:sp>
      <p:sp>
        <p:nvSpPr>
          <p:cNvPr id="41" name="文本框 40"/>
          <p:cNvSpPr txBox="1"/>
          <p:nvPr/>
        </p:nvSpPr>
        <p:spPr>
          <a:xfrm>
            <a:off x="4416695" y="4039457"/>
            <a:ext cx="877163" cy="369332"/>
          </a:xfrm>
          <a:prstGeom prst="rect">
            <a:avLst/>
          </a:prstGeom>
          <a:noFill/>
        </p:spPr>
        <p:txBody>
          <a:bodyPr wrap="square" rtlCol="0">
            <a:spAutoFit/>
          </a:bodyPr>
          <a:lstStyle/>
          <a:p>
            <a:r>
              <a:rPr lang="zh-CN" altLang="en-US" dirty="0">
                <a:solidFill>
                  <a:schemeClr val="accent1"/>
                </a:solidFill>
                <a:latin typeface="+mj-ea"/>
                <a:ea typeface="+mj-ea"/>
              </a:rPr>
              <a:t>本月</a:t>
            </a:r>
            <a:endParaRPr lang="zh-CN" altLang="en-US" dirty="0">
              <a:solidFill>
                <a:schemeClr val="accent1"/>
              </a:solidFill>
              <a:latin typeface="+mj-ea"/>
              <a:ea typeface="+mj-ea"/>
            </a:endParaRPr>
          </a:p>
        </p:txBody>
      </p:sp>
      <p:sp>
        <p:nvSpPr>
          <p:cNvPr id="43" name="文本框 42"/>
          <p:cNvSpPr txBox="1"/>
          <p:nvPr/>
        </p:nvSpPr>
        <p:spPr>
          <a:xfrm>
            <a:off x="421184" y="4039457"/>
            <a:ext cx="877163" cy="369332"/>
          </a:xfrm>
          <a:prstGeom prst="rect">
            <a:avLst/>
          </a:prstGeom>
          <a:noFill/>
        </p:spPr>
        <p:txBody>
          <a:bodyPr wrap="square" rtlCol="0">
            <a:spAutoFit/>
          </a:bodyPr>
          <a:lstStyle>
            <a:defPPr>
              <a:defRPr lang="zh-CN"/>
            </a:defPPr>
          </a:lstStyle>
          <a:p>
            <a:r>
              <a:rPr lang="zh-CN" altLang="en-US" dirty="0"/>
              <a:t>上月</a:t>
            </a:r>
            <a:endParaRPr lang="zh-CN" altLang="en-US" dirty="0"/>
          </a:p>
        </p:txBody>
      </p:sp>
      <p:sp>
        <p:nvSpPr>
          <p:cNvPr id="48" name="矩形: 圆角 47"/>
          <p:cNvSpPr/>
          <p:nvPr/>
        </p:nvSpPr>
        <p:spPr>
          <a:xfrm flipH="1">
            <a:off x="8196451" y="5628703"/>
            <a:ext cx="3839970" cy="786065"/>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9" name="文本框 48"/>
          <p:cNvSpPr txBox="1"/>
          <p:nvPr/>
        </p:nvSpPr>
        <p:spPr>
          <a:xfrm>
            <a:off x="8354246" y="5713220"/>
            <a:ext cx="3605248" cy="664028"/>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客服服务体验提高，本月</a:t>
            </a:r>
            <a:r>
              <a:rPr lang="en-US" altLang="zh-CN" sz="1600" dirty="0">
                <a:solidFill>
                  <a:schemeClr val="tx1">
                    <a:lumMod val="75000"/>
                    <a:lumOff val="25000"/>
                  </a:schemeClr>
                </a:solidFill>
              </a:rPr>
              <a:t>5A</a:t>
            </a:r>
            <a:r>
              <a:rPr lang="zh-CN" altLang="en-US" sz="1600" dirty="0">
                <a:solidFill>
                  <a:schemeClr val="tx1">
                    <a:lumMod val="75000"/>
                    <a:lumOff val="25000"/>
                  </a:schemeClr>
                </a:solidFill>
              </a:rPr>
              <a:t>指标有较大的提升。</a:t>
            </a:r>
            <a:endParaRPr lang="zh-CN" altLang="en-US" sz="1600" dirty="0">
              <a:solidFill>
                <a:schemeClr val="tx1">
                  <a:lumMod val="75000"/>
                  <a:lumOff val="25000"/>
                </a:schemeClr>
              </a:solidFill>
            </a:endParaRPr>
          </a:p>
        </p:txBody>
      </p:sp>
      <p:sp>
        <p:nvSpPr>
          <p:cNvPr id="51" name="矩形: 圆角 50"/>
          <p:cNvSpPr/>
          <p:nvPr/>
        </p:nvSpPr>
        <p:spPr>
          <a:xfrm flipH="1">
            <a:off x="8196451" y="4746571"/>
            <a:ext cx="3839970" cy="786065"/>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2" name="文本框 51"/>
          <p:cNvSpPr txBox="1"/>
          <p:nvPr/>
        </p:nvSpPr>
        <p:spPr>
          <a:xfrm>
            <a:off x="8354246" y="4831088"/>
            <a:ext cx="3605248" cy="664028"/>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内容优化起效，本月</a:t>
            </a:r>
            <a:r>
              <a:rPr lang="en-US" altLang="zh-CN" sz="1600" dirty="0">
                <a:solidFill>
                  <a:schemeClr val="tx1">
                    <a:lumMod val="75000"/>
                    <a:lumOff val="25000"/>
                  </a:schemeClr>
                </a:solidFill>
              </a:rPr>
              <a:t>5A</a:t>
            </a:r>
            <a:r>
              <a:rPr lang="zh-CN" altLang="en-US" sz="1600" dirty="0">
                <a:solidFill>
                  <a:schemeClr val="tx1">
                    <a:lumMod val="75000"/>
                    <a:lumOff val="25000"/>
                  </a:schemeClr>
                </a:solidFill>
              </a:rPr>
              <a:t>指标有较大的提升。</a:t>
            </a:r>
            <a:endParaRPr lang="zh-CN" altLang="en-US" sz="1600" dirty="0">
              <a:solidFill>
                <a:schemeClr val="tx1">
                  <a:lumMod val="75000"/>
                  <a:lumOff val="25000"/>
                </a:schemeClr>
              </a:solidFill>
            </a:endParaRPr>
          </a:p>
        </p:txBody>
      </p:sp>
      <p:pic>
        <p:nvPicPr>
          <p:cNvPr id="58" name="图表 57"/>
          <p:cNvPicPr>
            <a:picLocks noGrp="1" noRot="1" noChangeAspect="1" noMove="1" noResize="1" noEditPoints="1" noAdjustHandles="1" noChangeArrowheads="1" noChangeShapeType="1"/>
          </p:cNvPicPr>
          <p:nvPr/>
        </p:nvPicPr>
        <p:blipFill>
          <a:blip r:embed="rId1"/>
          <a:stretch>
            <a:fillRect/>
          </a:stretch>
        </p:blipFill>
        <p:spPr>
          <a:xfrm>
            <a:off x="370383" y="4442285"/>
            <a:ext cx="3415059" cy="1816179"/>
          </a:xfrm>
          <a:prstGeom prst="rect">
            <a:avLst/>
          </a:prstGeom>
        </p:spPr>
      </p:pic>
      <p:sp>
        <p:nvSpPr>
          <p:cNvPr id="59" name="文本框 58"/>
          <p:cNvSpPr txBox="1"/>
          <p:nvPr/>
        </p:nvSpPr>
        <p:spPr>
          <a:xfrm>
            <a:off x="960933" y="4110504"/>
            <a:ext cx="2806767" cy="282193"/>
          </a:xfrm>
          <a:prstGeom prst="rect">
            <a:avLst/>
          </a:prstGeom>
          <a:noFill/>
        </p:spPr>
        <p:txBody>
          <a:bodyPr wrap="square" rtlCol="0">
            <a:spAutoFit/>
          </a:bodyPr>
          <a:lstStyle/>
          <a:p>
            <a:pPr>
              <a:lnSpc>
                <a:spcPct val="120000"/>
              </a:lnSpc>
            </a:pPr>
            <a:r>
              <a:rPr lang="zh-CN" altLang="en-US" sz="1100" dirty="0">
                <a:solidFill>
                  <a:schemeClr val="tx1">
                    <a:lumMod val="75000"/>
                    <a:lumOff val="25000"/>
                  </a:schemeClr>
                </a:solidFill>
              </a:rPr>
              <a:t>整体有待加强</a:t>
            </a:r>
            <a:endParaRPr lang="zh-CN" altLang="en-US" sz="1100" dirty="0">
              <a:solidFill>
                <a:schemeClr val="tx1">
                  <a:lumMod val="75000"/>
                  <a:lumOff val="25000"/>
                </a:schemeClr>
              </a:solidFill>
            </a:endParaRPr>
          </a:p>
        </p:txBody>
      </p:sp>
      <p:sp>
        <p:nvSpPr>
          <p:cNvPr id="60" name="文本框 59"/>
          <p:cNvSpPr txBox="1"/>
          <p:nvPr/>
        </p:nvSpPr>
        <p:spPr>
          <a:xfrm>
            <a:off x="5001694" y="4110504"/>
            <a:ext cx="2806767" cy="282193"/>
          </a:xfrm>
          <a:prstGeom prst="rect">
            <a:avLst/>
          </a:prstGeom>
          <a:noFill/>
        </p:spPr>
        <p:txBody>
          <a:bodyPr wrap="square" rtlCol="0">
            <a:spAutoFit/>
          </a:bodyPr>
          <a:lstStyle/>
          <a:p>
            <a:pPr>
              <a:lnSpc>
                <a:spcPct val="120000"/>
              </a:lnSpc>
            </a:pPr>
            <a:r>
              <a:rPr lang="zh-CN" altLang="en-US" sz="1100" dirty="0">
                <a:solidFill>
                  <a:schemeClr val="tx1">
                    <a:lumMod val="75000"/>
                    <a:lumOff val="25000"/>
                  </a:schemeClr>
                </a:solidFill>
              </a:rPr>
              <a:t>有较大的提升</a:t>
            </a:r>
            <a:endParaRPr lang="zh-CN" altLang="en-US" sz="1100" dirty="0">
              <a:solidFill>
                <a:schemeClr val="tx1">
                  <a:lumMod val="75000"/>
                  <a:lumOff val="25000"/>
                </a:schemeClr>
              </a:solidFill>
            </a:endParaRPr>
          </a:p>
        </p:txBody>
      </p:sp>
      <p:pic>
        <p:nvPicPr>
          <p:cNvPr id="61" name="图表 60"/>
          <p:cNvPicPr>
            <a:picLocks noGrp="1" noRot="1" noChangeAspect="1" noMove="1" noResize="1" noEditPoints="1" noAdjustHandles="1" noChangeArrowheads="1" noChangeShapeType="1"/>
          </p:cNvPicPr>
          <p:nvPr/>
        </p:nvPicPr>
        <p:blipFill>
          <a:blip r:embed="rId2"/>
          <a:stretch>
            <a:fillRect/>
          </a:stretch>
        </p:blipFill>
        <p:spPr>
          <a:xfrm>
            <a:off x="4361871" y="4442285"/>
            <a:ext cx="3436704" cy="1816179"/>
          </a:xfrm>
          <a:prstGeom prst="rect">
            <a:avLst/>
          </a:prstGeom>
        </p:spPr>
      </p:pic>
      <p:sp>
        <p:nvSpPr>
          <p:cNvPr id="62" name="文本框 61"/>
          <p:cNvSpPr txBox="1"/>
          <p:nvPr/>
        </p:nvSpPr>
        <p:spPr>
          <a:xfrm>
            <a:off x="3600380" y="4936564"/>
            <a:ext cx="492444" cy="253916"/>
          </a:xfrm>
          <a:prstGeom prst="rect">
            <a:avLst/>
          </a:prstGeom>
          <a:noFill/>
        </p:spPr>
        <p:txBody>
          <a:bodyPr wrap="none" rtlCol="0">
            <a:spAutoFit/>
          </a:bodyPr>
          <a:lstStyle/>
          <a:p>
            <a:pPr algn="ctr"/>
            <a:r>
              <a:rPr lang="en-US" altLang="zh-CN" sz="1050" dirty="0">
                <a:solidFill>
                  <a:schemeClr val="tx1">
                    <a:lumMod val="75000"/>
                    <a:lumOff val="25000"/>
                  </a:schemeClr>
                </a:solidFill>
              </a:rPr>
              <a:t>48.1%</a:t>
            </a:r>
            <a:endParaRPr lang="zh-CN" altLang="en-US" sz="1050" dirty="0">
              <a:solidFill>
                <a:schemeClr val="tx1">
                  <a:lumMod val="75000"/>
                  <a:lumOff val="25000"/>
                </a:schemeClr>
              </a:solidFill>
            </a:endParaRPr>
          </a:p>
        </p:txBody>
      </p:sp>
      <p:sp>
        <p:nvSpPr>
          <p:cNvPr id="1024" name="任意多边形: 形状 1023"/>
          <p:cNvSpPr/>
          <p:nvPr/>
        </p:nvSpPr>
        <p:spPr>
          <a:xfrm>
            <a:off x="3143250" y="4686300"/>
            <a:ext cx="703352" cy="331481"/>
          </a:xfrm>
          <a:custGeom>
            <a:avLst/>
            <a:gdLst>
              <a:gd name="connsiteX0" fmla="*/ 771525 w 771525"/>
              <a:gd name="connsiteY0" fmla="*/ 0 h 352425"/>
              <a:gd name="connsiteX1" fmla="*/ 0 w 771525"/>
              <a:gd name="connsiteY1" fmla="*/ 352425 h 352425"/>
              <a:gd name="connsiteX0-1" fmla="*/ 771525 w 771525"/>
              <a:gd name="connsiteY0-2" fmla="*/ 0 h 352425"/>
              <a:gd name="connsiteX1-3" fmla="*/ 0 w 771525"/>
              <a:gd name="connsiteY1-4" fmla="*/ 352425 h 352425"/>
              <a:gd name="connsiteX0-5" fmla="*/ 771525 w 771525"/>
              <a:gd name="connsiteY0-6" fmla="*/ 0 h 356069"/>
              <a:gd name="connsiteX1-7" fmla="*/ 0 w 771525"/>
              <a:gd name="connsiteY1-8" fmla="*/ 352425 h 356069"/>
              <a:gd name="connsiteX0-9" fmla="*/ 771525 w 771525"/>
              <a:gd name="connsiteY0-10" fmla="*/ 0 h 352425"/>
              <a:gd name="connsiteX1-11" fmla="*/ 0 w 771525"/>
              <a:gd name="connsiteY1-12" fmla="*/ 352425 h 352425"/>
              <a:gd name="connsiteX0-13" fmla="*/ 676275 w 676275"/>
              <a:gd name="connsiteY0-14" fmla="*/ 0 h 352425"/>
              <a:gd name="connsiteX1-15" fmla="*/ 0 w 676275"/>
              <a:gd name="connsiteY1-16" fmla="*/ 352425 h 352425"/>
              <a:gd name="connsiteX0-17" fmla="*/ 704850 w 704850"/>
              <a:gd name="connsiteY0-18" fmla="*/ 0 h 352425"/>
              <a:gd name="connsiteX1-19" fmla="*/ 0 w 704850"/>
              <a:gd name="connsiteY1-20" fmla="*/ 352425 h 352425"/>
              <a:gd name="connsiteX0-21" fmla="*/ 638175 w 638175"/>
              <a:gd name="connsiteY0-22" fmla="*/ 0 h 361950"/>
              <a:gd name="connsiteX1-23" fmla="*/ 0 w 638175"/>
              <a:gd name="connsiteY1-24" fmla="*/ 361950 h 361950"/>
              <a:gd name="connsiteX0-25" fmla="*/ 609600 w 609600"/>
              <a:gd name="connsiteY0-26" fmla="*/ 0 h 371475"/>
              <a:gd name="connsiteX1-27" fmla="*/ 0 w 609600"/>
              <a:gd name="connsiteY1-28" fmla="*/ 371475 h 371475"/>
              <a:gd name="connsiteX0-29" fmla="*/ 609600 w 655726"/>
              <a:gd name="connsiteY0-30" fmla="*/ 0 h 371475"/>
              <a:gd name="connsiteX1-31" fmla="*/ 0 w 655726"/>
              <a:gd name="connsiteY1-32" fmla="*/ 371475 h 371475"/>
              <a:gd name="connsiteX0-33" fmla="*/ 609600 w 655726"/>
              <a:gd name="connsiteY0-34" fmla="*/ 0 h 371475"/>
              <a:gd name="connsiteX1-35" fmla="*/ 0 w 655726"/>
              <a:gd name="connsiteY1-36" fmla="*/ 371475 h 371475"/>
            </a:gdLst>
            <a:ahLst/>
            <a:cxnLst>
              <a:cxn ang="0">
                <a:pos x="connsiteX0-1" y="connsiteY0-2"/>
              </a:cxn>
              <a:cxn ang="0">
                <a:pos x="connsiteX1-3" y="connsiteY1-4"/>
              </a:cxn>
            </a:cxnLst>
            <a:rect l="l" t="t" r="r" b="b"/>
            <a:pathLst>
              <a:path w="655726" h="371475">
                <a:moveTo>
                  <a:pt x="609600" y="0"/>
                </a:moveTo>
                <a:cubicBezTo>
                  <a:pt x="800100" y="336550"/>
                  <a:pt x="361950" y="358775"/>
                  <a:pt x="0" y="371475"/>
                </a:cubicBezTo>
              </a:path>
            </a:pathLst>
          </a:custGeom>
          <a:noFill/>
          <a:ln w="6350">
            <a:solidFill>
              <a:schemeClr val="tx1">
                <a:lumMod val="50000"/>
                <a:lumOff val="50000"/>
              </a:schemeClr>
            </a:solidFill>
            <a:prstDash val="dash"/>
            <a:tailEnd type="arrow"/>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5" name="文本框 1024"/>
          <p:cNvSpPr txBox="1"/>
          <p:nvPr/>
        </p:nvSpPr>
        <p:spPr>
          <a:xfrm>
            <a:off x="3316805" y="5190480"/>
            <a:ext cx="492443" cy="253916"/>
          </a:xfrm>
          <a:prstGeom prst="rect">
            <a:avLst/>
          </a:prstGeom>
          <a:noFill/>
        </p:spPr>
        <p:txBody>
          <a:bodyPr wrap="none" rtlCol="0">
            <a:spAutoFit/>
          </a:bodyPr>
          <a:lstStyle/>
          <a:p>
            <a:pPr algn="ctr"/>
            <a:r>
              <a:rPr lang="en-US" altLang="zh-CN" sz="1050" dirty="0">
                <a:solidFill>
                  <a:schemeClr val="tx1">
                    <a:lumMod val="75000"/>
                    <a:lumOff val="25000"/>
                  </a:schemeClr>
                </a:solidFill>
              </a:rPr>
              <a:t>72.5%</a:t>
            </a:r>
            <a:endParaRPr lang="zh-CN" altLang="en-US" sz="1050" dirty="0">
              <a:solidFill>
                <a:schemeClr val="tx1">
                  <a:lumMod val="75000"/>
                  <a:lumOff val="25000"/>
                </a:schemeClr>
              </a:solidFill>
            </a:endParaRPr>
          </a:p>
        </p:txBody>
      </p:sp>
      <p:sp>
        <p:nvSpPr>
          <p:cNvPr id="1027" name="任意多边形: 形状 1026"/>
          <p:cNvSpPr/>
          <p:nvPr/>
        </p:nvSpPr>
        <p:spPr>
          <a:xfrm>
            <a:off x="2861799" y="5096826"/>
            <a:ext cx="474052" cy="274832"/>
          </a:xfrm>
          <a:custGeom>
            <a:avLst/>
            <a:gdLst>
              <a:gd name="connsiteX0" fmla="*/ 771525 w 771525"/>
              <a:gd name="connsiteY0" fmla="*/ 0 h 352425"/>
              <a:gd name="connsiteX1" fmla="*/ 0 w 771525"/>
              <a:gd name="connsiteY1" fmla="*/ 352425 h 352425"/>
              <a:gd name="connsiteX0-1" fmla="*/ 771525 w 771525"/>
              <a:gd name="connsiteY0-2" fmla="*/ 0 h 352425"/>
              <a:gd name="connsiteX1-3" fmla="*/ 0 w 771525"/>
              <a:gd name="connsiteY1-4" fmla="*/ 352425 h 352425"/>
              <a:gd name="connsiteX0-5" fmla="*/ 771525 w 771525"/>
              <a:gd name="connsiteY0-6" fmla="*/ 0 h 356069"/>
              <a:gd name="connsiteX1-7" fmla="*/ 0 w 771525"/>
              <a:gd name="connsiteY1-8" fmla="*/ 352425 h 356069"/>
              <a:gd name="connsiteX0-9" fmla="*/ 771525 w 771525"/>
              <a:gd name="connsiteY0-10" fmla="*/ 0 h 352425"/>
              <a:gd name="connsiteX1-11" fmla="*/ 0 w 771525"/>
              <a:gd name="connsiteY1-12" fmla="*/ 352425 h 352425"/>
              <a:gd name="connsiteX0-13" fmla="*/ 676275 w 676275"/>
              <a:gd name="connsiteY0-14" fmla="*/ 0 h 352425"/>
              <a:gd name="connsiteX1-15" fmla="*/ 0 w 676275"/>
              <a:gd name="connsiteY1-16" fmla="*/ 352425 h 352425"/>
              <a:gd name="connsiteX0-17" fmla="*/ 704850 w 704850"/>
              <a:gd name="connsiteY0-18" fmla="*/ 0 h 352425"/>
              <a:gd name="connsiteX1-19" fmla="*/ 0 w 704850"/>
              <a:gd name="connsiteY1-20" fmla="*/ 352425 h 352425"/>
              <a:gd name="connsiteX0-21" fmla="*/ 638175 w 638175"/>
              <a:gd name="connsiteY0-22" fmla="*/ 0 h 361950"/>
              <a:gd name="connsiteX1-23" fmla="*/ 0 w 638175"/>
              <a:gd name="connsiteY1-24" fmla="*/ 361950 h 361950"/>
              <a:gd name="connsiteX0-25" fmla="*/ 609600 w 609600"/>
              <a:gd name="connsiteY0-26" fmla="*/ 0 h 371475"/>
              <a:gd name="connsiteX1-27" fmla="*/ 0 w 609600"/>
              <a:gd name="connsiteY1-28" fmla="*/ 371475 h 371475"/>
              <a:gd name="connsiteX0-29" fmla="*/ 609600 w 655726"/>
              <a:gd name="connsiteY0-30" fmla="*/ 0 h 371475"/>
              <a:gd name="connsiteX1-31" fmla="*/ 0 w 655726"/>
              <a:gd name="connsiteY1-32" fmla="*/ 371475 h 371475"/>
              <a:gd name="connsiteX0-33" fmla="*/ 609600 w 655726"/>
              <a:gd name="connsiteY0-34" fmla="*/ 0 h 371475"/>
              <a:gd name="connsiteX1-35" fmla="*/ 0 w 655726"/>
              <a:gd name="connsiteY1-36" fmla="*/ 371475 h 371475"/>
              <a:gd name="connsiteX0-37" fmla="*/ 298799 w 386813"/>
              <a:gd name="connsiteY0-38" fmla="*/ 0 h 360801"/>
              <a:gd name="connsiteX1-39" fmla="*/ 0 w 386813"/>
              <a:gd name="connsiteY1-40" fmla="*/ 360801 h 360801"/>
              <a:gd name="connsiteX0-41" fmla="*/ 298799 w 441952"/>
              <a:gd name="connsiteY0-42" fmla="*/ 0 h 360801"/>
              <a:gd name="connsiteX1-43" fmla="*/ 0 w 441952"/>
              <a:gd name="connsiteY1-44" fmla="*/ 360801 h 360801"/>
            </a:gdLst>
            <a:ahLst/>
            <a:cxnLst>
              <a:cxn ang="0">
                <a:pos x="connsiteX0-1" y="connsiteY0-2"/>
              </a:cxn>
              <a:cxn ang="0">
                <a:pos x="connsiteX1-3" y="connsiteY1-4"/>
              </a:cxn>
            </a:cxnLst>
            <a:rect l="l" t="t" r="r" b="b"/>
            <a:pathLst>
              <a:path w="441952" h="360801">
                <a:moveTo>
                  <a:pt x="298799" y="0"/>
                </a:moveTo>
                <a:cubicBezTo>
                  <a:pt x="613620" y="208459"/>
                  <a:pt x="361950" y="348101"/>
                  <a:pt x="0" y="360801"/>
                </a:cubicBezTo>
              </a:path>
            </a:pathLst>
          </a:custGeom>
          <a:noFill/>
          <a:ln w="6350">
            <a:solidFill>
              <a:schemeClr val="tx1">
                <a:lumMod val="50000"/>
                <a:lumOff val="50000"/>
              </a:schemeClr>
            </a:solidFill>
            <a:prstDash val="dash"/>
            <a:tailEnd type="arrow"/>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2" name="文本框 1031"/>
          <p:cNvSpPr txBox="1"/>
          <p:nvPr/>
        </p:nvSpPr>
        <p:spPr>
          <a:xfrm>
            <a:off x="3124203" y="5465312"/>
            <a:ext cx="492444" cy="253916"/>
          </a:xfrm>
          <a:prstGeom prst="rect">
            <a:avLst/>
          </a:prstGeom>
          <a:noFill/>
        </p:spPr>
        <p:txBody>
          <a:bodyPr wrap="none" rtlCol="0">
            <a:spAutoFit/>
          </a:bodyPr>
          <a:lstStyle/>
          <a:p>
            <a:pPr algn="ctr"/>
            <a:r>
              <a:rPr lang="en-US" altLang="zh-CN" sz="1050" dirty="0">
                <a:solidFill>
                  <a:schemeClr val="tx1">
                    <a:lumMod val="75000"/>
                    <a:lumOff val="25000"/>
                  </a:schemeClr>
                </a:solidFill>
              </a:rPr>
              <a:t>31.1%</a:t>
            </a:r>
            <a:endParaRPr lang="zh-CN" altLang="en-US" sz="1050" dirty="0">
              <a:solidFill>
                <a:schemeClr val="tx1">
                  <a:lumMod val="75000"/>
                  <a:lumOff val="25000"/>
                </a:schemeClr>
              </a:solidFill>
            </a:endParaRPr>
          </a:p>
        </p:txBody>
      </p:sp>
      <p:sp>
        <p:nvSpPr>
          <p:cNvPr id="1033" name="任意多边形: 形状 1032"/>
          <p:cNvSpPr/>
          <p:nvPr/>
        </p:nvSpPr>
        <p:spPr>
          <a:xfrm>
            <a:off x="2650806" y="5405154"/>
            <a:ext cx="492444" cy="253916"/>
          </a:xfrm>
          <a:custGeom>
            <a:avLst/>
            <a:gdLst>
              <a:gd name="connsiteX0" fmla="*/ 771525 w 771525"/>
              <a:gd name="connsiteY0" fmla="*/ 0 h 352425"/>
              <a:gd name="connsiteX1" fmla="*/ 0 w 771525"/>
              <a:gd name="connsiteY1" fmla="*/ 352425 h 352425"/>
              <a:gd name="connsiteX0-1" fmla="*/ 771525 w 771525"/>
              <a:gd name="connsiteY0-2" fmla="*/ 0 h 352425"/>
              <a:gd name="connsiteX1-3" fmla="*/ 0 w 771525"/>
              <a:gd name="connsiteY1-4" fmla="*/ 352425 h 352425"/>
              <a:gd name="connsiteX0-5" fmla="*/ 771525 w 771525"/>
              <a:gd name="connsiteY0-6" fmla="*/ 0 h 356069"/>
              <a:gd name="connsiteX1-7" fmla="*/ 0 w 771525"/>
              <a:gd name="connsiteY1-8" fmla="*/ 352425 h 356069"/>
              <a:gd name="connsiteX0-9" fmla="*/ 771525 w 771525"/>
              <a:gd name="connsiteY0-10" fmla="*/ 0 h 352425"/>
              <a:gd name="connsiteX1-11" fmla="*/ 0 w 771525"/>
              <a:gd name="connsiteY1-12" fmla="*/ 352425 h 352425"/>
              <a:gd name="connsiteX0-13" fmla="*/ 676275 w 676275"/>
              <a:gd name="connsiteY0-14" fmla="*/ 0 h 352425"/>
              <a:gd name="connsiteX1-15" fmla="*/ 0 w 676275"/>
              <a:gd name="connsiteY1-16" fmla="*/ 352425 h 352425"/>
              <a:gd name="connsiteX0-17" fmla="*/ 704850 w 704850"/>
              <a:gd name="connsiteY0-18" fmla="*/ 0 h 352425"/>
              <a:gd name="connsiteX1-19" fmla="*/ 0 w 704850"/>
              <a:gd name="connsiteY1-20" fmla="*/ 352425 h 352425"/>
              <a:gd name="connsiteX0-21" fmla="*/ 638175 w 638175"/>
              <a:gd name="connsiteY0-22" fmla="*/ 0 h 361950"/>
              <a:gd name="connsiteX1-23" fmla="*/ 0 w 638175"/>
              <a:gd name="connsiteY1-24" fmla="*/ 361950 h 361950"/>
              <a:gd name="connsiteX0-25" fmla="*/ 609600 w 609600"/>
              <a:gd name="connsiteY0-26" fmla="*/ 0 h 371475"/>
              <a:gd name="connsiteX1-27" fmla="*/ 0 w 609600"/>
              <a:gd name="connsiteY1-28" fmla="*/ 371475 h 371475"/>
              <a:gd name="connsiteX0-29" fmla="*/ 609600 w 655726"/>
              <a:gd name="connsiteY0-30" fmla="*/ 0 h 371475"/>
              <a:gd name="connsiteX1-31" fmla="*/ 0 w 655726"/>
              <a:gd name="connsiteY1-32" fmla="*/ 371475 h 371475"/>
              <a:gd name="connsiteX0-33" fmla="*/ 609600 w 655726"/>
              <a:gd name="connsiteY0-34" fmla="*/ 0 h 371475"/>
              <a:gd name="connsiteX1-35" fmla="*/ 0 w 655726"/>
              <a:gd name="connsiteY1-36" fmla="*/ 371475 h 371475"/>
              <a:gd name="connsiteX0-37" fmla="*/ 298799 w 386813"/>
              <a:gd name="connsiteY0-38" fmla="*/ 0 h 360801"/>
              <a:gd name="connsiteX1-39" fmla="*/ 0 w 386813"/>
              <a:gd name="connsiteY1-40" fmla="*/ 360801 h 360801"/>
              <a:gd name="connsiteX0-41" fmla="*/ 298799 w 441952"/>
              <a:gd name="connsiteY0-42" fmla="*/ 0 h 360801"/>
              <a:gd name="connsiteX1-43" fmla="*/ 0 w 441952"/>
              <a:gd name="connsiteY1-44" fmla="*/ 360801 h 360801"/>
            </a:gdLst>
            <a:ahLst/>
            <a:cxnLst>
              <a:cxn ang="0">
                <a:pos x="connsiteX0-1" y="connsiteY0-2"/>
              </a:cxn>
              <a:cxn ang="0">
                <a:pos x="connsiteX1-3" y="connsiteY1-4"/>
              </a:cxn>
            </a:cxnLst>
            <a:rect l="l" t="t" r="r" b="b"/>
            <a:pathLst>
              <a:path w="441952" h="360801">
                <a:moveTo>
                  <a:pt x="298799" y="0"/>
                </a:moveTo>
                <a:cubicBezTo>
                  <a:pt x="613620" y="208459"/>
                  <a:pt x="361950" y="348101"/>
                  <a:pt x="0" y="360801"/>
                </a:cubicBezTo>
              </a:path>
            </a:pathLst>
          </a:custGeom>
          <a:noFill/>
          <a:ln w="6350">
            <a:solidFill>
              <a:schemeClr val="tx1">
                <a:lumMod val="50000"/>
                <a:lumOff val="50000"/>
              </a:schemeClr>
            </a:solidFill>
            <a:prstDash val="dash"/>
            <a:tailEnd type="arrow"/>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4" name="文本框 1033"/>
          <p:cNvSpPr txBox="1"/>
          <p:nvPr/>
        </p:nvSpPr>
        <p:spPr>
          <a:xfrm>
            <a:off x="2971097" y="5801730"/>
            <a:ext cx="492444" cy="253916"/>
          </a:xfrm>
          <a:prstGeom prst="rect">
            <a:avLst/>
          </a:prstGeom>
          <a:noFill/>
        </p:spPr>
        <p:txBody>
          <a:bodyPr wrap="none" rtlCol="0">
            <a:spAutoFit/>
          </a:bodyPr>
          <a:lstStyle/>
          <a:p>
            <a:pPr algn="ctr"/>
            <a:r>
              <a:rPr lang="en-US" altLang="zh-CN" sz="1050" dirty="0">
                <a:solidFill>
                  <a:schemeClr val="tx1">
                    <a:lumMod val="75000"/>
                    <a:lumOff val="25000"/>
                  </a:schemeClr>
                </a:solidFill>
              </a:rPr>
              <a:t>42.3%</a:t>
            </a:r>
            <a:endParaRPr lang="zh-CN" altLang="en-US" sz="1050" dirty="0">
              <a:solidFill>
                <a:schemeClr val="tx1">
                  <a:lumMod val="75000"/>
                  <a:lumOff val="25000"/>
                </a:schemeClr>
              </a:solidFill>
            </a:endParaRPr>
          </a:p>
        </p:txBody>
      </p:sp>
      <p:sp>
        <p:nvSpPr>
          <p:cNvPr id="1035" name="任意多边形: 形状 1034"/>
          <p:cNvSpPr/>
          <p:nvPr/>
        </p:nvSpPr>
        <p:spPr>
          <a:xfrm>
            <a:off x="2497700" y="5741572"/>
            <a:ext cx="492444" cy="253916"/>
          </a:xfrm>
          <a:custGeom>
            <a:avLst/>
            <a:gdLst>
              <a:gd name="connsiteX0" fmla="*/ 771525 w 771525"/>
              <a:gd name="connsiteY0" fmla="*/ 0 h 352425"/>
              <a:gd name="connsiteX1" fmla="*/ 0 w 771525"/>
              <a:gd name="connsiteY1" fmla="*/ 352425 h 352425"/>
              <a:gd name="connsiteX0-1" fmla="*/ 771525 w 771525"/>
              <a:gd name="connsiteY0-2" fmla="*/ 0 h 352425"/>
              <a:gd name="connsiteX1-3" fmla="*/ 0 w 771525"/>
              <a:gd name="connsiteY1-4" fmla="*/ 352425 h 352425"/>
              <a:gd name="connsiteX0-5" fmla="*/ 771525 w 771525"/>
              <a:gd name="connsiteY0-6" fmla="*/ 0 h 356069"/>
              <a:gd name="connsiteX1-7" fmla="*/ 0 w 771525"/>
              <a:gd name="connsiteY1-8" fmla="*/ 352425 h 356069"/>
              <a:gd name="connsiteX0-9" fmla="*/ 771525 w 771525"/>
              <a:gd name="connsiteY0-10" fmla="*/ 0 h 352425"/>
              <a:gd name="connsiteX1-11" fmla="*/ 0 w 771525"/>
              <a:gd name="connsiteY1-12" fmla="*/ 352425 h 352425"/>
              <a:gd name="connsiteX0-13" fmla="*/ 676275 w 676275"/>
              <a:gd name="connsiteY0-14" fmla="*/ 0 h 352425"/>
              <a:gd name="connsiteX1-15" fmla="*/ 0 w 676275"/>
              <a:gd name="connsiteY1-16" fmla="*/ 352425 h 352425"/>
              <a:gd name="connsiteX0-17" fmla="*/ 704850 w 704850"/>
              <a:gd name="connsiteY0-18" fmla="*/ 0 h 352425"/>
              <a:gd name="connsiteX1-19" fmla="*/ 0 w 704850"/>
              <a:gd name="connsiteY1-20" fmla="*/ 352425 h 352425"/>
              <a:gd name="connsiteX0-21" fmla="*/ 638175 w 638175"/>
              <a:gd name="connsiteY0-22" fmla="*/ 0 h 361950"/>
              <a:gd name="connsiteX1-23" fmla="*/ 0 w 638175"/>
              <a:gd name="connsiteY1-24" fmla="*/ 361950 h 361950"/>
              <a:gd name="connsiteX0-25" fmla="*/ 609600 w 609600"/>
              <a:gd name="connsiteY0-26" fmla="*/ 0 h 371475"/>
              <a:gd name="connsiteX1-27" fmla="*/ 0 w 609600"/>
              <a:gd name="connsiteY1-28" fmla="*/ 371475 h 371475"/>
              <a:gd name="connsiteX0-29" fmla="*/ 609600 w 655726"/>
              <a:gd name="connsiteY0-30" fmla="*/ 0 h 371475"/>
              <a:gd name="connsiteX1-31" fmla="*/ 0 w 655726"/>
              <a:gd name="connsiteY1-32" fmla="*/ 371475 h 371475"/>
              <a:gd name="connsiteX0-33" fmla="*/ 609600 w 655726"/>
              <a:gd name="connsiteY0-34" fmla="*/ 0 h 371475"/>
              <a:gd name="connsiteX1-35" fmla="*/ 0 w 655726"/>
              <a:gd name="connsiteY1-36" fmla="*/ 371475 h 371475"/>
              <a:gd name="connsiteX0-37" fmla="*/ 298799 w 386813"/>
              <a:gd name="connsiteY0-38" fmla="*/ 0 h 360801"/>
              <a:gd name="connsiteX1-39" fmla="*/ 0 w 386813"/>
              <a:gd name="connsiteY1-40" fmla="*/ 360801 h 360801"/>
              <a:gd name="connsiteX0-41" fmla="*/ 298799 w 441952"/>
              <a:gd name="connsiteY0-42" fmla="*/ 0 h 360801"/>
              <a:gd name="connsiteX1-43" fmla="*/ 0 w 441952"/>
              <a:gd name="connsiteY1-44" fmla="*/ 360801 h 360801"/>
            </a:gdLst>
            <a:ahLst/>
            <a:cxnLst>
              <a:cxn ang="0">
                <a:pos x="connsiteX0-1" y="connsiteY0-2"/>
              </a:cxn>
              <a:cxn ang="0">
                <a:pos x="connsiteX1-3" y="connsiteY1-4"/>
              </a:cxn>
            </a:cxnLst>
            <a:rect l="l" t="t" r="r" b="b"/>
            <a:pathLst>
              <a:path w="441952" h="360801">
                <a:moveTo>
                  <a:pt x="298799" y="0"/>
                </a:moveTo>
                <a:cubicBezTo>
                  <a:pt x="613620" y="208459"/>
                  <a:pt x="361950" y="348101"/>
                  <a:pt x="0" y="360801"/>
                </a:cubicBezTo>
              </a:path>
            </a:pathLst>
          </a:custGeom>
          <a:noFill/>
          <a:ln w="6350">
            <a:solidFill>
              <a:schemeClr val="tx1">
                <a:lumMod val="50000"/>
                <a:lumOff val="50000"/>
              </a:schemeClr>
            </a:solidFill>
            <a:prstDash val="dash"/>
            <a:tailEnd type="arrow"/>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8" name="文本框 1037"/>
          <p:cNvSpPr txBox="1"/>
          <p:nvPr/>
        </p:nvSpPr>
        <p:spPr>
          <a:xfrm>
            <a:off x="7589707" y="4936564"/>
            <a:ext cx="492444" cy="253916"/>
          </a:xfrm>
          <a:prstGeom prst="rect">
            <a:avLst/>
          </a:prstGeom>
          <a:noFill/>
        </p:spPr>
        <p:txBody>
          <a:bodyPr wrap="none" rtlCol="0">
            <a:spAutoFit/>
          </a:bodyPr>
          <a:lstStyle/>
          <a:p>
            <a:pPr algn="ctr"/>
            <a:r>
              <a:rPr lang="en-US" altLang="zh-CN" sz="1050" dirty="0">
                <a:solidFill>
                  <a:schemeClr val="tx1">
                    <a:lumMod val="75000"/>
                    <a:lumOff val="25000"/>
                  </a:schemeClr>
                </a:solidFill>
              </a:rPr>
              <a:t>48.1%</a:t>
            </a:r>
            <a:endParaRPr lang="zh-CN" altLang="en-US" sz="1050" dirty="0">
              <a:solidFill>
                <a:schemeClr val="tx1">
                  <a:lumMod val="75000"/>
                  <a:lumOff val="25000"/>
                </a:schemeClr>
              </a:solidFill>
            </a:endParaRPr>
          </a:p>
        </p:txBody>
      </p:sp>
      <p:sp>
        <p:nvSpPr>
          <p:cNvPr id="1039" name="任意多边形: 形状 1038"/>
          <p:cNvSpPr/>
          <p:nvPr/>
        </p:nvSpPr>
        <p:spPr>
          <a:xfrm>
            <a:off x="7132577" y="4686300"/>
            <a:ext cx="703352" cy="331481"/>
          </a:xfrm>
          <a:custGeom>
            <a:avLst/>
            <a:gdLst>
              <a:gd name="connsiteX0" fmla="*/ 771525 w 771525"/>
              <a:gd name="connsiteY0" fmla="*/ 0 h 352425"/>
              <a:gd name="connsiteX1" fmla="*/ 0 w 771525"/>
              <a:gd name="connsiteY1" fmla="*/ 352425 h 352425"/>
              <a:gd name="connsiteX0-1" fmla="*/ 771525 w 771525"/>
              <a:gd name="connsiteY0-2" fmla="*/ 0 h 352425"/>
              <a:gd name="connsiteX1-3" fmla="*/ 0 w 771525"/>
              <a:gd name="connsiteY1-4" fmla="*/ 352425 h 352425"/>
              <a:gd name="connsiteX0-5" fmla="*/ 771525 w 771525"/>
              <a:gd name="connsiteY0-6" fmla="*/ 0 h 356069"/>
              <a:gd name="connsiteX1-7" fmla="*/ 0 w 771525"/>
              <a:gd name="connsiteY1-8" fmla="*/ 352425 h 356069"/>
              <a:gd name="connsiteX0-9" fmla="*/ 771525 w 771525"/>
              <a:gd name="connsiteY0-10" fmla="*/ 0 h 352425"/>
              <a:gd name="connsiteX1-11" fmla="*/ 0 w 771525"/>
              <a:gd name="connsiteY1-12" fmla="*/ 352425 h 352425"/>
              <a:gd name="connsiteX0-13" fmla="*/ 676275 w 676275"/>
              <a:gd name="connsiteY0-14" fmla="*/ 0 h 352425"/>
              <a:gd name="connsiteX1-15" fmla="*/ 0 w 676275"/>
              <a:gd name="connsiteY1-16" fmla="*/ 352425 h 352425"/>
              <a:gd name="connsiteX0-17" fmla="*/ 704850 w 704850"/>
              <a:gd name="connsiteY0-18" fmla="*/ 0 h 352425"/>
              <a:gd name="connsiteX1-19" fmla="*/ 0 w 704850"/>
              <a:gd name="connsiteY1-20" fmla="*/ 352425 h 352425"/>
              <a:gd name="connsiteX0-21" fmla="*/ 638175 w 638175"/>
              <a:gd name="connsiteY0-22" fmla="*/ 0 h 361950"/>
              <a:gd name="connsiteX1-23" fmla="*/ 0 w 638175"/>
              <a:gd name="connsiteY1-24" fmla="*/ 361950 h 361950"/>
              <a:gd name="connsiteX0-25" fmla="*/ 609600 w 609600"/>
              <a:gd name="connsiteY0-26" fmla="*/ 0 h 371475"/>
              <a:gd name="connsiteX1-27" fmla="*/ 0 w 609600"/>
              <a:gd name="connsiteY1-28" fmla="*/ 371475 h 371475"/>
              <a:gd name="connsiteX0-29" fmla="*/ 609600 w 655726"/>
              <a:gd name="connsiteY0-30" fmla="*/ 0 h 371475"/>
              <a:gd name="connsiteX1-31" fmla="*/ 0 w 655726"/>
              <a:gd name="connsiteY1-32" fmla="*/ 371475 h 371475"/>
              <a:gd name="connsiteX0-33" fmla="*/ 609600 w 655726"/>
              <a:gd name="connsiteY0-34" fmla="*/ 0 h 371475"/>
              <a:gd name="connsiteX1-35" fmla="*/ 0 w 655726"/>
              <a:gd name="connsiteY1-36" fmla="*/ 371475 h 371475"/>
            </a:gdLst>
            <a:ahLst/>
            <a:cxnLst>
              <a:cxn ang="0">
                <a:pos x="connsiteX0-1" y="connsiteY0-2"/>
              </a:cxn>
              <a:cxn ang="0">
                <a:pos x="connsiteX1-3" y="connsiteY1-4"/>
              </a:cxn>
            </a:cxnLst>
            <a:rect l="l" t="t" r="r" b="b"/>
            <a:pathLst>
              <a:path w="655726" h="371475">
                <a:moveTo>
                  <a:pt x="609600" y="0"/>
                </a:moveTo>
                <a:cubicBezTo>
                  <a:pt x="800100" y="336550"/>
                  <a:pt x="361950" y="358775"/>
                  <a:pt x="0" y="371475"/>
                </a:cubicBezTo>
              </a:path>
            </a:pathLst>
          </a:custGeom>
          <a:noFill/>
          <a:ln w="6350">
            <a:solidFill>
              <a:schemeClr val="tx1">
                <a:lumMod val="50000"/>
                <a:lumOff val="50000"/>
              </a:schemeClr>
            </a:solidFill>
            <a:prstDash val="dash"/>
            <a:tailEnd type="arrow"/>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0" name="文本框 1039"/>
          <p:cNvSpPr txBox="1"/>
          <p:nvPr/>
        </p:nvSpPr>
        <p:spPr>
          <a:xfrm>
            <a:off x="7306132" y="5190480"/>
            <a:ext cx="492443" cy="253916"/>
          </a:xfrm>
          <a:prstGeom prst="rect">
            <a:avLst/>
          </a:prstGeom>
          <a:noFill/>
        </p:spPr>
        <p:txBody>
          <a:bodyPr wrap="none" rtlCol="0">
            <a:spAutoFit/>
          </a:bodyPr>
          <a:lstStyle/>
          <a:p>
            <a:pPr algn="ctr"/>
            <a:r>
              <a:rPr lang="en-US" altLang="zh-CN" sz="1050" dirty="0">
                <a:solidFill>
                  <a:schemeClr val="tx1">
                    <a:lumMod val="75000"/>
                    <a:lumOff val="25000"/>
                  </a:schemeClr>
                </a:solidFill>
              </a:rPr>
              <a:t>72.5%</a:t>
            </a:r>
            <a:endParaRPr lang="zh-CN" altLang="en-US" sz="1050" dirty="0">
              <a:solidFill>
                <a:schemeClr val="tx1">
                  <a:lumMod val="75000"/>
                  <a:lumOff val="25000"/>
                </a:schemeClr>
              </a:solidFill>
            </a:endParaRPr>
          </a:p>
        </p:txBody>
      </p:sp>
      <p:sp>
        <p:nvSpPr>
          <p:cNvPr id="1041" name="任意多边形: 形状 1040"/>
          <p:cNvSpPr/>
          <p:nvPr/>
        </p:nvSpPr>
        <p:spPr>
          <a:xfrm>
            <a:off x="6851126" y="5096826"/>
            <a:ext cx="474052" cy="274832"/>
          </a:xfrm>
          <a:custGeom>
            <a:avLst/>
            <a:gdLst>
              <a:gd name="connsiteX0" fmla="*/ 771525 w 771525"/>
              <a:gd name="connsiteY0" fmla="*/ 0 h 352425"/>
              <a:gd name="connsiteX1" fmla="*/ 0 w 771525"/>
              <a:gd name="connsiteY1" fmla="*/ 352425 h 352425"/>
              <a:gd name="connsiteX0-1" fmla="*/ 771525 w 771525"/>
              <a:gd name="connsiteY0-2" fmla="*/ 0 h 352425"/>
              <a:gd name="connsiteX1-3" fmla="*/ 0 w 771525"/>
              <a:gd name="connsiteY1-4" fmla="*/ 352425 h 352425"/>
              <a:gd name="connsiteX0-5" fmla="*/ 771525 w 771525"/>
              <a:gd name="connsiteY0-6" fmla="*/ 0 h 356069"/>
              <a:gd name="connsiteX1-7" fmla="*/ 0 w 771525"/>
              <a:gd name="connsiteY1-8" fmla="*/ 352425 h 356069"/>
              <a:gd name="connsiteX0-9" fmla="*/ 771525 w 771525"/>
              <a:gd name="connsiteY0-10" fmla="*/ 0 h 352425"/>
              <a:gd name="connsiteX1-11" fmla="*/ 0 w 771525"/>
              <a:gd name="connsiteY1-12" fmla="*/ 352425 h 352425"/>
              <a:gd name="connsiteX0-13" fmla="*/ 676275 w 676275"/>
              <a:gd name="connsiteY0-14" fmla="*/ 0 h 352425"/>
              <a:gd name="connsiteX1-15" fmla="*/ 0 w 676275"/>
              <a:gd name="connsiteY1-16" fmla="*/ 352425 h 352425"/>
              <a:gd name="connsiteX0-17" fmla="*/ 704850 w 704850"/>
              <a:gd name="connsiteY0-18" fmla="*/ 0 h 352425"/>
              <a:gd name="connsiteX1-19" fmla="*/ 0 w 704850"/>
              <a:gd name="connsiteY1-20" fmla="*/ 352425 h 352425"/>
              <a:gd name="connsiteX0-21" fmla="*/ 638175 w 638175"/>
              <a:gd name="connsiteY0-22" fmla="*/ 0 h 361950"/>
              <a:gd name="connsiteX1-23" fmla="*/ 0 w 638175"/>
              <a:gd name="connsiteY1-24" fmla="*/ 361950 h 361950"/>
              <a:gd name="connsiteX0-25" fmla="*/ 609600 w 609600"/>
              <a:gd name="connsiteY0-26" fmla="*/ 0 h 371475"/>
              <a:gd name="connsiteX1-27" fmla="*/ 0 w 609600"/>
              <a:gd name="connsiteY1-28" fmla="*/ 371475 h 371475"/>
              <a:gd name="connsiteX0-29" fmla="*/ 609600 w 655726"/>
              <a:gd name="connsiteY0-30" fmla="*/ 0 h 371475"/>
              <a:gd name="connsiteX1-31" fmla="*/ 0 w 655726"/>
              <a:gd name="connsiteY1-32" fmla="*/ 371475 h 371475"/>
              <a:gd name="connsiteX0-33" fmla="*/ 609600 w 655726"/>
              <a:gd name="connsiteY0-34" fmla="*/ 0 h 371475"/>
              <a:gd name="connsiteX1-35" fmla="*/ 0 w 655726"/>
              <a:gd name="connsiteY1-36" fmla="*/ 371475 h 371475"/>
              <a:gd name="connsiteX0-37" fmla="*/ 298799 w 386813"/>
              <a:gd name="connsiteY0-38" fmla="*/ 0 h 360801"/>
              <a:gd name="connsiteX1-39" fmla="*/ 0 w 386813"/>
              <a:gd name="connsiteY1-40" fmla="*/ 360801 h 360801"/>
              <a:gd name="connsiteX0-41" fmla="*/ 298799 w 441952"/>
              <a:gd name="connsiteY0-42" fmla="*/ 0 h 360801"/>
              <a:gd name="connsiteX1-43" fmla="*/ 0 w 441952"/>
              <a:gd name="connsiteY1-44" fmla="*/ 360801 h 360801"/>
            </a:gdLst>
            <a:ahLst/>
            <a:cxnLst>
              <a:cxn ang="0">
                <a:pos x="connsiteX0-1" y="connsiteY0-2"/>
              </a:cxn>
              <a:cxn ang="0">
                <a:pos x="connsiteX1-3" y="connsiteY1-4"/>
              </a:cxn>
            </a:cxnLst>
            <a:rect l="l" t="t" r="r" b="b"/>
            <a:pathLst>
              <a:path w="441952" h="360801">
                <a:moveTo>
                  <a:pt x="298799" y="0"/>
                </a:moveTo>
                <a:cubicBezTo>
                  <a:pt x="613620" y="208459"/>
                  <a:pt x="361950" y="348101"/>
                  <a:pt x="0" y="360801"/>
                </a:cubicBezTo>
              </a:path>
            </a:pathLst>
          </a:custGeom>
          <a:noFill/>
          <a:ln w="6350">
            <a:solidFill>
              <a:schemeClr val="tx1">
                <a:lumMod val="50000"/>
                <a:lumOff val="50000"/>
              </a:schemeClr>
            </a:solidFill>
            <a:prstDash val="dash"/>
            <a:tailEnd type="arrow"/>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2" name="文本框 1041"/>
          <p:cNvSpPr txBox="1"/>
          <p:nvPr/>
        </p:nvSpPr>
        <p:spPr>
          <a:xfrm>
            <a:off x="7113530" y="5465312"/>
            <a:ext cx="492444" cy="253916"/>
          </a:xfrm>
          <a:prstGeom prst="rect">
            <a:avLst/>
          </a:prstGeom>
          <a:noFill/>
        </p:spPr>
        <p:txBody>
          <a:bodyPr wrap="none" rtlCol="0">
            <a:spAutoFit/>
          </a:bodyPr>
          <a:lstStyle/>
          <a:p>
            <a:pPr algn="ctr"/>
            <a:r>
              <a:rPr lang="en-US" altLang="zh-CN" sz="1050" dirty="0">
                <a:solidFill>
                  <a:schemeClr val="tx1">
                    <a:lumMod val="75000"/>
                    <a:lumOff val="25000"/>
                  </a:schemeClr>
                </a:solidFill>
              </a:rPr>
              <a:t>31.1%</a:t>
            </a:r>
            <a:endParaRPr lang="zh-CN" altLang="en-US" sz="1050" dirty="0">
              <a:solidFill>
                <a:schemeClr val="tx1">
                  <a:lumMod val="75000"/>
                  <a:lumOff val="25000"/>
                </a:schemeClr>
              </a:solidFill>
            </a:endParaRPr>
          </a:p>
        </p:txBody>
      </p:sp>
      <p:sp>
        <p:nvSpPr>
          <p:cNvPr id="1043" name="任意多边形: 形状 1042"/>
          <p:cNvSpPr/>
          <p:nvPr/>
        </p:nvSpPr>
        <p:spPr>
          <a:xfrm>
            <a:off x="6640133" y="5405154"/>
            <a:ext cx="492444" cy="253916"/>
          </a:xfrm>
          <a:custGeom>
            <a:avLst/>
            <a:gdLst>
              <a:gd name="connsiteX0" fmla="*/ 771525 w 771525"/>
              <a:gd name="connsiteY0" fmla="*/ 0 h 352425"/>
              <a:gd name="connsiteX1" fmla="*/ 0 w 771525"/>
              <a:gd name="connsiteY1" fmla="*/ 352425 h 352425"/>
              <a:gd name="connsiteX0-1" fmla="*/ 771525 w 771525"/>
              <a:gd name="connsiteY0-2" fmla="*/ 0 h 352425"/>
              <a:gd name="connsiteX1-3" fmla="*/ 0 w 771525"/>
              <a:gd name="connsiteY1-4" fmla="*/ 352425 h 352425"/>
              <a:gd name="connsiteX0-5" fmla="*/ 771525 w 771525"/>
              <a:gd name="connsiteY0-6" fmla="*/ 0 h 356069"/>
              <a:gd name="connsiteX1-7" fmla="*/ 0 w 771525"/>
              <a:gd name="connsiteY1-8" fmla="*/ 352425 h 356069"/>
              <a:gd name="connsiteX0-9" fmla="*/ 771525 w 771525"/>
              <a:gd name="connsiteY0-10" fmla="*/ 0 h 352425"/>
              <a:gd name="connsiteX1-11" fmla="*/ 0 w 771525"/>
              <a:gd name="connsiteY1-12" fmla="*/ 352425 h 352425"/>
              <a:gd name="connsiteX0-13" fmla="*/ 676275 w 676275"/>
              <a:gd name="connsiteY0-14" fmla="*/ 0 h 352425"/>
              <a:gd name="connsiteX1-15" fmla="*/ 0 w 676275"/>
              <a:gd name="connsiteY1-16" fmla="*/ 352425 h 352425"/>
              <a:gd name="connsiteX0-17" fmla="*/ 704850 w 704850"/>
              <a:gd name="connsiteY0-18" fmla="*/ 0 h 352425"/>
              <a:gd name="connsiteX1-19" fmla="*/ 0 w 704850"/>
              <a:gd name="connsiteY1-20" fmla="*/ 352425 h 352425"/>
              <a:gd name="connsiteX0-21" fmla="*/ 638175 w 638175"/>
              <a:gd name="connsiteY0-22" fmla="*/ 0 h 361950"/>
              <a:gd name="connsiteX1-23" fmla="*/ 0 w 638175"/>
              <a:gd name="connsiteY1-24" fmla="*/ 361950 h 361950"/>
              <a:gd name="connsiteX0-25" fmla="*/ 609600 w 609600"/>
              <a:gd name="connsiteY0-26" fmla="*/ 0 h 371475"/>
              <a:gd name="connsiteX1-27" fmla="*/ 0 w 609600"/>
              <a:gd name="connsiteY1-28" fmla="*/ 371475 h 371475"/>
              <a:gd name="connsiteX0-29" fmla="*/ 609600 w 655726"/>
              <a:gd name="connsiteY0-30" fmla="*/ 0 h 371475"/>
              <a:gd name="connsiteX1-31" fmla="*/ 0 w 655726"/>
              <a:gd name="connsiteY1-32" fmla="*/ 371475 h 371475"/>
              <a:gd name="connsiteX0-33" fmla="*/ 609600 w 655726"/>
              <a:gd name="connsiteY0-34" fmla="*/ 0 h 371475"/>
              <a:gd name="connsiteX1-35" fmla="*/ 0 w 655726"/>
              <a:gd name="connsiteY1-36" fmla="*/ 371475 h 371475"/>
              <a:gd name="connsiteX0-37" fmla="*/ 298799 w 386813"/>
              <a:gd name="connsiteY0-38" fmla="*/ 0 h 360801"/>
              <a:gd name="connsiteX1-39" fmla="*/ 0 w 386813"/>
              <a:gd name="connsiteY1-40" fmla="*/ 360801 h 360801"/>
              <a:gd name="connsiteX0-41" fmla="*/ 298799 w 441952"/>
              <a:gd name="connsiteY0-42" fmla="*/ 0 h 360801"/>
              <a:gd name="connsiteX1-43" fmla="*/ 0 w 441952"/>
              <a:gd name="connsiteY1-44" fmla="*/ 360801 h 360801"/>
            </a:gdLst>
            <a:ahLst/>
            <a:cxnLst>
              <a:cxn ang="0">
                <a:pos x="connsiteX0-1" y="connsiteY0-2"/>
              </a:cxn>
              <a:cxn ang="0">
                <a:pos x="connsiteX1-3" y="connsiteY1-4"/>
              </a:cxn>
            </a:cxnLst>
            <a:rect l="l" t="t" r="r" b="b"/>
            <a:pathLst>
              <a:path w="441952" h="360801">
                <a:moveTo>
                  <a:pt x="298799" y="0"/>
                </a:moveTo>
                <a:cubicBezTo>
                  <a:pt x="613620" y="208459"/>
                  <a:pt x="361950" y="348101"/>
                  <a:pt x="0" y="360801"/>
                </a:cubicBezTo>
              </a:path>
            </a:pathLst>
          </a:custGeom>
          <a:noFill/>
          <a:ln w="6350">
            <a:solidFill>
              <a:schemeClr val="tx1">
                <a:lumMod val="50000"/>
                <a:lumOff val="50000"/>
              </a:schemeClr>
            </a:solidFill>
            <a:prstDash val="dash"/>
            <a:tailEnd type="arrow"/>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4" name="文本框 1043"/>
          <p:cNvSpPr txBox="1"/>
          <p:nvPr/>
        </p:nvSpPr>
        <p:spPr>
          <a:xfrm>
            <a:off x="6960424" y="5801730"/>
            <a:ext cx="492444" cy="253916"/>
          </a:xfrm>
          <a:prstGeom prst="rect">
            <a:avLst/>
          </a:prstGeom>
          <a:noFill/>
        </p:spPr>
        <p:txBody>
          <a:bodyPr wrap="none" rtlCol="0">
            <a:spAutoFit/>
          </a:bodyPr>
          <a:lstStyle/>
          <a:p>
            <a:pPr algn="ctr"/>
            <a:r>
              <a:rPr lang="en-US" altLang="zh-CN" sz="1050" dirty="0">
                <a:solidFill>
                  <a:schemeClr val="tx1">
                    <a:lumMod val="75000"/>
                    <a:lumOff val="25000"/>
                  </a:schemeClr>
                </a:solidFill>
              </a:rPr>
              <a:t>42.3%</a:t>
            </a:r>
            <a:endParaRPr lang="zh-CN" altLang="en-US" sz="1050" dirty="0">
              <a:solidFill>
                <a:schemeClr val="tx1">
                  <a:lumMod val="75000"/>
                  <a:lumOff val="25000"/>
                </a:schemeClr>
              </a:solidFill>
            </a:endParaRPr>
          </a:p>
        </p:txBody>
      </p:sp>
      <p:sp>
        <p:nvSpPr>
          <p:cNvPr id="1045" name="任意多边形: 形状 1044"/>
          <p:cNvSpPr/>
          <p:nvPr/>
        </p:nvSpPr>
        <p:spPr>
          <a:xfrm>
            <a:off x="6487027" y="5741572"/>
            <a:ext cx="492444" cy="253916"/>
          </a:xfrm>
          <a:custGeom>
            <a:avLst/>
            <a:gdLst>
              <a:gd name="connsiteX0" fmla="*/ 771525 w 771525"/>
              <a:gd name="connsiteY0" fmla="*/ 0 h 352425"/>
              <a:gd name="connsiteX1" fmla="*/ 0 w 771525"/>
              <a:gd name="connsiteY1" fmla="*/ 352425 h 352425"/>
              <a:gd name="connsiteX0-1" fmla="*/ 771525 w 771525"/>
              <a:gd name="connsiteY0-2" fmla="*/ 0 h 352425"/>
              <a:gd name="connsiteX1-3" fmla="*/ 0 w 771525"/>
              <a:gd name="connsiteY1-4" fmla="*/ 352425 h 352425"/>
              <a:gd name="connsiteX0-5" fmla="*/ 771525 w 771525"/>
              <a:gd name="connsiteY0-6" fmla="*/ 0 h 356069"/>
              <a:gd name="connsiteX1-7" fmla="*/ 0 w 771525"/>
              <a:gd name="connsiteY1-8" fmla="*/ 352425 h 356069"/>
              <a:gd name="connsiteX0-9" fmla="*/ 771525 w 771525"/>
              <a:gd name="connsiteY0-10" fmla="*/ 0 h 352425"/>
              <a:gd name="connsiteX1-11" fmla="*/ 0 w 771525"/>
              <a:gd name="connsiteY1-12" fmla="*/ 352425 h 352425"/>
              <a:gd name="connsiteX0-13" fmla="*/ 676275 w 676275"/>
              <a:gd name="connsiteY0-14" fmla="*/ 0 h 352425"/>
              <a:gd name="connsiteX1-15" fmla="*/ 0 w 676275"/>
              <a:gd name="connsiteY1-16" fmla="*/ 352425 h 352425"/>
              <a:gd name="connsiteX0-17" fmla="*/ 704850 w 704850"/>
              <a:gd name="connsiteY0-18" fmla="*/ 0 h 352425"/>
              <a:gd name="connsiteX1-19" fmla="*/ 0 w 704850"/>
              <a:gd name="connsiteY1-20" fmla="*/ 352425 h 352425"/>
              <a:gd name="connsiteX0-21" fmla="*/ 638175 w 638175"/>
              <a:gd name="connsiteY0-22" fmla="*/ 0 h 361950"/>
              <a:gd name="connsiteX1-23" fmla="*/ 0 w 638175"/>
              <a:gd name="connsiteY1-24" fmla="*/ 361950 h 361950"/>
              <a:gd name="connsiteX0-25" fmla="*/ 609600 w 609600"/>
              <a:gd name="connsiteY0-26" fmla="*/ 0 h 371475"/>
              <a:gd name="connsiteX1-27" fmla="*/ 0 w 609600"/>
              <a:gd name="connsiteY1-28" fmla="*/ 371475 h 371475"/>
              <a:gd name="connsiteX0-29" fmla="*/ 609600 w 655726"/>
              <a:gd name="connsiteY0-30" fmla="*/ 0 h 371475"/>
              <a:gd name="connsiteX1-31" fmla="*/ 0 w 655726"/>
              <a:gd name="connsiteY1-32" fmla="*/ 371475 h 371475"/>
              <a:gd name="connsiteX0-33" fmla="*/ 609600 w 655726"/>
              <a:gd name="connsiteY0-34" fmla="*/ 0 h 371475"/>
              <a:gd name="connsiteX1-35" fmla="*/ 0 w 655726"/>
              <a:gd name="connsiteY1-36" fmla="*/ 371475 h 371475"/>
              <a:gd name="connsiteX0-37" fmla="*/ 298799 w 386813"/>
              <a:gd name="connsiteY0-38" fmla="*/ 0 h 360801"/>
              <a:gd name="connsiteX1-39" fmla="*/ 0 w 386813"/>
              <a:gd name="connsiteY1-40" fmla="*/ 360801 h 360801"/>
              <a:gd name="connsiteX0-41" fmla="*/ 298799 w 441952"/>
              <a:gd name="connsiteY0-42" fmla="*/ 0 h 360801"/>
              <a:gd name="connsiteX1-43" fmla="*/ 0 w 441952"/>
              <a:gd name="connsiteY1-44" fmla="*/ 360801 h 360801"/>
            </a:gdLst>
            <a:ahLst/>
            <a:cxnLst>
              <a:cxn ang="0">
                <a:pos x="connsiteX0-1" y="connsiteY0-2"/>
              </a:cxn>
              <a:cxn ang="0">
                <a:pos x="connsiteX1-3" y="connsiteY1-4"/>
              </a:cxn>
            </a:cxnLst>
            <a:rect l="l" t="t" r="r" b="b"/>
            <a:pathLst>
              <a:path w="441952" h="360801">
                <a:moveTo>
                  <a:pt x="298799" y="0"/>
                </a:moveTo>
                <a:cubicBezTo>
                  <a:pt x="613620" y="208459"/>
                  <a:pt x="361950" y="348101"/>
                  <a:pt x="0" y="360801"/>
                </a:cubicBezTo>
              </a:path>
            </a:pathLst>
          </a:custGeom>
          <a:noFill/>
          <a:ln w="6350">
            <a:solidFill>
              <a:schemeClr val="tx1">
                <a:lumMod val="50000"/>
                <a:lumOff val="50000"/>
              </a:schemeClr>
            </a:solidFill>
            <a:prstDash val="dash"/>
            <a:tailEnd type="arrow"/>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9782"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5" name="组合 194"/>
          <p:cNvGrpSpPr/>
          <p:nvPr/>
        </p:nvGrpSpPr>
        <p:grpSpPr>
          <a:xfrm>
            <a:off x="1153696" y="4118435"/>
            <a:ext cx="9978279" cy="2263825"/>
            <a:chOff x="1153696" y="4118436"/>
            <a:chExt cx="9978279" cy="1812464"/>
          </a:xfrm>
        </p:grpSpPr>
        <p:sp>
          <p:nvSpPr>
            <p:cNvPr id="17" name="矩形: 圆角 16"/>
            <p:cNvSpPr/>
            <p:nvPr/>
          </p:nvSpPr>
          <p:spPr>
            <a:xfrm flipH="1">
              <a:off x="1153696" y="4118436"/>
              <a:ext cx="763418" cy="1812464"/>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0" name="矩形: 圆角 19"/>
            <p:cNvSpPr/>
            <p:nvPr/>
          </p:nvSpPr>
          <p:spPr>
            <a:xfrm flipH="1">
              <a:off x="2184665" y="4118436"/>
              <a:ext cx="763418" cy="1812464"/>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3" name="矩形: 圆角 22"/>
            <p:cNvSpPr/>
            <p:nvPr/>
          </p:nvSpPr>
          <p:spPr>
            <a:xfrm flipH="1">
              <a:off x="3215634" y="4118436"/>
              <a:ext cx="763418" cy="1812464"/>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6" name="矩形: 圆角 25"/>
            <p:cNvSpPr/>
            <p:nvPr/>
          </p:nvSpPr>
          <p:spPr>
            <a:xfrm flipH="1">
              <a:off x="4699242" y="4118436"/>
              <a:ext cx="763418" cy="1812464"/>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9" name="矩形: 圆角 28"/>
            <p:cNvSpPr/>
            <p:nvPr/>
          </p:nvSpPr>
          <p:spPr>
            <a:xfrm flipH="1">
              <a:off x="5730211" y="4118436"/>
              <a:ext cx="763418" cy="1812464"/>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450" name="矩形: 圆角 449"/>
            <p:cNvSpPr/>
            <p:nvPr/>
          </p:nvSpPr>
          <p:spPr>
            <a:xfrm flipH="1">
              <a:off x="6761180" y="4118436"/>
              <a:ext cx="763418" cy="1812464"/>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453" name="矩形: 圆角 452"/>
            <p:cNvSpPr/>
            <p:nvPr/>
          </p:nvSpPr>
          <p:spPr>
            <a:xfrm flipH="1">
              <a:off x="8306619" y="4118436"/>
              <a:ext cx="763418" cy="1812464"/>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456" name="矩形: 圆角 455"/>
            <p:cNvSpPr/>
            <p:nvPr/>
          </p:nvSpPr>
          <p:spPr>
            <a:xfrm flipH="1">
              <a:off x="9337588" y="4118436"/>
              <a:ext cx="763418" cy="1812464"/>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459" name="矩形: 圆角 458"/>
            <p:cNvSpPr/>
            <p:nvPr/>
          </p:nvSpPr>
          <p:spPr>
            <a:xfrm flipH="1">
              <a:off x="10368557" y="4118436"/>
              <a:ext cx="763418" cy="1812464"/>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grpSp>
      <p:sp>
        <p:nvSpPr>
          <p:cNvPr id="30" name="文本框 29"/>
          <p:cNvSpPr txBox="1"/>
          <p:nvPr/>
        </p:nvSpPr>
        <p:spPr>
          <a:xfrm>
            <a:off x="220435" y="475734"/>
            <a:ext cx="4262139"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47 </a:t>
            </a:r>
            <a:r>
              <a:rPr lang="zh-CN" altLang="en-US" dirty="0"/>
              <a:t>项目人员架构</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 name="矩形: 圆角 2"/>
          <p:cNvSpPr/>
          <p:nvPr/>
        </p:nvSpPr>
        <p:spPr>
          <a:xfrm flipH="1">
            <a:off x="4699242" y="1056046"/>
            <a:ext cx="2793514" cy="910508"/>
          </a:xfrm>
          <a:prstGeom prst="roundRect">
            <a:avLst>
              <a:gd name="adj" fmla="val 1693"/>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 name="文本框 4"/>
          <p:cNvSpPr txBox="1"/>
          <p:nvPr/>
        </p:nvSpPr>
        <p:spPr>
          <a:xfrm>
            <a:off x="5033048" y="1152604"/>
            <a:ext cx="2125903" cy="369332"/>
          </a:xfrm>
          <a:prstGeom prst="rect">
            <a:avLst/>
          </a:prstGeom>
          <a:noFill/>
        </p:spPr>
        <p:txBody>
          <a:bodyPr wrap="none" rtlCol="0">
            <a:spAutoFit/>
          </a:bodyPr>
          <a:lstStyle/>
          <a:p>
            <a:pPr algn="ctr"/>
            <a:r>
              <a:rPr lang="zh-CN" altLang="en-US" dirty="0">
                <a:solidFill>
                  <a:schemeClr val="bg1"/>
                </a:solidFill>
                <a:latin typeface="+mj-ea"/>
                <a:ea typeface="+mj-ea"/>
              </a:rPr>
              <a:t>项目负责人 李狗哥</a:t>
            </a:r>
            <a:endParaRPr lang="zh-CN" altLang="en-US" dirty="0">
              <a:solidFill>
                <a:schemeClr val="bg1"/>
              </a:solidFill>
              <a:latin typeface="+mj-ea"/>
              <a:ea typeface="+mj-ea"/>
            </a:endParaRPr>
          </a:p>
        </p:txBody>
      </p:sp>
      <p:sp>
        <p:nvSpPr>
          <p:cNvPr id="8" name="矩形: 圆角 7"/>
          <p:cNvSpPr/>
          <p:nvPr/>
        </p:nvSpPr>
        <p:spPr>
          <a:xfrm flipH="1">
            <a:off x="1596118" y="2501901"/>
            <a:ext cx="1993900" cy="799076"/>
          </a:xfrm>
          <a:prstGeom prst="roundRect">
            <a:avLst>
              <a:gd name="adj" fmla="val 1693"/>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9" name="文本框 8"/>
          <p:cNvSpPr txBox="1"/>
          <p:nvPr/>
        </p:nvSpPr>
        <p:spPr>
          <a:xfrm>
            <a:off x="1987774" y="2596689"/>
            <a:ext cx="1210588" cy="338554"/>
          </a:xfrm>
          <a:prstGeom prst="rect">
            <a:avLst/>
          </a:prstGeom>
          <a:noFill/>
        </p:spPr>
        <p:txBody>
          <a:bodyPr wrap="none" rtlCol="0">
            <a:spAutoFit/>
          </a:bodyPr>
          <a:lstStyle/>
          <a:p>
            <a:pPr algn="ctr"/>
            <a:r>
              <a:rPr lang="zh-CN" altLang="en-US" sz="1600" dirty="0">
                <a:solidFill>
                  <a:schemeClr val="bg1"/>
                </a:solidFill>
                <a:latin typeface="+mj-ea"/>
                <a:ea typeface="+mj-ea"/>
              </a:rPr>
              <a:t>电商负责人</a:t>
            </a:r>
            <a:endParaRPr lang="zh-CN" altLang="en-US" sz="1600" dirty="0">
              <a:solidFill>
                <a:schemeClr val="bg1"/>
              </a:solidFill>
              <a:latin typeface="+mj-ea"/>
              <a:ea typeface="+mj-ea"/>
            </a:endParaRPr>
          </a:p>
        </p:txBody>
      </p:sp>
      <p:sp>
        <p:nvSpPr>
          <p:cNvPr id="11" name="矩形: 圆角 10"/>
          <p:cNvSpPr/>
          <p:nvPr/>
        </p:nvSpPr>
        <p:spPr>
          <a:xfrm flipH="1">
            <a:off x="5110473" y="2501901"/>
            <a:ext cx="1993900" cy="799076"/>
          </a:xfrm>
          <a:prstGeom prst="roundRect">
            <a:avLst>
              <a:gd name="adj" fmla="val 1693"/>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2" name="文本框 11"/>
          <p:cNvSpPr txBox="1"/>
          <p:nvPr/>
        </p:nvSpPr>
        <p:spPr>
          <a:xfrm>
            <a:off x="5502132" y="2596689"/>
            <a:ext cx="1210588" cy="338554"/>
          </a:xfrm>
          <a:prstGeom prst="rect">
            <a:avLst/>
          </a:prstGeom>
          <a:noFill/>
        </p:spPr>
        <p:txBody>
          <a:bodyPr wrap="none" rtlCol="0">
            <a:spAutoFit/>
          </a:bodyPr>
          <a:lstStyle/>
          <a:p>
            <a:pPr algn="ctr"/>
            <a:r>
              <a:rPr lang="zh-CN" altLang="en-US" sz="1600" dirty="0">
                <a:solidFill>
                  <a:schemeClr val="bg1"/>
                </a:solidFill>
                <a:latin typeface="+mj-ea"/>
                <a:ea typeface="+mj-ea"/>
              </a:rPr>
              <a:t>直播负责人</a:t>
            </a:r>
            <a:endParaRPr lang="zh-CN" altLang="en-US" sz="1600" dirty="0">
              <a:solidFill>
                <a:schemeClr val="bg1"/>
              </a:solidFill>
              <a:latin typeface="+mj-ea"/>
              <a:ea typeface="+mj-ea"/>
            </a:endParaRPr>
          </a:p>
        </p:txBody>
      </p:sp>
      <p:sp>
        <p:nvSpPr>
          <p:cNvPr id="14" name="矩形: 圆角 13"/>
          <p:cNvSpPr/>
          <p:nvPr/>
        </p:nvSpPr>
        <p:spPr>
          <a:xfrm flipH="1">
            <a:off x="8730357" y="2501901"/>
            <a:ext cx="1993900" cy="799076"/>
          </a:xfrm>
          <a:prstGeom prst="roundRect">
            <a:avLst>
              <a:gd name="adj" fmla="val 1693"/>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5" name="文本框 14"/>
          <p:cNvSpPr txBox="1"/>
          <p:nvPr/>
        </p:nvSpPr>
        <p:spPr>
          <a:xfrm>
            <a:off x="9122014" y="2596689"/>
            <a:ext cx="1210588" cy="338554"/>
          </a:xfrm>
          <a:prstGeom prst="rect">
            <a:avLst/>
          </a:prstGeom>
          <a:noFill/>
        </p:spPr>
        <p:txBody>
          <a:bodyPr wrap="none" rtlCol="0">
            <a:spAutoFit/>
          </a:bodyPr>
          <a:lstStyle/>
          <a:p>
            <a:pPr algn="ctr"/>
            <a:r>
              <a:rPr lang="zh-CN" altLang="en-US" sz="1600" dirty="0">
                <a:solidFill>
                  <a:schemeClr val="bg1"/>
                </a:solidFill>
                <a:latin typeface="+mj-ea"/>
                <a:ea typeface="+mj-ea"/>
              </a:rPr>
              <a:t>内容负责人</a:t>
            </a:r>
            <a:endParaRPr lang="zh-CN" altLang="en-US" sz="1600" dirty="0">
              <a:solidFill>
                <a:schemeClr val="bg1"/>
              </a:solidFill>
              <a:latin typeface="+mj-ea"/>
              <a:ea typeface="+mj-ea"/>
            </a:endParaRPr>
          </a:p>
        </p:txBody>
      </p:sp>
      <p:sp>
        <p:nvSpPr>
          <p:cNvPr id="18" name="文本框 17"/>
          <p:cNvSpPr txBox="1"/>
          <p:nvPr/>
        </p:nvSpPr>
        <p:spPr>
          <a:xfrm>
            <a:off x="1320215" y="4496990"/>
            <a:ext cx="430381" cy="1200329"/>
          </a:xfrm>
          <a:prstGeom prst="rect">
            <a:avLst/>
          </a:prstGeom>
          <a:noFill/>
        </p:spPr>
        <p:txBody>
          <a:bodyPr wrap="square" rtlCol="0">
            <a:spAutoFit/>
          </a:bodyPr>
          <a:lstStyle/>
          <a:p>
            <a:r>
              <a:rPr lang="zh-CN" altLang="en-US" dirty="0">
                <a:solidFill>
                  <a:schemeClr val="accent1"/>
                </a:solidFill>
                <a:latin typeface="+mj-ea"/>
                <a:ea typeface="+mj-ea"/>
              </a:rPr>
              <a:t>运营人员</a:t>
            </a:r>
            <a:endParaRPr lang="en-US" altLang="zh-CN" dirty="0">
              <a:solidFill>
                <a:schemeClr val="accent1"/>
              </a:solidFill>
              <a:latin typeface="+mj-ea"/>
              <a:ea typeface="+mj-ea"/>
            </a:endParaRPr>
          </a:p>
        </p:txBody>
      </p:sp>
      <p:sp>
        <p:nvSpPr>
          <p:cNvPr id="462" name="矩形: 圆角 461"/>
          <p:cNvSpPr/>
          <p:nvPr/>
        </p:nvSpPr>
        <p:spPr>
          <a:xfrm flipH="1">
            <a:off x="8786514" y="1192479"/>
            <a:ext cx="1866900" cy="604273"/>
          </a:xfrm>
          <a:prstGeom prst="roundRect">
            <a:avLst>
              <a:gd name="adj" fmla="val 1693"/>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63" name="文本框 462"/>
          <p:cNvSpPr txBox="1"/>
          <p:nvPr/>
        </p:nvSpPr>
        <p:spPr>
          <a:xfrm>
            <a:off x="9165968" y="1317029"/>
            <a:ext cx="1107996" cy="369332"/>
          </a:xfrm>
          <a:prstGeom prst="rect">
            <a:avLst/>
          </a:prstGeom>
          <a:noFill/>
        </p:spPr>
        <p:txBody>
          <a:bodyPr wrap="none" rtlCol="0">
            <a:spAutoFit/>
          </a:bodyPr>
          <a:lstStyle/>
          <a:p>
            <a:pPr algn="ctr"/>
            <a:r>
              <a:rPr lang="zh-CN" altLang="en-US" dirty="0">
                <a:solidFill>
                  <a:schemeClr val="bg1"/>
                </a:solidFill>
                <a:latin typeface="+mj-ea"/>
                <a:ea typeface="+mj-ea"/>
              </a:rPr>
              <a:t>甲方团队</a:t>
            </a:r>
            <a:endParaRPr lang="zh-CN" altLang="en-US" dirty="0">
              <a:solidFill>
                <a:schemeClr val="bg1"/>
              </a:solidFill>
              <a:latin typeface="+mj-ea"/>
              <a:ea typeface="+mj-ea"/>
            </a:endParaRPr>
          </a:p>
        </p:txBody>
      </p:sp>
      <p:cxnSp>
        <p:nvCxnSpPr>
          <p:cNvPr id="465" name="直接连接符 464"/>
          <p:cNvCxnSpPr/>
          <p:nvPr/>
        </p:nvCxnSpPr>
        <p:spPr>
          <a:xfrm>
            <a:off x="6096000" y="1971675"/>
            <a:ext cx="0" cy="466725"/>
          </a:xfrm>
          <a:prstGeom prst="line">
            <a:avLst/>
          </a:prstGeom>
        </p:spPr>
        <p:style>
          <a:lnRef idx="1">
            <a:schemeClr val="accent1"/>
          </a:lnRef>
          <a:fillRef idx="0">
            <a:schemeClr val="accent1"/>
          </a:fillRef>
          <a:effectRef idx="0">
            <a:schemeClr val="accent1"/>
          </a:effectRef>
          <a:fontRef idx="minor">
            <a:schemeClr val="tx1"/>
          </a:fontRef>
        </p:style>
      </p:cxnSp>
      <p:grpSp>
        <p:nvGrpSpPr>
          <p:cNvPr id="473" name="组合 472"/>
          <p:cNvGrpSpPr/>
          <p:nvPr/>
        </p:nvGrpSpPr>
        <p:grpSpPr>
          <a:xfrm>
            <a:off x="1524000" y="3429000"/>
            <a:ext cx="2103120" cy="466725"/>
            <a:chOff x="1524000" y="3429000"/>
            <a:chExt cx="2103120" cy="466725"/>
          </a:xfrm>
        </p:grpSpPr>
        <p:cxnSp>
          <p:nvCxnSpPr>
            <p:cNvPr id="466" name="直接连接符 465"/>
            <p:cNvCxnSpPr/>
            <p:nvPr/>
          </p:nvCxnSpPr>
          <p:spPr>
            <a:xfrm>
              <a:off x="2514600" y="3429000"/>
              <a:ext cx="0" cy="4667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7" name="直接连接符 466"/>
            <p:cNvCxnSpPr/>
            <p:nvPr/>
          </p:nvCxnSpPr>
          <p:spPr>
            <a:xfrm>
              <a:off x="1524000" y="3619500"/>
              <a:ext cx="0" cy="2762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9" name="直接连接符 468"/>
            <p:cNvCxnSpPr/>
            <p:nvPr/>
          </p:nvCxnSpPr>
          <p:spPr>
            <a:xfrm>
              <a:off x="3627120" y="3619500"/>
              <a:ext cx="0" cy="2762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0" name="直接连接符 469"/>
            <p:cNvCxnSpPr/>
            <p:nvPr/>
          </p:nvCxnSpPr>
          <p:spPr>
            <a:xfrm>
              <a:off x="1524000" y="3619500"/>
              <a:ext cx="21031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74" name="组合 473"/>
          <p:cNvGrpSpPr/>
          <p:nvPr/>
        </p:nvGrpSpPr>
        <p:grpSpPr>
          <a:xfrm>
            <a:off x="5104952" y="3429000"/>
            <a:ext cx="2103120" cy="466725"/>
            <a:chOff x="1524000" y="3429000"/>
            <a:chExt cx="2103120" cy="466725"/>
          </a:xfrm>
        </p:grpSpPr>
        <p:cxnSp>
          <p:nvCxnSpPr>
            <p:cNvPr id="475" name="直接连接符 474"/>
            <p:cNvCxnSpPr/>
            <p:nvPr/>
          </p:nvCxnSpPr>
          <p:spPr>
            <a:xfrm>
              <a:off x="2514600" y="3429000"/>
              <a:ext cx="0" cy="4667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6" name="直接连接符 475"/>
            <p:cNvCxnSpPr/>
            <p:nvPr/>
          </p:nvCxnSpPr>
          <p:spPr>
            <a:xfrm>
              <a:off x="1524000" y="3619500"/>
              <a:ext cx="0" cy="2762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7" name="直接连接符 476"/>
            <p:cNvCxnSpPr/>
            <p:nvPr/>
          </p:nvCxnSpPr>
          <p:spPr>
            <a:xfrm>
              <a:off x="3627120" y="3619500"/>
              <a:ext cx="0" cy="2762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8" name="直接连接符 477"/>
            <p:cNvCxnSpPr/>
            <p:nvPr/>
          </p:nvCxnSpPr>
          <p:spPr>
            <a:xfrm>
              <a:off x="1524000" y="3619500"/>
              <a:ext cx="21031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79" name="组合 478"/>
          <p:cNvGrpSpPr/>
          <p:nvPr/>
        </p:nvGrpSpPr>
        <p:grpSpPr>
          <a:xfrm>
            <a:off x="8730357" y="3429000"/>
            <a:ext cx="2103120" cy="466725"/>
            <a:chOff x="1524000" y="3429000"/>
            <a:chExt cx="2103120" cy="466725"/>
          </a:xfrm>
        </p:grpSpPr>
        <p:cxnSp>
          <p:nvCxnSpPr>
            <p:cNvPr id="32" name="直接连接符 31"/>
            <p:cNvCxnSpPr/>
            <p:nvPr/>
          </p:nvCxnSpPr>
          <p:spPr>
            <a:xfrm>
              <a:off x="2514600" y="3429000"/>
              <a:ext cx="0" cy="4667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524000" y="3619500"/>
              <a:ext cx="0" cy="2762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627120" y="3619500"/>
              <a:ext cx="0" cy="2762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524000" y="3619500"/>
              <a:ext cx="21031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37" name="直接连接符 36"/>
          <p:cNvCxnSpPr/>
          <p:nvPr/>
        </p:nvCxnSpPr>
        <p:spPr>
          <a:xfrm>
            <a:off x="7777774" y="1511300"/>
            <a:ext cx="69536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43" name="直接连接符 1042"/>
          <p:cNvCxnSpPr/>
          <p:nvPr/>
        </p:nvCxnSpPr>
        <p:spPr>
          <a:xfrm>
            <a:off x="2593068" y="2198805"/>
            <a:ext cx="71342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8" name="直接连接符 1047"/>
          <p:cNvCxnSpPr/>
          <p:nvPr/>
        </p:nvCxnSpPr>
        <p:spPr>
          <a:xfrm>
            <a:off x="2585085" y="2198805"/>
            <a:ext cx="0" cy="2395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1" name="直接连接符 1050"/>
          <p:cNvCxnSpPr/>
          <p:nvPr/>
        </p:nvCxnSpPr>
        <p:spPr>
          <a:xfrm>
            <a:off x="9719297" y="2198805"/>
            <a:ext cx="0" cy="239595"/>
          </a:xfrm>
          <a:prstGeom prst="line">
            <a:avLst/>
          </a:prstGeom>
        </p:spPr>
        <p:style>
          <a:lnRef idx="1">
            <a:schemeClr val="accent1"/>
          </a:lnRef>
          <a:fillRef idx="0">
            <a:schemeClr val="accent1"/>
          </a:fillRef>
          <a:effectRef idx="0">
            <a:schemeClr val="accent1"/>
          </a:effectRef>
          <a:fontRef idx="minor">
            <a:schemeClr val="tx1"/>
          </a:fontRef>
        </p:style>
      </p:cxnSp>
      <p:sp>
        <p:nvSpPr>
          <p:cNvPr id="1054" name="文本框 1053"/>
          <p:cNvSpPr txBox="1"/>
          <p:nvPr/>
        </p:nvSpPr>
        <p:spPr>
          <a:xfrm>
            <a:off x="5286327" y="1494615"/>
            <a:ext cx="1619354" cy="307777"/>
          </a:xfrm>
          <a:prstGeom prst="rect">
            <a:avLst/>
          </a:prstGeom>
          <a:noFill/>
        </p:spPr>
        <p:txBody>
          <a:bodyPr wrap="none" rtlCol="0">
            <a:spAutoFit/>
          </a:bodyPr>
          <a:lstStyle/>
          <a:p>
            <a:pPr algn="ctr"/>
            <a:r>
              <a:rPr lang="zh-CN" altLang="en-US" sz="1400" dirty="0">
                <a:solidFill>
                  <a:schemeClr val="bg1"/>
                </a:solidFill>
                <a:latin typeface="+mn-ea"/>
              </a:rPr>
              <a:t>负责项目整体把控</a:t>
            </a:r>
            <a:endParaRPr lang="zh-CN" altLang="en-US" sz="1400" dirty="0">
              <a:solidFill>
                <a:schemeClr val="bg1"/>
              </a:solidFill>
              <a:latin typeface="+mn-ea"/>
            </a:endParaRPr>
          </a:p>
        </p:txBody>
      </p:sp>
      <p:sp>
        <p:nvSpPr>
          <p:cNvPr id="1055" name="文本框 1054"/>
          <p:cNvSpPr txBox="1"/>
          <p:nvPr/>
        </p:nvSpPr>
        <p:spPr>
          <a:xfrm>
            <a:off x="1750596" y="2923861"/>
            <a:ext cx="1619354" cy="307777"/>
          </a:xfrm>
          <a:prstGeom prst="rect">
            <a:avLst/>
          </a:prstGeom>
          <a:noFill/>
        </p:spPr>
        <p:txBody>
          <a:bodyPr wrap="none" rtlCol="0">
            <a:spAutoFit/>
          </a:bodyPr>
          <a:lstStyle/>
          <a:p>
            <a:pPr algn="ctr"/>
            <a:r>
              <a:rPr lang="zh-CN" altLang="en-US" sz="1400" dirty="0">
                <a:solidFill>
                  <a:schemeClr val="bg1"/>
                </a:solidFill>
                <a:latin typeface="+mn-ea"/>
              </a:rPr>
              <a:t>负责项目整体把控</a:t>
            </a:r>
            <a:endParaRPr lang="zh-CN" altLang="en-US" sz="1400" dirty="0">
              <a:solidFill>
                <a:schemeClr val="bg1"/>
              </a:solidFill>
              <a:latin typeface="+mn-ea"/>
            </a:endParaRPr>
          </a:p>
        </p:txBody>
      </p:sp>
      <p:sp>
        <p:nvSpPr>
          <p:cNvPr id="192" name="文本框 191"/>
          <p:cNvSpPr txBox="1"/>
          <p:nvPr/>
        </p:nvSpPr>
        <p:spPr>
          <a:xfrm>
            <a:off x="5295481" y="2923861"/>
            <a:ext cx="1619354" cy="307777"/>
          </a:xfrm>
          <a:prstGeom prst="rect">
            <a:avLst/>
          </a:prstGeom>
          <a:noFill/>
        </p:spPr>
        <p:txBody>
          <a:bodyPr wrap="none" rtlCol="0">
            <a:spAutoFit/>
          </a:bodyPr>
          <a:lstStyle/>
          <a:p>
            <a:pPr algn="ctr"/>
            <a:r>
              <a:rPr lang="zh-CN" altLang="en-US" sz="1400" dirty="0">
                <a:solidFill>
                  <a:schemeClr val="bg1"/>
                </a:solidFill>
                <a:latin typeface="+mn-ea"/>
              </a:rPr>
              <a:t>负责项目整体把控</a:t>
            </a:r>
            <a:endParaRPr lang="zh-CN" altLang="en-US" sz="1400" dirty="0">
              <a:solidFill>
                <a:schemeClr val="bg1"/>
              </a:solidFill>
              <a:latin typeface="+mn-ea"/>
            </a:endParaRPr>
          </a:p>
        </p:txBody>
      </p:sp>
      <p:sp>
        <p:nvSpPr>
          <p:cNvPr id="193" name="文本框 192"/>
          <p:cNvSpPr txBox="1"/>
          <p:nvPr/>
        </p:nvSpPr>
        <p:spPr>
          <a:xfrm>
            <a:off x="8939904" y="2923861"/>
            <a:ext cx="1619354" cy="307777"/>
          </a:xfrm>
          <a:prstGeom prst="rect">
            <a:avLst/>
          </a:prstGeom>
          <a:noFill/>
        </p:spPr>
        <p:txBody>
          <a:bodyPr wrap="none" rtlCol="0">
            <a:spAutoFit/>
          </a:bodyPr>
          <a:lstStyle/>
          <a:p>
            <a:pPr algn="ctr"/>
            <a:r>
              <a:rPr lang="zh-CN" altLang="en-US" sz="1400" dirty="0">
                <a:solidFill>
                  <a:schemeClr val="bg1"/>
                </a:solidFill>
                <a:latin typeface="+mn-ea"/>
              </a:rPr>
              <a:t>负责项目整体把控</a:t>
            </a:r>
            <a:endParaRPr lang="zh-CN" altLang="en-US" sz="1400" dirty="0">
              <a:solidFill>
                <a:schemeClr val="bg1"/>
              </a:solidFill>
              <a:latin typeface="+mn-ea"/>
            </a:endParaRPr>
          </a:p>
        </p:txBody>
      </p:sp>
      <p:sp>
        <p:nvSpPr>
          <p:cNvPr id="194" name="文本框 193"/>
          <p:cNvSpPr txBox="1"/>
          <p:nvPr/>
        </p:nvSpPr>
        <p:spPr>
          <a:xfrm>
            <a:off x="1258215" y="5679766"/>
            <a:ext cx="537327" cy="369332"/>
          </a:xfrm>
          <a:prstGeom prst="rect">
            <a:avLst/>
          </a:prstGeom>
          <a:noFill/>
        </p:spPr>
        <p:txBody>
          <a:bodyPr wrap="none" rtlCol="0">
            <a:spAutoFit/>
          </a:bodyPr>
          <a:lstStyle/>
          <a:p>
            <a:r>
              <a:rPr lang="en-US" altLang="zh-CN" dirty="0"/>
              <a:t>4</a:t>
            </a:r>
            <a:r>
              <a:rPr lang="zh-CN" altLang="en-US" dirty="0"/>
              <a:t>人</a:t>
            </a:r>
            <a:endParaRPr lang="zh-CN" altLang="en-US" dirty="0"/>
          </a:p>
        </p:txBody>
      </p:sp>
      <p:sp>
        <p:nvSpPr>
          <p:cNvPr id="196" name="文本框 195"/>
          <p:cNvSpPr txBox="1"/>
          <p:nvPr/>
        </p:nvSpPr>
        <p:spPr>
          <a:xfrm>
            <a:off x="2352382" y="4496990"/>
            <a:ext cx="430381" cy="923330"/>
          </a:xfrm>
          <a:prstGeom prst="rect">
            <a:avLst/>
          </a:prstGeom>
          <a:noFill/>
        </p:spPr>
        <p:txBody>
          <a:bodyPr wrap="square" rtlCol="0">
            <a:spAutoFit/>
          </a:bodyPr>
          <a:lstStyle/>
          <a:p>
            <a:r>
              <a:rPr lang="zh-CN" altLang="en-US" dirty="0">
                <a:solidFill>
                  <a:schemeClr val="accent1"/>
                </a:solidFill>
                <a:latin typeface="+mj-ea"/>
                <a:ea typeface="+mj-ea"/>
              </a:rPr>
              <a:t>设计师</a:t>
            </a:r>
            <a:endParaRPr lang="en-US" altLang="zh-CN" dirty="0">
              <a:solidFill>
                <a:schemeClr val="accent1"/>
              </a:solidFill>
              <a:latin typeface="+mj-ea"/>
              <a:ea typeface="+mj-ea"/>
            </a:endParaRPr>
          </a:p>
        </p:txBody>
      </p:sp>
      <p:sp>
        <p:nvSpPr>
          <p:cNvPr id="197" name="文本框 196"/>
          <p:cNvSpPr txBox="1"/>
          <p:nvPr/>
        </p:nvSpPr>
        <p:spPr>
          <a:xfrm>
            <a:off x="2290382" y="5679766"/>
            <a:ext cx="537327" cy="369332"/>
          </a:xfrm>
          <a:prstGeom prst="rect">
            <a:avLst/>
          </a:prstGeom>
          <a:noFill/>
        </p:spPr>
        <p:txBody>
          <a:bodyPr wrap="none" rtlCol="0">
            <a:spAutoFit/>
          </a:bodyPr>
          <a:lstStyle/>
          <a:p>
            <a:r>
              <a:rPr lang="en-US" altLang="zh-CN" dirty="0"/>
              <a:t>2</a:t>
            </a:r>
            <a:r>
              <a:rPr lang="zh-CN" altLang="en-US" dirty="0"/>
              <a:t>人</a:t>
            </a:r>
            <a:endParaRPr lang="zh-CN" altLang="en-US" dirty="0"/>
          </a:p>
        </p:txBody>
      </p:sp>
      <p:sp>
        <p:nvSpPr>
          <p:cNvPr id="198" name="文本框 197"/>
          <p:cNvSpPr txBox="1"/>
          <p:nvPr/>
        </p:nvSpPr>
        <p:spPr>
          <a:xfrm>
            <a:off x="3383354" y="4496990"/>
            <a:ext cx="430381" cy="646331"/>
          </a:xfrm>
          <a:prstGeom prst="rect">
            <a:avLst/>
          </a:prstGeom>
          <a:noFill/>
        </p:spPr>
        <p:txBody>
          <a:bodyPr wrap="square" rtlCol="0">
            <a:spAutoFit/>
          </a:bodyPr>
          <a:lstStyle/>
          <a:p>
            <a:r>
              <a:rPr lang="zh-CN" altLang="en-US" dirty="0">
                <a:solidFill>
                  <a:schemeClr val="accent1"/>
                </a:solidFill>
                <a:latin typeface="+mj-ea"/>
                <a:ea typeface="+mj-ea"/>
              </a:rPr>
              <a:t>文案</a:t>
            </a:r>
            <a:endParaRPr lang="en-US" altLang="zh-CN" dirty="0">
              <a:solidFill>
                <a:schemeClr val="accent1"/>
              </a:solidFill>
              <a:latin typeface="+mj-ea"/>
              <a:ea typeface="+mj-ea"/>
            </a:endParaRPr>
          </a:p>
        </p:txBody>
      </p:sp>
      <p:sp>
        <p:nvSpPr>
          <p:cNvPr id="199" name="文本框 198"/>
          <p:cNvSpPr txBox="1"/>
          <p:nvPr/>
        </p:nvSpPr>
        <p:spPr>
          <a:xfrm>
            <a:off x="3321354" y="5679766"/>
            <a:ext cx="537327" cy="369332"/>
          </a:xfrm>
          <a:prstGeom prst="rect">
            <a:avLst/>
          </a:prstGeom>
          <a:noFill/>
        </p:spPr>
        <p:txBody>
          <a:bodyPr wrap="none" rtlCol="0">
            <a:spAutoFit/>
          </a:bodyPr>
          <a:lstStyle/>
          <a:p>
            <a:r>
              <a:rPr lang="en-US" altLang="zh-CN" dirty="0"/>
              <a:t>1</a:t>
            </a:r>
            <a:r>
              <a:rPr lang="zh-CN" altLang="en-US" dirty="0"/>
              <a:t>人</a:t>
            </a:r>
            <a:endParaRPr lang="zh-CN" altLang="en-US" dirty="0"/>
          </a:p>
        </p:txBody>
      </p:sp>
      <p:sp>
        <p:nvSpPr>
          <p:cNvPr id="200" name="文本框 199"/>
          <p:cNvSpPr txBox="1"/>
          <p:nvPr/>
        </p:nvSpPr>
        <p:spPr>
          <a:xfrm>
            <a:off x="4863873" y="4496990"/>
            <a:ext cx="430381" cy="646331"/>
          </a:xfrm>
          <a:prstGeom prst="rect">
            <a:avLst/>
          </a:prstGeom>
          <a:noFill/>
        </p:spPr>
        <p:txBody>
          <a:bodyPr wrap="square" rtlCol="0">
            <a:spAutoFit/>
          </a:bodyPr>
          <a:lstStyle/>
          <a:p>
            <a:r>
              <a:rPr lang="zh-CN" altLang="en-US" dirty="0">
                <a:solidFill>
                  <a:schemeClr val="accent1"/>
                </a:solidFill>
                <a:latin typeface="+mj-ea"/>
                <a:ea typeface="+mj-ea"/>
              </a:rPr>
              <a:t>主播</a:t>
            </a:r>
            <a:endParaRPr lang="en-US" altLang="zh-CN" dirty="0">
              <a:solidFill>
                <a:schemeClr val="accent1"/>
              </a:solidFill>
              <a:latin typeface="+mj-ea"/>
              <a:ea typeface="+mj-ea"/>
            </a:endParaRPr>
          </a:p>
        </p:txBody>
      </p:sp>
      <p:sp>
        <p:nvSpPr>
          <p:cNvPr id="201" name="文本框 200"/>
          <p:cNvSpPr txBox="1"/>
          <p:nvPr/>
        </p:nvSpPr>
        <p:spPr>
          <a:xfrm>
            <a:off x="4801873" y="5679766"/>
            <a:ext cx="537327" cy="369332"/>
          </a:xfrm>
          <a:prstGeom prst="rect">
            <a:avLst/>
          </a:prstGeom>
          <a:noFill/>
        </p:spPr>
        <p:txBody>
          <a:bodyPr wrap="none" rtlCol="0">
            <a:spAutoFit/>
          </a:bodyPr>
          <a:lstStyle/>
          <a:p>
            <a:r>
              <a:rPr lang="en-US" altLang="zh-CN" dirty="0"/>
              <a:t>3</a:t>
            </a:r>
            <a:r>
              <a:rPr lang="zh-CN" altLang="en-US" dirty="0"/>
              <a:t>人</a:t>
            </a:r>
            <a:endParaRPr lang="zh-CN" altLang="en-US" dirty="0"/>
          </a:p>
        </p:txBody>
      </p:sp>
      <p:sp>
        <p:nvSpPr>
          <p:cNvPr id="202" name="文本框 201"/>
          <p:cNvSpPr txBox="1"/>
          <p:nvPr/>
        </p:nvSpPr>
        <p:spPr>
          <a:xfrm>
            <a:off x="5914557" y="4496990"/>
            <a:ext cx="430381" cy="1200329"/>
          </a:xfrm>
          <a:prstGeom prst="rect">
            <a:avLst/>
          </a:prstGeom>
          <a:noFill/>
        </p:spPr>
        <p:txBody>
          <a:bodyPr wrap="square" rtlCol="0">
            <a:spAutoFit/>
          </a:bodyPr>
          <a:lstStyle/>
          <a:p>
            <a:r>
              <a:rPr lang="zh-CN" altLang="en-US" dirty="0">
                <a:solidFill>
                  <a:schemeClr val="accent1"/>
                </a:solidFill>
                <a:latin typeface="+mj-ea"/>
                <a:ea typeface="+mj-ea"/>
              </a:rPr>
              <a:t>运营人员</a:t>
            </a:r>
            <a:endParaRPr lang="en-US" altLang="zh-CN" dirty="0">
              <a:solidFill>
                <a:schemeClr val="accent1"/>
              </a:solidFill>
              <a:latin typeface="+mj-ea"/>
              <a:ea typeface="+mj-ea"/>
            </a:endParaRPr>
          </a:p>
        </p:txBody>
      </p:sp>
      <p:sp>
        <p:nvSpPr>
          <p:cNvPr id="203" name="文本框 202"/>
          <p:cNvSpPr txBox="1"/>
          <p:nvPr/>
        </p:nvSpPr>
        <p:spPr>
          <a:xfrm>
            <a:off x="5852557" y="5679766"/>
            <a:ext cx="537327" cy="369332"/>
          </a:xfrm>
          <a:prstGeom prst="rect">
            <a:avLst/>
          </a:prstGeom>
          <a:noFill/>
        </p:spPr>
        <p:txBody>
          <a:bodyPr wrap="none" rtlCol="0">
            <a:spAutoFit/>
          </a:bodyPr>
          <a:lstStyle/>
          <a:p>
            <a:r>
              <a:rPr lang="en-US" altLang="zh-CN" dirty="0"/>
              <a:t>4</a:t>
            </a:r>
            <a:r>
              <a:rPr lang="zh-CN" altLang="en-US" dirty="0"/>
              <a:t>人</a:t>
            </a:r>
            <a:endParaRPr lang="zh-CN" altLang="en-US" dirty="0"/>
          </a:p>
        </p:txBody>
      </p:sp>
      <p:sp>
        <p:nvSpPr>
          <p:cNvPr id="204" name="文本框 203"/>
          <p:cNvSpPr txBox="1"/>
          <p:nvPr/>
        </p:nvSpPr>
        <p:spPr>
          <a:xfrm>
            <a:off x="6938417" y="4496990"/>
            <a:ext cx="430381" cy="923330"/>
          </a:xfrm>
          <a:prstGeom prst="rect">
            <a:avLst/>
          </a:prstGeom>
          <a:noFill/>
        </p:spPr>
        <p:txBody>
          <a:bodyPr wrap="square" rtlCol="0">
            <a:spAutoFit/>
          </a:bodyPr>
          <a:lstStyle/>
          <a:p>
            <a:r>
              <a:rPr lang="zh-CN" altLang="en-US" dirty="0">
                <a:solidFill>
                  <a:schemeClr val="accent1"/>
                </a:solidFill>
                <a:latin typeface="+mj-ea"/>
                <a:ea typeface="+mj-ea"/>
              </a:rPr>
              <a:t>布景师</a:t>
            </a:r>
            <a:endParaRPr lang="en-US" altLang="zh-CN" dirty="0">
              <a:solidFill>
                <a:schemeClr val="accent1"/>
              </a:solidFill>
              <a:latin typeface="+mj-ea"/>
              <a:ea typeface="+mj-ea"/>
            </a:endParaRPr>
          </a:p>
        </p:txBody>
      </p:sp>
      <p:sp>
        <p:nvSpPr>
          <p:cNvPr id="205" name="文本框 204"/>
          <p:cNvSpPr txBox="1"/>
          <p:nvPr/>
        </p:nvSpPr>
        <p:spPr>
          <a:xfrm>
            <a:off x="6876417" y="5679766"/>
            <a:ext cx="537327" cy="369332"/>
          </a:xfrm>
          <a:prstGeom prst="rect">
            <a:avLst/>
          </a:prstGeom>
          <a:noFill/>
        </p:spPr>
        <p:txBody>
          <a:bodyPr wrap="none" rtlCol="0">
            <a:spAutoFit/>
          </a:bodyPr>
          <a:lstStyle/>
          <a:p>
            <a:r>
              <a:rPr lang="en-US" altLang="zh-CN" dirty="0"/>
              <a:t>1</a:t>
            </a:r>
            <a:r>
              <a:rPr lang="zh-CN" altLang="en-US" dirty="0"/>
              <a:t>人</a:t>
            </a:r>
            <a:endParaRPr lang="zh-CN" altLang="en-US" dirty="0"/>
          </a:p>
        </p:txBody>
      </p:sp>
      <p:sp>
        <p:nvSpPr>
          <p:cNvPr id="209" name="文本框 208"/>
          <p:cNvSpPr txBox="1"/>
          <p:nvPr/>
        </p:nvSpPr>
        <p:spPr>
          <a:xfrm>
            <a:off x="8478303" y="4496990"/>
            <a:ext cx="430381" cy="1200329"/>
          </a:xfrm>
          <a:prstGeom prst="rect">
            <a:avLst/>
          </a:prstGeom>
          <a:noFill/>
        </p:spPr>
        <p:txBody>
          <a:bodyPr wrap="square" rtlCol="0">
            <a:spAutoFit/>
          </a:bodyPr>
          <a:lstStyle/>
          <a:p>
            <a:r>
              <a:rPr lang="zh-CN" altLang="en-US" dirty="0">
                <a:solidFill>
                  <a:schemeClr val="accent1"/>
                </a:solidFill>
                <a:latin typeface="+mj-ea"/>
                <a:ea typeface="+mj-ea"/>
              </a:rPr>
              <a:t>内容策划</a:t>
            </a:r>
            <a:endParaRPr lang="en-US" altLang="zh-CN" dirty="0">
              <a:solidFill>
                <a:schemeClr val="accent1"/>
              </a:solidFill>
              <a:latin typeface="+mj-ea"/>
              <a:ea typeface="+mj-ea"/>
            </a:endParaRPr>
          </a:p>
        </p:txBody>
      </p:sp>
      <p:sp>
        <p:nvSpPr>
          <p:cNvPr id="210" name="文本框 209"/>
          <p:cNvSpPr txBox="1"/>
          <p:nvPr/>
        </p:nvSpPr>
        <p:spPr>
          <a:xfrm>
            <a:off x="8416303" y="5679766"/>
            <a:ext cx="537327" cy="369332"/>
          </a:xfrm>
          <a:prstGeom prst="rect">
            <a:avLst/>
          </a:prstGeom>
          <a:noFill/>
        </p:spPr>
        <p:txBody>
          <a:bodyPr wrap="none" rtlCol="0">
            <a:spAutoFit/>
          </a:bodyPr>
          <a:lstStyle/>
          <a:p>
            <a:r>
              <a:rPr lang="en-US" altLang="zh-CN" dirty="0"/>
              <a:t>4</a:t>
            </a:r>
            <a:r>
              <a:rPr lang="zh-CN" altLang="en-US" dirty="0"/>
              <a:t>人</a:t>
            </a:r>
            <a:endParaRPr lang="zh-CN" altLang="en-US" dirty="0"/>
          </a:p>
        </p:txBody>
      </p:sp>
      <p:sp>
        <p:nvSpPr>
          <p:cNvPr id="211" name="文本框 210"/>
          <p:cNvSpPr txBox="1"/>
          <p:nvPr/>
        </p:nvSpPr>
        <p:spPr>
          <a:xfrm>
            <a:off x="9512633" y="4496990"/>
            <a:ext cx="430381" cy="1200329"/>
          </a:xfrm>
          <a:prstGeom prst="rect">
            <a:avLst/>
          </a:prstGeom>
          <a:noFill/>
        </p:spPr>
        <p:txBody>
          <a:bodyPr wrap="square" rtlCol="0">
            <a:spAutoFit/>
          </a:bodyPr>
          <a:lstStyle/>
          <a:p>
            <a:r>
              <a:rPr lang="zh-CN" altLang="en-US" dirty="0">
                <a:solidFill>
                  <a:schemeClr val="accent1"/>
                </a:solidFill>
                <a:latin typeface="+mj-ea"/>
                <a:ea typeface="+mj-ea"/>
              </a:rPr>
              <a:t>运营人员</a:t>
            </a:r>
            <a:endParaRPr lang="en-US" altLang="zh-CN" dirty="0">
              <a:solidFill>
                <a:schemeClr val="accent1"/>
              </a:solidFill>
              <a:latin typeface="+mj-ea"/>
              <a:ea typeface="+mj-ea"/>
            </a:endParaRPr>
          </a:p>
        </p:txBody>
      </p:sp>
      <p:sp>
        <p:nvSpPr>
          <p:cNvPr id="212" name="文本框 211"/>
          <p:cNvSpPr txBox="1"/>
          <p:nvPr/>
        </p:nvSpPr>
        <p:spPr>
          <a:xfrm>
            <a:off x="9450633" y="5679766"/>
            <a:ext cx="537327" cy="369332"/>
          </a:xfrm>
          <a:prstGeom prst="rect">
            <a:avLst/>
          </a:prstGeom>
          <a:noFill/>
        </p:spPr>
        <p:txBody>
          <a:bodyPr wrap="none" rtlCol="0">
            <a:spAutoFit/>
          </a:bodyPr>
          <a:lstStyle/>
          <a:p>
            <a:r>
              <a:rPr lang="en-US" altLang="zh-CN" dirty="0"/>
              <a:t>2</a:t>
            </a:r>
            <a:r>
              <a:rPr lang="zh-CN" altLang="en-US" dirty="0"/>
              <a:t>人</a:t>
            </a:r>
            <a:endParaRPr lang="zh-CN" altLang="en-US" dirty="0"/>
          </a:p>
        </p:txBody>
      </p:sp>
      <p:sp>
        <p:nvSpPr>
          <p:cNvPr id="213" name="文本框 212"/>
          <p:cNvSpPr txBox="1"/>
          <p:nvPr/>
        </p:nvSpPr>
        <p:spPr>
          <a:xfrm>
            <a:off x="10562977" y="4496990"/>
            <a:ext cx="430381" cy="1200329"/>
          </a:xfrm>
          <a:prstGeom prst="rect">
            <a:avLst/>
          </a:prstGeom>
          <a:noFill/>
        </p:spPr>
        <p:txBody>
          <a:bodyPr wrap="square" rtlCol="0">
            <a:spAutoFit/>
          </a:bodyPr>
          <a:lstStyle/>
          <a:p>
            <a:r>
              <a:rPr lang="zh-CN" altLang="en-US" dirty="0">
                <a:solidFill>
                  <a:schemeClr val="accent1"/>
                </a:solidFill>
                <a:latin typeface="+mj-ea"/>
                <a:ea typeface="+mj-ea"/>
              </a:rPr>
              <a:t>创意设计</a:t>
            </a:r>
            <a:endParaRPr lang="en-US" altLang="zh-CN" dirty="0">
              <a:solidFill>
                <a:schemeClr val="accent1"/>
              </a:solidFill>
              <a:latin typeface="+mj-ea"/>
              <a:ea typeface="+mj-ea"/>
            </a:endParaRPr>
          </a:p>
        </p:txBody>
      </p:sp>
      <p:sp>
        <p:nvSpPr>
          <p:cNvPr id="214" name="文本框 213"/>
          <p:cNvSpPr txBox="1"/>
          <p:nvPr/>
        </p:nvSpPr>
        <p:spPr>
          <a:xfrm>
            <a:off x="10500977" y="5679766"/>
            <a:ext cx="537327" cy="369332"/>
          </a:xfrm>
          <a:prstGeom prst="rect">
            <a:avLst/>
          </a:prstGeom>
          <a:noFill/>
        </p:spPr>
        <p:txBody>
          <a:bodyPr wrap="none" rtlCol="0">
            <a:spAutoFit/>
          </a:bodyPr>
          <a:lstStyle/>
          <a:p>
            <a:r>
              <a:rPr lang="en-US" altLang="zh-CN" dirty="0"/>
              <a:t>2</a:t>
            </a:r>
            <a:r>
              <a:rPr lang="zh-CN" altLang="en-US" dirty="0"/>
              <a:t>人</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9782"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平行四边形 30"/>
          <p:cNvSpPr/>
          <p:nvPr/>
        </p:nvSpPr>
        <p:spPr>
          <a:xfrm>
            <a:off x="9514483" y="1566338"/>
            <a:ext cx="1357246" cy="925815"/>
          </a:xfrm>
          <a:prstGeom prst="parallelogram">
            <a:avLst>
              <a:gd name="adj" fmla="val 17161"/>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0" name="文本框 29"/>
          <p:cNvSpPr txBox="1"/>
          <p:nvPr/>
        </p:nvSpPr>
        <p:spPr>
          <a:xfrm>
            <a:off x="220435" y="475734"/>
            <a:ext cx="4262139"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48 </a:t>
            </a:r>
            <a:r>
              <a:rPr lang="zh-CN" altLang="en-US" dirty="0"/>
              <a:t>投放策略</a:t>
            </a:r>
            <a:r>
              <a:rPr lang="en-US" altLang="zh-CN" dirty="0"/>
              <a:t>/</a:t>
            </a:r>
            <a:r>
              <a:rPr lang="zh-CN" altLang="en-US" dirty="0"/>
              <a:t>金字塔模型</a:t>
            </a:r>
            <a:r>
              <a:rPr lang="en-US" altLang="zh-CN" dirty="0"/>
              <a:t>/</a:t>
            </a:r>
            <a:r>
              <a:rPr lang="zh-CN" altLang="en-US" dirty="0"/>
              <a:t>人群分类</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461" name="任意多边形: 形状 460"/>
          <p:cNvSpPr/>
          <p:nvPr/>
        </p:nvSpPr>
        <p:spPr>
          <a:xfrm rot="10800000">
            <a:off x="2069460" y="1401108"/>
            <a:ext cx="953703" cy="1196891"/>
          </a:xfrm>
          <a:custGeom>
            <a:avLst/>
            <a:gdLst>
              <a:gd name="connsiteX0" fmla="*/ 0 w 1446868"/>
              <a:gd name="connsiteY0" fmla="*/ 0 h 1440000"/>
              <a:gd name="connsiteX1" fmla="*/ 1446868 w 1446868"/>
              <a:gd name="connsiteY1" fmla="*/ 0 h 1440000"/>
              <a:gd name="connsiteX2" fmla="*/ 723434 w 1446868"/>
              <a:gd name="connsiteY2" fmla="*/ 1440000 h 1440000"/>
            </a:gdLst>
            <a:ahLst/>
            <a:cxnLst>
              <a:cxn ang="0">
                <a:pos x="connsiteX0" y="connsiteY0"/>
              </a:cxn>
              <a:cxn ang="0">
                <a:pos x="connsiteX1" y="connsiteY1"/>
              </a:cxn>
              <a:cxn ang="0">
                <a:pos x="connsiteX2" y="connsiteY2"/>
              </a:cxn>
            </a:cxnLst>
            <a:rect l="l" t="t" r="r" b="b"/>
            <a:pathLst>
              <a:path w="1446868" h="1440000">
                <a:moveTo>
                  <a:pt x="0" y="0"/>
                </a:moveTo>
                <a:lnTo>
                  <a:pt x="1446868" y="0"/>
                </a:lnTo>
                <a:lnTo>
                  <a:pt x="723434" y="1440000"/>
                </a:ln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68" name="梯形 467"/>
          <p:cNvSpPr/>
          <p:nvPr/>
        </p:nvSpPr>
        <p:spPr>
          <a:xfrm>
            <a:off x="1596986" y="2708513"/>
            <a:ext cx="1898650" cy="1065555"/>
          </a:xfrm>
          <a:prstGeom prst="trapezoid">
            <a:avLst>
              <a:gd name="adj" fmla="val 4109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69" name="梯形 468"/>
          <p:cNvSpPr/>
          <p:nvPr/>
        </p:nvSpPr>
        <p:spPr>
          <a:xfrm>
            <a:off x="1108036" y="3869954"/>
            <a:ext cx="2876550" cy="1065555"/>
          </a:xfrm>
          <a:prstGeom prst="trapezoid">
            <a:avLst>
              <a:gd name="adj" fmla="val 4109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0" name="梯形 469"/>
          <p:cNvSpPr/>
          <p:nvPr/>
        </p:nvSpPr>
        <p:spPr>
          <a:xfrm>
            <a:off x="644486" y="5044177"/>
            <a:ext cx="3816000" cy="1065555"/>
          </a:xfrm>
          <a:prstGeom prst="trapezoid">
            <a:avLst>
              <a:gd name="adj" fmla="val 4109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473" name="文本框 472"/>
          <p:cNvSpPr txBox="1"/>
          <p:nvPr/>
        </p:nvSpPr>
        <p:spPr>
          <a:xfrm>
            <a:off x="2248793" y="2044499"/>
            <a:ext cx="595035" cy="338554"/>
          </a:xfrm>
          <a:prstGeom prst="rect">
            <a:avLst/>
          </a:prstGeom>
          <a:noFill/>
        </p:spPr>
        <p:txBody>
          <a:bodyPr wrap="none" rtlCol="0">
            <a:spAutoFit/>
          </a:bodyPr>
          <a:lstStyle/>
          <a:p>
            <a:pPr algn="ctr"/>
            <a:r>
              <a:rPr lang="zh-CN" altLang="en-US" sz="1600" dirty="0">
                <a:solidFill>
                  <a:schemeClr val="bg1"/>
                </a:solidFill>
              </a:rPr>
              <a:t>头部</a:t>
            </a:r>
            <a:endParaRPr lang="zh-CN" altLang="en-US" sz="1600" dirty="0">
              <a:solidFill>
                <a:schemeClr val="bg1"/>
              </a:solidFill>
            </a:endParaRPr>
          </a:p>
        </p:txBody>
      </p:sp>
      <p:sp>
        <p:nvSpPr>
          <p:cNvPr id="474" name="文本框 473"/>
          <p:cNvSpPr txBox="1"/>
          <p:nvPr/>
        </p:nvSpPr>
        <p:spPr>
          <a:xfrm>
            <a:off x="2248793" y="3029442"/>
            <a:ext cx="595035" cy="338554"/>
          </a:xfrm>
          <a:prstGeom prst="rect">
            <a:avLst/>
          </a:prstGeom>
          <a:noFill/>
        </p:spPr>
        <p:txBody>
          <a:bodyPr wrap="none" rtlCol="0">
            <a:spAutoFit/>
          </a:bodyPr>
          <a:lstStyle/>
          <a:p>
            <a:pPr algn="ctr"/>
            <a:r>
              <a:rPr lang="zh-CN" altLang="en-US" sz="1600" dirty="0">
                <a:solidFill>
                  <a:schemeClr val="bg1"/>
                </a:solidFill>
              </a:rPr>
              <a:t>腰部</a:t>
            </a:r>
            <a:endParaRPr lang="zh-CN" altLang="en-US" sz="1600" dirty="0">
              <a:solidFill>
                <a:schemeClr val="bg1"/>
              </a:solidFill>
            </a:endParaRPr>
          </a:p>
        </p:txBody>
      </p:sp>
      <p:sp>
        <p:nvSpPr>
          <p:cNvPr id="476" name="文本框 475"/>
          <p:cNvSpPr txBox="1"/>
          <p:nvPr/>
        </p:nvSpPr>
        <p:spPr>
          <a:xfrm>
            <a:off x="1712951" y="3308444"/>
            <a:ext cx="1666718"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solidFill>
                <a:effectLst/>
                <a:uLnTx/>
                <a:uFillTx/>
                <a:latin typeface="思源黑体 CN Normal"/>
                <a:ea typeface="思源黑体 CN Normal"/>
                <a:cs typeface="+mn-cs"/>
              </a:rPr>
              <a:t>Enter your title</a:t>
            </a:r>
            <a:endParaRPr kumimoji="0" lang="en-US" altLang="zh-CN" sz="1000" b="0" u="none" strike="noStrike" kern="1200" cap="none" spc="0" normalizeH="0" baseline="0" noProof="0" dirty="0">
              <a:ln>
                <a:noFill/>
              </a:ln>
              <a:solidFill>
                <a:schemeClr val="bg1"/>
              </a:solidFill>
              <a:effectLst/>
              <a:uLnTx/>
              <a:uFillTx/>
              <a:latin typeface="思源黑体 CN Normal"/>
              <a:ea typeface="思源黑体 CN Normal"/>
              <a:cs typeface="+mn-cs"/>
            </a:endParaRPr>
          </a:p>
        </p:txBody>
      </p:sp>
      <p:sp>
        <p:nvSpPr>
          <p:cNvPr id="477" name="文本框 476"/>
          <p:cNvSpPr txBox="1"/>
          <p:nvPr/>
        </p:nvSpPr>
        <p:spPr>
          <a:xfrm>
            <a:off x="1712951" y="2326669"/>
            <a:ext cx="1666718"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solidFill>
                <a:effectLst/>
                <a:uLnTx/>
                <a:uFillTx/>
                <a:latin typeface="思源黑体 CN Normal"/>
                <a:ea typeface="思源黑体 CN Normal"/>
                <a:cs typeface="+mn-cs"/>
              </a:rPr>
              <a:t>Enter  title</a:t>
            </a:r>
            <a:endParaRPr kumimoji="0" lang="en-US" altLang="zh-CN" sz="1000" b="0" u="none" strike="noStrike" kern="1200" cap="none" spc="0" normalizeH="0" baseline="0" noProof="0" dirty="0">
              <a:ln>
                <a:noFill/>
              </a:ln>
              <a:solidFill>
                <a:schemeClr val="bg1"/>
              </a:solidFill>
              <a:effectLst/>
              <a:uLnTx/>
              <a:uFillTx/>
              <a:latin typeface="思源黑体 CN Normal"/>
              <a:ea typeface="思源黑体 CN Normal"/>
              <a:cs typeface="+mn-cs"/>
            </a:endParaRPr>
          </a:p>
        </p:txBody>
      </p:sp>
      <p:sp>
        <p:nvSpPr>
          <p:cNvPr id="478" name="文本框 477"/>
          <p:cNvSpPr txBox="1"/>
          <p:nvPr/>
        </p:nvSpPr>
        <p:spPr>
          <a:xfrm>
            <a:off x="2248794" y="4171140"/>
            <a:ext cx="595035" cy="338554"/>
          </a:xfrm>
          <a:prstGeom prst="rect">
            <a:avLst/>
          </a:prstGeom>
          <a:noFill/>
        </p:spPr>
        <p:txBody>
          <a:bodyPr wrap="none" rtlCol="0">
            <a:spAutoFit/>
          </a:bodyPr>
          <a:lstStyle/>
          <a:p>
            <a:pPr algn="ctr"/>
            <a:r>
              <a:rPr lang="zh-CN" altLang="en-US" sz="1600" dirty="0">
                <a:solidFill>
                  <a:schemeClr val="bg1"/>
                </a:solidFill>
              </a:rPr>
              <a:t>尾部</a:t>
            </a:r>
            <a:endParaRPr lang="zh-CN" altLang="en-US" sz="1600" dirty="0">
              <a:solidFill>
                <a:schemeClr val="bg1"/>
              </a:solidFill>
            </a:endParaRPr>
          </a:p>
        </p:txBody>
      </p:sp>
      <p:sp>
        <p:nvSpPr>
          <p:cNvPr id="479" name="文本框 478"/>
          <p:cNvSpPr txBox="1"/>
          <p:nvPr/>
        </p:nvSpPr>
        <p:spPr>
          <a:xfrm>
            <a:off x="1712951" y="4450142"/>
            <a:ext cx="1666718"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solidFill>
                <a:effectLst/>
                <a:uLnTx/>
                <a:uFillTx/>
                <a:latin typeface="思源黑体 CN Normal"/>
                <a:ea typeface="思源黑体 CN Normal"/>
                <a:cs typeface="+mn-cs"/>
              </a:rPr>
              <a:t>Enter your title</a:t>
            </a:r>
            <a:endParaRPr kumimoji="0" lang="en-US" altLang="zh-CN" sz="1000" b="0" u="none" strike="noStrike" kern="1200" cap="none" spc="0" normalizeH="0" baseline="0" noProof="0" dirty="0">
              <a:ln>
                <a:noFill/>
              </a:ln>
              <a:solidFill>
                <a:schemeClr val="bg1"/>
              </a:solidFill>
              <a:effectLst/>
              <a:uLnTx/>
              <a:uFillTx/>
              <a:latin typeface="思源黑体 CN Normal"/>
              <a:ea typeface="思源黑体 CN Normal"/>
              <a:cs typeface="+mn-cs"/>
            </a:endParaRPr>
          </a:p>
        </p:txBody>
      </p:sp>
      <p:sp>
        <p:nvSpPr>
          <p:cNvPr id="32" name="文本框 31"/>
          <p:cNvSpPr txBox="1"/>
          <p:nvPr/>
        </p:nvSpPr>
        <p:spPr>
          <a:xfrm>
            <a:off x="2248793" y="5318776"/>
            <a:ext cx="595035" cy="338554"/>
          </a:xfrm>
          <a:prstGeom prst="rect">
            <a:avLst/>
          </a:prstGeom>
          <a:noFill/>
        </p:spPr>
        <p:txBody>
          <a:bodyPr wrap="none" rtlCol="0">
            <a:spAutoFit/>
          </a:bodyPr>
          <a:lstStyle/>
          <a:p>
            <a:pPr algn="ctr"/>
            <a:r>
              <a:rPr lang="zh-CN" altLang="en-US" sz="1600" dirty="0">
                <a:solidFill>
                  <a:schemeClr val="bg1"/>
                </a:solidFill>
              </a:rPr>
              <a:t>素人</a:t>
            </a:r>
            <a:endParaRPr lang="zh-CN" altLang="en-US" sz="1600" dirty="0">
              <a:solidFill>
                <a:schemeClr val="bg1"/>
              </a:solidFill>
            </a:endParaRPr>
          </a:p>
        </p:txBody>
      </p:sp>
      <p:sp>
        <p:nvSpPr>
          <p:cNvPr id="33" name="文本框 32"/>
          <p:cNvSpPr txBox="1"/>
          <p:nvPr/>
        </p:nvSpPr>
        <p:spPr>
          <a:xfrm>
            <a:off x="1712951" y="5597778"/>
            <a:ext cx="1666718"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solidFill>
                <a:effectLst/>
                <a:uLnTx/>
                <a:uFillTx/>
                <a:latin typeface="思源黑体 CN Normal"/>
                <a:ea typeface="思源黑体 CN Normal"/>
                <a:cs typeface="+mn-cs"/>
              </a:rPr>
              <a:t>Enter your title</a:t>
            </a:r>
            <a:endParaRPr kumimoji="0" lang="en-US" altLang="zh-CN" sz="1000" b="0" u="none" strike="noStrike" kern="1200" cap="none" spc="0" normalizeH="0" baseline="0" noProof="0" dirty="0">
              <a:ln>
                <a:noFill/>
              </a:ln>
              <a:solidFill>
                <a:schemeClr val="bg1"/>
              </a:solidFill>
              <a:effectLst/>
              <a:uLnTx/>
              <a:uFillTx/>
              <a:latin typeface="思源黑体 CN Normal"/>
              <a:ea typeface="思源黑体 CN Normal"/>
              <a:cs typeface="+mn-cs"/>
            </a:endParaRPr>
          </a:p>
        </p:txBody>
      </p:sp>
      <p:sp>
        <p:nvSpPr>
          <p:cNvPr id="38" name="任意多边形: 形状 37"/>
          <p:cNvSpPr/>
          <p:nvPr/>
        </p:nvSpPr>
        <p:spPr>
          <a:xfrm rot="17482472">
            <a:off x="-1257907" y="3611681"/>
            <a:ext cx="4991661" cy="231634"/>
          </a:xfrm>
          <a:custGeom>
            <a:avLst/>
            <a:gdLst>
              <a:gd name="connsiteX0" fmla="*/ 4991661 w 4991661"/>
              <a:gd name="connsiteY0" fmla="*/ 231634 h 231634"/>
              <a:gd name="connsiteX1" fmla="*/ 0 w 4991661"/>
              <a:gd name="connsiteY1" fmla="*/ 231634 h 231634"/>
              <a:gd name="connsiteX2" fmla="*/ 0 w 4991661"/>
              <a:gd name="connsiteY2" fmla="*/ 138563 h 231634"/>
              <a:gd name="connsiteX3" fmla="*/ 4647940 w 4991661"/>
              <a:gd name="connsiteY3" fmla="*/ 138563 h 231634"/>
              <a:gd name="connsiteX4" fmla="*/ 4647940 w 4991661"/>
              <a:gd name="connsiteY4" fmla="*/ 0 h 23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1661" h="231634">
                <a:moveTo>
                  <a:pt x="4991661" y="231634"/>
                </a:moveTo>
                <a:lnTo>
                  <a:pt x="0" y="231634"/>
                </a:lnTo>
                <a:lnTo>
                  <a:pt x="0" y="138563"/>
                </a:lnTo>
                <a:lnTo>
                  <a:pt x="4647940" y="138563"/>
                </a:lnTo>
                <a:lnTo>
                  <a:pt x="4647940" y="0"/>
                </a:lnTo>
                <a:close/>
              </a:path>
            </a:pathLst>
          </a:custGeom>
          <a:solidFill>
            <a:schemeClr val="accent1">
              <a:lumMod val="20000"/>
              <a:lumOff val="80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1" name="矩形: 圆角 40"/>
          <p:cNvSpPr/>
          <p:nvPr/>
        </p:nvSpPr>
        <p:spPr>
          <a:xfrm flipH="1">
            <a:off x="5030037" y="1564560"/>
            <a:ext cx="4089266" cy="927594"/>
          </a:xfrm>
          <a:prstGeom prst="roundRect">
            <a:avLst>
              <a:gd name="adj" fmla="val 1693"/>
            </a:avLst>
          </a:prstGeom>
          <a:gradFill flip="none" rotWithShape="1">
            <a:gsLst>
              <a:gs pos="0">
                <a:schemeClr val="bg1"/>
              </a:gs>
              <a:gs pos="100000">
                <a:schemeClr val="bg1"/>
              </a:gs>
              <a:gs pos="46000">
                <a:schemeClr val="accent3">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2930249" y="1757819"/>
            <a:ext cx="830677" cy="276999"/>
          </a:xfrm>
          <a:prstGeom prst="rect">
            <a:avLst/>
          </a:prstGeom>
          <a:noFill/>
        </p:spPr>
        <p:txBody>
          <a:bodyPr wrap="none" rtlCol="0">
            <a:spAutoFit/>
          </a:bodyPr>
          <a:lstStyle/>
          <a:p>
            <a:r>
              <a:rPr lang="en-US" altLang="zh-CN" sz="1200" dirty="0">
                <a:solidFill>
                  <a:schemeClr val="accent1"/>
                </a:solidFill>
                <a:latin typeface="+mj-ea"/>
                <a:ea typeface="+mj-ea"/>
              </a:rPr>
              <a:t>1%  10</a:t>
            </a:r>
            <a:r>
              <a:rPr lang="zh-CN" altLang="en-US" sz="1200" dirty="0">
                <a:solidFill>
                  <a:schemeClr val="accent1"/>
                </a:solidFill>
                <a:latin typeface="+mj-ea"/>
                <a:ea typeface="+mj-ea"/>
              </a:rPr>
              <a:t>人</a:t>
            </a:r>
            <a:endParaRPr lang="zh-CN" altLang="en-US" sz="1200" dirty="0">
              <a:solidFill>
                <a:schemeClr val="accent1"/>
              </a:solidFill>
              <a:latin typeface="+mj-ea"/>
              <a:ea typeface="+mj-ea"/>
            </a:endParaRPr>
          </a:p>
        </p:txBody>
      </p:sp>
      <p:sp>
        <p:nvSpPr>
          <p:cNvPr id="3" name="文本框 2"/>
          <p:cNvSpPr txBox="1"/>
          <p:nvPr/>
        </p:nvSpPr>
        <p:spPr>
          <a:xfrm>
            <a:off x="5407414" y="1703519"/>
            <a:ext cx="1620957" cy="307777"/>
          </a:xfrm>
          <a:prstGeom prst="rect">
            <a:avLst/>
          </a:prstGeom>
          <a:noFill/>
        </p:spPr>
        <p:txBody>
          <a:bodyPr wrap="none" rtlCol="0">
            <a:spAutoFit/>
          </a:bodyPr>
          <a:lstStyle/>
          <a:p>
            <a:r>
              <a:rPr lang="zh-CN" altLang="en-US" sz="1400" dirty="0">
                <a:latin typeface="+mj-ea"/>
                <a:ea typeface="+mj-ea"/>
              </a:rPr>
              <a:t>首发带动话题营销</a:t>
            </a:r>
            <a:endParaRPr lang="zh-CN" altLang="en-US" sz="1400" dirty="0">
              <a:latin typeface="+mj-ea"/>
              <a:ea typeface="+mj-ea"/>
            </a:endParaRPr>
          </a:p>
        </p:txBody>
      </p:sp>
      <p:sp>
        <p:nvSpPr>
          <p:cNvPr id="5" name="文本框 4"/>
          <p:cNvSpPr txBox="1"/>
          <p:nvPr/>
        </p:nvSpPr>
        <p:spPr>
          <a:xfrm>
            <a:off x="5407414" y="1999554"/>
            <a:ext cx="3416320" cy="307777"/>
          </a:xfrm>
          <a:prstGeom prst="rect">
            <a:avLst/>
          </a:prstGeom>
          <a:noFill/>
        </p:spPr>
        <p:txBody>
          <a:bodyPr wrap="none" rtlCol="0">
            <a:spAutoFit/>
          </a:bodyPr>
          <a:lstStyle/>
          <a:p>
            <a:r>
              <a:rPr lang="zh-CN" altLang="en-US" sz="1400" dirty="0">
                <a:latin typeface="+mn-ea"/>
              </a:rPr>
              <a:t>打响第一枪，掀起第一波传播，引爆话题</a:t>
            </a:r>
            <a:endParaRPr lang="zh-CN" altLang="en-US" sz="1400" dirty="0">
              <a:latin typeface="+mn-ea"/>
            </a:endParaRPr>
          </a:p>
        </p:txBody>
      </p:sp>
      <p:sp>
        <p:nvSpPr>
          <p:cNvPr id="6" name="矩形: 圆角 5"/>
          <p:cNvSpPr/>
          <p:nvPr/>
        </p:nvSpPr>
        <p:spPr>
          <a:xfrm flipH="1">
            <a:off x="5869927" y="3910706"/>
            <a:ext cx="4089266" cy="927594"/>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874068" y="4103965"/>
            <a:ext cx="1013419" cy="276999"/>
          </a:xfrm>
          <a:prstGeom prst="rect">
            <a:avLst/>
          </a:prstGeom>
          <a:noFill/>
        </p:spPr>
        <p:txBody>
          <a:bodyPr wrap="none" rtlCol="0">
            <a:spAutoFit/>
          </a:bodyPr>
          <a:lstStyle/>
          <a:p>
            <a:r>
              <a:rPr lang="en-US" altLang="zh-CN" sz="1200" dirty="0">
                <a:solidFill>
                  <a:schemeClr val="accent1"/>
                </a:solidFill>
                <a:latin typeface="+mj-ea"/>
                <a:ea typeface="+mj-ea"/>
              </a:rPr>
              <a:t>30%  300</a:t>
            </a:r>
            <a:r>
              <a:rPr lang="zh-CN" altLang="en-US" sz="1200" dirty="0">
                <a:solidFill>
                  <a:schemeClr val="accent1"/>
                </a:solidFill>
                <a:latin typeface="+mj-ea"/>
                <a:ea typeface="+mj-ea"/>
              </a:rPr>
              <a:t>人</a:t>
            </a:r>
            <a:endParaRPr lang="zh-CN" altLang="en-US" sz="1200" dirty="0">
              <a:solidFill>
                <a:schemeClr val="accent1"/>
              </a:solidFill>
              <a:latin typeface="+mj-ea"/>
              <a:ea typeface="+mj-ea"/>
            </a:endParaRPr>
          </a:p>
        </p:txBody>
      </p:sp>
      <p:sp>
        <p:nvSpPr>
          <p:cNvPr id="11" name="文本框 10"/>
          <p:cNvSpPr txBox="1"/>
          <p:nvPr/>
        </p:nvSpPr>
        <p:spPr>
          <a:xfrm>
            <a:off x="6247304" y="4049665"/>
            <a:ext cx="2704587" cy="307777"/>
          </a:xfrm>
          <a:prstGeom prst="rect">
            <a:avLst/>
          </a:prstGeom>
          <a:noFill/>
        </p:spPr>
        <p:txBody>
          <a:bodyPr wrap="none" rtlCol="0">
            <a:spAutoFit/>
          </a:bodyPr>
          <a:lstStyle/>
          <a:p>
            <a:r>
              <a:rPr lang="zh-CN" altLang="en-US" sz="1400" dirty="0">
                <a:latin typeface="+mj-ea"/>
                <a:ea typeface="+mj-ea"/>
              </a:rPr>
              <a:t>尾部</a:t>
            </a:r>
            <a:r>
              <a:rPr lang="en-US" altLang="zh-CN" sz="1400" dirty="0">
                <a:latin typeface="+mj-ea"/>
                <a:ea typeface="+mj-ea"/>
              </a:rPr>
              <a:t>KOL</a:t>
            </a:r>
            <a:r>
              <a:rPr lang="zh-CN" altLang="en-US" sz="1400" dirty="0">
                <a:latin typeface="+mj-ea"/>
                <a:ea typeface="+mj-ea"/>
              </a:rPr>
              <a:t>通过垂直领域进行宣传</a:t>
            </a:r>
            <a:endParaRPr lang="zh-CN" altLang="en-US" sz="1400" dirty="0">
              <a:latin typeface="+mj-ea"/>
              <a:ea typeface="+mj-ea"/>
            </a:endParaRPr>
          </a:p>
        </p:txBody>
      </p:sp>
      <p:sp>
        <p:nvSpPr>
          <p:cNvPr id="12" name="文本框 11"/>
          <p:cNvSpPr txBox="1"/>
          <p:nvPr/>
        </p:nvSpPr>
        <p:spPr>
          <a:xfrm>
            <a:off x="6247304" y="4345700"/>
            <a:ext cx="2159566" cy="307777"/>
          </a:xfrm>
          <a:prstGeom prst="rect">
            <a:avLst/>
          </a:prstGeom>
          <a:noFill/>
        </p:spPr>
        <p:txBody>
          <a:bodyPr wrap="none" rtlCol="0">
            <a:spAutoFit/>
          </a:bodyPr>
          <a:lstStyle/>
          <a:p>
            <a:r>
              <a:rPr lang="zh-CN" altLang="en-US" sz="1400" dirty="0">
                <a:latin typeface="+mn-ea"/>
              </a:rPr>
              <a:t>维持热度，扩大人群基础</a:t>
            </a:r>
            <a:endParaRPr lang="zh-CN" altLang="en-US" sz="1400" dirty="0">
              <a:latin typeface="+mn-ea"/>
            </a:endParaRPr>
          </a:p>
        </p:txBody>
      </p:sp>
      <p:sp>
        <p:nvSpPr>
          <p:cNvPr id="15" name="矩形: 圆角 14"/>
          <p:cNvSpPr/>
          <p:nvPr/>
        </p:nvSpPr>
        <p:spPr>
          <a:xfrm flipH="1">
            <a:off x="5438592" y="2737633"/>
            <a:ext cx="4089266" cy="927594"/>
          </a:xfrm>
          <a:prstGeom prst="roundRect">
            <a:avLst>
              <a:gd name="adj" fmla="val 1693"/>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379669" y="2930892"/>
            <a:ext cx="1013419" cy="276999"/>
          </a:xfrm>
          <a:prstGeom prst="rect">
            <a:avLst/>
          </a:prstGeom>
          <a:noFill/>
        </p:spPr>
        <p:txBody>
          <a:bodyPr wrap="none" rtlCol="0">
            <a:spAutoFit/>
          </a:bodyPr>
          <a:lstStyle/>
          <a:p>
            <a:r>
              <a:rPr lang="en-US" altLang="zh-CN" sz="1200" dirty="0">
                <a:solidFill>
                  <a:schemeClr val="accent2"/>
                </a:solidFill>
                <a:latin typeface="+mj-ea"/>
                <a:ea typeface="+mj-ea"/>
              </a:rPr>
              <a:t>10%  100</a:t>
            </a:r>
            <a:r>
              <a:rPr lang="zh-CN" altLang="en-US" sz="1200" dirty="0">
                <a:solidFill>
                  <a:schemeClr val="accent2"/>
                </a:solidFill>
                <a:latin typeface="+mj-ea"/>
                <a:ea typeface="+mj-ea"/>
              </a:rPr>
              <a:t>人</a:t>
            </a:r>
            <a:endParaRPr lang="zh-CN" altLang="en-US" sz="1200" dirty="0">
              <a:solidFill>
                <a:schemeClr val="accent2"/>
              </a:solidFill>
              <a:latin typeface="+mj-ea"/>
              <a:ea typeface="+mj-ea"/>
            </a:endParaRPr>
          </a:p>
        </p:txBody>
      </p:sp>
      <p:sp>
        <p:nvSpPr>
          <p:cNvPr id="20" name="文本框 19"/>
          <p:cNvSpPr txBox="1"/>
          <p:nvPr/>
        </p:nvSpPr>
        <p:spPr>
          <a:xfrm>
            <a:off x="5815969" y="2876592"/>
            <a:ext cx="2165978" cy="307777"/>
          </a:xfrm>
          <a:prstGeom prst="rect">
            <a:avLst/>
          </a:prstGeom>
          <a:noFill/>
        </p:spPr>
        <p:txBody>
          <a:bodyPr wrap="none" rtlCol="0">
            <a:spAutoFit/>
          </a:bodyPr>
          <a:lstStyle/>
          <a:p>
            <a:r>
              <a:rPr lang="zh-CN" altLang="en-US" sz="1400" dirty="0">
                <a:latin typeface="+mj-ea"/>
                <a:ea typeface="+mj-ea"/>
              </a:rPr>
              <a:t>腰部</a:t>
            </a:r>
            <a:r>
              <a:rPr lang="en-US" altLang="zh-CN" sz="1400" dirty="0">
                <a:latin typeface="+mj-ea"/>
                <a:ea typeface="+mj-ea"/>
              </a:rPr>
              <a:t>KOL</a:t>
            </a:r>
            <a:r>
              <a:rPr lang="zh-CN" altLang="en-US" sz="1400" dirty="0">
                <a:latin typeface="+mj-ea"/>
                <a:ea typeface="+mj-ea"/>
              </a:rPr>
              <a:t>提高活动影响力</a:t>
            </a:r>
            <a:endParaRPr lang="zh-CN" altLang="en-US" sz="1400" dirty="0">
              <a:latin typeface="+mj-ea"/>
              <a:ea typeface="+mj-ea"/>
            </a:endParaRPr>
          </a:p>
        </p:txBody>
      </p:sp>
      <p:sp>
        <p:nvSpPr>
          <p:cNvPr id="21" name="文本框 20"/>
          <p:cNvSpPr txBox="1"/>
          <p:nvPr/>
        </p:nvSpPr>
        <p:spPr>
          <a:xfrm>
            <a:off x="5815969" y="3172627"/>
            <a:ext cx="2698175" cy="307777"/>
          </a:xfrm>
          <a:prstGeom prst="rect">
            <a:avLst/>
          </a:prstGeom>
          <a:noFill/>
        </p:spPr>
        <p:txBody>
          <a:bodyPr wrap="none" rtlCol="0">
            <a:spAutoFit/>
          </a:bodyPr>
          <a:lstStyle/>
          <a:p>
            <a:r>
              <a:rPr lang="zh-CN" altLang="en-US" sz="1400" dirty="0">
                <a:latin typeface="+mn-ea"/>
              </a:rPr>
              <a:t>维持话题热度，让话题持续发酵</a:t>
            </a:r>
            <a:endParaRPr lang="zh-CN" altLang="en-US" sz="1400" dirty="0">
              <a:latin typeface="+mn-ea"/>
            </a:endParaRPr>
          </a:p>
        </p:txBody>
      </p:sp>
      <p:sp>
        <p:nvSpPr>
          <p:cNvPr id="23" name="矩形: 圆角 22"/>
          <p:cNvSpPr/>
          <p:nvPr/>
        </p:nvSpPr>
        <p:spPr>
          <a:xfrm flipH="1">
            <a:off x="6332576" y="5083779"/>
            <a:ext cx="4089266" cy="927594"/>
          </a:xfrm>
          <a:prstGeom prst="roundRect">
            <a:avLst>
              <a:gd name="adj" fmla="val 1693"/>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3026272" y="2048475"/>
            <a:ext cx="1849059" cy="0"/>
          </a:xfrm>
          <a:prstGeom prst="line">
            <a:avLst/>
          </a:prstGeom>
          <a:ln>
            <a:prstDash val="dash"/>
            <a:tail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888942" y="4394621"/>
            <a:ext cx="1849059" cy="0"/>
          </a:xfrm>
          <a:prstGeom prst="line">
            <a:avLst/>
          </a:prstGeom>
          <a:ln>
            <a:prstDash val="dash"/>
            <a:tail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457607" y="3221548"/>
            <a:ext cx="1849059" cy="0"/>
          </a:xfrm>
          <a:prstGeom prst="line">
            <a:avLst/>
          </a:prstGeom>
          <a:ln>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320278" y="5567694"/>
            <a:ext cx="1849059" cy="0"/>
          </a:xfrm>
          <a:prstGeom prst="line">
            <a:avLst/>
          </a:prstGeom>
          <a:ln>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4241093" y="5277038"/>
            <a:ext cx="1013419" cy="276999"/>
          </a:xfrm>
          <a:prstGeom prst="rect">
            <a:avLst/>
          </a:prstGeom>
          <a:noFill/>
        </p:spPr>
        <p:txBody>
          <a:bodyPr wrap="none" rtlCol="0">
            <a:spAutoFit/>
          </a:bodyPr>
          <a:lstStyle/>
          <a:p>
            <a:r>
              <a:rPr lang="en-US" altLang="zh-CN" sz="1200" dirty="0">
                <a:solidFill>
                  <a:schemeClr val="accent2"/>
                </a:solidFill>
                <a:latin typeface="+mj-ea"/>
                <a:ea typeface="+mj-ea"/>
              </a:rPr>
              <a:t>59%  590</a:t>
            </a:r>
            <a:r>
              <a:rPr lang="zh-CN" altLang="en-US" sz="1200" dirty="0">
                <a:solidFill>
                  <a:schemeClr val="accent2"/>
                </a:solidFill>
                <a:latin typeface="+mj-ea"/>
                <a:ea typeface="+mj-ea"/>
              </a:rPr>
              <a:t>人</a:t>
            </a:r>
            <a:endParaRPr lang="zh-CN" altLang="en-US" sz="1200" dirty="0">
              <a:solidFill>
                <a:schemeClr val="accent2"/>
              </a:solidFill>
              <a:latin typeface="+mj-ea"/>
              <a:ea typeface="+mj-ea"/>
            </a:endParaRPr>
          </a:p>
        </p:txBody>
      </p:sp>
      <p:sp>
        <p:nvSpPr>
          <p:cNvPr id="26" name="文本框 25"/>
          <p:cNvSpPr txBox="1"/>
          <p:nvPr/>
        </p:nvSpPr>
        <p:spPr>
          <a:xfrm>
            <a:off x="6709953" y="5222738"/>
            <a:ext cx="1633781" cy="307777"/>
          </a:xfrm>
          <a:prstGeom prst="rect">
            <a:avLst/>
          </a:prstGeom>
          <a:noFill/>
        </p:spPr>
        <p:txBody>
          <a:bodyPr wrap="none" rtlCol="0">
            <a:spAutoFit/>
          </a:bodyPr>
          <a:lstStyle/>
          <a:p>
            <a:r>
              <a:rPr lang="zh-CN" altLang="en-US" sz="1400" dirty="0">
                <a:latin typeface="+mj-ea"/>
                <a:ea typeface="+mj-ea"/>
              </a:rPr>
              <a:t>大量素人真实测评</a:t>
            </a:r>
            <a:endParaRPr lang="zh-CN" altLang="en-US" sz="1400" dirty="0">
              <a:latin typeface="+mj-ea"/>
              <a:ea typeface="+mj-ea"/>
            </a:endParaRPr>
          </a:p>
        </p:txBody>
      </p:sp>
      <p:sp>
        <p:nvSpPr>
          <p:cNvPr id="27" name="文本框 26"/>
          <p:cNvSpPr txBox="1"/>
          <p:nvPr/>
        </p:nvSpPr>
        <p:spPr>
          <a:xfrm>
            <a:off x="6709953" y="5518773"/>
            <a:ext cx="3416320" cy="307777"/>
          </a:xfrm>
          <a:prstGeom prst="rect">
            <a:avLst/>
          </a:prstGeom>
          <a:noFill/>
        </p:spPr>
        <p:txBody>
          <a:bodyPr wrap="none" rtlCol="0">
            <a:spAutoFit/>
          </a:bodyPr>
          <a:lstStyle/>
          <a:p>
            <a:r>
              <a:rPr lang="zh-CN" altLang="en-US" sz="1400" dirty="0">
                <a:latin typeface="+mn-ea"/>
              </a:rPr>
              <a:t>维持热度，提高产品可信度，提高转化率</a:t>
            </a:r>
            <a:endParaRPr lang="zh-CN" altLang="en-US" sz="1400" dirty="0">
              <a:latin typeface="+mn-ea"/>
            </a:endParaRPr>
          </a:p>
        </p:txBody>
      </p:sp>
      <p:sp>
        <p:nvSpPr>
          <p:cNvPr id="29" name="文本框 28"/>
          <p:cNvSpPr txBox="1"/>
          <p:nvPr/>
        </p:nvSpPr>
        <p:spPr>
          <a:xfrm>
            <a:off x="9646409" y="1716219"/>
            <a:ext cx="1082348" cy="615553"/>
          </a:xfrm>
          <a:prstGeom prst="rect">
            <a:avLst/>
          </a:prstGeom>
          <a:noFill/>
        </p:spPr>
        <p:txBody>
          <a:bodyPr wrap="none" rtlCol="0">
            <a:spAutoFit/>
          </a:bodyPr>
          <a:lstStyle/>
          <a:p>
            <a:pPr algn="ctr"/>
            <a:r>
              <a:rPr lang="zh-CN" altLang="en-US" sz="1400" dirty="0">
                <a:solidFill>
                  <a:schemeClr val="bg1"/>
                </a:solidFill>
                <a:latin typeface="+mj-ea"/>
                <a:ea typeface="+mj-ea"/>
              </a:rPr>
              <a:t>预期浏览量</a:t>
            </a:r>
            <a:endParaRPr lang="en-US" altLang="zh-CN" sz="1400" dirty="0">
              <a:solidFill>
                <a:schemeClr val="bg1"/>
              </a:solidFill>
              <a:latin typeface="+mj-ea"/>
              <a:ea typeface="+mj-ea"/>
            </a:endParaRPr>
          </a:p>
          <a:p>
            <a:pPr algn="ctr"/>
            <a:r>
              <a:rPr lang="en-US" altLang="zh-CN" sz="2000" dirty="0">
                <a:solidFill>
                  <a:schemeClr val="bg1"/>
                </a:solidFill>
                <a:latin typeface="+mj-ea"/>
                <a:ea typeface="+mj-ea"/>
              </a:rPr>
              <a:t>1000W</a:t>
            </a:r>
            <a:endParaRPr lang="zh-CN" altLang="en-US" sz="2000" dirty="0">
              <a:solidFill>
                <a:schemeClr val="bg1"/>
              </a:solidFill>
              <a:latin typeface="+mj-ea"/>
              <a:ea typeface="+mj-ea"/>
            </a:endParaRPr>
          </a:p>
        </p:txBody>
      </p:sp>
      <p:sp>
        <p:nvSpPr>
          <p:cNvPr id="449" name="平行四边形 448"/>
          <p:cNvSpPr/>
          <p:nvPr/>
        </p:nvSpPr>
        <p:spPr>
          <a:xfrm>
            <a:off x="9939171" y="2749567"/>
            <a:ext cx="1357246" cy="925815"/>
          </a:xfrm>
          <a:prstGeom prst="parallelogram">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0" name="文本框 449"/>
          <p:cNvSpPr txBox="1"/>
          <p:nvPr/>
        </p:nvSpPr>
        <p:spPr>
          <a:xfrm>
            <a:off x="10071097" y="2899448"/>
            <a:ext cx="1082348" cy="615553"/>
          </a:xfrm>
          <a:prstGeom prst="rect">
            <a:avLst/>
          </a:prstGeom>
          <a:noFill/>
        </p:spPr>
        <p:txBody>
          <a:bodyPr wrap="none" rtlCol="0">
            <a:spAutoFit/>
          </a:bodyPr>
          <a:lstStyle/>
          <a:p>
            <a:pPr algn="ctr"/>
            <a:r>
              <a:rPr lang="zh-CN" altLang="en-US" sz="1400" dirty="0">
                <a:solidFill>
                  <a:schemeClr val="bg1"/>
                </a:solidFill>
                <a:latin typeface="+mj-ea"/>
                <a:ea typeface="+mj-ea"/>
              </a:rPr>
              <a:t>预期浏览量</a:t>
            </a:r>
            <a:endParaRPr lang="en-US" altLang="zh-CN" sz="1400" dirty="0">
              <a:solidFill>
                <a:schemeClr val="bg1"/>
              </a:solidFill>
              <a:latin typeface="+mj-ea"/>
              <a:ea typeface="+mj-ea"/>
            </a:endParaRPr>
          </a:p>
          <a:p>
            <a:pPr algn="ctr"/>
            <a:r>
              <a:rPr lang="en-US" altLang="zh-CN" sz="2000" dirty="0">
                <a:solidFill>
                  <a:schemeClr val="bg1"/>
                </a:solidFill>
                <a:latin typeface="+mj-ea"/>
                <a:ea typeface="+mj-ea"/>
              </a:rPr>
              <a:t>5000W</a:t>
            </a:r>
            <a:endParaRPr lang="zh-CN" altLang="en-US" sz="2000" dirty="0">
              <a:solidFill>
                <a:schemeClr val="bg1"/>
              </a:solidFill>
              <a:latin typeface="+mj-ea"/>
              <a:ea typeface="+mj-ea"/>
            </a:endParaRPr>
          </a:p>
        </p:txBody>
      </p:sp>
      <p:sp>
        <p:nvSpPr>
          <p:cNvPr id="451" name="平行四边形 450"/>
          <p:cNvSpPr/>
          <p:nvPr/>
        </p:nvSpPr>
        <p:spPr>
          <a:xfrm>
            <a:off x="10310954" y="3900550"/>
            <a:ext cx="1357246" cy="925815"/>
          </a:xfrm>
          <a:prstGeom prst="parallelogram">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2" name="文本框 451"/>
          <p:cNvSpPr txBox="1"/>
          <p:nvPr/>
        </p:nvSpPr>
        <p:spPr>
          <a:xfrm>
            <a:off x="10442880" y="4050431"/>
            <a:ext cx="1082348" cy="615553"/>
          </a:xfrm>
          <a:prstGeom prst="rect">
            <a:avLst/>
          </a:prstGeom>
          <a:noFill/>
        </p:spPr>
        <p:txBody>
          <a:bodyPr wrap="none" rtlCol="0">
            <a:spAutoFit/>
          </a:bodyPr>
          <a:lstStyle/>
          <a:p>
            <a:pPr algn="ctr"/>
            <a:r>
              <a:rPr lang="zh-CN" altLang="en-US" sz="1400" dirty="0">
                <a:solidFill>
                  <a:schemeClr val="bg1"/>
                </a:solidFill>
                <a:latin typeface="+mj-ea"/>
                <a:ea typeface="+mj-ea"/>
              </a:rPr>
              <a:t>预期浏览量</a:t>
            </a:r>
            <a:endParaRPr lang="en-US" altLang="zh-CN" sz="1400" dirty="0">
              <a:solidFill>
                <a:schemeClr val="bg1"/>
              </a:solidFill>
              <a:latin typeface="+mj-ea"/>
              <a:ea typeface="+mj-ea"/>
            </a:endParaRPr>
          </a:p>
          <a:p>
            <a:pPr algn="ctr"/>
            <a:r>
              <a:rPr lang="en-US" altLang="zh-CN" sz="2000" dirty="0">
                <a:solidFill>
                  <a:schemeClr val="bg1"/>
                </a:solidFill>
                <a:latin typeface="+mj-ea"/>
                <a:ea typeface="+mj-ea"/>
              </a:rPr>
              <a:t>6000W</a:t>
            </a:r>
            <a:endParaRPr lang="zh-CN" altLang="en-US" sz="2000" dirty="0">
              <a:solidFill>
                <a:schemeClr val="bg1"/>
              </a:solidFill>
              <a:latin typeface="+mj-ea"/>
              <a:ea typeface="+mj-ea"/>
            </a:endParaRPr>
          </a:p>
        </p:txBody>
      </p:sp>
      <p:sp>
        <p:nvSpPr>
          <p:cNvPr id="453" name="平行四边形 452"/>
          <p:cNvSpPr/>
          <p:nvPr/>
        </p:nvSpPr>
        <p:spPr>
          <a:xfrm>
            <a:off x="10573598" y="5068448"/>
            <a:ext cx="1357246" cy="925815"/>
          </a:xfrm>
          <a:prstGeom prst="parallelogram">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4" name="文本框 453"/>
          <p:cNvSpPr txBox="1"/>
          <p:nvPr/>
        </p:nvSpPr>
        <p:spPr>
          <a:xfrm>
            <a:off x="10705524" y="5218329"/>
            <a:ext cx="1082348" cy="615553"/>
          </a:xfrm>
          <a:prstGeom prst="rect">
            <a:avLst/>
          </a:prstGeom>
          <a:noFill/>
        </p:spPr>
        <p:txBody>
          <a:bodyPr wrap="none" rtlCol="0">
            <a:spAutoFit/>
          </a:bodyPr>
          <a:lstStyle/>
          <a:p>
            <a:pPr algn="ctr"/>
            <a:r>
              <a:rPr lang="zh-CN" altLang="en-US" sz="1400" dirty="0">
                <a:solidFill>
                  <a:schemeClr val="bg1"/>
                </a:solidFill>
                <a:latin typeface="+mj-ea"/>
                <a:ea typeface="+mj-ea"/>
              </a:rPr>
              <a:t>预期浏览量</a:t>
            </a:r>
            <a:endParaRPr lang="en-US" altLang="zh-CN" sz="1400" dirty="0">
              <a:solidFill>
                <a:schemeClr val="bg1"/>
              </a:solidFill>
              <a:latin typeface="+mj-ea"/>
              <a:ea typeface="+mj-ea"/>
            </a:endParaRPr>
          </a:p>
          <a:p>
            <a:pPr algn="ctr"/>
            <a:r>
              <a:rPr lang="en-US" altLang="zh-CN" sz="2000" dirty="0">
                <a:solidFill>
                  <a:schemeClr val="bg1"/>
                </a:solidFill>
                <a:latin typeface="+mj-ea"/>
                <a:ea typeface="+mj-ea"/>
              </a:rPr>
              <a:t>9000W</a:t>
            </a:r>
            <a:endParaRPr lang="zh-CN" altLang="en-US" sz="2000" dirty="0">
              <a:solidFill>
                <a:schemeClr val="bg1"/>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9782"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220435" y="475734"/>
            <a:ext cx="4262139"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49 </a:t>
            </a:r>
            <a:r>
              <a:rPr lang="zh-CN" altLang="en-US" dirty="0"/>
              <a:t>问题及对策</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7" name="矩形: 圆角 6"/>
          <p:cNvSpPr/>
          <p:nvPr/>
        </p:nvSpPr>
        <p:spPr>
          <a:xfrm flipH="1">
            <a:off x="300035" y="1655822"/>
            <a:ext cx="10996715" cy="1129302"/>
          </a:xfrm>
          <a:prstGeom prst="roundRect">
            <a:avLst>
              <a:gd name="adj" fmla="val 1693"/>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矩形 8"/>
          <p:cNvSpPr/>
          <p:nvPr/>
        </p:nvSpPr>
        <p:spPr>
          <a:xfrm>
            <a:off x="300038" y="1222530"/>
            <a:ext cx="6126162" cy="433292"/>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3" name="文本框 12"/>
          <p:cNvSpPr txBox="1"/>
          <p:nvPr/>
        </p:nvSpPr>
        <p:spPr>
          <a:xfrm>
            <a:off x="687709" y="1267773"/>
            <a:ext cx="835485" cy="338554"/>
          </a:xfrm>
          <a:prstGeom prst="rect">
            <a:avLst/>
          </a:prstGeom>
          <a:noFill/>
        </p:spPr>
        <p:txBody>
          <a:bodyPr wrap="none" rtlCol="0">
            <a:spAutoFit/>
          </a:bodyPr>
          <a:lstStyle/>
          <a:p>
            <a:r>
              <a:rPr lang="zh-CN" altLang="en-US" sz="1600" dirty="0">
                <a:solidFill>
                  <a:schemeClr val="bg1"/>
                </a:solidFill>
                <a:latin typeface="+mn-ea"/>
              </a:rPr>
              <a:t>问题</a:t>
            </a:r>
            <a:r>
              <a:rPr lang="en-US" altLang="zh-CN" sz="1600" dirty="0">
                <a:solidFill>
                  <a:schemeClr val="bg1"/>
                </a:solidFill>
                <a:latin typeface="+mn-ea"/>
              </a:rPr>
              <a:t>01</a:t>
            </a:r>
            <a:endParaRPr lang="zh-CN" altLang="en-US" sz="1600" dirty="0">
              <a:solidFill>
                <a:schemeClr val="bg1"/>
              </a:solidFill>
              <a:latin typeface="+mn-ea"/>
            </a:endParaRPr>
          </a:p>
        </p:txBody>
      </p:sp>
      <p:sp>
        <p:nvSpPr>
          <p:cNvPr id="14" name="文本框 13"/>
          <p:cNvSpPr txBox="1"/>
          <p:nvPr/>
        </p:nvSpPr>
        <p:spPr>
          <a:xfrm>
            <a:off x="1657456" y="1278215"/>
            <a:ext cx="3299301" cy="338554"/>
          </a:xfrm>
          <a:prstGeom prst="rect">
            <a:avLst/>
          </a:prstGeom>
          <a:noFill/>
        </p:spPr>
        <p:txBody>
          <a:bodyPr wrap="none" rtlCol="0">
            <a:spAutoFit/>
          </a:bodyPr>
          <a:lstStyle/>
          <a:p>
            <a:r>
              <a:rPr lang="zh-CN" altLang="en-US" sz="1600" dirty="0">
                <a:solidFill>
                  <a:schemeClr val="bg1"/>
                </a:solidFill>
                <a:latin typeface="+mj-ea"/>
                <a:ea typeface="+mj-ea"/>
              </a:rPr>
              <a:t>项目人员变更影响整体的运行效率</a:t>
            </a:r>
            <a:endParaRPr lang="zh-CN" altLang="en-US" sz="1600" dirty="0">
              <a:solidFill>
                <a:schemeClr val="bg1"/>
              </a:solidFill>
              <a:latin typeface="+mj-ea"/>
              <a:ea typeface="+mj-ea"/>
            </a:endParaRPr>
          </a:p>
        </p:txBody>
      </p:sp>
      <p:grpSp>
        <p:nvGrpSpPr>
          <p:cNvPr id="460" name="组合 459"/>
          <p:cNvGrpSpPr/>
          <p:nvPr/>
        </p:nvGrpSpPr>
        <p:grpSpPr>
          <a:xfrm>
            <a:off x="485881" y="1338942"/>
            <a:ext cx="209550" cy="180975"/>
            <a:chOff x="485881" y="1582768"/>
            <a:chExt cx="209550" cy="180975"/>
          </a:xfrm>
        </p:grpSpPr>
        <p:sp>
          <p:nvSpPr>
            <p:cNvPr id="457" name="任意多边形: 形状 456"/>
            <p:cNvSpPr/>
            <p:nvPr/>
          </p:nvSpPr>
          <p:spPr>
            <a:xfrm>
              <a:off x="485881" y="1582768"/>
              <a:ext cx="209550" cy="180975"/>
            </a:xfrm>
            <a:custGeom>
              <a:avLst/>
              <a:gdLst>
                <a:gd name="connsiteX0" fmla="*/ 104775 w 209550"/>
                <a:gd name="connsiteY0" fmla="*/ 0 h 180975"/>
                <a:gd name="connsiteX1" fmla="*/ 0 w 209550"/>
                <a:gd name="connsiteY1" fmla="*/ 180975 h 180975"/>
                <a:gd name="connsiteX2" fmla="*/ 209550 w 209550"/>
                <a:gd name="connsiteY2" fmla="*/ 180975 h 180975"/>
                <a:gd name="connsiteX3" fmla="*/ 104775 w 209550"/>
                <a:gd name="connsiteY3" fmla="*/ 0 h 180975"/>
              </a:gdLst>
              <a:ahLst/>
              <a:cxnLst>
                <a:cxn ang="0">
                  <a:pos x="connsiteX0" y="connsiteY0"/>
                </a:cxn>
                <a:cxn ang="0">
                  <a:pos x="connsiteX1" y="connsiteY1"/>
                </a:cxn>
                <a:cxn ang="0">
                  <a:pos x="connsiteX2" y="connsiteY2"/>
                </a:cxn>
                <a:cxn ang="0">
                  <a:pos x="connsiteX3" y="connsiteY3"/>
                </a:cxn>
              </a:cxnLst>
              <a:rect l="l" t="t" r="r" b="b"/>
              <a:pathLst>
                <a:path w="209550" h="180975">
                  <a:moveTo>
                    <a:pt x="104775" y="0"/>
                  </a:moveTo>
                  <a:lnTo>
                    <a:pt x="0" y="180975"/>
                  </a:lnTo>
                  <a:lnTo>
                    <a:pt x="209550" y="180975"/>
                  </a:lnTo>
                  <a:lnTo>
                    <a:pt x="104775" y="0"/>
                  </a:ln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8" name="任意多边形: 形状 457"/>
            <p:cNvSpPr/>
            <p:nvPr/>
          </p:nvSpPr>
          <p:spPr>
            <a:xfrm>
              <a:off x="593831" y="1725643"/>
              <a:ext cx="4762" cy="4762"/>
            </a:xfrm>
            <a:custGeom>
              <a:avLst/>
              <a:gdLst>
                <a:gd name="connsiteX0" fmla="*/ 0 w 4762"/>
                <a:gd name="connsiteY0" fmla="*/ 0 h 4762"/>
                <a:gd name="connsiteX1" fmla="*/ 0 w 4762"/>
                <a:gd name="connsiteY1" fmla="*/ 4763 h 4762"/>
              </a:gdLst>
              <a:ahLst/>
              <a:cxnLst>
                <a:cxn ang="0">
                  <a:pos x="connsiteX0" y="connsiteY0"/>
                </a:cxn>
                <a:cxn ang="0">
                  <a:pos x="connsiteX1" y="connsiteY1"/>
                </a:cxn>
              </a:cxnLst>
              <a:rect l="l" t="t" r="r" b="b"/>
              <a:pathLst>
                <a:path w="4762" h="4762">
                  <a:moveTo>
                    <a:pt x="0" y="0"/>
                  </a:moveTo>
                  <a:lnTo>
                    <a:pt x="0" y="4763"/>
                  </a:lnTo>
                </a:path>
              </a:pathLst>
            </a:custGeom>
            <a:noFill/>
            <a:ln w="19050" cap="rnd">
              <a:solidFill>
                <a:srgbClr val="FFFFFF"/>
              </a:solidFill>
              <a:prstDash val="solid"/>
              <a:miter/>
            </a:ln>
          </p:spPr>
          <p:txBody>
            <a:bodyPr rtlCol="0" anchor="ctr"/>
            <a:lstStyle/>
            <a:p>
              <a:endParaRPr lang="zh-CN" altLang="en-US">
                <a:solidFill>
                  <a:schemeClr val="bg1"/>
                </a:solidFill>
              </a:endParaRPr>
            </a:p>
          </p:txBody>
        </p:sp>
        <p:sp>
          <p:nvSpPr>
            <p:cNvPr id="459" name="任意多边形: 形状 458"/>
            <p:cNvSpPr/>
            <p:nvPr/>
          </p:nvSpPr>
          <p:spPr>
            <a:xfrm>
              <a:off x="590656" y="1647064"/>
              <a:ext cx="39" cy="47622"/>
            </a:xfrm>
            <a:custGeom>
              <a:avLst/>
              <a:gdLst>
                <a:gd name="connsiteX0" fmla="*/ 0 w 39"/>
                <a:gd name="connsiteY0" fmla="*/ 0 h 47622"/>
                <a:gd name="connsiteX1" fmla="*/ 40 w 39"/>
                <a:gd name="connsiteY1" fmla="*/ 47623 h 47622"/>
              </a:gdLst>
              <a:ahLst/>
              <a:cxnLst>
                <a:cxn ang="0">
                  <a:pos x="connsiteX0" y="connsiteY0"/>
                </a:cxn>
                <a:cxn ang="0">
                  <a:pos x="connsiteX1" y="connsiteY1"/>
                </a:cxn>
              </a:cxnLst>
              <a:rect l="l" t="t" r="r" b="b"/>
              <a:pathLst>
                <a:path w="39" h="47622">
                  <a:moveTo>
                    <a:pt x="0" y="0"/>
                  </a:moveTo>
                  <a:lnTo>
                    <a:pt x="40" y="47623"/>
                  </a:lnTo>
                </a:path>
              </a:pathLst>
            </a:custGeom>
            <a:noFill/>
            <a:ln w="19050" cap="rnd">
              <a:solidFill>
                <a:srgbClr val="FFFFFF"/>
              </a:solidFill>
              <a:prstDash val="solid"/>
              <a:miter/>
            </a:ln>
          </p:spPr>
          <p:txBody>
            <a:bodyPr rtlCol="0" anchor="ctr"/>
            <a:lstStyle/>
            <a:p>
              <a:endParaRPr lang="zh-CN" altLang="en-US">
                <a:solidFill>
                  <a:schemeClr val="bg1"/>
                </a:solidFill>
              </a:endParaRPr>
            </a:p>
          </p:txBody>
        </p:sp>
      </p:grpSp>
      <p:grpSp>
        <p:nvGrpSpPr>
          <p:cNvPr id="464" name="组合 463"/>
          <p:cNvGrpSpPr/>
          <p:nvPr/>
        </p:nvGrpSpPr>
        <p:grpSpPr>
          <a:xfrm>
            <a:off x="590656" y="1832428"/>
            <a:ext cx="711200" cy="711200"/>
            <a:chOff x="398675" y="2102865"/>
            <a:chExt cx="711200" cy="711200"/>
          </a:xfrm>
        </p:grpSpPr>
        <p:sp>
          <p:nvSpPr>
            <p:cNvPr id="17" name="椭圆 16"/>
            <p:cNvSpPr/>
            <p:nvPr/>
          </p:nvSpPr>
          <p:spPr>
            <a:xfrm>
              <a:off x="398675" y="2102865"/>
              <a:ext cx="711200" cy="711200"/>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pic>
          <p:nvPicPr>
            <p:cNvPr id="455" name="图形 454"/>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39975" y="2229865"/>
              <a:ext cx="228600" cy="228600"/>
            </a:xfrm>
            <a:prstGeom prst="rect">
              <a:avLst/>
            </a:prstGeom>
          </p:spPr>
        </p:pic>
        <p:sp>
          <p:nvSpPr>
            <p:cNvPr id="462" name="文本框 461"/>
            <p:cNvSpPr txBox="1"/>
            <p:nvPr/>
          </p:nvSpPr>
          <p:spPr>
            <a:xfrm>
              <a:off x="482405" y="2425093"/>
              <a:ext cx="543739" cy="307777"/>
            </a:xfrm>
            <a:prstGeom prst="rect">
              <a:avLst/>
            </a:prstGeom>
            <a:noFill/>
          </p:spPr>
          <p:txBody>
            <a:bodyPr wrap="none" rtlCol="0">
              <a:spAutoFit/>
            </a:bodyPr>
            <a:lstStyle/>
            <a:p>
              <a:pPr algn="ctr"/>
              <a:r>
                <a:rPr lang="zh-CN" altLang="en-US" sz="1400" dirty="0">
                  <a:solidFill>
                    <a:schemeClr val="bg1"/>
                  </a:solidFill>
                  <a:latin typeface="+mj-ea"/>
                  <a:ea typeface="+mj-ea"/>
                </a:rPr>
                <a:t>对策</a:t>
              </a:r>
              <a:endParaRPr lang="zh-CN" altLang="en-US" sz="1400" dirty="0">
                <a:solidFill>
                  <a:schemeClr val="bg1"/>
                </a:solidFill>
                <a:latin typeface="+mj-ea"/>
                <a:ea typeface="+mj-ea"/>
              </a:endParaRPr>
            </a:p>
          </p:txBody>
        </p:sp>
      </p:grpSp>
      <p:sp>
        <p:nvSpPr>
          <p:cNvPr id="463" name="文本框 462"/>
          <p:cNvSpPr txBox="1"/>
          <p:nvPr/>
        </p:nvSpPr>
        <p:spPr>
          <a:xfrm>
            <a:off x="1657456" y="1893610"/>
            <a:ext cx="9983674" cy="610936"/>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zh-CN" altLang="en-US" sz="1400" dirty="0">
                <a:solidFill>
                  <a:schemeClr val="tx1">
                    <a:lumMod val="75000"/>
                    <a:lumOff val="25000"/>
                  </a:schemeClr>
                </a:solidFill>
                <a:latin typeface="+mn-ea"/>
              </a:rPr>
              <a:t>制定奖励机制，保障工作氛围轻松愉快，减少人员流失率</a:t>
            </a:r>
            <a:endParaRPr lang="en-US" altLang="zh-CN" sz="1400" dirty="0">
              <a:solidFill>
                <a:schemeClr val="tx1">
                  <a:lumMod val="75000"/>
                  <a:lumOff val="25000"/>
                </a:schemeClr>
              </a:solidFill>
              <a:latin typeface="+mn-ea"/>
            </a:endParaRPr>
          </a:p>
          <a:p>
            <a:pPr marL="285750" indent="-285750">
              <a:lnSpc>
                <a:spcPct val="125000"/>
              </a:lnSpc>
              <a:buFont typeface="Arial" panose="020B0604020202020204" pitchFamily="34" charset="0"/>
              <a:buChar char="•"/>
            </a:pPr>
            <a:r>
              <a:rPr lang="zh-CN" altLang="en-US" sz="1400" dirty="0">
                <a:solidFill>
                  <a:schemeClr val="tx1">
                    <a:lumMod val="75000"/>
                    <a:lumOff val="25000"/>
                  </a:schemeClr>
                </a:solidFill>
                <a:latin typeface="+mn-ea"/>
              </a:rPr>
              <a:t>加强文档管理，将所有工作内容形成纸质材料，方便新员工阅读，减少人员变动对整体项目的影响</a:t>
            </a:r>
            <a:endParaRPr lang="en-US" altLang="zh-CN" sz="1400" dirty="0">
              <a:solidFill>
                <a:schemeClr val="tx1">
                  <a:lumMod val="75000"/>
                  <a:lumOff val="25000"/>
                </a:schemeClr>
              </a:solidFill>
              <a:latin typeface="+mn-ea"/>
            </a:endParaRPr>
          </a:p>
        </p:txBody>
      </p:sp>
      <p:sp>
        <p:nvSpPr>
          <p:cNvPr id="467" name="矩形: 圆角 466"/>
          <p:cNvSpPr/>
          <p:nvPr/>
        </p:nvSpPr>
        <p:spPr>
          <a:xfrm flipH="1">
            <a:off x="831956" y="3513514"/>
            <a:ext cx="11060004" cy="1129302"/>
          </a:xfrm>
          <a:prstGeom prst="roundRect">
            <a:avLst>
              <a:gd name="adj" fmla="val 1693"/>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71" name="矩形 470"/>
          <p:cNvSpPr/>
          <p:nvPr/>
        </p:nvSpPr>
        <p:spPr>
          <a:xfrm>
            <a:off x="5765799" y="3080222"/>
            <a:ext cx="6126162" cy="433292"/>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2" name="文本框 471"/>
          <p:cNvSpPr txBox="1"/>
          <p:nvPr/>
        </p:nvSpPr>
        <p:spPr>
          <a:xfrm>
            <a:off x="6153470" y="3125465"/>
            <a:ext cx="819455" cy="338554"/>
          </a:xfrm>
          <a:prstGeom prst="rect">
            <a:avLst/>
          </a:prstGeom>
          <a:noFill/>
        </p:spPr>
        <p:txBody>
          <a:bodyPr wrap="none" rtlCol="0">
            <a:spAutoFit/>
          </a:bodyPr>
          <a:lstStyle/>
          <a:p>
            <a:r>
              <a:rPr lang="zh-CN" altLang="en-US" sz="1600" dirty="0">
                <a:solidFill>
                  <a:schemeClr val="bg1"/>
                </a:solidFill>
                <a:latin typeface="+mn-ea"/>
              </a:rPr>
              <a:t>问题</a:t>
            </a:r>
            <a:r>
              <a:rPr lang="en-US" altLang="zh-CN" sz="1600" dirty="0">
                <a:solidFill>
                  <a:schemeClr val="bg1"/>
                </a:solidFill>
                <a:latin typeface="+mn-ea"/>
              </a:rPr>
              <a:t>02</a:t>
            </a:r>
            <a:endParaRPr lang="zh-CN" altLang="en-US" sz="1600" dirty="0">
              <a:solidFill>
                <a:schemeClr val="bg1"/>
              </a:solidFill>
              <a:latin typeface="+mn-ea"/>
            </a:endParaRPr>
          </a:p>
        </p:txBody>
      </p:sp>
      <p:sp>
        <p:nvSpPr>
          <p:cNvPr id="475" name="文本框 474"/>
          <p:cNvSpPr txBox="1"/>
          <p:nvPr/>
        </p:nvSpPr>
        <p:spPr>
          <a:xfrm>
            <a:off x="7123217" y="3135907"/>
            <a:ext cx="3299301" cy="338554"/>
          </a:xfrm>
          <a:prstGeom prst="rect">
            <a:avLst/>
          </a:prstGeom>
          <a:noFill/>
        </p:spPr>
        <p:txBody>
          <a:bodyPr wrap="none" rtlCol="0">
            <a:spAutoFit/>
          </a:bodyPr>
          <a:lstStyle/>
          <a:p>
            <a:r>
              <a:rPr lang="zh-CN" altLang="en-US" sz="1600" dirty="0">
                <a:solidFill>
                  <a:schemeClr val="bg1"/>
                </a:solidFill>
                <a:latin typeface="+mj-ea"/>
                <a:ea typeface="+mj-ea"/>
              </a:rPr>
              <a:t>项目人员变更影响整体的运行效率</a:t>
            </a:r>
            <a:endParaRPr lang="zh-CN" altLang="en-US" sz="1600" dirty="0">
              <a:solidFill>
                <a:schemeClr val="bg1"/>
              </a:solidFill>
              <a:latin typeface="+mj-ea"/>
              <a:ea typeface="+mj-ea"/>
            </a:endParaRPr>
          </a:p>
        </p:txBody>
      </p:sp>
      <p:grpSp>
        <p:nvGrpSpPr>
          <p:cNvPr id="35" name="组合 34"/>
          <p:cNvGrpSpPr/>
          <p:nvPr/>
        </p:nvGrpSpPr>
        <p:grpSpPr>
          <a:xfrm>
            <a:off x="5951642" y="3196634"/>
            <a:ext cx="209550" cy="180975"/>
            <a:chOff x="485881" y="1582768"/>
            <a:chExt cx="209550" cy="180975"/>
          </a:xfrm>
        </p:grpSpPr>
        <p:sp>
          <p:nvSpPr>
            <p:cNvPr id="46" name="任意多边形: 形状 45"/>
            <p:cNvSpPr/>
            <p:nvPr/>
          </p:nvSpPr>
          <p:spPr>
            <a:xfrm>
              <a:off x="485881" y="1582768"/>
              <a:ext cx="209550" cy="180975"/>
            </a:xfrm>
            <a:custGeom>
              <a:avLst/>
              <a:gdLst>
                <a:gd name="connsiteX0" fmla="*/ 104775 w 209550"/>
                <a:gd name="connsiteY0" fmla="*/ 0 h 180975"/>
                <a:gd name="connsiteX1" fmla="*/ 0 w 209550"/>
                <a:gd name="connsiteY1" fmla="*/ 180975 h 180975"/>
                <a:gd name="connsiteX2" fmla="*/ 209550 w 209550"/>
                <a:gd name="connsiteY2" fmla="*/ 180975 h 180975"/>
                <a:gd name="connsiteX3" fmla="*/ 104775 w 209550"/>
                <a:gd name="connsiteY3" fmla="*/ 0 h 180975"/>
              </a:gdLst>
              <a:ahLst/>
              <a:cxnLst>
                <a:cxn ang="0">
                  <a:pos x="connsiteX0" y="connsiteY0"/>
                </a:cxn>
                <a:cxn ang="0">
                  <a:pos x="connsiteX1" y="connsiteY1"/>
                </a:cxn>
                <a:cxn ang="0">
                  <a:pos x="connsiteX2" y="connsiteY2"/>
                </a:cxn>
                <a:cxn ang="0">
                  <a:pos x="connsiteX3" y="connsiteY3"/>
                </a:cxn>
              </a:cxnLst>
              <a:rect l="l" t="t" r="r" b="b"/>
              <a:pathLst>
                <a:path w="209550" h="180975">
                  <a:moveTo>
                    <a:pt x="104775" y="0"/>
                  </a:moveTo>
                  <a:lnTo>
                    <a:pt x="0" y="180975"/>
                  </a:lnTo>
                  <a:lnTo>
                    <a:pt x="209550" y="180975"/>
                  </a:lnTo>
                  <a:lnTo>
                    <a:pt x="104775" y="0"/>
                  </a:ln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 name="任意多边形: 形状 46"/>
            <p:cNvSpPr/>
            <p:nvPr/>
          </p:nvSpPr>
          <p:spPr>
            <a:xfrm>
              <a:off x="593831" y="1725643"/>
              <a:ext cx="4762" cy="4762"/>
            </a:xfrm>
            <a:custGeom>
              <a:avLst/>
              <a:gdLst>
                <a:gd name="connsiteX0" fmla="*/ 0 w 4762"/>
                <a:gd name="connsiteY0" fmla="*/ 0 h 4762"/>
                <a:gd name="connsiteX1" fmla="*/ 0 w 4762"/>
                <a:gd name="connsiteY1" fmla="*/ 4763 h 4762"/>
              </a:gdLst>
              <a:ahLst/>
              <a:cxnLst>
                <a:cxn ang="0">
                  <a:pos x="connsiteX0" y="connsiteY0"/>
                </a:cxn>
                <a:cxn ang="0">
                  <a:pos x="connsiteX1" y="connsiteY1"/>
                </a:cxn>
              </a:cxnLst>
              <a:rect l="l" t="t" r="r" b="b"/>
              <a:pathLst>
                <a:path w="4762" h="4762">
                  <a:moveTo>
                    <a:pt x="0" y="0"/>
                  </a:moveTo>
                  <a:lnTo>
                    <a:pt x="0" y="4763"/>
                  </a:lnTo>
                </a:path>
              </a:pathLst>
            </a:custGeom>
            <a:noFill/>
            <a:ln w="19050" cap="rnd">
              <a:solidFill>
                <a:srgbClr val="FFFFFF"/>
              </a:solidFill>
              <a:prstDash val="solid"/>
              <a:miter/>
            </a:ln>
          </p:spPr>
          <p:txBody>
            <a:bodyPr rtlCol="0" anchor="ctr"/>
            <a:lstStyle/>
            <a:p>
              <a:endParaRPr lang="zh-CN" altLang="en-US">
                <a:solidFill>
                  <a:schemeClr val="bg1"/>
                </a:solidFill>
              </a:endParaRPr>
            </a:p>
          </p:txBody>
        </p:sp>
        <p:sp>
          <p:nvSpPr>
            <p:cNvPr id="48" name="任意多边形: 形状 47"/>
            <p:cNvSpPr/>
            <p:nvPr/>
          </p:nvSpPr>
          <p:spPr>
            <a:xfrm>
              <a:off x="590656" y="1649445"/>
              <a:ext cx="39" cy="47622"/>
            </a:xfrm>
            <a:custGeom>
              <a:avLst/>
              <a:gdLst>
                <a:gd name="connsiteX0" fmla="*/ 0 w 39"/>
                <a:gd name="connsiteY0" fmla="*/ 0 h 47622"/>
                <a:gd name="connsiteX1" fmla="*/ 40 w 39"/>
                <a:gd name="connsiteY1" fmla="*/ 47623 h 47622"/>
              </a:gdLst>
              <a:ahLst/>
              <a:cxnLst>
                <a:cxn ang="0">
                  <a:pos x="connsiteX0" y="connsiteY0"/>
                </a:cxn>
                <a:cxn ang="0">
                  <a:pos x="connsiteX1" y="connsiteY1"/>
                </a:cxn>
              </a:cxnLst>
              <a:rect l="l" t="t" r="r" b="b"/>
              <a:pathLst>
                <a:path w="39" h="47622">
                  <a:moveTo>
                    <a:pt x="0" y="0"/>
                  </a:moveTo>
                  <a:lnTo>
                    <a:pt x="40" y="47623"/>
                  </a:lnTo>
                </a:path>
              </a:pathLst>
            </a:custGeom>
            <a:noFill/>
            <a:ln w="19050" cap="rnd">
              <a:solidFill>
                <a:srgbClr val="FFFFFF"/>
              </a:solidFill>
              <a:prstDash val="solid"/>
              <a:miter/>
            </a:ln>
          </p:spPr>
          <p:txBody>
            <a:bodyPr rtlCol="0" anchor="ctr"/>
            <a:lstStyle/>
            <a:p>
              <a:endParaRPr lang="zh-CN" altLang="en-US">
                <a:solidFill>
                  <a:schemeClr val="bg1"/>
                </a:solidFill>
              </a:endParaRPr>
            </a:p>
          </p:txBody>
        </p:sp>
      </p:grpSp>
      <p:grpSp>
        <p:nvGrpSpPr>
          <p:cNvPr id="36" name="组合 35"/>
          <p:cNvGrpSpPr/>
          <p:nvPr/>
        </p:nvGrpSpPr>
        <p:grpSpPr>
          <a:xfrm>
            <a:off x="10826851" y="3690120"/>
            <a:ext cx="711200" cy="711200"/>
            <a:chOff x="398675" y="2102865"/>
            <a:chExt cx="711200" cy="711200"/>
          </a:xfrm>
        </p:grpSpPr>
        <p:sp>
          <p:nvSpPr>
            <p:cNvPr id="39" name="椭圆 38"/>
            <p:cNvSpPr/>
            <p:nvPr/>
          </p:nvSpPr>
          <p:spPr>
            <a:xfrm>
              <a:off x="398675" y="2102865"/>
              <a:ext cx="711200" cy="711200"/>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pic>
          <p:nvPicPr>
            <p:cNvPr id="44" name="图形 4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39975" y="2229865"/>
              <a:ext cx="228600" cy="228600"/>
            </a:xfrm>
            <a:prstGeom prst="rect">
              <a:avLst/>
            </a:prstGeom>
          </p:spPr>
        </p:pic>
        <p:sp>
          <p:nvSpPr>
            <p:cNvPr id="45" name="文本框 44"/>
            <p:cNvSpPr txBox="1"/>
            <p:nvPr/>
          </p:nvSpPr>
          <p:spPr>
            <a:xfrm>
              <a:off x="482405" y="2425093"/>
              <a:ext cx="543739" cy="307777"/>
            </a:xfrm>
            <a:prstGeom prst="rect">
              <a:avLst/>
            </a:prstGeom>
            <a:noFill/>
          </p:spPr>
          <p:txBody>
            <a:bodyPr wrap="none" rtlCol="0">
              <a:spAutoFit/>
            </a:bodyPr>
            <a:lstStyle/>
            <a:p>
              <a:pPr algn="ctr"/>
              <a:r>
                <a:rPr lang="zh-CN" altLang="en-US" sz="1400" dirty="0">
                  <a:solidFill>
                    <a:schemeClr val="bg1"/>
                  </a:solidFill>
                  <a:latin typeface="+mj-ea"/>
                  <a:ea typeface="+mj-ea"/>
                </a:rPr>
                <a:t>对策</a:t>
              </a:r>
              <a:endParaRPr lang="zh-CN" altLang="en-US" sz="1400" dirty="0">
                <a:solidFill>
                  <a:schemeClr val="bg1"/>
                </a:solidFill>
                <a:latin typeface="+mj-ea"/>
                <a:ea typeface="+mj-ea"/>
              </a:endParaRPr>
            </a:p>
          </p:txBody>
        </p:sp>
      </p:grpSp>
      <p:sp>
        <p:nvSpPr>
          <p:cNvPr id="37" name="文本框 36"/>
          <p:cNvSpPr txBox="1"/>
          <p:nvPr/>
        </p:nvSpPr>
        <p:spPr>
          <a:xfrm>
            <a:off x="571607" y="3751302"/>
            <a:ext cx="9983674" cy="610936"/>
          </a:xfrm>
          <a:prstGeom prst="rect">
            <a:avLst/>
          </a:prstGeom>
          <a:noFill/>
        </p:spPr>
        <p:txBody>
          <a:bodyPr wrap="square" rtlCol="0">
            <a:spAutoFit/>
          </a:bodyPr>
          <a:lstStyle/>
          <a:p>
            <a:pPr marL="285750" indent="-285750" algn="r">
              <a:lnSpc>
                <a:spcPct val="125000"/>
              </a:lnSpc>
              <a:buFont typeface="Arial" panose="020B0604020202020204" pitchFamily="34" charset="0"/>
              <a:buChar char="•"/>
            </a:pPr>
            <a:r>
              <a:rPr lang="zh-CN" altLang="en-US" sz="1400" dirty="0">
                <a:solidFill>
                  <a:schemeClr val="tx1">
                    <a:lumMod val="75000"/>
                    <a:lumOff val="25000"/>
                  </a:schemeClr>
                </a:solidFill>
                <a:latin typeface="+mn-ea"/>
              </a:rPr>
              <a:t>制定奖励机制，保障工作氛围轻松愉快，减少人员流失率</a:t>
            </a:r>
            <a:endParaRPr lang="en-US" altLang="zh-CN" sz="1400" dirty="0">
              <a:solidFill>
                <a:schemeClr val="tx1">
                  <a:lumMod val="75000"/>
                  <a:lumOff val="25000"/>
                </a:schemeClr>
              </a:solidFill>
              <a:latin typeface="+mn-ea"/>
            </a:endParaRPr>
          </a:p>
          <a:p>
            <a:pPr marL="285750" indent="-285750" algn="r">
              <a:lnSpc>
                <a:spcPct val="125000"/>
              </a:lnSpc>
              <a:buFont typeface="Arial" panose="020B0604020202020204" pitchFamily="34" charset="0"/>
              <a:buChar char="•"/>
            </a:pPr>
            <a:r>
              <a:rPr lang="zh-CN" altLang="en-US" sz="1400" dirty="0">
                <a:solidFill>
                  <a:schemeClr val="tx1">
                    <a:lumMod val="75000"/>
                    <a:lumOff val="25000"/>
                  </a:schemeClr>
                </a:solidFill>
                <a:latin typeface="+mn-ea"/>
              </a:rPr>
              <a:t>加强文档管理，将所有工作内容形成纸质材料，方便新员工阅读，减少人员变动对整体项目的影响</a:t>
            </a:r>
            <a:endParaRPr lang="en-US" altLang="zh-CN" sz="1400" dirty="0">
              <a:solidFill>
                <a:schemeClr val="tx1">
                  <a:lumMod val="75000"/>
                  <a:lumOff val="25000"/>
                </a:schemeClr>
              </a:solidFill>
              <a:latin typeface="+mn-ea"/>
            </a:endParaRPr>
          </a:p>
        </p:txBody>
      </p:sp>
      <p:sp>
        <p:nvSpPr>
          <p:cNvPr id="50" name="矩形: 圆角 49"/>
          <p:cNvSpPr/>
          <p:nvPr/>
        </p:nvSpPr>
        <p:spPr>
          <a:xfrm flipH="1">
            <a:off x="300036" y="5422815"/>
            <a:ext cx="10996714" cy="1129302"/>
          </a:xfrm>
          <a:prstGeom prst="roundRect">
            <a:avLst>
              <a:gd name="adj" fmla="val 1693"/>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00038" y="4989523"/>
            <a:ext cx="6126162" cy="433292"/>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2" name="文本框 51"/>
          <p:cNvSpPr txBox="1"/>
          <p:nvPr/>
        </p:nvSpPr>
        <p:spPr>
          <a:xfrm>
            <a:off x="687709" y="5034766"/>
            <a:ext cx="819455" cy="338554"/>
          </a:xfrm>
          <a:prstGeom prst="rect">
            <a:avLst/>
          </a:prstGeom>
          <a:noFill/>
        </p:spPr>
        <p:txBody>
          <a:bodyPr wrap="none" rtlCol="0">
            <a:spAutoFit/>
          </a:bodyPr>
          <a:lstStyle/>
          <a:p>
            <a:r>
              <a:rPr lang="zh-CN" altLang="en-US" sz="1600" dirty="0">
                <a:solidFill>
                  <a:schemeClr val="bg1"/>
                </a:solidFill>
                <a:latin typeface="+mn-ea"/>
              </a:rPr>
              <a:t>问题</a:t>
            </a:r>
            <a:r>
              <a:rPr lang="en-US" altLang="zh-CN" sz="1600" dirty="0">
                <a:solidFill>
                  <a:schemeClr val="bg1"/>
                </a:solidFill>
                <a:latin typeface="+mn-ea"/>
              </a:rPr>
              <a:t>03</a:t>
            </a:r>
            <a:endParaRPr lang="zh-CN" altLang="en-US" sz="1600" dirty="0">
              <a:solidFill>
                <a:schemeClr val="bg1"/>
              </a:solidFill>
              <a:latin typeface="+mn-ea"/>
            </a:endParaRPr>
          </a:p>
        </p:txBody>
      </p:sp>
      <p:sp>
        <p:nvSpPr>
          <p:cNvPr id="53" name="文本框 52"/>
          <p:cNvSpPr txBox="1"/>
          <p:nvPr/>
        </p:nvSpPr>
        <p:spPr>
          <a:xfrm>
            <a:off x="1657456" y="5045208"/>
            <a:ext cx="3299301" cy="338554"/>
          </a:xfrm>
          <a:prstGeom prst="rect">
            <a:avLst/>
          </a:prstGeom>
          <a:noFill/>
        </p:spPr>
        <p:txBody>
          <a:bodyPr wrap="none" rtlCol="0">
            <a:spAutoFit/>
          </a:bodyPr>
          <a:lstStyle/>
          <a:p>
            <a:r>
              <a:rPr lang="zh-CN" altLang="en-US" sz="1600" dirty="0">
                <a:solidFill>
                  <a:schemeClr val="bg1"/>
                </a:solidFill>
                <a:latin typeface="+mj-ea"/>
                <a:ea typeface="+mj-ea"/>
              </a:rPr>
              <a:t>项目人员变更影响整体的运行效率</a:t>
            </a:r>
            <a:endParaRPr lang="zh-CN" altLang="en-US" sz="1600" dirty="0">
              <a:solidFill>
                <a:schemeClr val="bg1"/>
              </a:solidFill>
              <a:latin typeface="+mj-ea"/>
              <a:ea typeface="+mj-ea"/>
            </a:endParaRPr>
          </a:p>
        </p:txBody>
      </p:sp>
      <p:grpSp>
        <p:nvGrpSpPr>
          <p:cNvPr id="54" name="组合 53"/>
          <p:cNvGrpSpPr/>
          <p:nvPr/>
        </p:nvGrpSpPr>
        <p:grpSpPr>
          <a:xfrm>
            <a:off x="485881" y="5105935"/>
            <a:ext cx="209550" cy="180975"/>
            <a:chOff x="485881" y="1582768"/>
            <a:chExt cx="209550" cy="180975"/>
          </a:xfrm>
        </p:grpSpPr>
        <p:sp>
          <p:nvSpPr>
            <p:cNvPr id="60" name="任意多边形: 形状 59"/>
            <p:cNvSpPr/>
            <p:nvPr/>
          </p:nvSpPr>
          <p:spPr>
            <a:xfrm>
              <a:off x="485881" y="1582768"/>
              <a:ext cx="209550" cy="180975"/>
            </a:xfrm>
            <a:custGeom>
              <a:avLst/>
              <a:gdLst>
                <a:gd name="connsiteX0" fmla="*/ 104775 w 209550"/>
                <a:gd name="connsiteY0" fmla="*/ 0 h 180975"/>
                <a:gd name="connsiteX1" fmla="*/ 0 w 209550"/>
                <a:gd name="connsiteY1" fmla="*/ 180975 h 180975"/>
                <a:gd name="connsiteX2" fmla="*/ 209550 w 209550"/>
                <a:gd name="connsiteY2" fmla="*/ 180975 h 180975"/>
                <a:gd name="connsiteX3" fmla="*/ 104775 w 209550"/>
                <a:gd name="connsiteY3" fmla="*/ 0 h 180975"/>
              </a:gdLst>
              <a:ahLst/>
              <a:cxnLst>
                <a:cxn ang="0">
                  <a:pos x="connsiteX0" y="connsiteY0"/>
                </a:cxn>
                <a:cxn ang="0">
                  <a:pos x="connsiteX1" y="connsiteY1"/>
                </a:cxn>
                <a:cxn ang="0">
                  <a:pos x="connsiteX2" y="connsiteY2"/>
                </a:cxn>
                <a:cxn ang="0">
                  <a:pos x="connsiteX3" y="connsiteY3"/>
                </a:cxn>
              </a:cxnLst>
              <a:rect l="l" t="t" r="r" b="b"/>
              <a:pathLst>
                <a:path w="209550" h="180975">
                  <a:moveTo>
                    <a:pt x="104775" y="0"/>
                  </a:moveTo>
                  <a:lnTo>
                    <a:pt x="0" y="180975"/>
                  </a:lnTo>
                  <a:lnTo>
                    <a:pt x="209550" y="180975"/>
                  </a:lnTo>
                  <a:lnTo>
                    <a:pt x="104775" y="0"/>
                  </a:ln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1" name="任意多边形: 形状 60"/>
            <p:cNvSpPr/>
            <p:nvPr/>
          </p:nvSpPr>
          <p:spPr>
            <a:xfrm>
              <a:off x="593831" y="1725643"/>
              <a:ext cx="4762" cy="4762"/>
            </a:xfrm>
            <a:custGeom>
              <a:avLst/>
              <a:gdLst>
                <a:gd name="connsiteX0" fmla="*/ 0 w 4762"/>
                <a:gd name="connsiteY0" fmla="*/ 0 h 4762"/>
                <a:gd name="connsiteX1" fmla="*/ 0 w 4762"/>
                <a:gd name="connsiteY1" fmla="*/ 4763 h 4762"/>
              </a:gdLst>
              <a:ahLst/>
              <a:cxnLst>
                <a:cxn ang="0">
                  <a:pos x="connsiteX0" y="connsiteY0"/>
                </a:cxn>
                <a:cxn ang="0">
                  <a:pos x="connsiteX1" y="connsiteY1"/>
                </a:cxn>
              </a:cxnLst>
              <a:rect l="l" t="t" r="r" b="b"/>
              <a:pathLst>
                <a:path w="4762" h="4762">
                  <a:moveTo>
                    <a:pt x="0" y="0"/>
                  </a:moveTo>
                  <a:lnTo>
                    <a:pt x="0" y="4763"/>
                  </a:lnTo>
                </a:path>
              </a:pathLst>
            </a:custGeom>
            <a:noFill/>
            <a:ln w="19050" cap="rnd">
              <a:solidFill>
                <a:srgbClr val="FFFFFF"/>
              </a:solidFill>
              <a:prstDash val="solid"/>
              <a:miter/>
            </a:ln>
          </p:spPr>
          <p:txBody>
            <a:bodyPr rtlCol="0" anchor="ctr"/>
            <a:lstStyle/>
            <a:p>
              <a:endParaRPr lang="zh-CN" altLang="en-US">
                <a:solidFill>
                  <a:schemeClr val="bg1"/>
                </a:solidFill>
              </a:endParaRPr>
            </a:p>
          </p:txBody>
        </p:sp>
        <p:sp>
          <p:nvSpPr>
            <p:cNvPr id="62" name="任意多边形: 形状 61"/>
            <p:cNvSpPr/>
            <p:nvPr/>
          </p:nvSpPr>
          <p:spPr>
            <a:xfrm>
              <a:off x="590656" y="1649445"/>
              <a:ext cx="39" cy="47622"/>
            </a:xfrm>
            <a:custGeom>
              <a:avLst/>
              <a:gdLst>
                <a:gd name="connsiteX0" fmla="*/ 0 w 39"/>
                <a:gd name="connsiteY0" fmla="*/ 0 h 47622"/>
                <a:gd name="connsiteX1" fmla="*/ 40 w 39"/>
                <a:gd name="connsiteY1" fmla="*/ 47623 h 47622"/>
              </a:gdLst>
              <a:ahLst/>
              <a:cxnLst>
                <a:cxn ang="0">
                  <a:pos x="connsiteX0" y="connsiteY0"/>
                </a:cxn>
                <a:cxn ang="0">
                  <a:pos x="connsiteX1" y="connsiteY1"/>
                </a:cxn>
              </a:cxnLst>
              <a:rect l="l" t="t" r="r" b="b"/>
              <a:pathLst>
                <a:path w="39" h="47622">
                  <a:moveTo>
                    <a:pt x="0" y="0"/>
                  </a:moveTo>
                  <a:lnTo>
                    <a:pt x="40" y="47623"/>
                  </a:lnTo>
                </a:path>
              </a:pathLst>
            </a:custGeom>
            <a:noFill/>
            <a:ln w="19050" cap="rnd">
              <a:solidFill>
                <a:srgbClr val="FFFFFF"/>
              </a:solidFill>
              <a:prstDash val="solid"/>
              <a:miter/>
            </a:ln>
          </p:spPr>
          <p:txBody>
            <a:bodyPr rtlCol="0" anchor="ctr"/>
            <a:lstStyle/>
            <a:p>
              <a:endParaRPr lang="zh-CN" altLang="en-US">
                <a:solidFill>
                  <a:schemeClr val="bg1"/>
                </a:solidFill>
              </a:endParaRPr>
            </a:p>
          </p:txBody>
        </p:sp>
      </p:grpSp>
      <p:grpSp>
        <p:nvGrpSpPr>
          <p:cNvPr id="55" name="组合 54"/>
          <p:cNvGrpSpPr/>
          <p:nvPr/>
        </p:nvGrpSpPr>
        <p:grpSpPr>
          <a:xfrm>
            <a:off x="590656" y="5599421"/>
            <a:ext cx="711200" cy="711200"/>
            <a:chOff x="398675" y="2102865"/>
            <a:chExt cx="711200" cy="711200"/>
          </a:xfrm>
        </p:grpSpPr>
        <p:sp>
          <p:nvSpPr>
            <p:cNvPr id="57" name="椭圆 56"/>
            <p:cNvSpPr/>
            <p:nvPr/>
          </p:nvSpPr>
          <p:spPr>
            <a:xfrm>
              <a:off x="398675" y="2102865"/>
              <a:ext cx="711200" cy="711200"/>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pic>
          <p:nvPicPr>
            <p:cNvPr id="58" name="图形 57"/>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39975" y="2229865"/>
              <a:ext cx="228600" cy="228600"/>
            </a:xfrm>
            <a:prstGeom prst="rect">
              <a:avLst/>
            </a:prstGeom>
          </p:spPr>
        </p:pic>
        <p:sp>
          <p:nvSpPr>
            <p:cNvPr id="59" name="文本框 58"/>
            <p:cNvSpPr txBox="1"/>
            <p:nvPr/>
          </p:nvSpPr>
          <p:spPr>
            <a:xfrm>
              <a:off x="482405" y="2425093"/>
              <a:ext cx="543739" cy="307777"/>
            </a:xfrm>
            <a:prstGeom prst="rect">
              <a:avLst/>
            </a:prstGeom>
            <a:noFill/>
          </p:spPr>
          <p:txBody>
            <a:bodyPr wrap="none" rtlCol="0">
              <a:spAutoFit/>
            </a:bodyPr>
            <a:lstStyle/>
            <a:p>
              <a:pPr algn="ctr"/>
              <a:r>
                <a:rPr lang="zh-CN" altLang="en-US" sz="1400" dirty="0">
                  <a:solidFill>
                    <a:schemeClr val="bg1"/>
                  </a:solidFill>
                  <a:latin typeface="+mj-ea"/>
                  <a:ea typeface="+mj-ea"/>
                </a:rPr>
                <a:t>对策</a:t>
              </a:r>
              <a:endParaRPr lang="zh-CN" altLang="en-US" sz="1400" dirty="0">
                <a:solidFill>
                  <a:schemeClr val="bg1"/>
                </a:solidFill>
                <a:latin typeface="+mj-ea"/>
                <a:ea typeface="+mj-ea"/>
              </a:endParaRPr>
            </a:p>
          </p:txBody>
        </p:sp>
      </p:grpSp>
      <p:sp>
        <p:nvSpPr>
          <p:cNvPr id="56" name="文本框 55"/>
          <p:cNvSpPr txBox="1"/>
          <p:nvPr/>
        </p:nvSpPr>
        <p:spPr>
          <a:xfrm>
            <a:off x="1657456" y="5660603"/>
            <a:ext cx="9983674" cy="610936"/>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zh-CN" altLang="en-US" sz="1400" dirty="0">
                <a:solidFill>
                  <a:schemeClr val="tx1">
                    <a:lumMod val="75000"/>
                    <a:lumOff val="25000"/>
                  </a:schemeClr>
                </a:solidFill>
                <a:latin typeface="+mn-ea"/>
              </a:rPr>
              <a:t>制定奖励机制，保障工作氛围轻松愉快，减少人员流失率</a:t>
            </a:r>
            <a:endParaRPr lang="en-US" altLang="zh-CN" sz="1400" dirty="0">
              <a:solidFill>
                <a:schemeClr val="tx1">
                  <a:lumMod val="75000"/>
                  <a:lumOff val="25000"/>
                </a:schemeClr>
              </a:solidFill>
              <a:latin typeface="+mn-ea"/>
            </a:endParaRPr>
          </a:p>
          <a:p>
            <a:pPr marL="285750" indent="-285750">
              <a:lnSpc>
                <a:spcPct val="125000"/>
              </a:lnSpc>
              <a:buFont typeface="Arial" panose="020B0604020202020204" pitchFamily="34" charset="0"/>
              <a:buChar char="•"/>
            </a:pPr>
            <a:r>
              <a:rPr lang="zh-CN" altLang="en-US" sz="1400" dirty="0">
                <a:solidFill>
                  <a:schemeClr val="tx1">
                    <a:lumMod val="75000"/>
                    <a:lumOff val="25000"/>
                  </a:schemeClr>
                </a:solidFill>
                <a:latin typeface="+mn-ea"/>
              </a:rPr>
              <a:t>加强文档管理，将所有工作内容形成纸质材料，方便新员工阅读，减少人员变动对整体项目的影响</a:t>
            </a:r>
            <a:endParaRPr lang="en-US" altLang="zh-CN" sz="1400" dirty="0">
              <a:solidFill>
                <a:schemeClr val="tx1">
                  <a:lumMod val="75000"/>
                  <a:lumOff val="2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矩形: 圆角 184"/>
          <p:cNvSpPr/>
          <p:nvPr/>
        </p:nvSpPr>
        <p:spPr>
          <a:xfrm>
            <a:off x="5326360" y="1509268"/>
            <a:ext cx="2888980" cy="983551"/>
          </a:xfrm>
          <a:prstGeom prst="roundRect">
            <a:avLst>
              <a:gd name="adj" fmla="val 8240"/>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任意多边形: 形状 370"/>
          <p:cNvSpPr/>
          <p:nvPr/>
        </p:nvSpPr>
        <p:spPr>
          <a:xfrm>
            <a:off x="5326360" y="1509268"/>
            <a:ext cx="2888980" cy="326128"/>
          </a:xfrm>
          <a:custGeom>
            <a:avLst/>
            <a:gdLst>
              <a:gd name="connsiteX0" fmla="*/ 81045 w 2888980"/>
              <a:gd name="connsiteY0" fmla="*/ 0 h 326128"/>
              <a:gd name="connsiteX1" fmla="*/ 2807935 w 2888980"/>
              <a:gd name="connsiteY1" fmla="*/ 0 h 326128"/>
              <a:gd name="connsiteX2" fmla="*/ 2888980 w 2888980"/>
              <a:gd name="connsiteY2" fmla="*/ 81045 h 326128"/>
              <a:gd name="connsiteX3" fmla="*/ 2888980 w 2888980"/>
              <a:gd name="connsiteY3" fmla="*/ 326128 h 326128"/>
              <a:gd name="connsiteX4" fmla="*/ 0 w 2888980"/>
              <a:gd name="connsiteY4" fmla="*/ 326128 h 326128"/>
              <a:gd name="connsiteX5" fmla="*/ 0 w 2888980"/>
              <a:gd name="connsiteY5" fmla="*/ 81045 h 326128"/>
              <a:gd name="connsiteX6" fmla="*/ 81045 w 2888980"/>
              <a:gd name="connsiteY6" fmla="*/ 0 h 32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8980" h="326128">
                <a:moveTo>
                  <a:pt x="81045" y="0"/>
                </a:moveTo>
                <a:lnTo>
                  <a:pt x="2807935" y="0"/>
                </a:lnTo>
                <a:cubicBezTo>
                  <a:pt x="2852695" y="0"/>
                  <a:pt x="2888980" y="36285"/>
                  <a:pt x="2888980" y="81045"/>
                </a:cubicBezTo>
                <a:lnTo>
                  <a:pt x="2888980" y="326128"/>
                </a:lnTo>
                <a:lnTo>
                  <a:pt x="0" y="326128"/>
                </a:lnTo>
                <a:lnTo>
                  <a:pt x="0" y="81045"/>
                </a:lnTo>
                <a:cubicBezTo>
                  <a:pt x="0" y="36285"/>
                  <a:pt x="36285" y="0"/>
                  <a:pt x="81045"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3" name="矩形: 圆角 62"/>
          <p:cNvSpPr/>
          <p:nvPr/>
        </p:nvSpPr>
        <p:spPr>
          <a:xfrm>
            <a:off x="3295780" y="1657024"/>
            <a:ext cx="1552852" cy="1987395"/>
          </a:xfrm>
          <a:prstGeom prst="roundRect">
            <a:avLst>
              <a:gd name="adj" fmla="val 8240"/>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任意多边形: 形状 365"/>
          <p:cNvSpPr/>
          <p:nvPr/>
        </p:nvSpPr>
        <p:spPr>
          <a:xfrm>
            <a:off x="3295780" y="1509269"/>
            <a:ext cx="1552852" cy="323765"/>
          </a:xfrm>
          <a:custGeom>
            <a:avLst/>
            <a:gdLst>
              <a:gd name="connsiteX0" fmla="*/ 127955 w 1552852"/>
              <a:gd name="connsiteY0" fmla="*/ 0 h 323765"/>
              <a:gd name="connsiteX1" fmla="*/ 1424897 w 1552852"/>
              <a:gd name="connsiteY1" fmla="*/ 0 h 323765"/>
              <a:gd name="connsiteX2" fmla="*/ 1552852 w 1552852"/>
              <a:gd name="connsiteY2" fmla="*/ 127955 h 323765"/>
              <a:gd name="connsiteX3" fmla="*/ 1552852 w 1552852"/>
              <a:gd name="connsiteY3" fmla="*/ 323765 h 323765"/>
              <a:gd name="connsiteX4" fmla="*/ 0 w 1552852"/>
              <a:gd name="connsiteY4" fmla="*/ 323765 h 323765"/>
              <a:gd name="connsiteX5" fmla="*/ 0 w 1552852"/>
              <a:gd name="connsiteY5" fmla="*/ 127955 h 323765"/>
              <a:gd name="connsiteX6" fmla="*/ 127955 w 1552852"/>
              <a:gd name="connsiteY6" fmla="*/ 0 h 32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2852" h="323765">
                <a:moveTo>
                  <a:pt x="127955" y="0"/>
                </a:moveTo>
                <a:lnTo>
                  <a:pt x="1424897" y="0"/>
                </a:lnTo>
                <a:cubicBezTo>
                  <a:pt x="1495565" y="0"/>
                  <a:pt x="1552852" y="57287"/>
                  <a:pt x="1552852" y="127955"/>
                </a:cubicBezTo>
                <a:lnTo>
                  <a:pt x="1552852" y="323765"/>
                </a:lnTo>
                <a:lnTo>
                  <a:pt x="0" y="323765"/>
                </a:lnTo>
                <a:lnTo>
                  <a:pt x="0" y="127955"/>
                </a:lnTo>
                <a:cubicBezTo>
                  <a:pt x="0" y="57287"/>
                  <a:pt x="57287" y="0"/>
                  <a:pt x="127955"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cxnSp>
        <p:nvCxnSpPr>
          <p:cNvPr id="355" name="连接符: 曲线 354"/>
          <p:cNvCxnSpPr>
            <a:stCxn id="240" idx="2"/>
            <a:endCxn id="41" idx="2"/>
          </p:cNvCxnSpPr>
          <p:nvPr/>
        </p:nvCxnSpPr>
        <p:spPr>
          <a:xfrm rot="5400000" flipH="1">
            <a:off x="6007075" y="818107"/>
            <a:ext cx="14514" cy="10063284"/>
          </a:xfrm>
          <a:prstGeom prst="curvedConnector3">
            <a:avLst>
              <a:gd name="adj1" fmla="val -1575031"/>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3" name="梯形 322"/>
          <p:cNvSpPr/>
          <p:nvPr/>
        </p:nvSpPr>
        <p:spPr>
          <a:xfrm rot="16200000">
            <a:off x="2642028" y="2573894"/>
            <a:ext cx="1182078" cy="849070"/>
          </a:xfrm>
          <a:custGeom>
            <a:avLst/>
            <a:gdLst>
              <a:gd name="connsiteX0" fmla="*/ 0 w 965390"/>
              <a:gd name="connsiteY0" fmla="*/ 697627 h 697627"/>
              <a:gd name="connsiteX1" fmla="*/ 174407 w 965390"/>
              <a:gd name="connsiteY1" fmla="*/ 0 h 697627"/>
              <a:gd name="connsiteX2" fmla="*/ 790983 w 965390"/>
              <a:gd name="connsiteY2" fmla="*/ 0 h 697627"/>
              <a:gd name="connsiteX3" fmla="*/ 965390 w 965390"/>
              <a:gd name="connsiteY3" fmla="*/ 697627 h 697627"/>
              <a:gd name="connsiteX4" fmla="*/ 0 w 965390"/>
              <a:gd name="connsiteY4" fmla="*/ 697627 h 697627"/>
              <a:gd name="connsiteX0-1" fmla="*/ 0 w 965390"/>
              <a:gd name="connsiteY0-2" fmla="*/ 697627 h 697627"/>
              <a:gd name="connsiteX1-3" fmla="*/ 174407 w 965390"/>
              <a:gd name="connsiteY1-4" fmla="*/ 0 h 697627"/>
              <a:gd name="connsiteX2-5" fmla="*/ 790983 w 965390"/>
              <a:gd name="connsiteY2-6" fmla="*/ 0 h 697627"/>
              <a:gd name="connsiteX3-7" fmla="*/ 965390 w 965390"/>
              <a:gd name="connsiteY3-8" fmla="*/ 697627 h 697627"/>
              <a:gd name="connsiteX4-9" fmla="*/ 0 w 965390"/>
              <a:gd name="connsiteY4-10" fmla="*/ 697627 h 697627"/>
              <a:gd name="connsiteX0-11" fmla="*/ 0 w 965390"/>
              <a:gd name="connsiteY0-12" fmla="*/ 697627 h 697627"/>
              <a:gd name="connsiteX1-13" fmla="*/ 174407 w 965390"/>
              <a:gd name="connsiteY1-14" fmla="*/ 0 h 697627"/>
              <a:gd name="connsiteX2-15" fmla="*/ 790983 w 965390"/>
              <a:gd name="connsiteY2-16" fmla="*/ 0 h 697627"/>
              <a:gd name="connsiteX3-17" fmla="*/ 965390 w 965390"/>
              <a:gd name="connsiteY3-18" fmla="*/ 697627 h 697627"/>
              <a:gd name="connsiteX4-19" fmla="*/ 0 w 965390"/>
              <a:gd name="connsiteY4-20" fmla="*/ 697627 h 697627"/>
              <a:gd name="connsiteX0-21" fmla="*/ 0 w 965390"/>
              <a:gd name="connsiteY0-22" fmla="*/ 697627 h 697627"/>
              <a:gd name="connsiteX1-23" fmla="*/ 174407 w 965390"/>
              <a:gd name="connsiteY1-24" fmla="*/ 0 h 697627"/>
              <a:gd name="connsiteX2-25" fmla="*/ 790983 w 965390"/>
              <a:gd name="connsiteY2-26" fmla="*/ 0 h 697627"/>
              <a:gd name="connsiteX3-27" fmla="*/ 965390 w 965390"/>
              <a:gd name="connsiteY3-28" fmla="*/ 697627 h 697627"/>
              <a:gd name="connsiteX4-29" fmla="*/ 0 w 965390"/>
              <a:gd name="connsiteY4-30" fmla="*/ 697627 h 697627"/>
              <a:gd name="connsiteX0-31" fmla="*/ 0 w 965390"/>
              <a:gd name="connsiteY0-32" fmla="*/ 697627 h 697627"/>
              <a:gd name="connsiteX1-33" fmla="*/ 174407 w 965390"/>
              <a:gd name="connsiteY1-34" fmla="*/ 0 h 697627"/>
              <a:gd name="connsiteX2-35" fmla="*/ 790983 w 965390"/>
              <a:gd name="connsiteY2-36" fmla="*/ 0 h 697627"/>
              <a:gd name="connsiteX3-37" fmla="*/ 965390 w 965390"/>
              <a:gd name="connsiteY3-38" fmla="*/ 697627 h 697627"/>
              <a:gd name="connsiteX4-39" fmla="*/ 0 w 965390"/>
              <a:gd name="connsiteY4-40" fmla="*/ 697627 h 697627"/>
              <a:gd name="connsiteX0-41" fmla="*/ 0 w 965390"/>
              <a:gd name="connsiteY0-42" fmla="*/ 697627 h 697627"/>
              <a:gd name="connsiteX1-43" fmla="*/ 174407 w 965390"/>
              <a:gd name="connsiteY1-44" fmla="*/ 0 h 697627"/>
              <a:gd name="connsiteX2-45" fmla="*/ 745261 w 965390"/>
              <a:gd name="connsiteY2-46" fmla="*/ 0 h 697627"/>
              <a:gd name="connsiteX3-47" fmla="*/ 965390 w 965390"/>
              <a:gd name="connsiteY3-48" fmla="*/ 697627 h 697627"/>
              <a:gd name="connsiteX4-49" fmla="*/ 0 w 965390"/>
              <a:gd name="connsiteY4-50" fmla="*/ 697627 h 697627"/>
              <a:gd name="connsiteX0-51" fmla="*/ 0 w 965390"/>
              <a:gd name="connsiteY0-52" fmla="*/ 697627 h 697627"/>
              <a:gd name="connsiteX1-53" fmla="*/ 197267 w 965390"/>
              <a:gd name="connsiteY1-54" fmla="*/ 0 h 697627"/>
              <a:gd name="connsiteX2-55" fmla="*/ 745261 w 965390"/>
              <a:gd name="connsiteY2-56" fmla="*/ 0 h 697627"/>
              <a:gd name="connsiteX3-57" fmla="*/ 965390 w 965390"/>
              <a:gd name="connsiteY3-58" fmla="*/ 697627 h 697627"/>
              <a:gd name="connsiteX4-59" fmla="*/ 0 w 965390"/>
              <a:gd name="connsiteY4-60" fmla="*/ 697627 h 697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5390" h="697627">
                <a:moveTo>
                  <a:pt x="0" y="697627"/>
                </a:moveTo>
                <a:cubicBezTo>
                  <a:pt x="142112" y="493080"/>
                  <a:pt x="223106" y="307190"/>
                  <a:pt x="197267" y="0"/>
                </a:cubicBezTo>
                <a:lnTo>
                  <a:pt x="745261" y="0"/>
                </a:lnTo>
                <a:cubicBezTo>
                  <a:pt x="747414" y="269867"/>
                  <a:pt x="823278" y="399774"/>
                  <a:pt x="965390" y="697627"/>
                </a:cubicBezTo>
                <a:lnTo>
                  <a:pt x="0" y="697627"/>
                </a:lnTo>
                <a:close/>
              </a:path>
            </a:pathLst>
          </a:custGeom>
          <a:gradFill>
            <a:gsLst>
              <a:gs pos="0">
                <a:schemeClr val="accent2">
                  <a:alpha val="0"/>
                </a:schemeClr>
              </a:gs>
              <a:gs pos="100000">
                <a:schemeClr val="accent1">
                  <a:alpha val="29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圆角 180"/>
          <p:cNvSpPr/>
          <p:nvPr/>
        </p:nvSpPr>
        <p:spPr>
          <a:xfrm>
            <a:off x="3411456" y="1947294"/>
            <a:ext cx="623872" cy="218663"/>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矩形: 圆角 181"/>
          <p:cNvSpPr/>
          <p:nvPr/>
        </p:nvSpPr>
        <p:spPr>
          <a:xfrm>
            <a:off x="4130044" y="1947294"/>
            <a:ext cx="623872" cy="218663"/>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p:cNvSpPr/>
          <p:nvPr/>
        </p:nvSpPr>
        <p:spPr>
          <a:xfrm>
            <a:off x="439112" y="1647538"/>
            <a:ext cx="1087156" cy="2771548"/>
          </a:xfrm>
          <a:prstGeom prst="roundRect">
            <a:avLst>
              <a:gd name="adj" fmla="val 8240"/>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20436" y="475734"/>
            <a:ext cx="2125903" cy="369332"/>
          </a:xfrm>
          <a:prstGeom prst="rect">
            <a:avLst/>
          </a:prstGeom>
          <a:noFill/>
        </p:spPr>
        <p:txBody>
          <a:bodyPr wrap="non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05 </a:t>
            </a:r>
            <a:r>
              <a:rPr lang="zh-CN" altLang="en-US" dirty="0"/>
              <a:t>运营计划全景图</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Logical Diagrams</a:t>
            </a:r>
            <a:endParaRPr kumimoji="0" lang="en-US" altLang="zh-CN" sz="1400" b="0" i="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38" name="任意多边形: 形状 37"/>
          <p:cNvSpPr/>
          <p:nvPr/>
        </p:nvSpPr>
        <p:spPr>
          <a:xfrm>
            <a:off x="439112" y="1509268"/>
            <a:ext cx="1087156" cy="322421"/>
          </a:xfrm>
          <a:custGeom>
            <a:avLst/>
            <a:gdLst>
              <a:gd name="connsiteX0" fmla="*/ 89582 w 1087156"/>
              <a:gd name="connsiteY0" fmla="*/ 0 h 322421"/>
              <a:gd name="connsiteX1" fmla="*/ 997574 w 1087156"/>
              <a:gd name="connsiteY1" fmla="*/ 0 h 322421"/>
              <a:gd name="connsiteX2" fmla="*/ 1087156 w 1087156"/>
              <a:gd name="connsiteY2" fmla="*/ 89582 h 322421"/>
              <a:gd name="connsiteX3" fmla="*/ 1087156 w 1087156"/>
              <a:gd name="connsiteY3" fmla="*/ 322421 h 322421"/>
              <a:gd name="connsiteX4" fmla="*/ 0 w 1087156"/>
              <a:gd name="connsiteY4" fmla="*/ 322421 h 322421"/>
              <a:gd name="connsiteX5" fmla="*/ 0 w 1087156"/>
              <a:gd name="connsiteY5" fmla="*/ 89582 h 322421"/>
              <a:gd name="connsiteX6" fmla="*/ 89582 w 1087156"/>
              <a:gd name="connsiteY6" fmla="*/ 0 h 322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156" h="322421">
                <a:moveTo>
                  <a:pt x="89582" y="0"/>
                </a:moveTo>
                <a:lnTo>
                  <a:pt x="997574" y="0"/>
                </a:lnTo>
                <a:cubicBezTo>
                  <a:pt x="1047049" y="0"/>
                  <a:pt x="1087156" y="40107"/>
                  <a:pt x="1087156" y="89582"/>
                </a:cubicBezTo>
                <a:lnTo>
                  <a:pt x="1087156" y="322421"/>
                </a:lnTo>
                <a:lnTo>
                  <a:pt x="0" y="322421"/>
                </a:lnTo>
                <a:lnTo>
                  <a:pt x="0" y="89582"/>
                </a:lnTo>
                <a:cubicBezTo>
                  <a:pt x="0" y="40107"/>
                  <a:pt x="40107" y="0"/>
                  <a:pt x="89582" y="0"/>
                </a:cubicBezTo>
                <a:close/>
              </a:path>
            </a:pathLst>
          </a:cu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9" name="文本框 38"/>
          <p:cNvSpPr txBox="1"/>
          <p:nvPr/>
        </p:nvSpPr>
        <p:spPr>
          <a:xfrm>
            <a:off x="631295" y="1624873"/>
            <a:ext cx="702790" cy="230832"/>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zh-CN" altLang="en-US" sz="900" dirty="0"/>
              <a:t>线上</a:t>
            </a:r>
            <a:endParaRPr lang="zh-CN" altLang="en-US" sz="900" dirty="0"/>
          </a:p>
        </p:txBody>
      </p:sp>
      <p:sp>
        <p:nvSpPr>
          <p:cNvPr id="40" name="文本框 39"/>
          <p:cNvSpPr txBox="1"/>
          <p:nvPr/>
        </p:nvSpPr>
        <p:spPr>
          <a:xfrm>
            <a:off x="806384" y="1486854"/>
            <a:ext cx="364731" cy="230832"/>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en-US" altLang="zh-CN" sz="900" dirty="0"/>
              <a:t>01</a:t>
            </a:r>
            <a:endParaRPr lang="zh-CN" altLang="en-US" sz="900" dirty="0"/>
          </a:p>
        </p:txBody>
      </p:sp>
      <p:sp>
        <p:nvSpPr>
          <p:cNvPr id="41" name="矩形: 圆角 40"/>
          <p:cNvSpPr/>
          <p:nvPr/>
        </p:nvSpPr>
        <p:spPr>
          <a:xfrm>
            <a:off x="439112" y="4775934"/>
            <a:ext cx="1087156" cy="1066558"/>
          </a:xfrm>
          <a:prstGeom prst="roundRect">
            <a:avLst>
              <a:gd name="adj" fmla="val 8240"/>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630410" y="1958698"/>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垂直媒体</a:t>
            </a:r>
            <a:endParaRPr lang="zh-CN" altLang="en-US" sz="1000" dirty="0">
              <a:solidFill>
                <a:schemeClr val="tx1">
                  <a:lumMod val="75000"/>
                  <a:lumOff val="25000"/>
                </a:schemeClr>
              </a:solidFill>
            </a:endParaRPr>
          </a:p>
        </p:txBody>
      </p:sp>
      <p:sp>
        <p:nvSpPr>
          <p:cNvPr id="43" name="文本框 42"/>
          <p:cNvSpPr txBox="1"/>
          <p:nvPr/>
        </p:nvSpPr>
        <p:spPr>
          <a:xfrm>
            <a:off x="686492" y="2246597"/>
            <a:ext cx="570990" cy="246221"/>
          </a:xfrm>
          <a:prstGeom prst="rect">
            <a:avLst/>
          </a:prstGeom>
          <a:noFill/>
        </p:spPr>
        <p:txBody>
          <a:bodyPr wrap="none" rtlCol="0">
            <a:spAutoFit/>
          </a:bodyPr>
          <a:lstStyle/>
          <a:p>
            <a:pPr algn="ctr"/>
            <a:r>
              <a:rPr lang="en-US" altLang="zh-CN" sz="1000" dirty="0">
                <a:solidFill>
                  <a:schemeClr val="tx1">
                    <a:lumMod val="75000"/>
                    <a:lumOff val="25000"/>
                  </a:schemeClr>
                </a:solidFill>
              </a:rPr>
              <a:t>SEO/M</a:t>
            </a:r>
            <a:endParaRPr lang="zh-CN" altLang="en-US" sz="1000" dirty="0">
              <a:solidFill>
                <a:schemeClr val="tx1">
                  <a:lumMod val="75000"/>
                  <a:lumOff val="25000"/>
                </a:schemeClr>
              </a:solidFill>
            </a:endParaRPr>
          </a:p>
        </p:txBody>
      </p:sp>
      <p:sp>
        <p:nvSpPr>
          <p:cNvPr id="44" name="文本框 43"/>
          <p:cNvSpPr txBox="1"/>
          <p:nvPr/>
        </p:nvSpPr>
        <p:spPr>
          <a:xfrm>
            <a:off x="642219" y="2534978"/>
            <a:ext cx="668773"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头部</a:t>
            </a:r>
            <a:r>
              <a:rPr lang="en-US" altLang="zh-CN" sz="1000" dirty="0">
                <a:solidFill>
                  <a:schemeClr val="tx1">
                    <a:lumMod val="75000"/>
                    <a:lumOff val="25000"/>
                  </a:schemeClr>
                </a:solidFill>
              </a:rPr>
              <a:t>KOL</a:t>
            </a:r>
            <a:endParaRPr lang="zh-CN" altLang="en-US" sz="1000" dirty="0">
              <a:solidFill>
                <a:schemeClr val="tx1">
                  <a:lumMod val="75000"/>
                  <a:lumOff val="25000"/>
                </a:schemeClr>
              </a:solidFill>
            </a:endParaRPr>
          </a:p>
        </p:txBody>
      </p:sp>
      <p:sp>
        <p:nvSpPr>
          <p:cNvPr id="45" name="文本框 44"/>
          <p:cNvSpPr txBox="1"/>
          <p:nvPr/>
        </p:nvSpPr>
        <p:spPr>
          <a:xfrm>
            <a:off x="630411" y="2822398"/>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微博抖音</a:t>
            </a:r>
            <a:endParaRPr lang="zh-CN" altLang="en-US" sz="1000" dirty="0">
              <a:solidFill>
                <a:schemeClr val="tx1">
                  <a:lumMod val="75000"/>
                  <a:lumOff val="25000"/>
                </a:schemeClr>
              </a:solidFill>
            </a:endParaRPr>
          </a:p>
        </p:txBody>
      </p:sp>
      <p:sp>
        <p:nvSpPr>
          <p:cNvPr id="46" name="文本框 45"/>
          <p:cNvSpPr txBox="1"/>
          <p:nvPr/>
        </p:nvSpPr>
        <p:spPr>
          <a:xfrm>
            <a:off x="566292" y="3110298"/>
            <a:ext cx="82586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微信公众号</a:t>
            </a:r>
            <a:endParaRPr lang="zh-CN" altLang="en-US" sz="1000" dirty="0">
              <a:solidFill>
                <a:schemeClr val="tx1">
                  <a:lumMod val="75000"/>
                  <a:lumOff val="25000"/>
                </a:schemeClr>
              </a:solidFill>
            </a:endParaRPr>
          </a:p>
        </p:txBody>
      </p:sp>
      <p:sp>
        <p:nvSpPr>
          <p:cNvPr id="47" name="文本框 46"/>
          <p:cNvSpPr txBox="1"/>
          <p:nvPr/>
        </p:nvSpPr>
        <p:spPr>
          <a:xfrm>
            <a:off x="623998" y="3398198"/>
            <a:ext cx="710452" cy="246221"/>
          </a:xfrm>
          <a:prstGeom prst="rect">
            <a:avLst/>
          </a:prstGeom>
          <a:noFill/>
        </p:spPr>
        <p:txBody>
          <a:bodyPr wrap="none" rtlCol="0">
            <a:spAutoFit/>
          </a:bodyPr>
          <a:lstStyle/>
          <a:p>
            <a:pPr algn="ctr"/>
            <a:r>
              <a:rPr lang="zh-CN" altLang="en-US" sz="1000" dirty="0">
                <a:solidFill>
                  <a:schemeClr val="tx1">
                    <a:lumMod val="75000"/>
                    <a:lumOff val="25000"/>
                  </a:schemeClr>
                </a:solidFill>
              </a:rPr>
              <a:t>企业微信</a:t>
            </a:r>
            <a:endParaRPr lang="zh-CN" altLang="en-US" sz="1000" dirty="0">
              <a:solidFill>
                <a:schemeClr val="tx1">
                  <a:lumMod val="75000"/>
                  <a:lumOff val="25000"/>
                </a:schemeClr>
              </a:solidFill>
            </a:endParaRPr>
          </a:p>
        </p:txBody>
      </p:sp>
      <p:sp>
        <p:nvSpPr>
          <p:cNvPr id="48" name="文本框 47"/>
          <p:cNvSpPr txBox="1"/>
          <p:nvPr/>
        </p:nvSpPr>
        <p:spPr>
          <a:xfrm>
            <a:off x="552664" y="3686098"/>
            <a:ext cx="853119" cy="246221"/>
          </a:xfrm>
          <a:prstGeom prst="rect">
            <a:avLst/>
          </a:prstGeom>
          <a:noFill/>
        </p:spPr>
        <p:txBody>
          <a:bodyPr wrap="none" rtlCol="0">
            <a:spAutoFit/>
          </a:bodyPr>
          <a:lstStyle/>
          <a:p>
            <a:pPr algn="ctr"/>
            <a:r>
              <a:rPr lang="zh-CN" altLang="en-US" sz="1000" dirty="0">
                <a:solidFill>
                  <a:schemeClr val="tx1">
                    <a:lumMod val="75000"/>
                    <a:lumOff val="25000"/>
                  </a:schemeClr>
                </a:solidFill>
              </a:rPr>
              <a:t>个人收藏夹</a:t>
            </a:r>
            <a:endParaRPr lang="zh-CN" altLang="en-US" sz="1000" dirty="0">
              <a:solidFill>
                <a:schemeClr val="tx1">
                  <a:lumMod val="75000"/>
                  <a:lumOff val="25000"/>
                </a:schemeClr>
              </a:solidFill>
            </a:endParaRPr>
          </a:p>
        </p:txBody>
      </p:sp>
      <p:sp>
        <p:nvSpPr>
          <p:cNvPr id="49" name="文本框 48"/>
          <p:cNvSpPr txBox="1"/>
          <p:nvPr/>
        </p:nvSpPr>
        <p:spPr>
          <a:xfrm>
            <a:off x="630411" y="3973998"/>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广告平台</a:t>
            </a:r>
            <a:endParaRPr lang="zh-CN" altLang="en-US" sz="1000" dirty="0">
              <a:solidFill>
                <a:schemeClr val="tx1">
                  <a:lumMod val="75000"/>
                  <a:lumOff val="25000"/>
                </a:schemeClr>
              </a:solidFill>
            </a:endParaRPr>
          </a:p>
        </p:txBody>
      </p:sp>
      <p:sp>
        <p:nvSpPr>
          <p:cNvPr id="53" name="文本框 52"/>
          <p:cNvSpPr txBox="1"/>
          <p:nvPr/>
        </p:nvSpPr>
        <p:spPr>
          <a:xfrm>
            <a:off x="630410" y="5077038"/>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线下媒体</a:t>
            </a:r>
            <a:endParaRPr lang="zh-CN" altLang="en-US" sz="1000" dirty="0">
              <a:solidFill>
                <a:schemeClr val="tx1">
                  <a:lumMod val="75000"/>
                  <a:lumOff val="25000"/>
                </a:schemeClr>
              </a:solidFill>
            </a:endParaRPr>
          </a:p>
        </p:txBody>
      </p:sp>
      <p:sp>
        <p:nvSpPr>
          <p:cNvPr id="54" name="文本框 53"/>
          <p:cNvSpPr txBox="1"/>
          <p:nvPr/>
        </p:nvSpPr>
        <p:spPr>
          <a:xfrm>
            <a:off x="630410" y="5364938"/>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应用场景</a:t>
            </a:r>
            <a:endParaRPr lang="zh-CN" altLang="en-US" sz="1000" dirty="0">
              <a:solidFill>
                <a:schemeClr val="tx1">
                  <a:lumMod val="75000"/>
                  <a:lumOff val="25000"/>
                </a:schemeClr>
              </a:solidFill>
            </a:endParaRPr>
          </a:p>
        </p:txBody>
      </p:sp>
      <p:sp>
        <p:nvSpPr>
          <p:cNvPr id="55" name="矩形: 圆角 54"/>
          <p:cNvSpPr/>
          <p:nvPr/>
        </p:nvSpPr>
        <p:spPr>
          <a:xfrm>
            <a:off x="2056276" y="2617979"/>
            <a:ext cx="780219" cy="780219"/>
          </a:xfrm>
          <a:prstGeom prst="roundRect">
            <a:avLst>
              <a:gd name="adj" fmla="val 9342"/>
            </a:avLst>
          </a:pr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7" name="文本框 56"/>
          <p:cNvSpPr txBox="1"/>
          <p:nvPr/>
        </p:nvSpPr>
        <p:spPr>
          <a:xfrm>
            <a:off x="2093667" y="2805831"/>
            <a:ext cx="702790" cy="276999"/>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zh-CN" altLang="en-US" sz="1200" dirty="0"/>
              <a:t>首页</a:t>
            </a:r>
            <a:endParaRPr lang="zh-CN" altLang="en-US" sz="1200" dirty="0"/>
          </a:p>
        </p:txBody>
      </p:sp>
      <p:sp>
        <p:nvSpPr>
          <p:cNvPr id="59" name="文本框 58"/>
          <p:cNvSpPr txBox="1"/>
          <p:nvPr/>
        </p:nvSpPr>
        <p:spPr>
          <a:xfrm>
            <a:off x="2093667" y="3012183"/>
            <a:ext cx="702790" cy="215444"/>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en-US" altLang="zh-CN" sz="800" dirty="0"/>
              <a:t>Page</a:t>
            </a:r>
            <a:endParaRPr lang="zh-CN" altLang="en-US" sz="800" dirty="0"/>
          </a:p>
        </p:txBody>
      </p:sp>
      <p:sp>
        <p:nvSpPr>
          <p:cNvPr id="60" name="矩形: 圆角 59"/>
          <p:cNvSpPr/>
          <p:nvPr/>
        </p:nvSpPr>
        <p:spPr>
          <a:xfrm>
            <a:off x="2056276" y="5011089"/>
            <a:ext cx="780219" cy="780219"/>
          </a:xfrm>
          <a:prstGeom prst="roundRect">
            <a:avLst>
              <a:gd name="adj" fmla="val 9342"/>
            </a:avLst>
          </a:pr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1" name="文本框 60"/>
          <p:cNvSpPr txBox="1"/>
          <p:nvPr/>
        </p:nvSpPr>
        <p:spPr>
          <a:xfrm>
            <a:off x="2093667" y="5198941"/>
            <a:ext cx="702790" cy="276999"/>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zh-CN" altLang="en-US" sz="1200" dirty="0"/>
              <a:t>我的</a:t>
            </a:r>
            <a:endParaRPr lang="zh-CN" altLang="en-US" sz="1200" dirty="0"/>
          </a:p>
        </p:txBody>
      </p:sp>
      <p:sp>
        <p:nvSpPr>
          <p:cNvPr id="62" name="文本框 61"/>
          <p:cNvSpPr txBox="1"/>
          <p:nvPr/>
        </p:nvSpPr>
        <p:spPr>
          <a:xfrm>
            <a:off x="2093667" y="5405293"/>
            <a:ext cx="702790" cy="215444"/>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en-US" altLang="zh-CN" sz="800" dirty="0"/>
              <a:t>Me</a:t>
            </a:r>
            <a:endParaRPr lang="zh-CN" altLang="en-US" sz="800" dirty="0"/>
          </a:p>
        </p:txBody>
      </p:sp>
      <p:sp>
        <p:nvSpPr>
          <p:cNvPr id="161" name="文本框 160"/>
          <p:cNvSpPr txBox="1"/>
          <p:nvPr/>
        </p:nvSpPr>
        <p:spPr>
          <a:xfrm>
            <a:off x="3751736" y="1624873"/>
            <a:ext cx="702790" cy="230832"/>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zh-CN" altLang="en-US" sz="900" dirty="0"/>
              <a:t>流量分发</a:t>
            </a:r>
            <a:endParaRPr lang="zh-CN" altLang="en-US" sz="900" dirty="0"/>
          </a:p>
        </p:txBody>
      </p:sp>
      <p:sp>
        <p:nvSpPr>
          <p:cNvPr id="162" name="文本框 161"/>
          <p:cNvSpPr txBox="1"/>
          <p:nvPr/>
        </p:nvSpPr>
        <p:spPr>
          <a:xfrm>
            <a:off x="3926825" y="1486854"/>
            <a:ext cx="364731" cy="230832"/>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en-US" altLang="zh-CN" sz="900" dirty="0"/>
              <a:t>03</a:t>
            </a:r>
            <a:endParaRPr lang="zh-CN" altLang="en-US" sz="900" dirty="0"/>
          </a:p>
        </p:txBody>
      </p:sp>
      <p:sp>
        <p:nvSpPr>
          <p:cNvPr id="163" name="文本框 162"/>
          <p:cNvSpPr txBox="1"/>
          <p:nvPr/>
        </p:nvSpPr>
        <p:spPr>
          <a:xfrm>
            <a:off x="3523780" y="1947294"/>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内容</a:t>
            </a:r>
            <a:endParaRPr lang="zh-CN" altLang="en-US" sz="1000" dirty="0">
              <a:solidFill>
                <a:schemeClr val="tx1">
                  <a:lumMod val="75000"/>
                  <a:lumOff val="25000"/>
                </a:schemeClr>
              </a:solidFill>
            </a:endParaRPr>
          </a:p>
        </p:txBody>
      </p:sp>
      <p:sp>
        <p:nvSpPr>
          <p:cNvPr id="171" name="文本框 170"/>
          <p:cNvSpPr txBox="1"/>
          <p:nvPr/>
        </p:nvSpPr>
        <p:spPr>
          <a:xfrm>
            <a:off x="4200448" y="1947294"/>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功能</a:t>
            </a:r>
            <a:endParaRPr lang="zh-CN" altLang="en-US" sz="1000" dirty="0">
              <a:solidFill>
                <a:schemeClr val="tx1">
                  <a:lumMod val="75000"/>
                  <a:lumOff val="25000"/>
                </a:schemeClr>
              </a:solidFill>
            </a:endParaRPr>
          </a:p>
        </p:txBody>
      </p:sp>
      <p:sp>
        <p:nvSpPr>
          <p:cNvPr id="176" name="文本框 175"/>
          <p:cNvSpPr txBox="1"/>
          <p:nvPr/>
        </p:nvSpPr>
        <p:spPr>
          <a:xfrm>
            <a:off x="3851632" y="2383380"/>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搜索</a:t>
            </a:r>
            <a:endParaRPr lang="zh-CN" altLang="en-US" sz="1000" dirty="0">
              <a:solidFill>
                <a:schemeClr val="tx1">
                  <a:lumMod val="75000"/>
                  <a:lumOff val="25000"/>
                </a:schemeClr>
              </a:solidFill>
            </a:endParaRPr>
          </a:p>
        </p:txBody>
      </p:sp>
      <p:sp>
        <p:nvSpPr>
          <p:cNvPr id="177" name="文本框 176"/>
          <p:cNvSpPr txBox="1"/>
          <p:nvPr/>
        </p:nvSpPr>
        <p:spPr>
          <a:xfrm>
            <a:off x="3723392" y="2671280"/>
            <a:ext cx="697628"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分类列表</a:t>
            </a:r>
            <a:endParaRPr lang="zh-CN" altLang="en-US" sz="1000" dirty="0">
              <a:solidFill>
                <a:schemeClr val="tx1">
                  <a:lumMod val="75000"/>
                  <a:lumOff val="25000"/>
                </a:schemeClr>
              </a:solidFill>
            </a:endParaRPr>
          </a:p>
        </p:txBody>
      </p:sp>
      <p:sp>
        <p:nvSpPr>
          <p:cNvPr id="178" name="文本框 177"/>
          <p:cNvSpPr txBox="1"/>
          <p:nvPr/>
        </p:nvSpPr>
        <p:spPr>
          <a:xfrm>
            <a:off x="3787513" y="2959180"/>
            <a:ext cx="56938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详情页</a:t>
            </a:r>
            <a:endParaRPr lang="zh-CN" altLang="en-US" sz="1000" dirty="0">
              <a:solidFill>
                <a:schemeClr val="tx1">
                  <a:lumMod val="75000"/>
                  <a:lumOff val="25000"/>
                </a:schemeClr>
              </a:solidFill>
            </a:endParaRPr>
          </a:p>
        </p:txBody>
      </p:sp>
      <p:sp>
        <p:nvSpPr>
          <p:cNvPr id="179" name="文本框 178"/>
          <p:cNvSpPr txBox="1"/>
          <p:nvPr/>
        </p:nvSpPr>
        <p:spPr>
          <a:xfrm>
            <a:off x="3723393" y="3247080"/>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栏目专区</a:t>
            </a:r>
            <a:endParaRPr lang="zh-CN" altLang="en-US" sz="1000" dirty="0">
              <a:solidFill>
                <a:schemeClr val="tx1">
                  <a:lumMod val="75000"/>
                  <a:lumOff val="25000"/>
                </a:schemeClr>
              </a:solidFill>
            </a:endParaRPr>
          </a:p>
        </p:txBody>
      </p:sp>
      <p:sp>
        <p:nvSpPr>
          <p:cNvPr id="187" name="文本框 186"/>
          <p:cNvSpPr txBox="1"/>
          <p:nvPr/>
        </p:nvSpPr>
        <p:spPr>
          <a:xfrm>
            <a:off x="6440950" y="1624873"/>
            <a:ext cx="702790" cy="230832"/>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zh-CN" altLang="en-US" sz="900" dirty="0"/>
              <a:t>成长体系</a:t>
            </a:r>
            <a:endParaRPr lang="zh-CN" altLang="en-US" sz="900" dirty="0"/>
          </a:p>
        </p:txBody>
      </p:sp>
      <p:sp>
        <p:nvSpPr>
          <p:cNvPr id="188" name="文本框 187"/>
          <p:cNvSpPr txBox="1"/>
          <p:nvPr/>
        </p:nvSpPr>
        <p:spPr>
          <a:xfrm>
            <a:off x="6616039" y="1486854"/>
            <a:ext cx="364731" cy="230832"/>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en-US" altLang="zh-CN" sz="900" dirty="0"/>
              <a:t>04</a:t>
            </a:r>
            <a:endParaRPr lang="zh-CN" altLang="en-US" sz="900" dirty="0"/>
          </a:p>
        </p:txBody>
      </p:sp>
      <p:sp>
        <p:nvSpPr>
          <p:cNvPr id="195" name="矩形: 圆角 194"/>
          <p:cNvSpPr/>
          <p:nvPr/>
        </p:nvSpPr>
        <p:spPr>
          <a:xfrm>
            <a:off x="5349872" y="2763688"/>
            <a:ext cx="2865467" cy="845281"/>
          </a:xfrm>
          <a:prstGeom prst="roundRect">
            <a:avLst>
              <a:gd name="adj" fmla="val 8240"/>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文本框 196"/>
          <p:cNvSpPr txBox="1"/>
          <p:nvPr/>
        </p:nvSpPr>
        <p:spPr>
          <a:xfrm>
            <a:off x="6440950" y="2741023"/>
            <a:ext cx="702790" cy="230832"/>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zh-CN" altLang="en-US" sz="900" dirty="0"/>
              <a:t>线上</a:t>
            </a:r>
            <a:endParaRPr lang="zh-CN" altLang="en-US" sz="900" dirty="0"/>
          </a:p>
        </p:txBody>
      </p:sp>
      <p:sp>
        <p:nvSpPr>
          <p:cNvPr id="198" name="文本框 197"/>
          <p:cNvSpPr txBox="1"/>
          <p:nvPr/>
        </p:nvSpPr>
        <p:spPr>
          <a:xfrm>
            <a:off x="6616039" y="2603004"/>
            <a:ext cx="364731" cy="230832"/>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en-US" altLang="zh-CN" sz="900" dirty="0"/>
              <a:t>01</a:t>
            </a:r>
            <a:endParaRPr lang="zh-CN" altLang="en-US" sz="900" dirty="0"/>
          </a:p>
        </p:txBody>
      </p:sp>
      <p:sp>
        <p:nvSpPr>
          <p:cNvPr id="199" name="文本框 198"/>
          <p:cNvSpPr txBox="1"/>
          <p:nvPr/>
        </p:nvSpPr>
        <p:spPr>
          <a:xfrm>
            <a:off x="5742942" y="1919736"/>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注册</a:t>
            </a:r>
            <a:endParaRPr lang="zh-CN" altLang="en-US" sz="1000" dirty="0">
              <a:solidFill>
                <a:schemeClr val="tx1">
                  <a:lumMod val="75000"/>
                  <a:lumOff val="25000"/>
                </a:schemeClr>
              </a:solidFill>
            </a:endParaRPr>
          </a:p>
        </p:txBody>
      </p:sp>
      <p:sp>
        <p:nvSpPr>
          <p:cNvPr id="200" name="文本框 199"/>
          <p:cNvSpPr txBox="1"/>
          <p:nvPr/>
        </p:nvSpPr>
        <p:spPr>
          <a:xfrm>
            <a:off x="6571773" y="1919736"/>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标签</a:t>
            </a:r>
            <a:endParaRPr lang="zh-CN" altLang="en-US" sz="1000" dirty="0">
              <a:solidFill>
                <a:schemeClr val="tx1">
                  <a:lumMod val="75000"/>
                  <a:lumOff val="25000"/>
                </a:schemeClr>
              </a:solidFill>
            </a:endParaRPr>
          </a:p>
        </p:txBody>
      </p:sp>
      <p:sp>
        <p:nvSpPr>
          <p:cNvPr id="201" name="文本框 200"/>
          <p:cNvSpPr txBox="1"/>
          <p:nvPr/>
        </p:nvSpPr>
        <p:spPr>
          <a:xfrm>
            <a:off x="7463547" y="1919736"/>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测评</a:t>
            </a:r>
            <a:endParaRPr lang="zh-CN" altLang="en-US" sz="1000" dirty="0">
              <a:solidFill>
                <a:schemeClr val="tx1">
                  <a:lumMod val="75000"/>
                  <a:lumOff val="25000"/>
                </a:schemeClr>
              </a:solidFill>
            </a:endParaRPr>
          </a:p>
        </p:txBody>
      </p:sp>
      <p:sp>
        <p:nvSpPr>
          <p:cNvPr id="202" name="文本框 201"/>
          <p:cNvSpPr txBox="1"/>
          <p:nvPr/>
        </p:nvSpPr>
        <p:spPr>
          <a:xfrm>
            <a:off x="5742942" y="2161169"/>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打卡</a:t>
            </a:r>
            <a:endParaRPr lang="zh-CN" altLang="en-US" sz="1000" dirty="0">
              <a:solidFill>
                <a:schemeClr val="tx1">
                  <a:lumMod val="75000"/>
                  <a:lumOff val="25000"/>
                </a:schemeClr>
              </a:solidFill>
            </a:endParaRPr>
          </a:p>
        </p:txBody>
      </p:sp>
      <p:sp>
        <p:nvSpPr>
          <p:cNvPr id="203" name="文本框 202"/>
          <p:cNvSpPr txBox="1"/>
          <p:nvPr/>
        </p:nvSpPr>
        <p:spPr>
          <a:xfrm>
            <a:off x="6571774" y="2161169"/>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任务</a:t>
            </a:r>
            <a:endParaRPr lang="zh-CN" altLang="en-US" sz="1000" dirty="0">
              <a:solidFill>
                <a:schemeClr val="tx1">
                  <a:lumMod val="75000"/>
                  <a:lumOff val="25000"/>
                </a:schemeClr>
              </a:solidFill>
            </a:endParaRPr>
          </a:p>
        </p:txBody>
      </p:sp>
      <p:sp>
        <p:nvSpPr>
          <p:cNvPr id="204" name="文本框 203"/>
          <p:cNvSpPr txBox="1"/>
          <p:nvPr/>
        </p:nvSpPr>
        <p:spPr>
          <a:xfrm>
            <a:off x="7463547" y="2161169"/>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荣誉</a:t>
            </a:r>
            <a:endParaRPr lang="zh-CN" altLang="en-US" sz="1000" dirty="0">
              <a:solidFill>
                <a:schemeClr val="tx1">
                  <a:lumMod val="75000"/>
                  <a:lumOff val="25000"/>
                </a:schemeClr>
              </a:solidFill>
            </a:endParaRPr>
          </a:p>
        </p:txBody>
      </p:sp>
      <p:sp>
        <p:nvSpPr>
          <p:cNvPr id="205" name="文本框 204"/>
          <p:cNvSpPr txBox="1"/>
          <p:nvPr/>
        </p:nvSpPr>
        <p:spPr>
          <a:xfrm>
            <a:off x="5742943" y="3042109"/>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点赞</a:t>
            </a:r>
            <a:endParaRPr lang="zh-CN" altLang="en-US" sz="1000" dirty="0">
              <a:solidFill>
                <a:schemeClr val="tx1">
                  <a:lumMod val="75000"/>
                  <a:lumOff val="25000"/>
                </a:schemeClr>
              </a:solidFill>
            </a:endParaRPr>
          </a:p>
        </p:txBody>
      </p:sp>
      <p:sp>
        <p:nvSpPr>
          <p:cNvPr id="209" name="文本框 208"/>
          <p:cNvSpPr txBox="1"/>
          <p:nvPr/>
        </p:nvSpPr>
        <p:spPr>
          <a:xfrm>
            <a:off x="6571772" y="3042109"/>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收藏</a:t>
            </a:r>
            <a:endParaRPr lang="zh-CN" altLang="en-US" sz="1000" dirty="0">
              <a:solidFill>
                <a:schemeClr val="tx1">
                  <a:lumMod val="75000"/>
                  <a:lumOff val="25000"/>
                </a:schemeClr>
              </a:solidFill>
            </a:endParaRPr>
          </a:p>
        </p:txBody>
      </p:sp>
      <p:sp>
        <p:nvSpPr>
          <p:cNvPr id="210" name="文本框 209"/>
          <p:cNvSpPr txBox="1"/>
          <p:nvPr/>
        </p:nvSpPr>
        <p:spPr>
          <a:xfrm>
            <a:off x="7463548" y="3042109"/>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关注</a:t>
            </a:r>
            <a:endParaRPr lang="zh-CN" altLang="en-US" sz="1000" dirty="0">
              <a:solidFill>
                <a:schemeClr val="tx1">
                  <a:lumMod val="75000"/>
                  <a:lumOff val="25000"/>
                </a:schemeClr>
              </a:solidFill>
            </a:endParaRPr>
          </a:p>
        </p:txBody>
      </p:sp>
      <p:sp>
        <p:nvSpPr>
          <p:cNvPr id="211" name="文本框 210"/>
          <p:cNvSpPr txBox="1"/>
          <p:nvPr/>
        </p:nvSpPr>
        <p:spPr>
          <a:xfrm>
            <a:off x="5742943" y="3283542"/>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评论</a:t>
            </a:r>
            <a:endParaRPr lang="zh-CN" altLang="en-US" sz="1000" dirty="0">
              <a:solidFill>
                <a:schemeClr val="tx1">
                  <a:lumMod val="75000"/>
                  <a:lumOff val="25000"/>
                </a:schemeClr>
              </a:solidFill>
            </a:endParaRPr>
          </a:p>
        </p:txBody>
      </p:sp>
      <p:sp>
        <p:nvSpPr>
          <p:cNvPr id="212" name="文本框 211"/>
          <p:cNvSpPr txBox="1"/>
          <p:nvPr/>
        </p:nvSpPr>
        <p:spPr>
          <a:xfrm>
            <a:off x="6566962" y="3283542"/>
            <a:ext cx="450764" cy="246221"/>
          </a:xfrm>
          <a:prstGeom prst="rect">
            <a:avLst/>
          </a:prstGeom>
          <a:noFill/>
        </p:spPr>
        <p:txBody>
          <a:bodyPr wrap="none" rtlCol="0">
            <a:spAutoFit/>
          </a:bodyPr>
          <a:lstStyle/>
          <a:p>
            <a:pPr algn="ctr"/>
            <a:r>
              <a:rPr lang="zh-CN" altLang="en-US" sz="1000" dirty="0">
                <a:solidFill>
                  <a:schemeClr val="tx1">
                    <a:lumMod val="75000"/>
                    <a:lumOff val="25000"/>
                  </a:schemeClr>
                </a:solidFill>
              </a:rPr>
              <a:t>私信</a:t>
            </a:r>
            <a:endParaRPr lang="zh-CN" altLang="en-US" sz="1000" dirty="0">
              <a:solidFill>
                <a:schemeClr val="tx1">
                  <a:lumMod val="75000"/>
                  <a:lumOff val="25000"/>
                </a:schemeClr>
              </a:solidFill>
            </a:endParaRPr>
          </a:p>
        </p:txBody>
      </p:sp>
      <p:sp>
        <p:nvSpPr>
          <p:cNvPr id="213" name="文本框 212"/>
          <p:cNvSpPr txBox="1"/>
          <p:nvPr/>
        </p:nvSpPr>
        <p:spPr>
          <a:xfrm>
            <a:off x="7463547" y="3283542"/>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小组</a:t>
            </a:r>
            <a:endParaRPr lang="zh-CN" altLang="en-US" sz="1000" dirty="0">
              <a:solidFill>
                <a:schemeClr val="tx1">
                  <a:lumMod val="75000"/>
                  <a:lumOff val="25000"/>
                </a:schemeClr>
              </a:solidFill>
            </a:endParaRPr>
          </a:p>
        </p:txBody>
      </p:sp>
      <p:sp>
        <p:nvSpPr>
          <p:cNvPr id="214" name="矩形: 圆角 213"/>
          <p:cNvSpPr/>
          <p:nvPr/>
        </p:nvSpPr>
        <p:spPr>
          <a:xfrm>
            <a:off x="3295780" y="3892417"/>
            <a:ext cx="4919559" cy="526669"/>
          </a:xfrm>
          <a:prstGeom prst="roundRect">
            <a:avLst>
              <a:gd name="adj" fmla="val 9342"/>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15" name="文本框 214"/>
          <p:cNvSpPr txBox="1"/>
          <p:nvPr/>
        </p:nvSpPr>
        <p:spPr>
          <a:xfrm>
            <a:off x="4103131" y="4009621"/>
            <a:ext cx="3073170" cy="276999"/>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en-US" altLang="zh-CN" sz="1200"/>
              <a:t>First one </a:t>
            </a:r>
            <a:r>
              <a:rPr lang="zh-CN" altLang="en-US" sz="1200"/>
              <a:t>智能</a:t>
            </a:r>
            <a:r>
              <a:rPr lang="zh-CN" altLang="en-US" sz="1200" dirty="0"/>
              <a:t>推荐系统</a:t>
            </a:r>
            <a:endParaRPr lang="zh-CN" altLang="en-US" sz="1200" dirty="0"/>
          </a:p>
        </p:txBody>
      </p:sp>
      <p:sp>
        <p:nvSpPr>
          <p:cNvPr id="216" name="矩形: 圆角 215"/>
          <p:cNvSpPr/>
          <p:nvPr/>
        </p:nvSpPr>
        <p:spPr>
          <a:xfrm>
            <a:off x="8764399" y="1947294"/>
            <a:ext cx="623872" cy="218663"/>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圆角 216"/>
          <p:cNvSpPr/>
          <p:nvPr/>
        </p:nvSpPr>
        <p:spPr>
          <a:xfrm>
            <a:off x="9482987" y="1947294"/>
            <a:ext cx="623872" cy="218663"/>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圆角 217"/>
          <p:cNvSpPr/>
          <p:nvPr/>
        </p:nvSpPr>
        <p:spPr>
          <a:xfrm>
            <a:off x="8648723" y="1647538"/>
            <a:ext cx="1552852" cy="1996881"/>
          </a:xfrm>
          <a:prstGeom prst="roundRect">
            <a:avLst>
              <a:gd name="adj" fmla="val 8240"/>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p:cNvSpPr/>
          <p:nvPr/>
        </p:nvSpPr>
        <p:spPr>
          <a:xfrm>
            <a:off x="8648723" y="1509268"/>
            <a:ext cx="1552852" cy="322421"/>
          </a:xfrm>
          <a:custGeom>
            <a:avLst/>
            <a:gdLst>
              <a:gd name="connsiteX0" fmla="*/ 89582 w 1087156"/>
              <a:gd name="connsiteY0" fmla="*/ 0 h 322421"/>
              <a:gd name="connsiteX1" fmla="*/ 997574 w 1087156"/>
              <a:gd name="connsiteY1" fmla="*/ 0 h 322421"/>
              <a:gd name="connsiteX2" fmla="*/ 1087156 w 1087156"/>
              <a:gd name="connsiteY2" fmla="*/ 89582 h 322421"/>
              <a:gd name="connsiteX3" fmla="*/ 1087156 w 1087156"/>
              <a:gd name="connsiteY3" fmla="*/ 322421 h 322421"/>
              <a:gd name="connsiteX4" fmla="*/ 0 w 1087156"/>
              <a:gd name="connsiteY4" fmla="*/ 322421 h 322421"/>
              <a:gd name="connsiteX5" fmla="*/ 0 w 1087156"/>
              <a:gd name="connsiteY5" fmla="*/ 89582 h 322421"/>
              <a:gd name="connsiteX6" fmla="*/ 89582 w 1087156"/>
              <a:gd name="connsiteY6" fmla="*/ 0 h 322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156" h="322421">
                <a:moveTo>
                  <a:pt x="89582" y="0"/>
                </a:moveTo>
                <a:lnTo>
                  <a:pt x="997574" y="0"/>
                </a:lnTo>
                <a:cubicBezTo>
                  <a:pt x="1047049" y="0"/>
                  <a:pt x="1087156" y="40107"/>
                  <a:pt x="1087156" y="89582"/>
                </a:cubicBezTo>
                <a:lnTo>
                  <a:pt x="1087156" y="322421"/>
                </a:lnTo>
                <a:lnTo>
                  <a:pt x="0" y="322421"/>
                </a:lnTo>
                <a:lnTo>
                  <a:pt x="0" y="89582"/>
                </a:lnTo>
                <a:cubicBezTo>
                  <a:pt x="0" y="40107"/>
                  <a:pt x="40107" y="0"/>
                  <a:pt x="89582" y="0"/>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20" name="文本框 219"/>
          <p:cNvSpPr txBox="1"/>
          <p:nvPr/>
        </p:nvSpPr>
        <p:spPr>
          <a:xfrm>
            <a:off x="9104679" y="1624873"/>
            <a:ext cx="702790" cy="230832"/>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zh-CN" altLang="en-US" sz="900" dirty="0"/>
              <a:t>付费</a:t>
            </a:r>
            <a:r>
              <a:rPr lang="en-US" altLang="zh-CN" sz="900" dirty="0"/>
              <a:t>/</a:t>
            </a:r>
            <a:r>
              <a:rPr lang="zh-CN" altLang="en-US" sz="900" dirty="0"/>
              <a:t>续费</a:t>
            </a:r>
            <a:endParaRPr lang="zh-CN" altLang="en-US" sz="900" dirty="0"/>
          </a:p>
        </p:txBody>
      </p:sp>
      <p:sp>
        <p:nvSpPr>
          <p:cNvPr id="221" name="文本框 220"/>
          <p:cNvSpPr txBox="1"/>
          <p:nvPr/>
        </p:nvSpPr>
        <p:spPr>
          <a:xfrm>
            <a:off x="9279768" y="1486854"/>
            <a:ext cx="364731" cy="230832"/>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en-US" altLang="zh-CN" sz="900" dirty="0"/>
              <a:t>05</a:t>
            </a:r>
            <a:endParaRPr lang="zh-CN" altLang="en-US" sz="900" dirty="0"/>
          </a:p>
        </p:txBody>
      </p:sp>
      <p:sp>
        <p:nvSpPr>
          <p:cNvPr id="222" name="文本框 221"/>
          <p:cNvSpPr txBox="1"/>
          <p:nvPr/>
        </p:nvSpPr>
        <p:spPr>
          <a:xfrm>
            <a:off x="8876724" y="1947294"/>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售货</a:t>
            </a:r>
            <a:endParaRPr lang="zh-CN" altLang="en-US" sz="1000" dirty="0">
              <a:solidFill>
                <a:schemeClr val="tx1">
                  <a:lumMod val="75000"/>
                  <a:lumOff val="25000"/>
                </a:schemeClr>
              </a:solidFill>
            </a:endParaRPr>
          </a:p>
        </p:txBody>
      </p:sp>
      <p:sp>
        <p:nvSpPr>
          <p:cNvPr id="223" name="文本框 222"/>
          <p:cNvSpPr txBox="1"/>
          <p:nvPr/>
        </p:nvSpPr>
        <p:spPr>
          <a:xfrm>
            <a:off x="9553390" y="1947294"/>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订阅</a:t>
            </a:r>
            <a:endParaRPr lang="zh-CN" altLang="en-US" sz="1000" dirty="0">
              <a:solidFill>
                <a:schemeClr val="tx1">
                  <a:lumMod val="75000"/>
                  <a:lumOff val="25000"/>
                </a:schemeClr>
              </a:solidFill>
            </a:endParaRPr>
          </a:p>
        </p:txBody>
      </p:sp>
      <p:sp>
        <p:nvSpPr>
          <p:cNvPr id="224" name="文本框 223"/>
          <p:cNvSpPr txBox="1"/>
          <p:nvPr/>
        </p:nvSpPr>
        <p:spPr>
          <a:xfrm>
            <a:off x="9076336" y="2383380"/>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高潜预警</a:t>
            </a:r>
            <a:endParaRPr lang="zh-CN" altLang="en-US" sz="1000" dirty="0">
              <a:solidFill>
                <a:schemeClr val="tx1">
                  <a:lumMod val="75000"/>
                  <a:lumOff val="25000"/>
                </a:schemeClr>
              </a:solidFill>
            </a:endParaRPr>
          </a:p>
        </p:txBody>
      </p:sp>
      <p:sp>
        <p:nvSpPr>
          <p:cNvPr id="225" name="文本框 224"/>
          <p:cNvSpPr txBox="1"/>
          <p:nvPr/>
        </p:nvSpPr>
        <p:spPr>
          <a:xfrm>
            <a:off x="9076334" y="2671280"/>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分群引导</a:t>
            </a:r>
            <a:endParaRPr lang="zh-CN" altLang="en-US" sz="1000" dirty="0">
              <a:solidFill>
                <a:schemeClr val="tx1">
                  <a:lumMod val="75000"/>
                  <a:lumOff val="25000"/>
                </a:schemeClr>
              </a:solidFill>
            </a:endParaRPr>
          </a:p>
        </p:txBody>
      </p:sp>
      <p:sp>
        <p:nvSpPr>
          <p:cNvPr id="226" name="文本框 225"/>
          <p:cNvSpPr txBox="1"/>
          <p:nvPr/>
        </p:nvSpPr>
        <p:spPr>
          <a:xfrm>
            <a:off x="9063512" y="2959180"/>
            <a:ext cx="723275" cy="246221"/>
          </a:xfrm>
          <a:prstGeom prst="rect">
            <a:avLst/>
          </a:prstGeom>
          <a:noFill/>
        </p:spPr>
        <p:txBody>
          <a:bodyPr wrap="none" rtlCol="0">
            <a:spAutoFit/>
          </a:bodyPr>
          <a:lstStyle/>
          <a:p>
            <a:pPr algn="ctr"/>
            <a:r>
              <a:rPr lang="zh-CN" altLang="en-US" sz="1000" dirty="0">
                <a:solidFill>
                  <a:schemeClr val="tx1">
                    <a:lumMod val="75000"/>
                    <a:lumOff val="25000"/>
                  </a:schemeClr>
                </a:solidFill>
              </a:rPr>
              <a:t>流失预测</a:t>
            </a:r>
            <a:endParaRPr lang="zh-CN" altLang="en-US" sz="1000" dirty="0">
              <a:solidFill>
                <a:schemeClr val="tx1">
                  <a:lumMod val="75000"/>
                  <a:lumOff val="25000"/>
                </a:schemeClr>
              </a:solidFill>
            </a:endParaRPr>
          </a:p>
        </p:txBody>
      </p:sp>
      <p:sp>
        <p:nvSpPr>
          <p:cNvPr id="227" name="文本框 226"/>
          <p:cNvSpPr txBox="1"/>
          <p:nvPr/>
        </p:nvSpPr>
        <p:spPr>
          <a:xfrm>
            <a:off x="9076334" y="3247080"/>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个性召回</a:t>
            </a:r>
            <a:endParaRPr lang="zh-CN" altLang="en-US" sz="1000" dirty="0">
              <a:solidFill>
                <a:schemeClr val="tx1">
                  <a:lumMod val="75000"/>
                  <a:lumOff val="25000"/>
                </a:schemeClr>
              </a:solidFill>
            </a:endParaRPr>
          </a:p>
        </p:txBody>
      </p:sp>
      <p:sp>
        <p:nvSpPr>
          <p:cNvPr id="228" name="矩形: 圆角 227"/>
          <p:cNvSpPr/>
          <p:nvPr/>
        </p:nvSpPr>
        <p:spPr>
          <a:xfrm>
            <a:off x="10527741" y="1647538"/>
            <a:ext cx="1087156" cy="2771548"/>
          </a:xfrm>
          <a:prstGeom prst="roundRect">
            <a:avLst>
              <a:gd name="adj" fmla="val 8240"/>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p:cNvSpPr/>
          <p:nvPr/>
        </p:nvSpPr>
        <p:spPr>
          <a:xfrm>
            <a:off x="10527741" y="1509268"/>
            <a:ext cx="1087156" cy="322421"/>
          </a:xfrm>
          <a:custGeom>
            <a:avLst/>
            <a:gdLst>
              <a:gd name="connsiteX0" fmla="*/ 89582 w 1087156"/>
              <a:gd name="connsiteY0" fmla="*/ 0 h 322421"/>
              <a:gd name="connsiteX1" fmla="*/ 997574 w 1087156"/>
              <a:gd name="connsiteY1" fmla="*/ 0 h 322421"/>
              <a:gd name="connsiteX2" fmla="*/ 1087156 w 1087156"/>
              <a:gd name="connsiteY2" fmla="*/ 89582 h 322421"/>
              <a:gd name="connsiteX3" fmla="*/ 1087156 w 1087156"/>
              <a:gd name="connsiteY3" fmla="*/ 322421 h 322421"/>
              <a:gd name="connsiteX4" fmla="*/ 0 w 1087156"/>
              <a:gd name="connsiteY4" fmla="*/ 322421 h 322421"/>
              <a:gd name="connsiteX5" fmla="*/ 0 w 1087156"/>
              <a:gd name="connsiteY5" fmla="*/ 89582 h 322421"/>
              <a:gd name="connsiteX6" fmla="*/ 89582 w 1087156"/>
              <a:gd name="connsiteY6" fmla="*/ 0 h 322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156" h="322421">
                <a:moveTo>
                  <a:pt x="89582" y="0"/>
                </a:moveTo>
                <a:lnTo>
                  <a:pt x="997574" y="0"/>
                </a:lnTo>
                <a:cubicBezTo>
                  <a:pt x="1047049" y="0"/>
                  <a:pt x="1087156" y="40107"/>
                  <a:pt x="1087156" y="89582"/>
                </a:cubicBezTo>
                <a:lnTo>
                  <a:pt x="1087156" y="322421"/>
                </a:lnTo>
                <a:lnTo>
                  <a:pt x="0" y="322421"/>
                </a:lnTo>
                <a:lnTo>
                  <a:pt x="0" y="89582"/>
                </a:lnTo>
                <a:cubicBezTo>
                  <a:pt x="0" y="40107"/>
                  <a:pt x="40107" y="0"/>
                  <a:pt x="89582" y="0"/>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30" name="文本框 229"/>
          <p:cNvSpPr txBox="1"/>
          <p:nvPr/>
        </p:nvSpPr>
        <p:spPr>
          <a:xfrm>
            <a:off x="10719924" y="1624873"/>
            <a:ext cx="702790" cy="230832"/>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zh-CN" altLang="en-US" sz="900" dirty="0"/>
              <a:t>内容裂变</a:t>
            </a:r>
            <a:endParaRPr lang="zh-CN" altLang="en-US" sz="900" dirty="0"/>
          </a:p>
        </p:txBody>
      </p:sp>
      <p:sp>
        <p:nvSpPr>
          <p:cNvPr id="231" name="文本框 230"/>
          <p:cNvSpPr txBox="1"/>
          <p:nvPr/>
        </p:nvSpPr>
        <p:spPr>
          <a:xfrm>
            <a:off x="10895013" y="1486854"/>
            <a:ext cx="364731" cy="230832"/>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en-US" altLang="zh-CN" sz="900" dirty="0"/>
              <a:t>06</a:t>
            </a:r>
            <a:endParaRPr lang="zh-CN" altLang="en-US" sz="900" dirty="0"/>
          </a:p>
        </p:txBody>
      </p:sp>
      <p:sp>
        <p:nvSpPr>
          <p:cNvPr id="232" name="文本框 231"/>
          <p:cNvSpPr txBox="1"/>
          <p:nvPr/>
        </p:nvSpPr>
        <p:spPr>
          <a:xfrm>
            <a:off x="10719040" y="1958698"/>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唤起意愿</a:t>
            </a:r>
            <a:endParaRPr lang="zh-CN" altLang="en-US" sz="1000" dirty="0">
              <a:solidFill>
                <a:schemeClr val="tx1">
                  <a:lumMod val="75000"/>
                  <a:lumOff val="25000"/>
                </a:schemeClr>
              </a:solidFill>
            </a:endParaRPr>
          </a:p>
        </p:txBody>
      </p:sp>
      <p:sp>
        <p:nvSpPr>
          <p:cNvPr id="233" name="文本框 232"/>
          <p:cNvSpPr txBox="1"/>
          <p:nvPr/>
        </p:nvSpPr>
        <p:spPr>
          <a:xfrm>
            <a:off x="10719038" y="2246598"/>
            <a:ext cx="697628" cy="246221"/>
          </a:xfrm>
          <a:prstGeom prst="rect">
            <a:avLst/>
          </a:prstGeom>
          <a:noFill/>
        </p:spPr>
        <p:txBody>
          <a:bodyPr wrap="none" rtlCol="0">
            <a:spAutoFit/>
          </a:bodyPr>
          <a:lstStyle/>
          <a:p>
            <a:pPr algn="ctr"/>
            <a:r>
              <a:rPr lang="zh-CN" altLang="en-US" sz="1000" dirty="0">
                <a:solidFill>
                  <a:schemeClr val="tx1">
                    <a:lumMod val="75000"/>
                    <a:lumOff val="25000"/>
                  </a:schemeClr>
                </a:solidFill>
              </a:rPr>
              <a:t>选择素材</a:t>
            </a:r>
            <a:endParaRPr lang="zh-CN" altLang="en-US" sz="1000" dirty="0">
              <a:solidFill>
                <a:schemeClr val="tx1">
                  <a:lumMod val="75000"/>
                  <a:lumOff val="25000"/>
                </a:schemeClr>
              </a:solidFill>
            </a:endParaRPr>
          </a:p>
        </p:txBody>
      </p:sp>
      <p:sp>
        <p:nvSpPr>
          <p:cNvPr id="234" name="文本框 233"/>
          <p:cNvSpPr txBox="1"/>
          <p:nvPr/>
        </p:nvSpPr>
        <p:spPr>
          <a:xfrm>
            <a:off x="10716636" y="2534498"/>
            <a:ext cx="70243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落地页面</a:t>
            </a:r>
            <a:endParaRPr lang="zh-CN" altLang="en-US" sz="1000" dirty="0">
              <a:solidFill>
                <a:schemeClr val="tx1">
                  <a:lumMod val="75000"/>
                  <a:lumOff val="25000"/>
                </a:schemeClr>
              </a:solidFill>
            </a:endParaRPr>
          </a:p>
        </p:txBody>
      </p:sp>
      <p:sp>
        <p:nvSpPr>
          <p:cNvPr id="235" name="文本框 234"/>
          <p:cNvSpPr txBox="1"/>
          <p:nvPr/>
        </p:nvSpPr>
        <p:spPr>
          <a:xfrm>
            <a:off x="10719040" y="2822398"/>
            <a:ext cx="697628" cy="246221"/>
          </a:xfrm>
          <a:prstGeom prst="rect">
            <a:avLst/>
          </a:prstGeom>
          <a:noFill/>
        </p:spPr>
        <p:txBody>
          <a:bodyPr wrap="none" rtlCol="0">
            <a:spAutoFit/>
          </a:bodyPr>
          <a:lstStyle/>
          <a:p>
            <a:pPr algn="ctr"/>
            <a:r>
              <a:rPr lang="zh-CN" altLang="en-US" sz="1000" dirty="0">
                <a:solidFill>
                  <a:schemeClr val="tx1">
                    <a:lumMod val="75000"/>
                    <a:lumOff val="25000"/>
                  </a:schemeClr>
                </a:solidFill>
              </a:rPr>
              <a:t>跳转路径</a:t>
            </a:r>
            <a:endParaRPr lang="zh-CN" altLang="en-US" sz="1000" dirty="0">
              <a:solidFill>
                <a:schemeClr val="tx1">
                  <a:lumMod val="75000"/>
                  <a:lumOff val="25000"/>
                </a:schemeClr>
              </a:solidFill>
            </a:endParaRPr>
          </a:p>
        </p:txBody>
      </p:sp>
      <p:sp>
        <p:nvSpPr>
          <p:cNvPr id="236" name="文本框 235"/>
          <p:cNvSpPr txBox="1"/>
          <p:nvPr/>
        </p:nvSpPr>
        <p:spPr>
          <a:xfrm>
            <a:off x="10653317" y="3110298"/>
            <a:ext cx="829073" cy="246221"/>
          </a:xfrm>
          <a:prstGeom prst="rect">
            <a:avLst/>
          </a:prstGeom>
          <a:noFill/>
        </p:spPr>
        <p:txBody>
          <a:bodyPr wrap="none" rtlCol="0">
            <a:spAutoFit/>
          </a:bodyPr>
          <a:lstStyle/>
          <a:p>
            <a:pPr algn="ctr"/>
            <a:r>
              <a:rPr lang="zh-CN" altLang="en-US" sz="1000" dirty="0">
                <a:solidFill>
                  <a:schemeClr val="tx1">
                    <a:lumMod val="75000"/>
                    <a:lumOff val="25000"/>
                  </a:schemeClr>
                </a:solidFill>
              </a:rPr>
              <a:t>朋友圈分享</a:t>
            </a:r>
            <a:endParaRPr lang="zh-CN" altLang="en-US" sz="1000" dirty="0">
              <a:solidFill>
                <a:schemeClr val="tx1">
                  <a:lumMod val="75000"/>
                  <a:lumOff val="25000"/>
                </a:schemeClr>
              </a:solidFill>
            </a:endParaRPr>
          </a:p>
        </p:txBody>
      </p:sp>
      <p:sp>
        <p:nvSpPr>
          <p:cNvPr id="237" name="文本框 236"/>
          <p:cNvSpPr txBox="1"/>
          <p:nvPr/>
        </p:nvSpPr>
        <p:spPr>
          <a:xfrm>
            <a:off x="10653318" y="3398198"/>
            <a:ext cx="829073"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微信群分享</a:t>
            </a:r>
            <a:endParaRPr lang="zh-CN" altLang="en-US" sz="1000" dirty="0">
              <a:solidFill>
                <a:schemeClr val="tx1">
                  <a:lumMod val="75000"/>
                  <a:lumOff val="25000"/>
                </a:schemeClr>
              </a:solidFill>
            </a:endParaRPr>
          </a:p>
        </p:txBody>
      </p:sp>
      <p:sp>
        <p:nvSpPr>
          <p:cNvPr id="238" name="文本框 237"/>
          <p:cNvSpPr txBox="1"/>
          <p:nvPr/>
        </p:nvSpPr>
        <p:spPr>
          <a:xfrm>
            <a:off x="10847282" y="3686098"/>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分佣</a:t>
            </a:r>
            <a:endParaRPr lang="zh-CN" altLang="en-US" sz="1000" dirty="0">
              <a:solidFill>
                <a:schemeClr val="tx1">
                  <a:lumMod val="75000"/>
                  <a:lumOff val="25000"/>
                </a:schemeClr>
              </a:solidFill>
            </a:endParaRPr>
          </a:p>
        </p:txBody>
      </p:sp>
      <p:sp>
        <p:nvSpPr>
          <p:cNvPr id="239" name="文本框 238"/>
          <p:cNvSpPr txBox="1"/>
          <p:nvPr/>
        </p:nvSpPr>
        <p:spPr>
          <a:xfrm>
            <a:off x="10847282" y="3973998"/>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活动</a:t>
            </a:r>
            <a:endParaRPr lang="zh-CN" altLang="en-US" sz="1000" dirty="0">
              <a:solidFill>
                <a:schemeClr val="tx1">
                  <a:lumMod val="75000"/>
                  <a:lumOff val="25000"/>
                </a:schemeClr>
              </a:solidFill>
            </a:endParaRPr>
          </a:p>
        </p:txBody>
      </p:sp>
      <p:sp>
        <p:nvSpPr>
          <p:cNvPr id="240" name="矩形: 圆角 239"/>
          <p:cNvSpPr/>
          <p:nvPr/>
        </p:nvSpPr>
        <p:spPr>
          <a:xfrm>
            <a:off x="10502396" y="4775933"/>
            <a:ext cx="1087156" cy="1081073"/>
          </a:xfrm>
          <a:prstGeom prst="roundRect">
            <a:avLst>
              <a:gd name="adj" fmla="val 8240"/>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任意多边形: 形状 240"/>
          <p:cNvSpPr/>
          <p:nvPr/>
        </p:nvSpPr>
        <p:spPr>
          <a:xfrm>
            <a:off x="10502396" y="4779446"/>
            <a:ext cx="1087156" cy="322421"/>
          </a:xfrm>
          <a:custGeom>
            <a:avLst/>
            <a:gdLst>
              <a:gd name="connsiteX0" fmla="*/ 89582 w 1087156"/>
              <a:gd name="connsiteY0" fmla="*/ 0 h 322421"/>
              <a:gd name="connsiteX1" fmla="*/ 997574 w 1087156"/>
              <a:gd name="connsiteY1" fmla="*/ 0 h 322421"/>
              <a:gd name="connsiteX2" fmla="*/ 1087156 w 1087156"/>
              <a:gd name="connsiteY2" fmla="*/ 89582 h 322421"/>
              <a:gd name="connsiteX3" fmla="*/ 1087156 w 1087156"/>
              <a:gd name="connsiteY3" fmla="*/ 322421 h 322421"/>
              <a:gd name="connsiteX4" fmla="*/ 0 w 1087156"/>
              <a:gd name="connsiteY4" fmla="*/ 322421 h 322421"/>
              <a:gd name="connsiteX5" fmla="*/ 0 w 1087156"/>
              <a:gd name="connsiteY5" fmla="*/ 89582 h 322421"/>
              <a:gd name="connsiteX6" fmla="*/ 89582 w 1087156"/>
              <a:gd name="connsiteY6" fmla="*/ 0 h 322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156" h="322421">
                <a:moveTo>
                  <a:pt x="89582" y="0"/>
                </a:moveTo>
                <a:lnTo>
                  <a:pt x="997574" y="0"/>
                </a:lnTo>
                <a:cubicBezTo>
                  <a:pt x="1047049" y="0"/>
                  <a:pt x="1087156" y="40107"/>
                  <a:pt x="1087156" y="89582"/>
                </a:cubicBezTo>
                <a:lnTo>
                  <a:pt x="1087156" y="322421"/>
                </a:lnTo>
                <a:lnTo>
                  <a:pt x="0" y="322421"/>
                </a:lnTo>
                <a:lnTo>
                  <a:pt x="0" y="89582"/>
                </a:lnTo>
                <a:cubicBezTo>
                  <a:pt x="0" y="40107"/>
                  <a:pt x="40107" y="0"/>
                  <a:pt x="89582" y="0"/>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42" name="文本框 241"/>
          <p:cNvSpPr txBox="1"/>
          <p:nvPr/>
        </p:nvSpPr>
        <p:spPr>
          <a:xfrm>
            <a:off x="10694579" y="4895051"/>
            <a:ext cx="702790" cy="230832"/>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zh-CN" altLang="en-US" sz="900" dirty="0"/>
              <a:t>会员互换</a:t>
            </a:r>
            <a:endParaRPr lang="zh-CN" altLang="en-US" sz="900" dirty="0"/>
          </a:p>
        </p:txBody>
      </p:sp>
      <p:sp>
        <p:nvSpPr>
          <p:cNvPr id="243" name="文本框 242"/>
          <p:cNvSpPr txBox="1"/>
          <p:nvPr/>
        </p:nvSpPr>
        <p:spPr>
          <a:xfrm>
            <a:off x="10869668" y="4757032"/>
            <a:ext cx="364731" cy="230832"/>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en-US" altLang="zh-CN" sz="900" dirty="0"/>
              <a:t>08</a:t>
            </a:r>
            <a:endParaRPr lang="zh-CN" altLang="en-US" sz="900" dirty="0"/>
          </a:p>
        </p:txBody>
      </p:sp>
      <p:sp>
        <p:nvSpPr>
          <p:cNvPr id="244" name="文本框 243"/>
          <p:cNvSpPr txBox="1"/>
          <p:nvPr/>
        </p:nvSpPr>
        <p:spPr>
          <a:xfrm>
            <a:off x="10693695" y="5406936"/>
            <a:ext cx="697628"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异业合作</a:t>
            </a:r>
            <a:endParaRPr lang="zh-CN" altLang="en-US" sz="1000" dirty="0">
              <a:solidFill>
                <a:schemeClr val="tx1">
                  <a:lumMod val="75000"/>
                  <a:lumOff val="25000"/>
                </a:schemeClr>
              </a:solidFill>
            </a:endParaRPr>
          </a:p>
        </p:txBody>
      </p:sp>
      <p:sp>
        <p:nvSpPr>
          <p:cNvPr id="246" name="矩形: 圆角 245"/>
          <p:cNvSpPr/>
          <p:nvPr/>
        </p:nvSpPr>
        <p:spPr>
          <a:xfrm>
            <a:off x="8764399" y="4756021"/>
            <a:ext cx="623872" cy="218663"/>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矩形: 圆角 246"/>
          <p:cNvSpPr/>
          <p:nvPr/>
        </p:nvSpPr>
        <p:spPr>
          <a:xfrm>
            <a:off x="9482987" y="4756021"/>
            <a:ext cx="623872" cy="218663"/>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矩形: 圆角 247"/>
          <p:cNvSpPr/>
          <p:nvPr/>
        </p:nvSpPr>
        <p:spPr>
          <a:xfrm>
            <a:off x="8648723" y="4456265"/>
            <a:ext cx="1552852" cy="1400741"/>
          </a:xfrm>
          <a:prstGeom prst="roundRect">
            <a:avLst>
              <a:gd name="adj" fmla="val 8240"/>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任意多边形: 形状 248"/>
          <p:cNvSpPr/>
          <p:nvPr/>
        </p:nvSpPr>
        <p:spPr>
          <a:xfrm>
            <a:off x="8648723" y="4317995"/>
            <a:ext cx="1552852" cy="322421"/>
          </a:xfrm>
          <a:custGeom>
            <a:avLst/>
            <a:gdLst>
              <a:gd name="connsiteX0" fmla="*/ 89582 w 1087156"/>
              <a:gd name="connsiteY0" fmla="*/ 0 h 322421"/>
              <a:gd name="connsiteX1" fmla="*/ 997574 w 1087156"/>
              <a:gd name="connsiteY1" fmla="*/ 0 h 322421"/>
              <a:gd name="connsiteX2" fmla="*/ 1087156 w 1087156"/>
              <a:gd name="connsiteY2" fmla="*/ 89582 h 322421"/>
              <a:gd name="connsiteX3" fmla="*/ 1087156 w 1087156"/>
              <a:gd name="connsiteY3" fmla="*/ 322421 h 322421"/>
              <a:gd name="connsiteX4" fmla="*/ 0 w 1087156"/>
              <a:gd name="connsiteY4" fmla="*/ 322421 h 322421"/>
              <a:gd name="connsiteX5" fmla="*/ 0 w 1087156"/>
              <a:gd name="connsiteY5" fmla="*/ 89582 h 322421"/>
              <a:gd name="connsiteX6" fmla="*/ 89582 w 1087156"/>
              <a:gd name="connsiteY6" fmla="*/ 0 h 322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156" h="322421">
                <a:moveTo>
                  <a:pt x="89582" y="0"/>
                </a:moveTo>
                <a:lnTo>
                  <a:pt x="997574" y="0"/>
                </a:lnTo>
                <a:cubicBezTo>
                  <a:pt x="1047049" y="0"/>
                  <a:pt x="1087156" y="40107"/>
                  <a:pt x="1087156" y="89582"/>
                </a:cubicBezTo>
                <a:lnTo>
                  <a:pt x="1087156" y="322421"/>
                </a:lnTo>
                <a:lnTo>
                  <a:pt x="0" y="322421"/>
                </a:lnTo>
                <a:lnTo>
                  <a:pt x="0" y="89582"/>
                </a:lnTo>
                <a:cubicBezTo>
                  <a:pt x="0" y="40107"/>
                  <a:pt x="40107" y="0"/>
                  <a:pt x="89582" y="0"/>
                </a:cubicBez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50" name="文本框 249"/>
          <p:cNvSpPr txBox="1"/>
          <p:nvPr/>
        </p:nvSpPr>
        <p:spPr>
          <a:xfrm>
            <a:off x="9104679" y="4433600"/>
            <a:ext cx="702790" cy="230832"/>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zh-CN" altLang="en-US" sz="900" dirty="0"/>
              <a:t>积分</a:t>
            </a:r>
            <a:endParaRPr lang="zh-CN" altLang="en-US" sz="900" dirty="0"/>
          </a:p>
        </p:txBody>
      </p:sp>
      <p:sp>
        <p:nvSpPr>
          <p:cNvPr id="251" name="文本框 250"/>
          <p:cNvSpPr txBox="1"/>
          <p:nvPr/>
        </p:nvSpPr>
        <p:spPr>
          <a:xfrm>
            <a:off x="9279768" y="4295581"/>
            <a:ext cx="364731" cy="230832"/>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en-US" altLang="zh-CN" sz="900" dirty="0"/>
              <a:t>07</a:t>
            </a:r>
            <a:endParaRPr lang="zh-CN" altLang="en-US" sz="900" dirty="0"/>
          </a:p>
        </p:txBody>
      </p:sp>
      <p:sp>
        <p:nvSpPr>
          <p:cNvPr id="252" name="文本框 251"/>
          <p:cNvSpPr txBox="1"/>
          <p:nvPr/>
        </p:nvSpPr>
        <p:spPr>
          <a:xfrm>
            <a:off x="8876722" y="4756021"/>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获取</a:t>
            </a:r>
            <a:endParaRPr lang="zh-CN" altLang="en-US" sz="1000" dirty="0">
              <a:solidFill>
                <a:schemeClr val="tx1">
                  <a:lumMod val="75000"/>
                  <a:lumOff val="25000"/>
                </a:schemeClr>
              </a:solidFill>
            </a:endParaRPr>
          </a:p>
        </p:txBody>
      </p:sp>
      <p:sp>
        <p:nvSpPr>
          <p:cNvPr id="253" name="文本框 252"/>
          <p:cNvSpPr txBox="1"/>
          <p:nvPr/>
        </p:nvSpPr>
        <p:spPr>
          <a:xfrm>
            <a:off x="9553389" y="4756021"/>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消耗</a:t>
            </a:r>
            <a:endParaRPr lang="zh-CN" altLang="en-US" sz="1000" dirty="0">
              <a:solidFill>
                <a:schemeClr val="tx1">
                  <a:lumMod val="75000"/>
                  <a:lumOff val="25000"/>
                </a:schemeClr>
              </a:solidFill>
            </a:endParaRPr>
          </a:p>
        </p:txBody>
      </p:sp>
      <p:sp>
        <p:nvSpPr>
          <p:cNvPr id="254" name="文本框 253"/>
          <p:cNvSpPr txBox="1"/>
          <p:nvPr/>
        </p:nvSpPr>
        <p:spPr>
          <a:xfrm>
            <a:off x="9076335" y="5192107"/>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积分商城</a:t>
            </a:r>
            <a:endParaRPr lang="zh-CN" altLang="en-US" sz="1000" dirty="0">
              <a:solidFill>
                <a:schemeClr val="tx1">
                  <a:lumMod val="75000"/>
                  <a:lumOff val="25000"/>
                </a:schemeClr>
              </a:solidFill>
            </a:endParaRPr>
          </a:p>
        </p:txBody>
      </p:sp>
      <p:sp>
        <p:nvSpPr>
          <p:cNvPr id="255" name="文本框 254"/>
          <p:cNvSpPr txBox="1"/>
          <p:nvPr/>
        </p:nvSpPr>
        <p:spPr>
          <a:xfrm>
            <a:off x="9076337" y="5480007"/>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全易兑换</a:t>
            </a:r>
            <a:endParaRPr lang="zh-CN" altLang="en-US" sz="1000" dirty="0">
              <a:solidFill>
                <a:schemeClr val="tx1">
                  <a:lumMod val="75000"/>
                  <a:lumOff val="25000"/>
                </a:schemeClr>
              </a:solidFill>
            </a:endParaRPr>
          </a:p>
        </p:txBody>
      </p:sp>
      <p:sp>
        <p:nvSpPr>
          <p:cNvPr id="258" name="矩形: 圆角 257"/>
          <p:cNvSpPr/>
          <p:nvPr/>
        </p:nvSpPr>
        <p:spPr>
          <a:xfrm>
            <a:off x="3269880" y="4658365"/>
            <a:ext cx="4919558" cy="635866"/>
          </a:xfrm>
          <a:prstGeom prst="roundRect">
            <a:avLst>
              <a:gd name="adj" fmla="val 8240"/>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矩形: 圆角 258"/>
          <p:cNvSpPr/>
          <p:nvPr/>
        </p:nvSpPr>
        <p:spPr>
          <a:xfrm>
            <a:off x="3269880" y="5488635"/>
            <a:ext cx="4919558" cy="909890"/>
          </a:xfrm>
          <a:prstGeom prst="roundRect">
            <a:avLst>
              <a:gd name="adj" fmla="val 8240"/>
            </a:avLst>
          </a:prstGeom>
          <a:solidFill>
            <a:schemeClr val="bg1"/>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文本框 259"/>
          <p:cNvSpPr txBox="1"/>
          <p:nvPr/>
        </p:nvSpPr>
        <p:spPr>
          <a:xfrm>
            <a:off x="5437762" y="1099382"/>
            <a:ext cx="857927" cy="276999"/>
          </a:xfrm>
          <a:prstGeom prst="rect">
            <a:avLst/>
          </a:prstGeom>
          <a:noFill/>
        </p:spPr>
        <p:txBody>
          <a:bodyPr wrap="none" rtlCol="0">
            <a:spAutoFit/>
          </a:bodyPr>
          <a:lstStyle/>
          <a:p>
            <a:pPr algn="ctr"/>
            <a:r>
              <a:rPr lang="zh-CN" altLang="en-US" sz="1200" dirty="0">
                <a:solidFill>
                  <a:schemeClr val="accent2"/>
                </a:solidFill>
              </a:rPr>
              <a:t>激活</a:t>
            </a:r>
            <a:r>
              <a:rPr lang="en-US" altLang="zh-CN" sz="1200" dirty="0">
                <a:solidFill>
                  <a:schemeClr val="accent2"/>
                </a:solidFill>
              </a:rPr>
              <a:t>/</a:t>
            </a:r>
            <a:r>
              <a:rPr lang="zh-CN" altLang="en-US" sz="1200" dirty="0">
                <a:solidFill>
                  <a:schemeClr val="accent2"/>
                </a:solidFill>
              </a:rPr>
              <a:t>留存</a:t>
            </a:r>
            <a:endParaRPr lang="zh-CN" altLang="en-US" sz="1200" dirty="0">
              <a:solidFill>
                <a:schemeClr val="accent2"/>
              </a:solidFill>
            </a:endParaRPr>
          </a:p>
        </p:txBody>
      </p:sp>
      <p:sp>
        <p:nvSpPr>
          <p:cNvPr id="261" name="文本框 260"/>
          <p:cNvSpPr txBox="1"/>
          <p:nvPr/>
        </p:nvSpPr>
        <p:spPr>
          <a:xfrm>
            <a:off x="1377832" y="1099382"/>
            <a:ext cx="492443" cy="276999"/>
          </a:xfrm>
          <a:prstGeom prst="rect">
            <a:avLst/>
          </a:prstGeom>
          <a:noFill/>
        </p:spPr>
        <p:txBody>
          <a:bodyPr wrap="none" rtlCol="0">
            <a:spAutoFit/>
          </a:bodyPr>
          <a:lstStyle>
            <a:defPPr>
              <a:defRPr lang="zh-CN"/>
            </a:defPPr>
            <a:lvl1pPr>
              <a:defRPr sz="1600">
                <a:solidFill>
                  <a:schemeClr val="accent1"/>
                </a:solidFill>
              </a:defRPr>
            </a:lvl1pPr>
          </a:lstStyle>
          <a:p>
            <a:pPr algn="ctr"/>
            <a:r>
              <a:rPr lang="zh-CN" altLang="en-US" sz="1200" dirty="0"/>
              <a:t>拉新</a:t>
            </a:r>
            <a:endParaRPr lang="zh-CN" altLang="en-US" sz="1200" dirty="0"/>
          </a:p>
        </p:txBody>
      </p:sp>
      <p:sp>
        <p:nvSpPr>
          <p:cNvPr id="262" name="文本框 261"/>
          <p:cNvSpPr txBox="1"/>
          <p:nvPr/>
        </p:nvSpPr>
        <p:spPr>
          <a:xfrm>
            <a:off x="9639380" y="1099382"/>
            <a:ext cx="857927" cy="276999"/>
          </a:xfrm>
          <a:prstGeom prst="rect">
            <a:avLst/>
          </a:prstGeom>
          <a:noFill/>
        </p:spPr>
        <p:txBody>
          <a:bodyPr wrap="none" rtlCol="0">
            <a:spAutoFit/>
          </a:bodyPr>
          <a:lstStyle/>
          <a:p>
            <a:pPr algn="ctr"/>
            <a:r>
              <a:rPr lang="zh-CN" altLang="en-US" sz="1200" dirty="0">
                <a:solidFill>
                  <a:schemeClr val="accent3"/>
                </a:solidFill>
              </a:rPr>
              <a:t>变现</a:t>
            </a:r>
            <a:r>
              <a:rPr lang="en-US" altLang="zh-CN" sz="1200" dirty="0">
                <a:solidFill>
                  <a:schemeClr val="accent3"/>
                </a:solidFill>
              </a:rPr>
              <a:t>/</a:t>
            </a:r>
            <a:r>
              <a:rPr lang="zh-CN" altLang="en-US" sz="1200" dirty="0">
                <a:solidFill>
                  <a:schemeClr val="accent3"/>
                </a:solidFill>
              </a:rPr>
              <a:t>推荐</a:t>
            </a:r>
            <a:endParaRPr lang="zh-CN" altLang="en-US" sz="1200" dirty="0">
              <a:solidFill>
                <a:schemeClr val="accent3"/>
              </a:solidFill>
            </a:endParaRPr>
          </a:p>
        </p:txBody>
      </p:sp>
      <p:cxnSp>
        <p:nvCxnSpPr>
          <p:cNvPr id="265" name="直接箭头连接符 264"/>
          <p:cNvCxnSpPr/>
          <p:nvPr/>
        </p:nvCxnSpPr>
        <p:spPr>
          <a:xfrm>
            <a:off x="1949558" y="1215730"/>
            <a:ext cx="1054899" cy="0"/>
          </a:xfrm>
          <a:prstGeom prst="straightConnector1">
            <a:avLst/>
          </a:prstGeom>
          <a:ln>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H="1">
            <a:off x="334963" y="1215730"/>
            <a:ext cx="1042869" cy="0"/>
          </a:xfrm>
          <a:prstGeom prst="straightConnector1">
            <a:avLst/>
          </a:prstGeom>
          <a:ln>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0" name="直接箭头连接符 269"/>
          <p:cNvCxnSpPr/>
          <p:nvPr/>
        </p:nvCxnSpPr>
        <p:spPr>
          <a:xfrm>
            <a:off x="6295689" y="1215730"/>
            <a:ext cx="2108082" cy="0"/>
          </a:xfrm>
          <a:prstGeom prst="straightConnector1">
            <a:avLst/>
          </a:prstGeom>
          <a:ln>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H="1">
            <a:off x="3004457" y="1215730"/>
            <a:ext cx="2365609" cy="0"/>
          </a:xfrm>
          <a:prstGeom prst="straightConnector1">
            <a:avLst/>
          </a:prstGeom>
          <a:ln>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a:off x="10527741" y="1215730"/>
            <a:ext cx="1180858" cy="0"/>
          </a:xfrm>
          <a:prstGeom prst="straightConnector1">
            <a:avLst/>
          </a:prstGeom>
          <a:ln>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7" name="直接箭头连接符 276"/>
          <p:cNvCxnSpPr/>
          <p:nvPr/>
        </p:nvCxnSpPr>
        <p:spPr>
          <a:xfrm flipH="1">
            <a:off x="8440118" y="1215730"/>
            <a:ext cx="1146795" cy="0"/>
          </a:xfrm>
          <a:prstGeom prst="straightConnector1">
            <a:avLst/>
          </a:prstGeom>
          <a:ln>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1" name="任意多边形: 形状 280"/>
          <p:cNvSpPr/>
          <p:nvPr/>
        </p:nvSpPr>
        <p:spPr>
          <a:xfrm>
            <a:off x="3986845" y="3562236"/>
            <a:ext cx="232572" cy="271554"/>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accent2">
                  <a:alpha val="0"/>
                </a:schemeClr>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2" name="任意多边形: 形状 281"/>
          <p:cNvSpPr/>
          <p:nvPr/>
        </p:nvSpPr>
        <p:spPr>
          <a:xfrm>
            <a:off x="6654181" y="3562236"/>
            <a:ext cx="232572" cy="271554"/>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accent2">
                  <a:alpha val="0"/>
                </a:schemeClr>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3" name="文本框 282"/>
          <p:cNvSpPr txBox="1"/>
          <p:nvPr/>
        </p:nvSpPr>
        <p:spPr>
          <a:xfrm>
            <a:off x="3890192" y="4881789"/>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发布内容</a:t>
            </a:r>
            <a:endParaRPr lang="zh-CN" altLang="en-US" sz="1000" dirty="0">
              <a:solidFill>
                <a:schemeClr val="tx1">
                  <a:lumMod val="75000"/>
                  <a:lumOff val="25000"/>
                </a:schemeClr>
              </a:solidFill>
            </a:endParaRPr>
          </a:p>
        </p:txBody>
      </p:sp>
      <p:sp>
        <p:nvSpPr>
          <p:cNvPr id="284" name="文本框 283"/>
          <p:cNvSpPr txBox="1"/>
          <p:nvPr/>
        </p:nvSpPr>
        <p:spPr>
          <a:xfrm>
            <a:off x="4843708" y="4881789"/>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粉丝互动</a:t>
            </a:r>
            <a:endParaRPr lang="zh-CN" altLang="en-US" sz="1000" dirty="0">
              <a:solidFill>
                <a:schemeClr val="tx1">
                  <a:lumMod val="75000"/>
                  <a:lumOff val="25000"/>
                </a:schemeClr>
              </a:solidFill>
            </a:endParaRPr>
          </a:p>
        </p:txBody>
      </p:sp>
      <p:sp>
        <p:nvSpPr>
          <p:cNvPr id="285" name="文本框 284"/>
          <p:cNvSpPr txBox="1"/>
          <p:nvPr/>
        </p:nvSpPr>
        <p:spPr>
          <a:xfrm>
            <a:off x="5797223" y="4881789"/>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组织管理</a:t>
            </a:r>
            <a:endParaRPr lang="zh-CN" altLang="en-US" sz="1000" dirty="0">
              <a:solidFill>
                <a:schemeClr val="tx1">
                  <a:lumMod val="75000"/>
                  <a:lumOff val="25000"/>
                </a:schemeClr>
              </a:solidFill>
            </a:endParaRPr>
          </a:p>
        </p:txBody>
      </p:sp>
      <p:sp>
        <p:nvSpPr>
          <p:cNvPr id="286" name="文本框 285"/>
          <p:cNvSpPr txBox="1"/>
          <p:nvPr/>
        </p:nvSpPr>
        <p:spPr>
          <a:xfrm>
            <a:off x="6750738" y="4881789"/>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奖励收获</a:t>
            </a:r>
            <a:endParaRPr lang="zh-CN" altLang="en-US" sz="1000" dirty="0">
              <a:solidFill>
                <a:schemeClr val="tx1">
                  <a:lumMod val="75000"/>
                  <a:lumOff val="25000"/>
                </a:schemeClr>
              </a:solidFill>
            </a:endParaRPr>
          </a:p>
        </p:txBody>
      </p:sp>
      <p:sp>
        <p:nvSpPr>
          <p:cNvPr id="287" name="文本框 286"/>
          <p:cNvSpPr txBox="1"/>
          <p:nvPr/>
        </p:nvSpPr>
        <p:spPr>
          <a:xfrm>
            <a:off x="3954313" y="5621853"/>
            <a:ext cx="56938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大曝光</a:t>
            </a:r>
            <a:endParaRPr lang="zh-CN" altLang="en-US" sz="1000" dirty="0">
              <a:solidFill>
                <a:schemeClr val="tx1">
                  <a:lumMod val="75000"/>
                  <a:lumOff val="25000"/>
                </a:schemeClr>
              </a:solidFill>
            </a:endParaRPr>
          </a:p>
        </p:txBody>
      </p:sp>
      <p:sp>
        <p:nvSpPr>
          <p:cNvPr id="288" name="文本框 287"/>
          <p:cNvSpPr txBox="1"/>
          <p:nvPr/>
        </p:nvSpPr>
        <p:spPr>
          <a:xfrm>
            <a:off x="4843709" y="5621853"/>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活动运营</a:t>
            </a:r>
            <a:endParaRPr lang="zh-CN" altLang="en-US" sz="1000" dirty="0">
              <a:solidFill>
                <a:schemeClr val="tx1">
                  <a:lumMod val="75000"/>
                  <a:lumOff val="25000"/>
                </a:schemeClr>
              </a:solidFill>
            </a:endParaRPr>
          </a:p>
        </p:txBody>
      </p:sp>
      <p:sp>
        <p:nvSpPr>
          <p:cNvPr id="289" name="文本框 288"/>
          <p:cNvSpPr txBox="1"/>
          <p:nvPr/>
        </p:nvSpPr>
        <p:spPr>
          <a:xfrm>
            <a:off x="5797223" y="5621853"/>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粉丝增长</a:t>
            </a:r>
            <a:endParaRPr lang="zh-CN" altLang="en-US" sz="1000" dirty="0">
              <a:solidFill>
                <a:schemeClr val="tx1">
                  <a:lumMod val="75000"/>
                  <a:lumOff val="25000"/>
                </a:schemeClr>
              </a:solidFill>
            </a:endParaRPr>
          </a:p>
        </p:txBody>
      </p:sp>
      <p:sp>
        <p:nvSpPr>
          <p:cNvPr id="290" name="文本框 289"/>
          <p:cNvSpPr txBox="1"/>
          <p:nvPr/>
        </p:nvSpPr>
        <p:spPr>
          <a:xfrm>
            <a:off x="6750738" y="5621853"/>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流量广告</a:t>
            </a:r>
            <a:endParaRPr lang="zh-CN" altLang="en-US" sz="1000" dirty="0">
              <a:solidFill>
                <a:schemeClr val="tx1">
                  <a:lumMod val="75000"/>
                  <a:lumOff val="25000"/>
                </a:schemeClr>
              </a:solidFill>
            </a:endParaRPr>
          </a:p>
        </p:txBody>
      </p:sp>
      <p:sp>
        <p:nvSpPr>
          <p:cNvPr id="291" name="文本框 290"/>
          <p:cNvSpPr txBox="1"/>
          <p:nvPr/>
        </p:nvSpPr>
        <p:spPr>
          <a:xfrm>
            <a:off x="3890194" y="6099736"/>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分群曝光</a:t>
            </a:r>
            <a:endParaRPr lang="zh-CN" altLang="en-US" sz="1000" dirty="0">
              <a:solidFill>
                <a:schemeClr val="tx1">
                  <a:lumMod val="75000"/>
                  <a:lumOff val="25000"/>
                </a:schemeClr>
              </a:solidFill>
            </a:endParaRPr>
          </a:p>
        </p:txBody>
      </p:sp>
      <p:sp>
        <p:nvSpPr>
          <p:cNvPr id="292" name="文本框 291"/>
          <p:cNvSpPr txBox="1"/>
          <p:nvPr/>
        </p:nvSpPr>
        <p:spPr>
          <a:xfrm>
            <a:off x="4858135" y="6099736"/>
            <a:ext cx="668774"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定位</a:t>
            </a:r>
            <a:r>
              <a:rPr lang="en-US" altLang="zh-CN" sz="1000" dirty="0">
                <a:solidFill>
                  <a:schemeClr val="tx1">
                    <a:lumMod val="75000"/>
                    <a:lumOff val="25000"/>
                  </a:schemeClr>
                </a:solidFill>
              </a:rPr>
              <a:t>KOL</a:t>
            </a:r>
            <a:endParaRPr lang="zh-CN" altLang="en-US" sz="1000" dirty="0">
              <a:solidFill>
                <a:schemeClr val="tx1">
                  <a:lumMod val="75000"/>
                  <a:lumOff val="25000"/>
                </a:schemeClr>
              </a:solidFill>
            </a:endParaRPr>
          </a:p>
        </p:txBody>
      </p:sp>
      <p:sp>
        <p:nvSpPr>
          <p:cNvPr id="293" name="文本框 292"/>
          <p:cNvSpPr txBox="1"/>
          <p:nvPr/>
        </p:nvSpPr>
        <p:spPr>
          <a:xfrm>
            <a:off x="5797223" y="6099736"/>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粉丝培育</a:t>
            </a:r>
            <a:endParaRPr lang="zh-CN" altLang="en-US" sz="1000" dirty="0">
              <a:solidFill>
                <a:schemeClr val="tx1">
                  <a:lumMod val="75000"/>
                  <a:lumOff val="25000"/>
                </a:schemeClr>
              </a:solidFill>
            </a:endParaRPr>
          </a:p>
        </p:txBody>
      </p:sp>
      <p:sp>
        <p:nvSpPr>
          <p:cNvPr id="294" name="文本框 293"/>
          <p:cNvSpPr txBox="1"/>
          <p:nvPr/>
        </p:nvSpPr>
        <p:spPr>
          <a:xfrm>
            <a:off x="6814859" y="6099736"/>
            <a:ext cx="56938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用户池</a:t>
            </a:r>
            <a:endParaRPr lang="zh-CN" altLang="en-US" sz="1000" dirty="0">
              <a:solidFill>
                <a:schemeClr val="tx1">
                  <a:lumMod val="75000"/>
                  <a:lumOff val="25000"/>
                </a:schemeClr>
              </a:solidFill>
            </a:endParaRPr>
          </a:p>
        </p:txBody>
      </p:sp>
      <p:sp>
        <p:nvSpPr>
          <p:cNvPr id="295" name="右大括号 294"/>
          <p:cNvSpPr/>
          <p:nvPr/>
        </p:nvSpPr>
        <p:spPr>
          <a:xfrm>
            <a:off x="1691386" y="2006600"/>
            <a:ext cx="222565" cy="2095916"/>
          </a:xfrm>
          <a:prstGeom prst="rightBrace">
            <a:avLst>
              <a:gd name="adj1" fmla="val 53950"/>
              <a:gd name="adj2" fmla="val 50000"/>
            </a:avLst>
          </a:prstGeom>
          <a:noFill/>
          <a:ln w="12700">
            <a:solidFill>
              <a:schemeClr val="bg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lt1"/>
              </a:solidFill>
            </a:endParaRPr>
          </a:p>
        </p:txBody>
      </p:sp>
      <p:sp>
        <p:nvSpPr>
          <p:cNvPr id="297" name="右大括号 296"/>
          <p:cNvSpPr/>
          <p:nvPr/>
        </p:nvSpPr>
        <p:spPr>
          <a:xfrm>
            <a:off x="1691386" y="5192106"/>
            <a:ext cx="222565" cy="320327"/>
          </a:xfrm>
          <a:prstGeom prst="rightBrace">
            <a:avLst>
              <a:gd name="adj1" fmla="val 18863"/>
              <a:gd name="adj2" fmla="val 50000"/>
            </a:avLst>
          </a:prstGeom>
          <a:noFill/>
          <a:ln w="12700">
            <a:solidFill>
              <a:schemeClr val="bg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lt1"/>
              </a:solidFill>
            </a:endParaRPr>
          </a:p>
        </p:txBody>
      </p:sp>
      <p:sp>
        <p:nvSpPr>
          <p:cNvPr id="318" name="椭圆 317"/>
          <p:cNvSpPr/>
          <p:nvPr/>
        </p:nvSpPr>
        <p:spPr>
          <a:xfrm>
            <a:off x="3657600" y="2476485"/>
            <a:ext cx="51726" cy="517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椭圆 318"/>
          <p:cNvSpPr/>
          <p:nvPr/>
        </p:nvSpPr>
        <p:spPr>
          <a:xfrm>
            <a:off x="3657600" y="2776720"/>
            <a:ext cx="51726" cy="517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椭圆 319"/>
          <p:cNvSpPr/>
          <p:nvPr/>
        </p:nvSpPr>
        <p:spPr>
          <a:xfrm>
            <a:off x="3657600" y="3056967"/>
            <a:ext cx="51726" cy="517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p:cNvSpPr/>
          <p:nvPr/>
        </p:nvSpPr>
        <p:spPr>
          <a:xfrm>
            <a:off x="3657600" y="3366278"/>
            <a:ext cx="51726" cy="517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6" name="连接符: 曲线 325"/>
          <p:cNvCxnSpPr>
            <a:stCxn id="60" idx="3"/>
            <a:endCxn id="258" idx="1"/>
          </p:cNvCxnSpPr>
          <p:nvPr/>
        </p:nvCxnSpPr>
        <p:spPr>
          <a:xfrm flipV="1">
            <a:off x="2836495" y="4976298"/>
            <a:ext cx="433385" cy="424901"/>
          </a:xfrm>
          <a:prstGeom prst="curvedConnector3">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8" name="连接符: 曲线 327"/>
          <p:cNvCxnSpPr>
            <a:stCxn id="185" idx="3"/>
            <a:endCxn id="218" idx="1"/>
          </p:cNvCxnSpPr>
          <p:nvPr/>
        </p:nvCxnSpPr>
        <p:spPr>
          <a:xfrm>
            <a:off x="8215340" y="2001044"/>
            <a:ext cx="433383" cy="644935"/>
          </a:xfrm>
          <a:prstGeom prst="curvedConnector3">
            <a:avLst>
              <a:gd name="adj1" fmla="val 50000"/>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0" name="连接符: 曲线 329"/>
          <p:cNvCxnSpPr>
            <a:stCxn id="195" idx="3"/>
          </p:cNvCxnSpPr>
          <p:nvPr/>
        </p:nvCxnSpPr>
        <p:spPr>
          <a:xfrm flipV="1">
            <a:off x="8215339" y="2845516"/>
            <a:ext cx="427612" cy="340813"/>
          </a:xfrm>
          <a:prstGeom prst="curvedConnector3">
            <a:avLst>
              <a:gd name="adj1" fmla="val 50000"/>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4" name="连接符: 曲线 333"/>
          <p:cNvCxnSpPr>
            <a:stCxn id="258" idx="3"/>
            <a:endCxn id="248" idx="1"/>
          </p:cNvCxnSpPr>
          <p:nvPr/>
        </p:nvCxnSpPr>
        <p:spPr>
          <a:xfrm>
            <a:off x="8189438" y="4976298"/>
            <a:ext cx="459285" cy="180338"/>
          </a:xfrm>
          <a:prstGeom prst="curvedConnector3">
            <a:avLst>
              <a:gd name="adj1" fmla="val 50000"/>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6" name="连接符: 曲线 345"/>
          <p:cNvCxnSpPr>
            <a:stCxn id="218" idx="3"/>
            <a:endCxn id="228" idx="1"/>
          </p:cNvCxnSpPr>
          <p:nvPr/>
        </p:nvCxnSpPr>
        <p:spPr>
          <a:xfrm>
            <a:off x="10201575" y="2645979"/>
            <a:ext cx="326166" cy="387333"/>
          </a:xfrm>
          <a:prstGeom prst="curvedConnector3">
            <a:avLst>
              <a:gd name="adj1" fmla="val 50000"/>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9" name="连接符: 曲线 348"/>
          <p:cNvCxnSpPr>
            <a:stCxn id="248" idx="3"/>
            <a:endCxn id="228" idx="1"/>
          </p:cNvCxnSpPr>
          <p:nvPr/>
        </p:nvCxnSpPr>
        <p:spPr>
          <a:xfrm flipV="1">
            <a:off x="10201575" y="3033312"/>
            <a:ext cx="326166" cy="2123324"/>
          </a:xfrm>
          <a:prstGeom prst="curvedConnector3">
            <a:avLst>
              <a:gd name="adj1" fmla="val 50000"/>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2" name="连接符: 曲线 351"/>
          <p:cNvCxnSpPr>
            <a:endCxn id="240" idx="1"/>
          </p:cNvCxnSpPr>
          <p:nvPr/>
        </p:nvCxnSpPr>
        <p:spPr>
          <a:xfrm>
            <a:off x="10290447" y="5248204"/>
            <a:ext cx="211949" cy="68266"/>
          </a:xfrm>
          <a:prstGeom prst="curvedConnector3">
            <a:avLst>
              <a:gd name="adj1" fmla="val 50000"/>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2" name="任意多边形: 形状 371"/>
          <p:cNvSpPr/>
          <p:nvPr/>
        </p:nvSpPr>
        <p:spPr>
          <a:xfrm>
            <a:off x="5326360" y="2648823"/>
            <a:ext cx="2888980" cy="326128"/>
          </a:xfrm>
          <a:custGeom>
            <a:avLst/>
            <a:gdLst>
              <a:gd name="connsiteX0" fmla="*/ 81045 w 2888980"/>
              <a:gd name="connsiteY0" fmla="*/ 0 h 326128"/>
              <a:gd name="connsiteX1" fmla="*/ 2807935 w 2888980"/>
              <a:gd name="connsiteY1" fmla="*/ 0 h 326128"/>
              <a:gd name="connsiteX2" fmla="*/ 2888980 w 2888980"/>
              <a:gd name="connsiteY2" fmla="*/ 81045 h 326128"/>
              <a:gd name="connsiteX3" fmla="*/ 2888980 w 2888980"/>
              <a:gd name="connsiteY3" fmla="*/ 326128 h 326128"/>
              <a:gd name="connsiteX4" fmla="*/ 0 w 2888980"/>
              <a:gd name="connsiteY4" fmla="*/ 326128 h 326128"/>
              <a:gd name="connsiteX5" fmla="*/ 0 w 2888980"/>
              <a:gd name="connsiteY5" fmla="*/ 81045 h 326128"/>
              <a:gd name="connsiteX6" fmla="*/ 81045 w 2888980"/>
              <a:gd name="connsiteY6" fmla="*/ 0 h 32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8980" h="326128">
                <a:moveTo>
                  <a:pt x="81045" y="0"/>
                </a:moveTo>
                <a:lnTo>
                  <a:pt x="2807935" y="0"/>
                </a:lnTo>
                <a:cubicBezTo>
                  <a:pt x="2852695" y="0"/>
                  <a:pt x="2888980" y="36285"/>
                  <a:pt x="2888980" y="81045"/>
                </a:cubicBezTo>
                <a:lnTo>
                  <a:pt x="2888980" y="326128"/>
                </a:lnTo>
                <a:lnTo>
                  <a:pt x="0" y="326128"/>
                </a:lnTo>
                <a:lnTo>
                  <a:pt x="0" y="81045"/>
                </a:lnTo>
                <a:cubicBezTo>
                  <a:pt x="0" y="36285"/>
                  <a:pt x="36285" y="0"/>
                  <a:pt x="81045"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73" name="文本框 372"/>
          <p:cNvSpPr txBox="1"/>
          <p:nvPr/>
        </p:nvSpPr>
        <p:spPr>
          <a:xfrm>
            <a:off x="6440950" y="2764428"/>
            <a:ext cx="702790" cy="230832"/>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zh-CN" altLang="en-US" sz="900" dirty="0"/>
              <a:t>社交体系</a:t>
            </a:r>
            <a:endParaRPr lang="zh-CN" altLang="en-US" sz="900" dirty="0"/>
          </a:p>
        </p:txBody>
      </p:sp>
      <p:sp>
        <p:nvSpPr>
          <p:cNvPr id="374" name="文本框 373"/>
          <p:cNvSpPr txBox="1"/>
          <p:nvPr/>
        </p:nvSpPr>
        <p:spPr>
          <a:xfrm>
            <a:off x="6616039" y="2626409"/>
            <a:ext cx="364731" cy="230832"/>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en-US" altLang="zh-CN" sz="900" dirty="0"/>
              <a:t>05</a:t>
            </a:r>
            <a:endParaRPr lang="zh-CN" altLang="en-US" sz="900" dirty="0"/>
          </a:p>
        </p:txBody>
      </p:sp>
      <p:sp>
        <p:nvSpPr>
          <p:cNvPr id="377" name="任意多边形: 形状 376"/>
          <p:cNvSpPr/>
          <p:nvPr/>
        </p:nvSpPr>
        <p:spPr>
          <a:xfrm>
            <a:off x="439112" y="4621082"/>
            <a:ext cx="1087156" cy="322421"/>
          </a:xfrm>
          <a:custGeom>
            <a:avLst/>
            <a:gdLst>
              <a:gd name="connsiteX0" fmla="*/ 89582 w 1087156"/>
              <a:gd name="connsiteY0" fmla="*/ 0 h 322421"/>
              <a:gd name="connsiteX1" fmla="*/ 997574 w 1087156"/>
              <a:gd name="connsiteY1" fmla="*/ 0 h 322421"/>
              <a:gd name="connsiteX2" fmla="*/ 1087156 w 1087156"/>
              <a:gd name="connsiteY2" fmla="*/ 89582 h 322421"/>
              <a:gd name="connsiteX3" fmla="*/ 1087156 w 1087156"/>
              <a:gd name="connsiteY3" fmla="*/ 322421 h 322421"/>
              <a:gd name="connsiteX4" fmla="*/ 0 w 1087156"/>
              <a:gd name="connsiteY4" fmla="*/ 322421 h 322421"/>
              <a:gd name="connsiteX5" fmla="*/ 0 w 1087156"/>
              <a:gd name="connsiteY5" fmla="*/ 89582 h 322421"/>
              <a:gd name="connsiteX6" fmla="*/ 89582 w 1087156"/>
              <a:gd name="connsiteY6" fmla="*/ 0 h 322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156" h="322421">
                <a:moveTo>
                  <a:pt x="89582" y="0"/>
                </a:moveTo>
                <a:lnTo>
                  <a:pt x="997574" y="0"/>
                </a:lnTo>
                <a:cubicBezTo>
                  <a:pt x="1047049" y="0"/>
                  <a:pt x="1087156" y="40107"/>
                  <a:pt x="1087156" y="89582"/>
                </a:cubicBezTo>
                <a:lnTo>
                  <a:pt x="1087156" y="322421"/>
                </a:lnTo>
                <a:lnTo>
                  <a:pt x="0" y="322421"/>
                </a:lnTo>
                <a:lnTo>
                  <a:pt x="0" y="89582"/>
                </a:lnTo>
                <a:cubicBezTo>
                  <a:pt x="0" y="40107"/>
                  <a:pt x="40107" y="0"/>
                  <a:pt x="89582" y="0"/>
                </a:cubicBezTo>
                <a:close/>
              </a:path>
            </a:pathLst>
          </a:cu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78" name="文本框 377"/>
          <p:cNvSpPr txBox="1"/>
          <p:nvPr/>
        </p:nvSpPr>
        <p:spPr>
          <a:xfrm>
            <a:off x="631295" y="4736687"/>
            <a:ext cx="702790" cy="230832"/>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zh-CN" altLang="en-US" sz="900" dirty="0"/>
              <a:t>线下</a:t>
            </a:r>
            <a:endParaRPr lang="zh-CN" altLang="en-US" sz="900" dirty="0"/>
          </a:p>
        </p:txBody>
      </p:sp>
      <p:sp>
        <p:nvSpPr>
          <p:cNvPr id="379" name="文本框 378"/>
          <p:cNvSpPr txBox="1"/>
          <p:nvPr/>
        </p:nvSpPr>
        <p:spPr>
          <a:xfrm>
            <a:off x="806384" y="4598668"/>
            <a:ext cx="364731" cy="230832"/>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en-US" altLang="zh-CN" sz="900" dirty="0"/>
              <a:t>02</a:t>
            </a:r>
            <a:endParaRPr lang="zh-CN" altLang="en-US" sz="900" dirty="0"/>
          </a:p>
        </p:txBody>
      </p:sp>
      <p:sp>
        <p:nvSpPr>
          <p:cNvPr id="380" name="矩形: 圆角 379"/>
          <p:cNvSpPr/>
          <p:nvPr/>
        </p:nvSpPr>
        <p:spPr>
          <a:xfrm>
            <a:off x="7686682" y="4732331"/>
            <a:ext cx="264357" cy="506723"/>
          </a:xfrm>
          <a:prstGeom prst="roundRect">
            <a:avLst>
              <a:gd name="adj" fmla="val 9342"/>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r>
              <a:rPr lang="en-US" altLang="zh-CN" sz="700" dirty="0">
                <a:solidFill>
                  <a:schemeClr val="bg1"/>
                </a:solidFill>
                <a:latin typeface="+mj-ea"/>
                <a:ea typeface="+mj-ea"/>
              </a:rPr>
              <a:t>UGC</a:t>
            </a:r>
            <a:endParaRPr lang="zh-CN" altLang="en-US" sz="700" dirty="0">
              <a:solidFill>
                <a:schemeClr val="bg1"/>
              </a:solidFill>
              <a:latin typeface="+mj-ea"/>
              <a:ea typeface="+mj-ea"/>
            </a:endParaRPr>
          </a:p>
        </p:txBody>
      </p:sp>
      <p:sp>
        <p:nvSpPr>
          <p:cNvPr id="382" name="矩形: 圆角 381"/>
          <p:cNvSpPr/>
          <p:nvPr/>
        </p:nvSpPr>
        <p:spPr>
          <a:xfrm>
            <a:off x="7686682" y="5723041"/>
            <a:ext cx="264357" cy="506723"/>
          </a:xfrm>
          <a:prstGeom prst="roundRect">
            <a:avLst>
              <a:gd name="adj" fmla="val 9342"/>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r>
              <a:rPr lang="en-US" altLang="zh-CN" sz="700" dirty="0">
                <a:solidFill>
                  <a:schemeClr val="bg1"/>
                </a:solidFill>
                <a:latin typeface="+mj-ea"/>
                <a:ea typeface="+mj-ea"/>
              </a:rPr>
              <a:t>DMP</a:t>
            </a:r>
            <a:endParaRPr lang="zh-CN" altLang="en-US" sz="700" dirty="0">
              <a:solidFill>
                <a:schemeClr val="bg1"/>
              </a:solidFill>
              <a:latin typeface="+mj-ea"/>
              <a:ea typeface="+mj-ea"/>
            </a:endParaRPr>
          </a:p>
        </p:txBody>
      </p:sp>
      <p:sp>
        <p:nvSpPr>
          <p:cNvPr id="385" name="任意多边形: 形状 384"/>
          <p:cNvSpPr/>
          <p:nvPr/>
        </p:nvSpPr>
        <p:spPr>
          <a:xfrm rot="10800000">
            <a:off x="4118718" y="5856212"/>
            <a:ext cx="232572" cy="271554"/>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accent2">
                  <a:alpha val="0"/>
                </a:schemeClr>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6" name="任意多边形: 形状 385"/>
          <p:cNvSpPr/>
          <p:nvPr/>
        </p:nvSpPr>
        <p:spPr>
          <a:xfrm rot="10800000">
            <a:off x="5077171" y="5856212"/>
            <a:ext cx="232572" cy="271554"/>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accent2">
                  <a:alpha val="0"/>
                </a:schemeClr>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7" name="任意多边形: 形状 386"/>
          <p:cNvSpPr/>
          <p:nvPr/>
        </p:nvSpPr>
        <p:spPr>
          <a:xfrm rot="10800000">
            <a:off x="6020217" y="5856212"/>
            <a:ext cx="232572" cy="271554"/>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accent2">
                  <a:alpha val="0"/>
                </a:schemeClr>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8" name="任意多边形: 形状 387"/>
          <p:cNvSpPr/>
          <p:nvPr/>
        </p:nvSpPr>
        <p:spPr>
          <a:xfrm rot="10800000">
            <a:off x="6990568" y="5856212"/>
            <a:ext cx="232572" cy="271554"/>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accent2">
                  <a:alpha val="0"/>
                </a:schemeClr>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9" name="文本框 388"/>
          <p:cNvSpPr txBox="1"/>
          <p:nvPr/>
        </p:nvSpPr>
        <p:spPr>
          <a:xfrm>
            <a:off x="10895013" y="472117"/>
            <a:ext cx="1087157" cy="307777"/>
          </a:xfrm>
          <a:prstGeom prst="rect">
            <a:avLst/>
          </a:prstGeom>
          <a:noFill/>
        </p:spPr>
        <p:txBody>
          <a:bodyPr wrap="square">
            <a:spAutoFit/>
          </a:bodyPr>
          <a:lstStyle>
            <a:defPPr>
              <a:defRPr lang="zh-CN"/>
            </a:defPPr>
            <a:lvl1pPr>
              <a:defRPr sz="1400">
                <a:solidFill>
                  <a:schemeClr val="bg1">
                    <a:lumMod val="50000"/>
                  </a:schemeClr>
                </a:solidFill>
                <a:latin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err="1">
                <a:ln>
                  <a:noFill/>
                </a:ln>
                <a:solidFill>
                  <a:srgbClr val="FFFFFF">
                    <a:lumMod val="50000"/>
                  </a:srgbClr>
                </a:solidFill>
                <a:effectLst/>
                <a:uLnTx/>
                <a:uFillTx/>
                <a:latin typeface="思源黑体 CN Normal"/>
                <a:ea typeface="思源黑体 CN Normal"/>
                <a:cs typeface="+mn-cs"/>
              </a:rPr>
              <a:t>Alei</a:t>
            </a:r>
            <a:r>
              <a:rPr kumimoji="0" lang="en-US" altLang="zh-CN" sz="1400" b="0" i="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 Design</a:t>
            </a:r>
            <a:endParaRPr kumimoji="0" lang="zh-CN" altLang="en-US" sz="1400" b="0" i="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 name="矩形 2"/>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9782"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圆角 59"/>
          <p:cNvSpPr/>
          <p:nvPr/>
        </p:nvSpPr>
        <p:spPr>
          <a:xfrm>
            <a:off x="297612" y="5299499"/>
            <a:ext cx="440576" cy="55260"/>
          </a:xfrm>
          <a:prstGeom prst="round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1" name="矩形: 圆角 60"/>
          <p:cNvSpPr/>
          <p:nvPr/>
        </p:nvSpPr>
        <p:spPr>
          <a:xfrm>
            <a:off x="297612" y="6138685"/>
            <a:ext cx="440576" cy="55260"/>
          </a:xfrm>
          <a:prstGeom prst="round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2" name="矩形: 圆角 51"/>
          <p:cNvSpPr/>
          <p:nvPr/>
        </p:nvSpPr>
        <p:spPr>
          <a:xfrm flipH="1">
            <a:off x="874630" y="1511299"/>
            <a:ext cx="2862069" cy="5013325"/>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3" name="矩形: 圆角 52"/>
          <p:cNvSpPr/>
          <p:nvPr/>
        </p:nvSpPr>
        <p:spPr>
          <a:xfrm flipH="1">
            <a:off x="5950042" y="1511299"/>
            <a:ext cx="3275019" cy="5013325"/>
          </a:xfrm>
          <a:prstGeom prst="roundRect">
            <a:avLst>
              <a:gd name="adj" fmla="val 1693"/>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矩形: 圆角 50"/>
          <p:cNvSpPr/>
          <p:nvPr/>
        </p:nvSpPr>
        <p:spPr>
          <a:xfrm flipH="1">
            <a:off x="8921382" y="1511299"/>
            <a:ext cx="2693599" cy="5013325"/>
          </a:xfrm>
          <a:prstGeom prst="roundRect">
            <a:avLst>
              <a:gd name="adj" fmla="val 1693"/>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矩形: 圆角 49"/>
          <p:cNvSpPr/>
          <p:nvPr/>
        </p:nvSpPr>
        <p:spPr>
          <a:xfrm flipH="1">
            <a:off x="3574162" y="1511299"/>
            <a:ext cx="2693599" cy="5013325"/>
          </a:xfrm>
          <a:prstGeom prst="roundRect">
            <a:avLst>
              <a:gd name="adj" fmla="val 1693"/>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文本框 29"/>
          <p:cNvSpPr txBox="1"/>
          <p:nvPr/>
        </p:nvSpPr>
        <p:spPr>
          <a:xfrm>
            <a:off x="220435" y="475734"/>
            <a:ext cx="4262139"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50 </a:t>
            </a:r>
            <a:r>
              <a:rPr lang="zh-CN" altLang="en-US" dirty="0"/>
              <a:t>产品生命周期管理</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10" name="object 43"/>
          <p:cNvSpPr txBox="1"/>
          <p:nvPr/>
        </p:nvSpPr>
        <p:spPr>
          <a:xfrm>
            <a:off x="577017" y="1733930"/>
            <a:ext cx="113493" cy="659765"/>
          </a:xfrm>
          <a:prstGeom prst="rect">
            <a:avLst/>
          </a:prstGeom>
        </p:spPr>
        <p:txBody>
          <a:bodyPr vert="eaVert" wrap="square" lIns="0" tIns="0" rIns="0" bIns="0" rtlCol="0">
            <a:spAutoFit/>
          </a:bodyPr>
          <a:lstStyle/>
          <a:p>
            <a:pPr marL="12700">
              <a:lnSpc>
                <a:spcPct val="65000"/>
              </a:lnSpc>
            </a:pPr>
            <a:r>
              <a:rPr lang="zh-CN" altLang="en-US" sz="1000" dirty="0">
                <a:solidFill>
                  <a:srgbClr val="2C2C2C"/>
                </a:solidFill>
                <a:latin typeface="+mn-ea"/>
                <a:cs typeface="微软雅黑"/>
              </a:rPr>
              <a:t>价值</a:t>
            </a:r>
            <a:endParaRPr sz="1000" dirty="0">
              <a:latin typeface="+mn-ea"/>
              <a:cs typeface="微软雅黑"/>
            </a:endParaRPr>
          </a:p>
        </p:txBody>
      </p:sp>
      <p:grpSp>
        <p:nvGrpSpPr>
          <p:cNvPr id="35" name="组合 34"/>
          <p:cNvGrpSpPr/>
          <p:nvPr/>
        </p:nvGrpSpPr>
        <p:grpSpPr>
          <a:xfrm>
            <a:off x="805186" y="1120060"/>
            <a:ext cx="10984379" cy="542867"/>
            <a:chOff x="805186" y="3754584"/>
            <a:chExt cx="10565751" cy="542867"/>
          </a:xfrm>
        </p:grpSpPr>
        <p:sp>
          <p:nvSpPr>
            <p:cNvPr id="13" name="Chevron 37+"/>
            <p:cNvSpPr/>
            <p:nvPr/>
          </p:nvSpPr>
          <p:spPr>
            <a:xfrm>
              <a:off x="805186" y="3754584"/>
              <a:ext cx="2724544" cy="542867"/>
            </a:xfrm>
            <a:prstGeom prst="chevron">
              <a:avLst>
                <a:gd name="adj" fmla="val 21132"/>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4" name="Chevron 37+"/>
            <p:cNvSpPr/>
            <p:nvPr/>
          </p:nvSpPr>
          <p:spPr>
            <a:xfrm>
              <a:off x="3416825" y="3754584"/>
              <a:ext cx="2724544" cy="542867"/>
            </a:xfrm>
            <a:prstGeom prst="chevron">
              <a:avLst>
                <a:gd name="adj" fmla="val 21132"/>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7" name="文本框 16"/>
            <p:cNvSpPr txBox="1"/>
            <p:nvPr/>
          </p:nvSpPr>
          <p:spPr>
            <a:xfrm>
              <a:off x="1260561" y="3869423"/>
              <a:ext cx="1861735"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schemeClr val="bg1"/>
                  </a:solidFill>
                  <a:latin typeface="思源黑体 CN Heavy" panose="020B0A00000000000000" pitchFamily="34" charset="-122"/>
                  <a:ea typeface="思源黑体 CN Heavy" panose="020B0A00000000000000" pitchFamily="34" charset="-122"/>
                </a:rPr>
                <a:t>引入期</a:t>
              </a:r>
              <a:endParaRPr kumimoji="0" lang="en-US" altLang="zh-CN" sz="1400" b="0" u="none" strike="noStrike" kern="1200" cap="none" spc="0" normalizeH="0" baseline="0" noProof="0" dirty="0">
                <a:ln>
                  <a:noFill/>
                </a:ln>
                <a:solidFill>
                  <a:schemeClr val="bg1"/>
                </a:solidFill>
                <a:effectLst/>
                <a:uLnTx/>
                <a:uFillTx/>
                <a:latin typeface="+mn-ea"/>
              </a:endParaRPr>
            </a:p>
          </p:txBody>
        </p:sp>
        <p:sp>
          <p:nvSpPr>
            <p:cNvPr id="18" name="文本框 17"/>
            <p:cNvSpPr txBox="1"/>
            <p:nvPr/>
          </p:nvSpPr>
          <p:spPr>
            <a:xfrm>
              <a:off x="3497360" y="3869423"/>
              <a:ext cx="252963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u="none" strike="noStrike" kern="1200" cap="none" spc="0" normalizeH="0" baseline="0" noProof="0" dirty="0">
                  <a:ln>
                    <a:noFill/>
                  </a:ln>
                  <a:solidFill>
                    <a:schemeClr val="bg1"/>
                  </a:solidFill>
                  <a:effectLst/>
                  <a:uLnTx/>
                  <a:uFillTx/>
                  <a:latin typeface="+mn-ea"/>
                </a:rPr>
                <a:t>成长期</a:t>
              </a:r>
              <a:endParaRPr kumimoji="0" lang="en-US" altLang="zh-CN" sz="1400" b="0" u="none" strike="noStrike" kern="1200" cap="none" spc="0" normalizeH="0" baseline="0" noProof="0" dirty="0">
                <a:ln>
                  <a:noFill/>
                </a:ln>
                <a:solidFill>
                  <a:schemeClr val="bg1"/>
                </a:solidFill>
                <a:effectLst/>
                <a:uLnTx/>
                <a:uFillTx/>
                <a:latin typeface="+mn-ea"/>
              </a:endParaRPr>
            </a:p>
          </p:txBody>
        </p:sp>
        <p:sp>
          <p:nvSpPr>
            <p:cNvPr id="478" name="Chevron 37+"/>
            <p:cNvSpPr/>
            <p:nvPr/>
          </p:nvSpPr>
          <p:spPr>
            <a:xfrm>
              <a:off x="6034754" y="3754584"/>
              <a:ext cx="2724544" cy="542867"/>
            </a:xfrm>
            <a:prstGeom prst="chevron">
              <a:avLst>
                <a:gd name="adj" fmla="val 21132"/>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9" name="Chevron 37+"/>
            <p:cNvSpPr/>
            <p:nvPr/>
          </p:nvSpPr>
          <p:spPr>
            <a:xfrm>
              <a:off x="8646393" y="3754584"/>
              <a:ext cx="2724544" cy="542867"/>
            </a:xfrm>
            <a:prstGeom prst="chevron">
              <a:avLst>
                <a:gd name="adj" fmla="val 21132"/>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2" name="文本框 31"/>
            <p:cNvSpPr txBox="1"/>
            <p:nvPr/>
          </p:nvSpPr>
          <p:spPr>
            <a:xfrm>
              <a:off x="6490129" y="3869423"/>
              <a:ext cx="1861735"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rPr>
                <a:t>成熟期</a:t>
              </a:r>
              <a:endParaRPr kumimoji="0" lang="en-US" altLang="zh-CN" sz="1400" b="0" u="none" strike="noStrike" kern="1200" cap="none" spc="0" normalizeH="0" baseline="0" noProof="0" dirty="0">
                <a:ln>
                  <a:noFill/>
                </a:ln>
                <a:solidFill>
                  <a:schemeClr val="bg1"/>
                </a:solidFill>
                <a:effectLst/>
                <a:uLnTx/>
                <a:uFillTx/>
                <a:latin typeface="+mn-ea"/>
              </a:endParaRPr>
            </a:p>
          </p:txBody>
        </p:sp>
        <p:sp>
          <p:nvSpPr>
            <p:cNvPr id="33" name="文本框 32"/>
            <p:cNvSpPr txBox="1"/>
            <p:nvPr/>
          </p:nvSpPr>
          <p:spPr>
            <a:xfrm>
              <a:off x="8726928" y="3869423"/>
              <a:ext cx="252963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rPr>
                <a:t>衰退期</a:t>
              </a:r>
              <a:endParaRPr kumimoji="0" lang="en-US" altLang="zh-CN" sz="1400" b="0" u="none" strike="noStrike" kern="1200" cap="none" spc="0" normalizeH="0" baseline="0" noProof="0" dirty="0">
                <a:ln>
                  <a:noFill/>
                </a:ln>
                <a:solidFill>
                  <a:schemeClr val="bg1"/>
                </a:solidFill>
                <a:effectLst/>
                <a:uLnTx/>
                <a:uFillTx/>
                <a:latin typeface="+mn-ea"/>
              </a:endParaRPr>
            </a:p>
          </p:txBody>
        </p:sp>
      </p:grpSp>
      <p:sp>
        <p:nvSpPr>
          <p:cNvPr id="36" name="文本框 35"/>
          <p:cNvSpPr txBox="1"/>
          <p:nvPr/>
        </p:nvSpPr>
        <p:spPr>
          <a:xfrm>
            <a:off x="218102" y="5085916"/>
            <a:ext cx="646331" cy="338554"/>
          </a:xfrm>
          <a:prstGeom prst="rect">
            <a:avLst/>
          </a:prstGeom>
          <a:noFill/>
        </p:spPr>
        <p:txBody>
          <a:bodyPr wrap="square" rtlCol="0">
            <a:spAutoFit/>
          </a:bodyPr>
          <a:lstStyle/>
          <a:p>
            <a:r>
              <a:rPr lang="zh-CN" altLang="en-US" sz="1600" dirty="0">
                <a:latin typeface="+mj-ea"/>
                <a:ea typeface="+mj-ea"/>
              </a:rPr>
              <a:t>策略</a:t>
            </a:r>
            <a:endParaRPr lang="zh-CN" altLang="en-US" sz="1600" dirty="0">
              <a:latin typeface="+mj-ea"/>
              <a:ea typeface="+mj-ea"/>
            </a:endParaRPr>
          </a:p>
        </p:txBody>
      </p:sp>
      <p:sp>
        <p:nvSpPr>
          <p:cNvPr id="38" name="文本框 37"/>
          <p:cNvSpPr txBox="1"/>
          <p:nvPr/>
        </p:nvSpPr>
        <p:spPr>
          <a:xfrm>
            <a:off x="218102" y="5931213"/>
            <a:ext cx="646331" cy="338554"/>
          </a:xfrm>
          <a:prstGeom prst="rect">
            <a:avLst/>
          </a:prstGeom>
          <a:noFill/>
        </p:spPr>
        <p:txBody>
          <a:bodyPr wrap="square" rtlCol="0">
            <a:spAutoFit/>
          </a:bodyPr>
          <a:lstStyle/>
          <a:p>
            <a:r>
              <a:rPr lang="zh-CN" altLang="en-US" sz="1600" dirty="0">
                <a:latin typeface="+mj-ea"/>
                <a:ea typeface="+mj-ea"/>
              </a:rPr>
              <a:t>渠道</a:t>
            </a:r>
            <a:endParaRPr lang="zh-CN" altLang="en-US" sz="1600" dirty="0">
              <a:latin typeface="+mj-ea"/>
              <a:ea typeface="+mj-ea"/>
            </a:endParaRPr>
          </a:p>
        </p:txBody>
      </p:sp>
      <p:sp>
        <p:nvSpPr>
          <p:cNvPr id="21" name="任意多边形: 形状 20"/>
          <p:cNvSpPr/>
          <p:nvPr/>
        </p:nvSpPr>
        <p:spPr>
          <a:xfrm>
            <a:off x="1085284" y="2027428"/>
            <a:ext cx="10443028" cy="1751247"/>
          </a:xfrm>
          <a:custGeom>
            <a:avLst/>
            <a:gdLst>
              <a:gd name="connsiteX0" fmla="*/ 0 w 10319657"/>
              <a:gd name="connsiteY0" fmla="*/ 2209397 h 2355979"/>
              <a:gd name="connsiteX1" fmla="*/ 1538514 w 10319657"/>
              <a:gd name="connsiteY1" fmla="*/ 670882 h 2355979"/>
              <a:gd name="connsiteX2" fmla="*/ 3846286 w 10319657"/>
              <a:gd name="connsiteY2" fmla="*/ 2354540 h 2355979"/>
              <a:gd name="connsiteX3" fmla="*/ 8360228 w 10319657"/>
              <a:gd name="connsiteY3" fmla="*/ 322540 h 2355979"/>
              <a:gd name="connsiteX4" fmla="*/ 10319657 w 10319657"/>
              <a:gd name="connsiteY4" fmla="*/ 32254 h 2355979"/>
              <a:gd name="connsiteX0-1" fmla="*/ 0 w 10637157"/>
              <a:gd name="connsiteY0-2" fmla="*/ 2399897 h 2399897"/>
              <a:gd name="connsiteX1-3" fmla="*/ 1856014 w 10637157"/>
              <a:gd name="connsiteY1-4" fmla="*/ 670882 h 2399897"/>
              <a:gd name="connsiteX2-5" fmla="*/ 4163786 w 10637157"/>
              <a:gd name="connsiteY2-6" fmla="*/ 2354540 h 2399897"/>
              <a:gd name="connsiteX3-7" fmla="*/ 8677728 w 10637157"/>
              <a:gd name="connsiteY3-8" fmla="*/ 322540 h 2399897"/>
              <a:gd name="connsiteX4-9" fmla="*/ 10637157 w 10637157"/>
              <a:gd name="connsiteY4-10" fmla="*/ 32254 h 2399897"/>
              <a:gd name="connsiteX0-11" fmla="*/ 0 w 10675257"/>
              <a:gd name="connsiteY0-12" fmla="*/ 2450697 h 2450697"/>
              <a:gd name="connsiteX1-13" fmla="*/ 1894114 w 10675257"/>
              <a:gd name="connsiteY1-14" fmla="*/ 670882 h 2450697"/>
              <a:gd name="connsiteX2-15" fmla="*/ 4201886 w 10675257"/>
              <a:gd name="connsiteY2-16" fmla="*/ 2354540 h 2450697"/>
              <a:gd name="connsiteX3-17" fmla="*/ 8715828 w 10675257"/>
              <a:gd name="connsiteY3-18" fmla="*/ 322540 h 2450697"/>
              <a:gd name="connsiteX4-19" fmla="*/ 10675257 w 10675257"/>
              <a:gd name="connsiteY4-20" fmla="*/ 32254 h 2450697"/>
              <a:gd name="connsiteX0-21" fmla="*/ 0 w 10675257"/>
              <a:gd name="connsiteY0-22" fmla="*/ 2450697 h 2450697"/>
              <a:gd name="connsiteX1-23" fmla="*/ 1894114 w 10675257"/>
              <a:gd name="connsiteY1-24" fmla="*/ 670882 h 2450697"/>
              <a:gd name="connsiteX2-25" fmla="*/ 8715828 w 10675257"/>
              <a:gd name="connsiteY2-26" fmla="*/ 322540 h 2450697"/>
              <a:gd name="connsiteX3-27" fmla="*/ 10675257 w 10675257"/>
              <a:gd name="connsiteY3-28" fmla="*/ 32254 h 2450697"/>
              <a:gd name="connsiteX0-29" fmla="*/ 0 w 10675257"/>
              <a:gd name="connsiteY0-30" fmla="*/ 2450697 h 2450697"/>
              <a:gd name="connsiteX1-31" fmla="*/ 3519714 w 10675257"/>
              <a:gd name="connsiteY1-32" fmla="*/ 1948139 h 2450697"/>
              <a:gd name="connsiteX2-33" fmla="*/ 8715828 w 10675257"/>
              <a:gd name="connsiteY2-34" fmla="*/ 322540 h 2450697"/>
              <a:gd name="connsiteX3-35" fmla="*/ 10675257 w 10675257"/>
              <a:gd name="connsiteY3-36" fmla="*/ 32254 h 2450697"/>
              <a:gd name="connsiteX0-37" fmla="*/ 0 w 10704285"/>
              <a:gd name="connsiteY0-38" fmla="*/ 2407154 h 2407154"/>
              <a:gd name="connsiteX1-39" fmla="*/ 3548742 w 10704285"/>
              <a:gd name="connsiteY1-40" fmla="*/ 1948139 h 2407154"/>
              <a:gd name="connsiteX2-41" fmla="*/ 8744856 w 10704285"/>
              <a:gd name="connsiteY2-42" fmla="*/ 322540 h 2407154"/>
              <a:gd name="connsiteX3-43" fmla="*/ 10704285 w 10704285"/>
              <a:gd name="connsiteY3-44" fmla="*/ 32254 h 2407154"/>
              <a:gd name="connsiteX0-45" fmla="*/ 0 w 10704285"/>
              <a:gd name="connsiteY0-46" fmla="*/ 2407154 h 2407154"/>
              <a:gd name="connsiteX1-47" fmla="*/ 3548742 w 10704285"/>
              <a:gd name="connsiteY1-48" fmla="*/ 1948139 h 2407154"/>
              <a:gd name="connsiteX2-49" fmla="*/ 8744856 w 10704285"/>
              <a:gd name="connsiteY2-50" fmla="*/ 322540 h 2407154"/>
              <a:gd name="connsiteX3-51" fmla="*/ 10704285 w 10704285"/>
              <a:gd name="connsiteY3-52" fmla="*/ 32254 h 2407154"/>
              <a:gd name="connsiteX0-53" fmla="*/ 0 w 10704285"/>
              <a:gd name="connsiteY0-54" fmla="*/ 2379466 h 2379466"/>
              <a:gd name="connsiteX1-55" fmla="*/ 3548742 w 10704285"/>
              <a:gd name="connsiteY1-56" fmla="*/ 1920451 h 2379466"/>
              <a:gd name="connsiteX2-57" fmla="*/ 6712856 w 10704285"/>
              <a:gd name="connsiteY2-58" fmla="*/ 686738 h 2379466"/>
              <a:gd name="connsiteX3-59" fmla="*/ 10704285 w 10704285"/>
              <a:gd name="connsiteY3-60" fmla="*/ 4566 h 2379466"/>
              <a:gd name="connsiteX0-61" fmla="*/ 0 w 10341428"/>
              <a:gd name="connsiteY0-62" fmla="*/ 1744904 h 1744904"/>
              <a:gd name="connsiteX1-63" fmla="*/ 3548742 w 10341428"/>
              <a:gd name="connsiteY1-64" fmla="*/ 1285889 h 1744904"/>
              <a:gd name="connsiteX2-65" fmla="*/ 6712856 w 10341428"/>
              <a:gd name="connsiteY2-66" fmla="*/ 52176 h 1744904"/>
              <a:gd name="connsiteX3-67" fmla="*/ 10341428 w 10341428"/>
              <a:gd name="connsiteY3-68" fmla="*/ 1605204 h 1744904"/>
              <a:gd name="connsiteX0-69" fmla="*/ 0 w 10341428"/>
              <a:gd name="connsiteY0-70" fmla="*/ 1744904 h 1744904"/>
              <a:gd name="connsiteX1-71" fmla="*/ 3548742 w 10341428"/>
              <a:gd name="connsiteY1-72" fmla="*/ 1285889 h 1744904"/>
              <a:gd name="connsiteX2-73" fmla="*/ 6712856 w 10341428"/>
              <a:gd name="connsiteY2-74" fmla="*/ 52176 h 1744904"/>
              <a:gd name="connsiteX3-75" fmla="*/ 10341428 w 10341428"/>
              <a:gd name="connsiteY3-76" fmla="*/ 1605204 h 1744904"/>
              <a:gd name="connsiteX0-77" fmla="*/ 0 w 10341428"/>
              <a:gd name="connsiteY0-78" fmla="*/ 1693014 h 1693014"/>
              <a:gd name="connsiteX1-79" fmla="*/ 3548742 w 10341428"/>
              <a:gd name="connsiteY1-80" fmla="*/ 1233999 h 1693014"/>
              <a:gd name="connsiteX2-81" fmla="*/ 6712856 w 10341428"/>
              <a:gd name="connsiteY2-82" fmla="*/ 286 h 1693014"/>
              <a:gd name="connsiteX3-83" fmla="*/ 10341428 w 10341428"/>
              <a:gd name="connsiteY3-84" fmla="*/ 1553314 h 1693014"/>
              <a:gd name="connsiteX0-85" fmla="*/ 0 w 10326914"/>
              <a:gd name="connsiteY0-86" fmla="*/ 1695327 h 1695327"/>
              <a:gd name="connsiteX1-87" fmla="*/ 3548742 w 10326914"/>
              <a:gd name="connsiteY1-88" fmla="*/ 1236312 h 1695327"/>
              <a:gd name="connsiteX2-89" fmla="*/ 6712856 w 10326914"/>
              <a:gd name="connsiteY2-90" fmla="*/ 2599 h 1695327"/>
              <a:gd name="connsiteX3-91" fmla="*/ 10326914 w 10326914"/>
              <a:gd name="connsiteY3-92" fmla="*/ 1599170 h 1695327"/>
              <a:gd name="connsiteX0-93" fmla="*/ 0 w 10326914"/>
              <a:gd name="connsiteY0-94" fmla="*/ 1695327 h 1695327"/>
              <a:gd name="connsiteX1-95" fmla="*/ 3548742 w 10326914"/>
              <a:gd name="connsiteY1-96" fmla="*/ 1236312 h 1695327"/>
              <a:gd name="connsiteX2-97" fmla="*/ 6712856 w 10326914"/>
              <a:gd name="connsiteY2-98" fmla="*/ 2599 h 1695327"/>
              <a:gd name="connsiteX3-99" fmla="*/ 10326914 w 10326914"/>
              <a:gd name="connsiteY3-100" fmla="*/ 1599170 h 1695327"/>
              <a:gd name="connsiteX0-101" fmla="*/ 0 w 10326914"/>
              <a:gd name="connsiteY0-102" fmla="*/ 1695567 h 1695567"/>
              <a:gd name="connsiteX1-103" fmla="*/ 3592285 w 10326914"/>
              <a:gd name="connsiteY1-104" fmla="*/ 1222038 h 1695567"/>
              <a:gd name="connsiteX2-105" fmla="*/ 6712856 w 10326914"/>
              <a:gd name="connsiteY2-106" fmla="*/ 2839 h 1695567"/>
              <a:gd name="connsiteX3-107" fmla="*/ 10326914 w 10326914"/>
              <a:gd name="connsiteY3-108" fmla="*/ 1599410 h 1695567"/>
              <a:gd name="connsiteX0-109" fmla="*/ 0 w 10326914"/>
              <a:gd name="connsiteY0-110" fmla="*/ 1695688 h 1695688"/>
              <a:gd name="connsiteX1-111" fmla="*/ 3592285 w 10326914"/>
              <a:gd name="connsiteY1-112" fmla="*/ 1222159 h 1695688"/>
              <a:gd name="connsiteX2-113" fmla="*/ 6712856 w 10326914"/>
              <a:gd name="connsiteY2-114" fmla="*/ 2960 h 1695688"/>
              <a:gd name="connsiteX3-115" fmla="*/ 10326914 w 10326914"/>
              <a:gd name="connsiteY3-116" fmla="*/ 1599531 h 1695688"/>
              <a:gd name="connsiteX0-117" fmla="*/ 0 w 10326914"/>
              <a:gd name="connsiteY0-118" fmla="*/ 1970827 h 1970827"/>
              <a:gd name="connsiteX1-119" fmla="*/ 3592285 w 10326914"/>
              <a:gd name="connsiteY1-120" fmla="*/ 1497298 h 1970827"/>
              <a:gd name="connsiteX2-121" fmla="*/ 6654799 w 10326914"/>
              <a:gd name="connsiteY2-122" fmla="*/ 2327 h 1970827"/>
              <a:gd name="connsiteX3-123" fmla="*/ 10326914 w 10326914"/>
              <a:gd name="connsiteY3-124" fmla="*/ 1874670 h 1970827"/>
              <a:gd name="connsiteX0-125" fmla="*/ 0 w 10326914"/>
              <a:gd name="connsiteY0-126" fmla="*/ 1968515 h 1968515"/>
              <a:gd name="connsiteX1-127" fmla="*/ 3592285 w 10326914"/>
              <a:gd name="connsiteY1-128" fmla="*/ 1494986 h 1968515"/>
              <a:gd name="connsiteX2-129" fmla="*/ 6654799 w 10326914"/>
              <a:gd name="connsiteY2-130" fmla="*/ 15 h 1968515"/>
              <a:gd name="connsiteX3-131" fmla="*/ 10326914 w 10326914"/>
              <a:gd name="connsiteY3-132" fmla="*/ 1872358 h 1968515"/>
              <a:gd name="connsiteX0-133" fmla="*/ 0 w 10326914"/>
              <a:gd name="connsiteY0-134" fmla="*/ 1968500 h 1968500"/>
              <a:gd name="connsiteX1-135" fmla="*/ 6654799 w 10326914"/>
              <a:gd name="connsiteY1-136" fmla="*/ 0 h 1968500"/>
              <a:gd name="connsiteX2-137" fmla="*/ 10326914 w 10326914"/>
              <a:gd name="connsiteY2-138" fmla="*/ 1872343 h 1968500"/>
              <a:gd name="connsiteX0-139" fmla="*/ 0 w 10326914"/>
              <a:gd name="connsiteY0-140" fmla="*/ 1968500 h 1968500"/>
              <a:gd name="connsiteX1-141" fmla="*/ 6654799 w 10326914"/>
              <a:gd name="connsiteY1-142" fmla="*/ 0 h 1968500"/>
              <a:gd name="connsiteX2-143" fmla="*/ 10326914 w 10326914"/>
              <a:gd name="connsiteY2-144" fmla="*/ 1872343 h 1968500"/>
              <a:gd name="connsiteX0-145" fmla="*/ 0 w 10326914"/>
              <a:gd name="connsiteY0-146" fmla="*/ 1968500 h 1968500"/>
              <a:gd name="connsiteX1-147" fmla="*/ 6654799 w 10326914"/>
              <a:gd name="connsiteY1-148" fmla="*/ 0 h 1968500"/>
              <a:gd name="connsiteX2-149" fmla="*/ 10326914 w 10326914"/>
              <a:gd name="connsiteY2-150" fmla="*/ 1872343 h 1968500"/>
              <a:gd name="connsiteX0-151" fmla="*/ 0 w 10326914"/>
              <a:gd name="connsiteY0-152" fmla="*/ 1968500 h 1968500"/>
              <a:gd name="connsiteX1-153" fmla="*/ 6582227 w 10326914"/>
              <a:gd name="connsiteY1-154" fmla="*/ 0 h 1968500"/>
              <a:gd name="connsiteX2-155" fmla="*/ 10326914 w 10326914"/>
              <a:gd name="connsiteY2-156" fmla="*/ 1872343 h 1968500"/>
              <a:gd name="connsiteX0-157" fmla="*/ 0 w 10326914"/>
              <a:gd name="connsiteY0-158" fmla="*/ 1968500 h 1968500"/>
              <a:gd name="connsiteX1-159" fmla="*/ 6582227 w 10326914"/>
              <a:gd name="connsiteY1-160" fmla="*/ 0 h 1968500"/>
              <a:gd name="connsiteX2-161" fmla="*/ 10326914 w 10326914"/>
              <a:gd name="connsiteY2-162" fmla="*/ 1872343 h 1968500"/>
              <a:gd name="connsiteX0-163" fmla="*/ 0 w 10326914"/>
              <a:gd name="connsiteY0-164" fmla="*/ 1968500 h 1968500"/>
              <a:gd name="connsiteX1-165" fmla="*/ 6582227 w 10326914"/>
              <a:gd name="connsiteY1-166" fmla="*/ 0 h 1968500"/>
              <a:gd name="connsiteX2-167" fmla="*/ 10326914 w 10326914"/>
              <a:gd name="connsiteY2-168" fmla="*/ 1872343 h 1968500"/>
              <a:gd name="connsiteX0-169" fmla="*/ 0 w 10326914"/>
              <a:gd name="connsiteY0-170" fmla="*/ 1953986 h 1953986"/>
              <a:gd name="connsiteX1-171" fmla="*/ 6538684 w 10326914"/>
              <a:gd name="connsiteY1-172" fmla="*/ 0 h 1953986"/>
              <a:gd name="connsiteX2-173" fmla="*/ 10326914 w 10326914"/>
              <a:gd name="connsiteY2-174" fmla="*/ 1857829 h 1953986"/>
              <a:gd name="connsiteX0-175" fmla="*/ 0 w 10399485"/>
              <a:gd name="connsiteY0-176" fmla="*/ 1953988 h 1953988"/>
              <a:gd name="connsiteX1-177" fmla="*/ 6538684 w 10399485"/>
              <a:gd name="connsiteY1-178" fmla="*/ 2 h 1953988"/>
              <a:gd name="connsiteX2-179" fmla="*/ 10399485 w 10399485"/>
              <a:gd name="connsiteY2-180" fmla="*/ 1938848 h 1953988"/>
              <a:gd name="connsiteX0-181" fmla="*/ 0 w 10443028"/>
              <a:gd name="connsiteY0-182" fmla="*/ 1953987 h 1955050"/>
              <a:gd name="connsiteX1-183" fmla="*/ 6538684 w 10443028"/>
              <a:gd name="connsiteY1-184" fmla="*/ 1 h 1955050"/>
              <a:gd name="connsiteX2-185" fmla="*/ 10443028 w 10443028"/>
              <a:gd name="connsiteY2-186" fmla="*/ 1955050 h 1955050"/>
              <a:gd name="connsiteX0-187" fmla="*/ 0 w 10443028"/>
              <a:gd name="connsiteY0-188" fmla="*/ 1953987 h 1955050"/>
              <a:gd name="connsiteX1-189" fmla="*/ 6538684 w 10443028"/>
              <a:gd name="connsiteY1-190" fmla="*/ 1 h 1955050"/>
              <a:gd name="connsiteX2-191" fmla="*/ 10443028 w 10443028"/>
              <a:gd name="connsiteY2-192" fmla="*/ 1955050 h 1955050"/>
            </a:gdLst>
            <a:ahLst/>
            <a:cxnLst>
              <a:cxn ang="0">
                <a:pos x="connsiteX0-1" y="connsiteY0-2"/>
              </a:cxn>
              <a:cxn ang="0">
                <a:pos x="connsiteX1-3" y="connsiteY1-4"/>
              </a:cxn>
              <a:cxn ang="0">
                <a:pos x="connsiteX2-5" y="connsiteY2-6"/>
              </a:cxn>
            </a:cxnLst>
            <a:rect l="l" t="t" r="r" b="b"/>
            <a:pathLst>
              <a:path w="10443028" h="1955050">
                <a:moveTo>
                  <a:pt x="0" y="1953987"/>
                </a:moveTo>
                <a:cubicBezTo>
                  <a:pt x="3636131" y="1906741"/>
                  <a:pt x="4798179" y="-176"/>
                  <a:pt x="6538684" y="1"/>
                </a:cubicBezTo>
                <a:cubicBezTo>
                  <a:pt x="8279189" y="178"/>
                  <a:pt x="8130418" y="1801691"/>
                  <a:pt x="10443028" y="1955050"/>
                </a:cubicBezTo>
              </a:path>
            </a:pathLst>
          </a:custGeom>
          <a:noFill/>
          <a:ln w="41275">
            <a:gradFill flip="none" rotWithShape="1">
              <a:gsLst>
                <a:gs pos="100000">
                  <a:schemeClr val="accent1">
                    <a:lumMod val="20000"/>
                    <a:lumOff val="80000"/>
                  </a:schemeClr>
                </a:gs>
                <a:gs pos="80722">
                  <a:schemeClr val="accent1"/>
                </a:gs>
                <a:gs pos="31204">
                  <a:schemeClr val="accent1"/>
                </a:gs>
                <a:gs pos="58000">
                  <a:schemeClr val="accent1"/>
                </a:gs>
                <a:gs pos="0">
                  <a:schemeClr val="accent1">
                    <a:lumMod val="30000"/>
                    <a:lumOff val="70000"/>
                  </a:schemeClr>
                </a:gs>
              </a:gsLst>
              <a:lin ang="0" scaled="1"/>
              <a:tileRect/>
            </a:gradFill>
            <a:tailEnd type="none" w="med" len="sm"/>
          </a:ln>
          <a:effectLst>
            <a:outerShdw blurRad="63500" dist="152400" dir="4800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943943" y="4194162"/>
            <a:ext cx="2576358" cy="536878"/>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mn-ea"/>
              </a:rPr>
              <a:t>全新产品，消费者不了解，购买者少，竞争对手少</a:t>
            </a:r>
            <a:endParaRPr lang="en-US" altLang="zh-CN" sz="1200" dirty="0">
              <a:solidFill>
                <a:schemeClr val="tx1">
                  <a:lumMod val="75000"/>
                  <a:lumOff val="25000"/>
                </a:schemeClr>
              </a:solidFill>
              <a:latin typeface="+mn-ea"/>
            </a:endParaRPr>
          </a:p>
        </p:txBody>
      </p:sp>
      <p:sp>
        <p:nvSpPr>
          <p:cNvPr id="56" name="文本框 55"/>
          <p:cNvSpPr txBox="1"/>
          <p:nvPr/>
        </p:nvSpPr>
        <p:spPr>
          <a:xfrm>
            <a:off x="943943" y="5047816"/>
            <a:ext cx="2576358" cy="536878"/>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mn-ea"/>
              </a:rPr>
              <a:t>需要建立用户认知，抢占首发，考虑销售额，而不是利润</a:t>
            </a:r>
            <a:endParaRPr lang="en-US" altLang="zh-CN" sz="1200" dirty="0">
              <a:solidFill>
                <a:schemeClr val="tx1">
                  <a:lumMod val="75000"/>
                  <a:lumOff val="25000"/>
                </a:schemeClr>
              </a:solidFill>
              <a:latin typeface="+mn-ea"/>
            </a:endParaRPr>
          </a:p>
        </p:txBody>
      </p:sp>
      <p:sp>
        <p:nvSpPr>
          <p:cNvPr id="57" name="文本框 56"/>
          <p:cNvSpPr txBox="1"/>
          <p:nvPr/>
        </p:nvSpPr>
        <p:spPr>
          <a:xfrm>
            <a:off x="943943" y="5893113"/>
            <a:ext cx="2576358" cy="536878"/>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mn-ea"/>
              </a:rPr>
              <a:t>聚焦关键用户的触达渠道，获得用户的认可</a:t>
            </a:r>
            <a:endParaRPr lang="en-US" altLang="zh-CN" sz="1200" dirty="0">
              <a:solidFill>
                <a:schemeClr val="tx1">
                  <a:lumMod val="75000"/>
                  <a:lumOff val="25000"/>
                </a:schemeClr>
              </a:solidFill>
              <a:latin typeface="+mn-ea"/>
            </a:endParaRPr>
          </a:p>
        </p:txBody>
      </p:sp>
      <p:sp>
        <p:nvSpPr>
          <p:cNvPr id="59" name="矩形: 圆角 58"/>
          <p:cNvSpPr/>
          <p:nvPr/>
        </p:nvSpPr>
        <p:spPr>
          <a:xfrm>
            <a:off x="297612" y="4443241"/>
            <a:ext cx="440576" cy="55260"/>
          </a:xfrm>
          <a:prstGeom prst="round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7" name="文本框 476"/>
          <p:cNvSpPr txBox="1"/>
          <p:nvPr/>
        </p:nvSpPr>
        <p:spPr>
          <a:xfrm>
            <a:off x="218102" y="4232262"/>
            <a:ext cx="646331" cy="338554"/>
          </a:xfrm>
          <a:prstGeom prst="rect">
            <a:avLst/>
          </a:prstGeom>
          <a:noFill/>
        </p:spPr>
        <p:txBody>
          <a:bodyPr wrap="square" rtlCol="0">
            <a:spAutoFit/>
          </a:bodyPr>
          <a:lstStyle/>
          <a:p>
            <a:r>
              <a:rPr lang="zh-CN" altLang="en-US" sz="1600" dirty="0">
                <a:latin typeface="+mj-ea"/>
                <a:ea typeface="+mj-ea"/>
              </a:rPr>
              <a:t>特点</a:t>
            </a:r>
            <a:endParaRPr lang="zh-CN" altLang="en-US" sz="1600" dirty="0">
              <a:latin typeface="+mj-ea"/>
              <a:ea typeface="+mj-ea"/>
            </a:endParaRPr>
          </a:p>
        </p:txBody>
      </p:sp>
      <p:sp>
        <p:nvSpPr>
          <p:cNvPr id="62" name="文本框 61"/>
          <p:cNvSpPr txBox="1"/>
          <p:nvPr/>
        </p:nvSpPr>
        <p:spPr>
          <a:xfrm>
            <a:off x="3618216" y="4194162"/>
            <a:ext cx="2576358" cy="536878"/>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mn-ea"/>
              </a:rPr>
              <a:t>销量迅速提升，成本下降，利润上升，竞争激烈，产品进入快速发展</a:t>
            </a:r>
            <a:endParaRPr lang="en-US" altLang="zh-CN" sz="1200" dirty="0">
              <a:solidFill>
                <a:schemeClr val="tx1">
                  <a:lumMod val="75000"/>
                  <a:lumOff val="25000"/>
                </a:schemeClr>
              </a:solidFill>
              <a:latin typeface="+mn-ea"/>
            </a:endParaRPr>
          </a:p>
        </p:txBody>
      </p:sp>
      <p:sp>
        <p:nvSpPr>
          <p:cNvPr id="63" name="文本框 62"/>
          <p:cNvSpPr txBox="1"/>
          <p:nvPr/>
        </p:nvSpPr>
        <p:spPr>
          <a:xfrm>
            <a:off x="3618216" y="5047816"/>
            <a:ext cx="2576358" cy="536878"/>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mn-ea"/>
              </a:rPr>
              <a:t>快速铺开，需要大量的营销活动，在竞争中走到最后</a:t>
            </a:r>
            <a:endParaRPr lang="en-US" altLang="zh-CN" sz="1200" dirty="0">
              <a:solidFill>
                <a:schemeClr val="tx1">
                  <a:lumMod val="75000"/>
                  <a:lumOff val="25000"/>
                </a:schemeClr>
              </a:solidFill>
              <a:latin typeface="+mn-ea"/>
            </a:endParaRPr>
          </a:p>
        </p:txBody>
      </p:sp>
      <p:sp>
        <p:nvSpPr>
          <p:cNvPr id="1024" name="文本框 1023"/>
          <p:cNvSpPr txBox="1"/>
          <p:nvPr/>
        </p:nvSpPr>
        <p:spPr>
          <a:xfrm>
            <a:off x="3618216" y="5893113"/>
            <a:ext cx="2576358" cy="536878"/>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mn-ea"/>
              </a:rPr>
              <a:t>随着需求的增长，拓展渠道类型，增加渠道数量</a:t>
            </a:r>
            <a:endParaRPr lang="en-US" altLang="zh-CN" sz="1200" dirty="0">
              <a:solidFill>
                <a:schemeClr val="tx1">
                  <a:lumMod val="75000"/>
                  <a:lumOff val="25000"/>
                </a:schemeClr>
              </a:solidFill>
              <a:latin typeface="+mn-ea"/>
            </a:endParaRPr>
          </a:p>
        </p:txBody>
      </p:sp>
      <p:sp>
        <p:nvSpPr>
          <p:cNvPr id="1025" name="文本框 1024"/>
          <p:cNvSpPr txBox="1"/>
          <p:nvPr/>
        </p:nvSpPr>
        <p:spPr>
          <a:xfrm>
            <a:off x="6321520" y="4194162"/>
            <a:ext cx="2576358" cy="536878"/>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mn-ea"/>
              </a:rPr>
              <a:t>产品趋于完善，销售量达到峰值，利润最高，市占率趋于稳定</a:t>
            </a:r>
            <a:endParaRPr lang="en-US" altLang="zh-CN" sz="1200" dirty="0">
              <a:solidFill>
                <a:schemeClr val="tx1">
                  <a:lumMod val="75000"/>
                  <a:lumOff val="25000"/>
                </a:schemeClr>
              </a:solidFill>
              <a:latin typeface="+mn-ea"/>
            </a:endParaRPr>
          </a:p>
        </p:txBody>
      </p:sp>
      <p:sp>
        <p:nvSpPr>
          <p:cNvPr id="1027" name="文本框 1026"/>
          <p:cNvSpPr txBox="1"/>
          <p:nvPr/>
        </p:nvSpPr>
        <p:spPr>
          <a:xfrm>
            <a:off x="6321520" y="5047816"/>
            <a:ext cx="2576358" cy="536878"/>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mn-ea"/>
              </a:rPr>
              <a:t>考利优化成本，形成更大的利润，以获得产品的回报</a:t>
            </a:r>
            <a:endParaRPr lang="en-US" altLang="zh-CN" sz="1200" dirty="0">
              <a:solidFill>
                <a:schemeClr val="tx1">
                  <a:lumMod val="75000"/>
                  <a:lumOff val="25000"/>
                </a:schemeClr>
              </a:solidFill>
              <a:latin typeface="+mn-ea"/>
            </a:endParaRPr>
          </a:p>
        </p:txBody>
      </p:sp>
      <p:sp>
        <p:nvSpPr>
          <p:cNvPr id="1029" name="文本框 1028"/>
          <p:cNvSpPr txBox="1"/>
          <p:nvPr/>
        </p:nvSpPr>
        <p:spPr>
          <a:xfrm>
            <a:off x="6321520" y="5893113"/>
            <a:ext cx="2576358" cy="306046"/>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mn-ea"/>
              </a:rPr>
              <a:t>巩固固有市场，加强销售渠道</a:t>
            </a:r>
            <a:endParaRPr lang="en-US" altLang="zh-CN" sz="1200" dirty="0">
              <a:solidFill>
                <a:schemeClr val="tx1">
                  <a:lumMod val="75000"/>
                  <a:lumOff val="25000"/>
                </a:schemeClr>
              </a:solidFill>
              <a:latin typeface="+mn-ea"/>
            </a:endParaRPr>
          </a:p>
        </p:txBody>
      </p:sp>
      <p:sp>
        <p:nvSpPr>
          <p:cNvPr id="1030" name="文本框 1029"/>
          <p:cNvSpPr txBox="1"/>
          <p:nvPr/>
        </p:nvSpPr>
        <p:spPr>
          <a:xfrm>
            <a:off x="8975141" y="4194162"/>
            <a:ext cx="2576358" cy="536878"/>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mn-ea"/>
              </a:rPr>
              <a:t>产品竞争力开始不足，被新产品取代，销售量开始下降</a:t>
            </a:r>
            <a:endParaRPr lang="en-US" altLang="zh-CN" sz="1200" dirty="0">
              <a:solidFill>
                <a:schemeClr val="tx1">
                  <a:lumMod val="75000"/>
                  <a:lumOff val="25000"/>
                </a:schemeClr>
              </a:solidFill>
              <a:latin typeface="+mn-ea"/>
            </a:endParaRPr>
          </a:p>
        </p:txBody>
      </p:sp>
      <p:sp>
        <p:nvSpPr>
          <p:cNvPr id="1031" name="文本框 1030"/>
          <p:cNvSpPr txBox="1"/>
          <p:nvPr/>
        </p:nvSpPr>
        <p:spPr>
          <a:xfrm>
            <a:off x="8975141" y="5047816"/>
            <a:ext cx="2576358" cy="536878"/>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mn-ea"/>
              </a:rPr>
              <a:t>维持产品，及时进行产品的更新迭代，进行下一个版本</a:t>
            </a:r>
            <a:endParaRPr lang="en-US" altLang="zh-CN" sz="1200" dirty="0">
              <a:solidFill>
                <a:schemeClr val="tx1">
                  <a:lumMod val="75000"/>
                  <a:lumOff val="25000"/>
                </a:schemeClr>
              </a:solidFill>
              <a:latin typeface="+mn-ea"/>
            </a:endParaRPr>
          </a:p>
        </p:txBody>
      </p:sp>
      <p:sp>
        <p:nvSpPr>
          <p:cNvPr id="1032" name="文本框 1031"/>
          <p:cNvSpPr txBox="1"/>
          <p:nvPr/>
        </p:nvSpPr>
        <p:spPr>
          <a:xfrm>
            <a:off x="8975141" y="5893113"/>
            <a:ext cx="2576358" cy="306046"/>
          </a:xfrm>
          <a:prstGeom prst="rect">
            <a:avLst/>
          </a:prstGeom>
          <a:noFill/>
        </p:spPr>
        <p:txBody>
          <a:bodyPr wrap="square" rtlCol="0">
            <a:spAutoFit/>
          </a:bodyPr>
          <a:lstStyle/>
          <a:p>
            <a:pPr algn="just">
              <a:lnSpc>
                <a:spcPct val="125000"/>
              </a:lnSpc>
            </a:pPr>
            <a:r>
              <a:rPr lang="zh-CN" altLang="en-US" sz="1200" dirty="0">
                <a:solidFill>
                  <a:schemeClr val="tx1">
                    <a:lumMod val="75000"/>
                    <a:lumOff val="25000"/>
                  </a:schemeClr>
                </a:solidFill>
                <a:latin typeface="+mn-ea"/>
              </a:rPr>
              <a:t>产品退市，清理库存</a:t>
            </a:r>
            <a:endParaRPr lang="en-US" altLang="zh-CN" sz="1200" dirty="0">
              <a:solidFill>
                <a:schemeClr val="tx1">
                  <a:lumMod val="75000"/>
                  <a:lumOff val="25000"/>
                </a:schemeClr>
              </a:solidFill>
              <a:latin typeface="+mn-ea"/>
            </a:endParaRPr>
          </a:p>
        </p:txBody>
      </p:sp>
      <p:cxnSp>
        <p:nvCxnSpPr>
          <p:cNvPr id="1034" name="直接连接符 1033"/>
          <p:cNvCxnSpPr/>
          <p:nvPr/>
        </p:nvCxnSpPr>
        <p:spPr>
          <a:xfrm>
            <a:off x="874630" y="4889500"/>
            <a:ext cx="107403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5" name="直接连接符 1034"/>
          <p:cNvCxnSpPr/>
          <p:nvPr/>
        </p:nvCxnSpPr>
        <p:spPr>
          <a:xfrm>
            <a:off x="874630" y="5753100"/>
            <a:ext cx="107665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9782"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220435" y="475734"/>
            <a:ext cx="4262139"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51 </a:t>
            </a:r>
            <a:r>
              <a:rPr lang="zh-CN" altLang="en-US" dirty="0"/>
              <a:t>房子图</a:t>
            </a:r>
            <a:r>
              <a:rPr lang="en-US" altLang="zh-CN" dirty="0"/>
              <a:t>/</a:t>
            </a:r>
            <a:r>
              <a:rPr lang="zh-CN" altLang="en-US" dirty="0"/>
              <a:t>品牌策略</a:t>
            </a:r>
            <a:r>
              <a:rPr lang="en-US" altLang="zh-CN" dirty="0"/>
              <a:t>/</a:t>
            </a:r>
            <a:r>
              <a:rPr lang="zh-CN" altLang="en-US" dirty="0"/>
              <a:t>定位</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14" name="梯形 13"/>
          <p:cNvSpPr/>
          <p:nvPr/>
        </p:nvSpPr>
        <p:spPr>
          <a:xfrm>
            <a:off x="1396062" y="845066"/>
            <a:ext cx="9398634" cy="876679"/>
          </a:xfrm>
          <a:prstGeom prst="trapezoid">
            <a:avLst>
              <a:gd name="adj" fmla="val 51148"/>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w="12065">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86868" tIns="43434" rIns="86868" bIns="43434" rtlCol="0" anchor="ctr"/>
          <a:lstStyle/>
          <a:p>
            <a:pPr algn="ctr"/>
            <a:endParaRPr lang="zh-CN" altLang="en-US" sz="1710"/>
          </a:p>
        </p:txBody>
      </p:sp>
      <p:sp>
        <p:nvSpPr>
          <p:cNvPr id="15" name="矩形: 圆角 14"/>
          <p:cNvSpPr/>
          <p:nvPr>
            <p:custDataLst>
              <p:tags r:id="rId1"/>
            </p:custDataLst>
          </p:nvPr>
        </p:nvSpPr>
        <p:spPr>
          <a:xfrm>
            <a:off x="1396062" y="1821781"/>
            <a:ext cx="9398634" cy="820770"/>
          </a:xfrm>
          <a:prstGeom prst="roundRect">
            <a:avLst>
              <a:gd name="adj" fmla="val 50000"/>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w="12065">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86868" tIns="43434" rIns="86868" bIns="43434" rtlCol="0" anchor="ctr"/>
          <a:lstStyle/>
          <a:p>
            <a:pPr algn="ctr"/>
            <a:endParaRPr lang="zh-CN" altLang="en-US" sz="1710">
              <a:solidFill>
                <a:schemeClr val="bg1"/>
              </a:solidFill>
            </a:endParaRPr>
          </a:p>
        </p:txBody>
      </p:sp>
      <p:sp>
        <p:nvSpPr>
          <p:cNvPr id="3" name="矩形: 圆顶角 2"/>
          <p:cNvSpPr/>
          <p:nvPr>
            <p:custDataLst>
              <p:tags r:id="rId2"/>
            </p:custDataLst>
          </p:nvPr>
        </p:nvSpPr>
        <p:spPr>
          <a:xfrm>
            <a:off x="2328071" y="2730637"/>
            <a:ext cx="4206600" cy="733059"/>
          </a:xfrm>
          <a:prstGeom prst="round2Same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390906" dist="117272"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3817" tIns="46909" rIns="93817" bIns="46909" rtlCol="0" anchor="ctr"/>
          <a:lstStyle/>
          <a:p>
            <a:pPr algn="ctr"/>
            <a:endParaRPr lang="zh-CN" altLang="en-US" sz="1845">
              <a:solidFill>
                <a:schemeClr val="bg1"/>
              </a:solidFill>
              <a:effectLst>
                <a:outerShdw blurRad="130302" dist="39091" dir="2699985" algn="tl">
                  <a:srgbClr val="000000">
                    <a:alpha val="40000"/>
                  </a:srgbClr>
                </a:outerShdw>
              </a:effectLst>
              <a:latin typeface="+mj-ea"/>
              <a:ea typeface="+mj-ea"/>
            </a:endParaRPr>
          </a:p>
        </p:txBody>
      </p:sp>
      <p:sp>
        <p:nvSpPr>
          <p:cNvPr id="6" name="矩形: 圆顶角 5"/>
          <p:cNvSpPr/>
          <p:nvPr>
            <p:custDataLst>
              <p:tags r:id="rId3"/>
            </p:custDataLst>
          </p:nvPr>
        </p:nvSpPr>
        <p:spPr>
          <a:xfrm>
            <a:off x="6588096" y="2730637"/>
            <a:ext cx="4206600" cy="733059"/>
          </a:xfrm>
          <a:prstGeom prst="round2Same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390906" dist="117272"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3817" tIns="46909" rIns="93817" bIns="46909" rtlCol="0" anchor="ctr"/>
          <a:lstStyle/>
          <a:p>
            <a:pPr algn="ctr"/>
            <a:endParaRPr lang="zh-CN" altLang="en-US" sz="1845">
              <a:solidFill>
                <a:schemeClr val="bg1"/>
              </a:solidFill>
              <a:effectLst>
                <a:outerShdw blurRad="130302" dist="39091" dir="2699985" algn="tl">
                  <a:srgbClr val="000000">
                    <a:alpha val="40000"/>
                  </a:srgbClr>
                </a:outerShdw>
              </a:effectLst>
              <a:latin typeface="+mj-ea"/>
              <a:ea typeface="+mj-ea"/>
            </a:endParaRPr>
          </a:p>
        </p:txBody>
      </p:sp>
      <p:sp>
        <p:nvSpPr>
          <p:cNvPr id="7" name="矩形: 圆顶角 6"/>
          <p:cNvSpPr/>
          <p:nvPr>
            <p:custDataLst>
              <p:tags r:id="rId4"/>
            </p:custDataLst>
          </p:nvPr>
        </p:nvSpPr>
        <p:spPr>
          <a:xfrm>
            <a:off x="2328071" y="3580995"/>
            <a:ext cx="2770200" cy="733059"/>
          </a:xfrm>
          <a:prstGeom prst="round2Same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41300" dist="117272"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3817" tIns="46909" rIns="93817" bIns="46909" rtlCol="0" anchor="ctr">
            <a:noAutofit/>
          </a:bodyPr>
          <a:lstStyle/>
          <a:p>
            <a:pPr algn="ctr"/>
            <a:endParaRPr lang="zh-CN" altLang="en-US" sz="1845">
              <a:solidFill>
                <a:schemeClr val="bg1"/>
              </a:solidFill>
              <a:effectLst>
                <a:outerShdw blurRad="130302" dist="39091" dir="2699985" algn="tl">
                  <a:srgbClr val="000000">
                    <a:alpha val="40000"/>
                  </a:srgbClr>
                </a:outerShdw>
              </a:effectLst>
              <a:latin typeface="+mj-ea"/>
              <a:ea typeface="+mj-ea"/>
            </a:endParaRPr>
          </a:p>
        </p:txBody>
      </p:sp>
      <p:sp>
        <p:nvSpPr>
          <p:cNvPr id="11" name="矩形: 圆顶角 10"/>
          <p:cNvSpPr/>
          <p:nvPr>
            <p:custDataLst>
              <p:tags r:id="rId5"/>
            </p:custDataLst>
          </p:nvPr>
        </p:nvSpPr>
        <p:spPr>
          <a:xfrm>
            <a:off x="5176283" y="3580995"/>
            <a:ext cx="2770200" cy="733059"/>
          </a:xfrm>
          <a:prstGeom prst="round2Same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41300" dist="117272"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3817" tIns="46909" rIns="93817" bIns="46909" rtlCol="0" anchor="ctr">
            <a:noAutofit/>
          </a:bodyPr>
          <a:lstStyle/>
          <a:p>
            <a:pPr algn="ctr"/>
            <a:endParaRPr lang="zh-CN" altLang="en-US" sz="1845">
              <a:solidFill>
                <a:schemeClr val="bg1"/>
              </a:solidFill>
              <a:effectLst>
                <a:outerShdw blurRad="130302" dist="39091" dir="2699985" algn="tl">
                  <a:srgbClr val="000000">
                    <a:alpha val="40000"/>
                  </a:srgbClr>
                </a:outerShdw>
              </a:effectLst>
              <a:latin typeface="+mj-ea"/>
              <a:ea typeface="+mj-ea"/>
            </a:endParaRPr>
          </a:p>
        </p:txBody>
      </p:sp>
      <p:sp>
        <p:nvSpPr>
          <p:cNvPr id="16" name="矩形: 圆顶角 15"/>
          <p:cNvSpPr/>
          <p:nvPr>
            <p:custDataLst>
              <p:tags r:id="rId6"/>
            </p:custDataLst>
          </p:nvPr>
        </p:nvSpPr>
        <p:spPr>
          <a:xfrm>
            <a:off x="8024497" y="3580995"/>
            <a:ext cx="2770200" cy="733059"/>
          </a:xfrm>
          <a:prstGeom prst="round2Same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41300" dist="117272"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3817" tIns="46909" rIns="93817" bIns="46909" rtlCol="0" anchor="ctr">
            <a:noAutofit/>
          </a:bodyPr>
          <a:lstStyle/>
          <a:p>
            <a:pPr algn="ctr"/>
            <a:endParaRPr lang="zh-CN" altLang="en-US" sz="1845">
              <a:solidFill>
                <a:schemeClr val="bg1"/>
              </a:solidFill>
              <a:effectLst>
                <a:outerShdw blurRad="130302" dist="39091" dir="2699985" algn="tl">
                  <a:srgbClr val="000000">
                    <a:alpha val="40000"/>
                  </a:srgbClr>
                </a:outerShdw>
              </a:effectLst>
              <a:latin typeface="+mj-ea"/>
              <a:ea typeface="+mj-ea"/>
            </a:endParaRPr>
          </a:p>
        </p:txBody>
      </p:sp>
      <p:sp>
        <p:nvSpPr>
          <p:cNvPr id="17" name="矩形 16"/>
          <p:cNvSpPr/>
          <p:nvPr/>
        </p:nvSpPr>
        <p:spPr>
          <a:xfrm>
            <a:off x="2328071" y="4439955"/>
            <a:ext cx="2770200" cy="1550083"/>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w="12065">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86868" tIns="43434" rIns="86868" bIns="43434" rtlCol="0" anchor="ctr"/>
          <a:lstStyle/>
          <a:p>
            <a:pPr algn="ctr"/>
            <a:endParaRPr lang="zh-CN" altLang="en-US" sz="1710"/>
          </a:p>
        </p:txBody>
      </p:sp>
      <p:sp>
        <p:nvSpPr>
          <p:cNvPr id="18" name="矩形 17"/>
          <p:cNvSpPr/>
          <p:nvPr/>
        </p:nvSpPr>
        <p:spPr>
          <a:xfrm>
            <a:off x="5176283" y="4439955"/>
            <a:ext cx="2770200" cy="1550083"/>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w="12065">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86868" tIns="43434" rIns="86868" bIns="43434" rtlCol="0" anchor="ctr"/>
          <a:lstStyle/>
          <a:p>
            <a:pPr algn="ctr"/>
            <a:endParaRPr lang="zh-CN" altLang="en-US" sz="1710"/>
          </a:p>
        </p:txBody>
      </p:sp>
      <p:sp>
        <p:nvSpPr>
          <p:cNvPr id="19" name="矩形 18"/>
          <p:cNvSpPr/>
          <p:nvPr/>
        </p:nvSpPr>
        <p:spPr>
          <a:xfrm>
            <a:off x="8024497" y="4439955"/>
            <a:ext cx="2770200" cy="1550083"/>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w="12065">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86868" tIns="43434" rIns="86868" bIns="43434" rtlCol="0" anchor="ctr"/>
          <a:lstStyle/>
          <a:p>
            <a:pPr algn="ctr"/>
            <a:endParaRPr lang="zh-CN" altLang="en-US" sz="1710"/>
          </a:p>
        </p:txBody>
      </p:sp>
      <p:sp>
        <p:nvSpPr>
          <p:cNvPr id="21" name="矩形 20"/>
          <p:cNvSpPr/>
          <p:nvPr/>
        </p:nvSpPr>
        <p:spPr>
          <a:xfrm>
            <a:off x="1396062" y="2726237"/>
            <a:ext cx="844550" cy="733059"/>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w="12065">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86868" tIns="43434" rIns="86868" bIns="43434" rtlCol="0" anchor="ctr"/>
          <a:lstStyle/>
          <a:p>
            <a:pPr algn="ctr"/>
            <a:endParaRPr lang="zh-CN" altLang="en-US" sz="1710"/>
          </a:p>
        </p:txBody>
      </p:sp>
      <p:sp>
        <p:nvSpPr>
          <p:cNvPr id="22" name="矩形 21"/>
          <p:cNvSpPr/>
          <p:nvPr/>
        </p:nvSpPr>
        <p:spPr>
          <a:xfrm>
            <a:off x="1396062" y="3580995"/>
            <a:ext cx="844550" cy="733059"/>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w="12065">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86868" tIns="43434" rIns="86868" bIns="43434" rtlCol="0" anchor="ctr"/>
          <a:lstStyle/>
          <a:p>
            <a:pPr algn="ctr"/>
            <a:endParaRPr lang="zh-CN" altLang="en-US" sz="1710"/>
          </a:p>
        </p:txBody>
      </p:sp>
      <p:sp>
        <p:nvSpPr>
          <p:cNvPr id="23" name="矩形 22"/>
          <p:cNvSpPr/>
          <p:nvPr/>
        </p:nvSpPr>
        <p:spPr>
          <a:xfrm>
            <a:off x="1396062" y="4439955"/>
            <a:ext cx="844550" cy="1550083"/>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w="12065">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86868" tIns="43434" rIns="86868" bIns="43434" rtlCol="0" anchor="ctr"/>
          <a:lstStyle/>
          <a:p>
            <a:pPr algn="ctr"/>
            <a:endParaRPr lang="zh-CN" altLang="en-US" sz="1710"/>
          </a:p>
        </p:txBody>
      </p:sp>
      <p:sp>
        <p:nvSpPr>
          <p:cNvPr id="25" name="文本框 24"/>
          <p:cNvSpPr txBox="1"/>
          <p:nvPr/>
        </p:nvSpPr>
        <p:spPr>
          <a:xfrm>
            <a:off x="5376601" y="878805"/>
            <a:ext cx="1382568" cy="350865"/>
          </a:xfrm>
          <a:prstGeom prst="rect">
            <a:avLst/>
          </a:prstGeom>
          <a:noFill/>
          <a:effectLst/>
        </p:spPr>
        <p:txBody>
          <a:bodyPr wrap="none" lIns="86868" tIns="43434" rIns="86868" bIns="43434" rtlCol="0">
            <a:spAutoFit/>
          </a:bodyPr>
          <a:lstStyle/>
          <a:p>
            <a:r>
              <a:rPr kumimoji="0" lang="zh-CN" altLang="en-US" sz="1710" b="0" i="0" u="none" strike="noStrike" kern="1200" cap="none" spc="0" normalizeH="0" baseline="0" noProof="0" dirty="0">
                <a:ln>
                  <a:noFill/>
                </a:ln>
                <a:solidFill>
                  <a:schemeClr val="tx1">
                    <a:lumMod val="75000"/>
                    <a:lumOff val="25000"/>
                  </a:schemeClr>
                </a:solidFill>
                <a:effectLst/>
                <a:uLnTx/>
                <a:uFillTx/>
                <a:latin typeface="思源宋体 CN Heavy" panose="02020900000000000000" pitchFamily="18" charset="-122"/>
                <a:ea typeface="思源宋体 CN Heavy" panose="02020900000000000000" pitchFamily="18" charset="-122"/>
              </a:rPr>
              <a:t>品牌</a:t>
            </a:r>
            <a:r>
              <a:rPr lang="en-US" altLang="zh-CN" sz="1710" dirty="0">
                <a:solidFill>
                  <a:schemeClr val="tx1">
                    <a:lumMod val="75000"/>
                    <a:lumOff val="25000"/>
                  </a:schemeClr>
                </a:solidFill>
                <a:latin typeface="思源宋体 CN Heavy" panose="02020900000000000000" pitchFamily="18" charset="-122"/>
                <a:ea typeface="思源宋体 CN Heavy" panose="02020900000000000000" pitchFamily="18" charset="-122"/>
              </a:rPr>
              <a:t>Slogan</a:t>
            </a:r>
            <a:endParaRPr lang="en-US" altLang="zh-CN" sz="1710"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p:txBody>
      </p:sp>
      <p:sp>
        <p:nvSpPr>
          <p:cNvPr id="27" name="文本框 26"/>
          <p:cNvSpPr txBox="1"/>
          <p:nvPr>
            <p:custDataLst>
              <p:tags r:id="rId7"/>
            </p:custDataLst>
          </p:nvPr>
        </p:nvSpPr>
        <p:spPr>
          <a:xfrm>
            <a:off x="1352953" y="2826330"/>
            <a:ext cx="930767" cy="555536"/>
          </a:xfrm>
          <a:prstGeom prst="rect">
            <a:avLst/>
          </a:prstGeom>
          <a:noFill/>
          <a:effectLst/>
        </p:spPr>
        <p:txBody>
          <a:bodyPr wrap="square" lIns="86868" tIns="43434" rIns="86868" bIns="43434">
            <a:spAutoFit/>
          </a:bodyPr>
          <a:lstStyle>
            <a:defPPr>
              <a:defRPr lang="zh-CN"/>
            </a:defPPr>
            <a:lvl1pPr marR="0" lvl="0" indent="0" algn="ctr" fontAlgn="auto">
              <a:lnSpc>
                <a:spcPct val="100000"/>
              </a:lnSpc>
              <a:spcBef>
                <a:spcPts val="0"/>
              </a:spcBef>
              <a:spcAft>
                <a:spcPts val="0"/>
              </a:spcAft>
              <a:buClrTx/>
              <a:buSzTx/>
              <a:buFontTx/>
              <a:buNone/>
              <a:defRPr kumimoji="0" sz="2800" b="0" i="1" u="none" strike="noStrike" cap="none" spc="300" normalizeH="0" baseline="0">
                <a:ln>
                  <a:noFill/>
                </a:ln>
                <a:gradFill>
                  <a:gsLst>
                    <a:gs pos="0">
                      <a:schemeClr val="accent1">
                        <a:lumMod val="85000"/>
                        <a:lumOff val="15000"/>
                      </a:schemeClr>
                    </a:gs>
                    <a:gs pos="100000">
                      <a:schemeClr val="accent1"/>
                    </a:gs>
                  </a:gsLst>
                  <a:lin ang="5400000" scaled="1"/>
                </a:gradFill>
                <a:effectLst>
                  <a:outerShdw blurRad="190500" dist="38100" dir="2700000" algn="tl">
                    <a:schemeClr val="accent1">
                      <a:lumMod val="60000"/>
                      <a:lumOff val="40000"/>
                      <a:alpha val="43000"/>
                    </a:schemeClr>
                  </a:outerShdw>
                </a:effectLst>
                <a:uLnTx/>
                <a:uFillTx/>
                <a:latin typeface="思源宋体 CN Heavy" panose="02020900000000000000" pitchFamily="18" charset="-122"/>
                <a:ea typeface="思源宋体 CN Heavy" panose="02020900000000000000" pitchFamily="18" charset="-122"/>
              </a:defRPr>
            </a:lvl1pPr>
          </a:lstStyle>
          <a:p>
            <a:r>
              <a:rPr lang="zh-CN" altLang="en-US" sz="1520" dirty="0">
                <a:effectLst>
                  <a:outerShdw blurRad="180975" dist="36195" dir="2700000" algn="tl">
                    <a:schemeClr val="accent1">
                      <a:lumMod val="60000"/>
                      <a:lumOff val="40000"/>
                      <a:alpha val="43000"/>
                    </a:schemeClr>
                  </a:outerShdw>
                </a:effectLst>
              </a:rPr>
              <a:t>品牌</a:t>
            </a:r>
            <a:endParaRPr lang="en-US" altLang="zh-CN" sz="1520" dirty="0">
              <a:effectLst>
                <a:outerShdw blurRad="180975" dist="36195" dir="2700000" algn="tl">
                  <a:schemeClr val="accent1">
                    <a:lumMod val="60000"/>
                    <a:lumOff val="40000"/>
                    <a:alpha val="43000"/>
                  </a:schemeClr>
                </a:outerShdw>
              </a:effectLst>
            </a:endParaRPr>
          </a:p>
          <a:p>
            <a:r>
              <a:rPr lang="zh-CN" altLang="en-US" sz="1520" dirty="0">
                <a:effectLst>
                  <a:outerShdw blurRad="180975" dist="36195" dir="2700000" algn="tl">
                    <a:schemeClr val="accent1">
                      <a:lumMod val="60000"/>
                      <a:lumOff val="40000"/>
                      <a:alpha val="43000"/>
                    </a:schemeClr>
                  </a:outerShdw>
                </a:effectLst>
              </a:rPr>
              <a:t>价值</a:t>
            </a:r>
            <a:endParaRPr lang="en-US" altLang="zh-CN" sz="1520" dirty="0">
              <a:effectLst>
                <a:outerShdw blurRad="180975" dist="36195" dir="2700000" algn="tl">
                  <a:schemeClr val="accent1">
                    <a:lumMod val="60000"/>
                    <a:lumOff val="40000"/>
                    <a:alpha val="43000"/>
                  </a:schemeClr>
                </a:outerShdw>
              </a:effectLst>
            </a:endParaRPr>
          </a:p>
        </p:txBody>
      </p:sp>
      <p:sp>
        <p:nvSpPr>
          <p:cNvPr id="28" name="文本框 27"/>
          <p:cNvSpPr txBox="1"/>
          <p:nvPr>
            <p:custDataLst>
              <p:tags r:id="rId8"/>
            </p:custDataLst>
          </p:nvPr>
        </p:nvSpPr>
        <p:spPr>
          <a:xfrm>
            <a:off x="1499146" y="3678616"/>
            <a:ext cx="638380" cy="555998"/>
          </a:xfrm>
          <a:prstGeom prst="rect">
            <a:avLst/>
          </a:prstGeom>
          <a:noFill/>
          <a:effectLst/>
        </p:spPr>
        <p:txBody>
          <a:bodyPr wrap="square" lIns="86868" tIns="43434" rIns="86868" bIns="43434">
            <a:spAutoFit/>
          </a:bodyPr>
          <a:lstStyle>
            <a:defPPr>
              <a:defRPr lang="zh-CN"/>
            </a:defPPr>
            <a:lvl1pPr marR="0" lvl="0" indent="0" algn="ctr" fontAlgn="auto">
              <a:lnSpc>
                <a:spcPct val="100000"/>
              </a:lnSpc>
              <a:spcBef>
                <a:spcPts val="0"/>
              </a:spcBef>
              <a:spcAft>
                <a:spcPts val="0"/>
              </a:spcAft>
              <a:buClrTx/>
              <a:buSzTx/>
              <a:buFontTx/>
              <a:buNone/>
              <a:defRPr kumimoji="0" sz="1600" b="0" i="1" u="none" strike="noStrike" cap="none" spc="300" normalizeH="0" baseline="0">
                <a:ln>
                  <a:noFill/>
                </a:ln>
                <a:gradFill>
                  <a:gsLst>
                    <a:gs pos="0">
                      <a:schemeClr val="accent1">
                        <a:lumMod val="85000"/>
                        <a:lumOff val="15000"/>
                      </a:schemeClr>
                    </a:gs>
                    <a:gs pos="100000">
                      <a:schemeClr val="accent1"/>
                    </a:gs>
                  </a:gsLst>
                  <a:lin ang="5400000" scaled="1"/>
                </a:gradFill>
                <a:effectLst>
                  <a:outerShdw blurRad="190500" dist="38100" dir="2700000" algn="tl">
                    <a:schemeClr val="accent1">
                      <a:lumMod val="60000"/>
                      <a:lumOff val="40000"/>
                      <a:alpha val="43000"/>
                    </a:schemeClr>
                  </a:outerShdw>
                </a:effectLst>
                <a:uLnTx/>
                <a:uFillTx/>
                <a:latin typeface="思源宋体 CN Heavy" panose="02020900000000000000" pitchFamily="18" charset="-122"/>
                <a:ea typeface="思源宋体 CN Heavy" panose="02020900000000000000" pitchFamily="18" charset="-122"/>
              </a:defRPr>
            </a:lvl1pPr>
          </a:lstStyle>
          <a:p>
            <a:r>
              <a:rPr lang="zh-CN" altLang="en-US" sz="1520" dirty="0">
                <a:gradFill>
                  <a:gsLst>
                    <a:gs pos="0">
                      <a:schemeClr val="accent2">
                        <a:lumMod val="90000"/>
                        <a:lumOff val="10000"/>
                      </a:schemeClr>
                    </a:gs>
                    <a:gs pos="100000">
                      <a:schemeClr val="accent2"/>
                    </a:gs>
                  </a:gsLst>
                  <a:lin ang="5400000" scaled="1"/>
                </a:gradFill>
                <a:effectLst>
                  <a:outerShdw blurRad="180975" dist="36195" dir="2700000" algn="tl">
                    <a:schemeClr val="accent2">
                      <a:lumMod val="60000"/>
                      <a:lumOff val="40000"/>
                      <a:alpha val="43000"/>
                    </a:schemeClr>
                  </a:outerShdw>
                </a:effectLst>
              </a:rPr>
              <a:t>目标</a:t>
            </a:r>
            <a:endParaRPr lang="en-US" altLang="zh-CN" sz="1520" dirty="0">
              <a:gradFill>
                <a:gsLst>
                  <a:gs pos="0">
                    <a:schemeClr val="accent2">
                      <a:lumMod val="90000"/>
                      <a:lumOff val="10000"/>
                    </a:schemeClr>
                  </a:gs>
                  <a:gs pos="100000">
                    <a:schemeClr val="accent2"/>
                  </a:gs>
                </a:gsLst>
                <a:lin ang="5400000" scaled="1"/>
              </a:gradFill>
              <a:effectLst>
                <a:outerShdw blurRad="180975" dist="36195" dir="2700000" algn="tl">
                  <a:schemeClr val="accent2">
                    <a:lumMod val="60000"/>
                    <a:lumOff val="40000"/>
                    <a:alpha val="43000"/>
                  </a:schemeClr>
                </a:outerShdw>
              </a:effectLst>
            </a:endParaRPr>
          </a:p>
          <a:p>
            <a:r>
              <a:rPr lang="zh-CN" altLang="en-US" sz="1520" dirty="0">
                <a:gradFill>
                  <a:gsLst>
                    <a:gs pos="0">
                      <a:schemeClr val="accent2">
                        <a:lumMod val="90000"/>
                        <a:lumOff val="10000"/>
                      </a:schemeClr>
                    </a:gs>
                    <a:gs pos="100000">
                      <a:schemeClr val="accent2"/>
                    </a:gs>
                  </a:gsLst>
                  <a:lin ang="5400000" scaled="1"/>
                </a:gradFill>
                <a:effectLst>
                  <a:outerShdw blurRad="180975" dist="36195" dir="2700000" algn="tl">
                    <a:schemeClr val="accent2">
                      <a:lumMod val="60000"/>
                      <a:lumOff val="40000"/>
                      <a:alpha val="43000"/>
                    </a:schemeClr>
                  </a:outerShdw>
                </a:effectLst>
              </a:rPr>
              <a:t>人群</a:t>
            </a:r>
            <a:endParaRPr lang="en-US" altLang="zh-CN" sz="1520" dirty="0">
              <a:gradFill>
                <a:gsLst>
                  <a:gs pos="0">
                    <a:schemeClr val="accent2">
                      <a:lumMod val="90000"/>
                      <a:lumOff val="10000"/>
                    </a:schemeClr>
                  </a:gs>
                  <a:gs pos="100000">
                    <a:schemeClr val="accent2"/>
                  </a:gs>
                </a:gsLst>
                <a:lin ang="5400000" scaled="1"/>
              </a:gradFill>
              <a:effectLst>
                <a:outerShdw blurRad="180975" dist="36195" dir="2700000" algn="tl">
                  <a:schemeClr val="accent2">
                    <a:lumMod val="60000"/>
                    <a:lumOff val="40000"/>
                    <a:alpha val="43000"/>
                  </a:schemeClr>
                </a:outerShdw>
              </a:effectLst>
            </a:endParaRPr>
          </a:p>
        </p:txBody>
      </p:sp>
      <p:sp>
        <p:nvSpPr>
          <p:cNvPr id="29" name="文本框 28"/>
          <p:cNvSpPr txBox="1"/>
          <p:nvPr>
            <p:custDataLst>
              <p:tags r:id="rId9"/>
            </p:custDataLst>
          </p:nvPr>
        </p:nvSpPr>
        <p:spPr>
          <a:xfrm>
            <a:off x="1499146" y="4565530"/>
            <a:ext cx="638380" cy="555998"/>
          </a:xfrm>
          <a:prstGeom prst="rect">
            <a:avLst/>
          </a:prstGeom>
          <a:noFill/>
          <a:effectLst/>
        </p:spPr>
        <p:txBody>
          <a:bodyPr wrap="square" lIns="86868" tIns="43434" rIns="86868" bIns="43434">
            <a:spAutoFit/>
          </a:bodyPr>
          <a:lstStyle>
            <a:defPPr>
              <a:defRPr lang="zh-CN"/>
            </a:defPPr>
            <a:lvl1pPr marR="0" lvl="0" indent="0" algn="ctr" fontAlgn="auto">
              <a:lnSpc>
                <a:spcPct val="100000"/>
              </a:lnSpc>
              <a:spcBef>
                <a:spcPts val="0"/>
              </a:spcBef>
              <a:spcAft>
                <a:spcPts val="0"/>
              </a:spcAft>
              <a:buClrTx/>
              <a:buSzTx/>
              <a:buFontTx/>
              <a:buNone/>
              <a:defRPr kumimoji="0" sz="1600" b="0" i="1" u="none" strike="noStrike" cap="none" spc="300" normalizeH="0" baseline="0">
                <a:ln>
                  <a:noFill/>
                </a:ln>
                <a:gradFill>
                  <a:gsLst>
                    <a:gs pos="0">
                      <a:schemeClr val="accent1">
                        <a:lumMod val="85000"/>
                        <a:lumOff val="15000"/>
                      </a:schemeClr>
                    </a:gs>
                    <a:gs pos="100000">
                      <a:schemeClr val="accent1"/>
                    </a:gs>
                  </a:gsLst>
                  <a:lin ang="5400000" scaled="1"/>
                </a:gradFill>
                <a:effectLst>
                  <a:outerShdw blurRad="190500" dist="38100" dir="2700000" algn="tl">
                    <a:schemeClr val="accent1">
                      <a:lumMod val="60000"/>
                      <a:lumOff val="40000"/>
                      <a:alpha val="43000"/>
                    </a:schemeClr>
                  </a:outerShdw>
                </a:effectLst>
                <a:uLnTx/>
                <a:uFillTx/>
                <a:latin typeface="思源宋体 CN Heavy" panose="02020900000000000000" pitchFamily="18" charset="-122"/>
                <a:ea typeface="思源宋体 CN Heavy" panose="02020900000000000000" pitchFamily="18" charset="-122"/>
              </a:defRPr>
            </a:lvl1pPr>
          </a:lstStyle>
          <a:p>
            <a:r>
              <a:rPr lang="zh-CN" altLang="en-US" sz="1520" dirty="0">
                <a:gradFill>
                  <a:gsLst>
                    <a:gs pos="0">
                      <a:schemeClr val="accent3">
                        <a:lumMod val="85000"/>
                        <a:lumOff val="15000"/>
                      </a:schemeClr>
                    </a:gs>
                    <a:gs pos="100000">
                      <a:schemeClr val="accent3"/>
                    </a:gs>
                  </a:gsLst>
                  <a:lin ang="5400000" scaled="1"/>
                </a:gradFill>
                <a:effectLst>
                  <a:outerShdw blurRad="180975" dist="36195" dir="2700000" algn="tl">
                    <a:schemeClr val="accent3">
                      <a:lumMod val="60000"/>
                      <a:lumOff val="40000"/>
                      <a:alpha val="43000"/>
                    </a:schemeClr>
                  </a:outerShdw>
                </a:effectLst>
              </a:rPr>
              <a:t>执行</a:t>
            </a:r>
            <a:endParaRPr lang="en-US" altLang="zh-CN" sz="1520" dirty="0">
              <a:gradFill>
                <a:gsLst>
                  <a:gs pos="0">
                    <a:schemeClr val="accent3">
                      <a:lumMod val="85000"/>
                      <a:lumOff val="15000"/>
                    </a:schemeClr>
                  </a:gs>
                  <a:gs pos="100000">
                    <a:schemeClr val="accent3"/>
                  </a:gs>
                </a:gsLst>
                <a:lin ang="5400000" scaled="1"/>
              </a:gradFill>
              <a:effectLst>
                <a:outerShdw blurRad="180975" dist="36195" dir="2700000" algn="tl">
                  <a:schemeClr val="accent3">
                    <a:lumMod val="60000"/>
                    <a:lumOff val="40000"/>
                    <a:alpha val="43000"/>
                  </a:schemeClr>
                </a:outerShdw>
              </a:effectLst>
            </a:endParaRPr>
          </a:p>
          <a:p>
            <a:r>
              <a:rPr lang="zh-CN" altLang="en-US" sz="1520" dirty="0">
                <a:gradFill>
                  <a:gsLst>
                    <a:gs pos="0">
                      <a:schemeClr val="accent3">
                        <a:lumMod val="85000"/>
                        <a:lumOff val="15000"/>
                      </a:schemeClr>
                    </a:gs>
                    <a:gs pos="100000">
                      <a:schemeClr val="accent3"/>
                    </a:gs>
                  </a:gsLst>
                  <a:lin ang="5400000" scaled="1"/>
                </a:gradFill>
                <a:effectLst>
                  <a:outerShdw blurRad="180975" dist="36195" dir="2700000" algn="tl">
                    <a:schemeClr val="accent3">
                      <a:lumMod val="60000"/>
                      <a:lumOff val="40000"/>
                      <a:alpha val="43000"/>
                    </a:schemeClr>
                  </a:outerShdw>
                </a:effectLst>
              </a:rPr>
              <a:t>策略</a:t>
            </a:r>
            <a:endParaRPr lang="en-US" altLang="zh-CN" sz="1520" dirty="0">
              <a:gradFill>
                <a:gsLst>
                  <a:gs pos="0">
                    <a:schemeClr val="accent3">
                      <a:lumMod val="85000"/>
                      <a:lumOff val="15000"/>
                    </a:schemeClr>
                  </a:gs>
                  <a:gs pos="100000">
                    <a:schemeClr val="accent3"/>
                  </a:gs>
                </a:gsLst>
                <a:lin ang="5400000" scaled="1"/>
              </a:gradFill>
              <a:effectLst>
                <a:outerShdw blurRad="180975" dist="36195" dir="2700000" algn="tl">
                  <a:schemeClr val="accent3">
                    <a:lumMod val="60000"/>
                    <a:lumOff val="40000"/>
                    <a:alpha val="43000"/>
                  </a:schemeClr>
                </a:outerShdw>
              </a:effectLst>
            </a:endParaRPr>
          </a:p>
        </p:txBody>
      </p:sp>
      <p:sp>
        <p:nvSpPr>
          <p:cNvPr id="31" name="文本框 30"/>
          <p:cNvSpPr txBox="1"/>
          <p:nvPr>
            <p:custDataLst>
              <p:tags r:id="rId10"/>
            </p:custDataLst>
          </p:nvPr>
        </p:nvSpPr>
        <p:spPr>
          <a:xfrm>
            <a:off x="2364261" y="1186558"/>
            <a:ext cx="7462235" cy="497059"/>
          </a:xfrm>
          <a:prstGeom prst="rect">
            <a:avLst/>
          </a:prstGeom>
          <a:noFill/>
          <a:effectLst/>
        </p:spPr>
        <p:txBody>
          <a:bodyPr wrap="square" lIns="86868" tIns="43434" rIns="86868" bIns="43434">
            <a:spAutoFit/>
          </a:bodyPr>
          <a:lstStyle/>
          <a:p>
            <a:pPr marL="0" marR="0" lvl="0" indent="0" algn="ctr" defTabSz="914400" rtl="0" eaLnBrk="1" fontAlgn="auto" latinLnBrk="0" hangingPunct="1">
              <a:lnSpc>
                <a:spcPct val="100000"/>
              </a:lnSpc>
              <a:spcBef>
                <a:spcPts val="0"/>
              </a:spcBef>
              <a:buClrTx/>
              <a:buSzTx/>
              <a:buFontTx/>
              <a:buNone/>
              <a:defRPr/>
            </a:pPr>
            <a:r>
              <a:rPr kumimoji="0" lang="zh-CN" altLang="en-US" sz="2660" b="0" i="1" u="none" strike="noStrike" kern="1200" cap="none" spc="300" normalizeH="0" baseline="0" noProof="0" dirty="0">
                <a:ln>
                  <a:noFill/>
                </a:ln>
                <a:gradFill>
                  <a:gsLst>
                    <a:gs pos="0">
                      <a:schemeClr val="accent1">
                        <a:lumMod val="85000"/>
                        <a:lumOff val="15000"/>
                      </a:schemeClr>
                    </a:gs>
                    <a:gs pos="100000">
                      <a:schemeClr val="accent1"/>
                    </a:gs>
                  </a:gsLst>
                  <a:lin ang="5400000" scaled="1"/>
                </a:gradFill>
                <a:effectLst>
                  <a:outerShdw blurRad="180975" dist="36195" dir="2700000" algn="tl">
                    <a:schemeClr val="accent1">
                      <a:lumMod val="60000"/>
                      <a:lumOff val="40000"/>
                      <a:alpha val="43000"/>
                    </a:schemeClr>
                  </a:outerShdw>
                </a:effectLst>
                <a:uLnTx/>
                <a:uFillTx/>
                <a:latin typeface="思源宋体 CN Heavy" panose="02020900000000000000" pitchFamily="18" charset="-122"/>
                <a:ea typeface="思源宋体 CN Heavy" panose="02020900000000000000" pitchFamily="18" charset="-122"/>
              </a:rPr>
              <a:t>时尚不止一瞬间，我们与你同行</a:t>
            </a:r>
            <a:endParaRPr kumimoji="0" lang="en-US" altLang="zh-CN" sz="2660" b="0" i="1" u="none" strike="noStrike" kern="1200" cap="none" spc="300" normalizeH="0" baseline="0" noProof="0" dirty="0">
              <a:ln>
                <a:noFill/>
              </a:ln>
              <a:gradFill>
                <a:gsLst>
                  <a:gs pos="0">
                    <a:schemeClr val="accent1">
                      <a:lumMod val="85000"/>
                      <a:lumOff val="15000"/>
                    </a:schemeClr>
                  </a:gs>
                  <a:gs pos="100000">
                    <a:schemeClr val="accent1"/>
                  </a:gs>
                </a:gsLst>
                <a:lin ang="5400000" scaled="1"/>
              </a:gradFill>
              <a:effectLst>
                <a:outerShdw blurRad="180975" dist="36195" dir="2700000" algn="tl">
                  <a:schemeClr val="accent1">
                    <a:lumMod val="60000"/>
                    <a:lumOff val="40000"/>
                    <a:alpha val="43000"/>
                  </a:schemeClr>
                </a:outerShdw>
              </a:effectLst>
              <a:uLnTx/>
              <a:uFillTx/>
              <a:latin typeface="思源宋体 CN Heavy" panose="02020900000000000000" pitchFamily="18" charset="-122"/>
              <a:ea typeface="思源宋体 CN Heavy" panose="02020900000000000000" pitchFamily="18" charset="-122"/>
            </a:endParaRPr>
          </a:p>
        </p:txBody>
      </p:sp>
      <p:sp>
        <p:nvSpPr>
          <p:cNvPr id="451" name="椭圆 450"/>
          <p:cNvSpPr/>
          <p:nvPr>
            <p:custDataLst>
              <p:tags r:id="rId11"/>
            </p:custDataLst>
          </p:nvPr>
        </p:nvSpPr>
        <p:spPr>
          <a:xfrm>
            <a:off x="1441306" y="1860484"/>
            <a:ext cx="751914" cy="751914"/>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41300" dist="117272"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3817" tIns="46909" rIns="93817" bIns="46909" rtlCol="0" anchor="ctr">
            <a:noAutofit/>
          </a:bodyPr>
          <a:lstStyle/>
          <a:p>
            <a:pPr algn="ctr"/>
            <a:endParaRPr lang="zh-CN" altLang="en-US" sz="1845">
              <a:solidFill>
                <a:schemeClr val="bg1"/>
              </a:solidFill>
              <a:effectLst>
                <a:outerShdw blurRad="130302" dist="39091" dir="2699985" algn="tl">
                  <a:srgbClr val="000000">
                    <a:alpha val="40000"/>
                  </a:srgbClr>
                </a:outerShdw>
              </a:effectLst>
              <a:latin typeface="+mj-ea"/>
              <a:ea typeface="+mj-ea"/>
            </a:endParaRPr>
          </a:p>
        </p:txBody>
      </p:sp>
      <p:sp>
        <p:nvSpPr>
          <p:cNvPr id="26" name="文本框 25"/>
          <p:cNvSpPr txBox="1"/>
          <p:nvPr/>
        </p:nvSpPr>
        <p:spPr>
          <a:xfrm>
            <a:off x="1520377" y="1959725"/>
            <a:ext cx="565283" cy="555536"/>
          </a:xfrm>
          <a:prstGeom prst="rect">
            <a:avLst/>
          </a:prstGeom>
          <a:noFill/>
          <a:effectLst/>
        </p:spPr>
        <p:txBody>
          <a:bodyPr wrap="none" lIns="86868" tIns="43434" rIns="86868" bIns="43434" rtlCol="0">
            <a:spAutoFit/>
          </a:bodyPr>
          <a:lstStyle/>
          <a:p>
            <a:r>
              <a:rPr kumimoji="0" lang="zh-CN" altLang="en-US" sz="1520" b="0" i="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rPr>
              <a:t>品牌</a:t>
            </a:r>
            <a:endParaRPr kumimoji="0" lang="en-US" altLang="zh-CN" sz="1520" b="0" i="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endParaRPr>
          </a:p>
          <a:p>
            <a:r>
              <a:rPr kumimoji="0" lang="zh-CN" altLang="en-US" sz="1520" b="0" i="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rPr>
              <a:t>定位</a:t>
            </a:r>
            <a:endParaRPr lang="en-US" altLang="zh-CN" sz="1520" dirty="0">
              <a:solidFill>
                <a:schemeClr val="bg1"/>
              </a:solidFill>
              <a:latin typeface="思源宋体 CN Heavy" panose="02020900000000000000" pitchFamily="18" charset="-122"/>
              <a:ea typeface="思源宋体 CN Heavy" panose="02020900000000000000" pitchFamily="18" charset="-122"/>
            </a:endParaRPr>
          </a:p>
        </p:txBody>
      </p:sp>
      <p:sp>
        <p:nvSpPr>
          <p:cNvPr id="453" name="文本框 452"/>
          <p:cNvSpPr txBox="1"/>
          <p:nvPr/>
        </p:nvSpPr>
        <p:spPr>
          <a:xfrm>
            <a:off x="1504121" y="2344715"/>
            <a:ext cx="9162672" cy="292388"/>
          </a:xfrm>
          <a:prstGeom prst="rect">
            <a:avLst/>
          </a:prstGeom>
          <a:noFill/>
          <a:effectLst/>
        </p:spPr>
        <p:txBody>
          <a:bodyPr wrap="square" lIns="86868" tIns="43434" rIns="86868" bIns="43434">
            <a:spAutoFit/>
          </a:bodyPr>
          <a:lstStyle/>
          <a:p>
            <a:pPr algn="ctr"/>
            <a:r>
              <a:rPr lang="zh-CN" altLang="en-US" sz="1330" b="0" i="0" dirty="0">
                <a:solidFill>
                  <a:srgbClr val="374151"/>
                </a:solidFill>
                <a:effectLst/>
                <a:latin typeface="Söhne"/>
              </a:rPr>
              <a:t>致力于为追求个性化、时尚潮流的年轻女性提供优质的服装产品和全方位的时尚体验。</a:t>
            </a:r>
            <a:endParaRPr lang="zh-CN" altLang="en-US" sz="1330" dirty="0"/>
          </a:p>
        </p:txBody>
      </p:sp>
      <p:sp>
        <p:nvSpPr>
          <p:cNvPr id="463" name="任意多边形: 形状 462"/>
          <p:cNvSpPr/>
          <p:nvPr>
            <p:custDataLst>
              <p:tags r:id="rId12"/>
            </p:custDataLst>
          </p:nvPr>
        </p:nvSpPr>
        <p:spPr>
          <a:xfrm>
            <a:off x="4624860" y="1927055"/>
            <a:ext cx="751742" cy="374836"/>
          </a:xfrm>
          <a:custGeom>
            <a:avLst/>
            <a:gdLst>
              <a:gd name="connsiteX0" fmla="*/ 0 w 791307"/>
              <a:gd name="connsiteY0" fmla="*/ 0 h 394564"/>
              <a:gd name="connsiteX1" fmla="*/ 131885 w 791307"/>
              <a:gd name="connsiteY1" fmla="*/ 0 h 394564"/>
              <a:gd name="connsiteX2" fmla="*/ 329711 w 791307"/>
              <a:gd name="connsiteY2" fmla="*/ 0 h 394564"/>
              <a:gd name="connsiteX3" fmla="*/ 791307 w 791307"/>
              <a:gd name="connsiteY3" fmla="*/ 0 h 394564"/>
              <a:gd name="connsiteX4" fmla="*/ 791307 w 791307"/>
              <a:gd name="connsiteY4" fmla="*/ 44672 h 394564"/>
              <a:gd name="connsiteX5" fmla="*/ 791307 w 791307"/>
              <a:gd name="connsiteY5" fmla="*/ 111680 h 394564"/>
              <a:gd name="connsiteX6" fmla="*/ 791307 w 791307"/>
              <a:gd name="connsiteY6" fmla="*/ 268033 h 394564"/>
              <a:gd name="connsiteX7" fmla="*/ 470452 w 791307"/>
              <a:gd name="connsiteY7" fmla="*/ 268033 h 394564"/>
              <a:gd name="connsiteX8" fmla="*/ 397064 w 791307"/>
              <a:gd name="connsiteY8" fmla="*/ 394564 h 394564"/>
              <a:gd name="connsiteX9" fmla="*/ 323676 w 791307"/>
              <a:gd name="connsiteY9" fmla="*/ 268033 h 394564"/>
              <a:gd name="connsiteX10" fmla="*/ 131885 w 791307"/>
              <a:gd name="connsiteY10" fmla="*/ 268033 h 394564"/>
              <a:gd name="connsiteX11" fmla="*/ 0 w 791307"/>
              <a:gd name="connsiteY11" fmla="*/ 268033 h 394564"/>
              <a:gd name="connsiteX12" fmla="*/ 0 w 791307"/>
              <a:gd name="connsiteY12" fmla="*/ 124322 h 394564"/>
              <a:gd name="connsiteX13" fmla="*/ 0 w 791307"/>
              <a:gd name="connsiteY13" fmla="*/ 111680 h 394564"/>
              <a:gd name="connsiteX14" fmla="*/ 0 w 791307"/>
              <a:gd name="connsiteY14" fmla="*/ 44672 h 39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1307" h="394564">
                <a:moveTo>
                  <a:pt x="0" y="0"/>
                </a:moveTo>
                <a:lnTo>
                  <a:pt x="131885" y="0"/>
                </a:lnTo>
                <a:lnTo>
                  <a:pt x="329711" y="0"/>
                </a:lnTo>
                <a:lnTo>
                  <a:pt x="791307" y="0"/>
                </a:lnTo>
                <a:lnTo>
                  <a:pt x="791307" y="44672"/>
                </a:lnTo>
                <a:lnTo>
                  <a:pt x="791307" y="111680"/>
                </a:lnTo>
                <a:lnTo>
                  <a:pt x="791307" y="268033"/>
                </a:lnTo>
                <a:lnTo>
                  <a:pt x="470452" y="268033"/>
                </a:lnTo>
                <a:lnTo>
                  <a:pt x="397064" y="394564"/>
                </a:lnTo>
                <a:lnTo>
                  <a:pt x="323676" y="268033"/>
                </a:lnTo>
                <a:lnTo>
                  <a:pt x="131885" y="268033"/>
                </a:lnTo>
                <a:lnTo>
                  <a:pt x="0" y="268033"/>
                </a:lnTo>
                <a:lnTo>
                  <a:pt x="0" y="124322"/>
                </a:lnTo>
                <a:lnTo>
                  <a:pt x="0" y="111680"/>
                </a:lnTo>
                <a:lnTo>
                  <a:pt x="0" y="44672"/>
                </a:ln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41300" dist="117272"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3817" tIns="46909" rIns="93817" bIns="46909" rtlCol="0" anchor="ctr">
            <a:noAutofit/>
          </a:bodyPr>
          <a:lstStyle/>
          <a:p>
            <a:pPr algn="ctr"/>
            <a:endParaRPr lang="zh-CN" altLang="en-US" sz="1845" dirty="0">
              <a:solidFill>
                <a:schemeClr val="bg1"/>
              </a:solidFill>
              <a:effectLst>
                <a:outerShdw blurRad="130302" dist="39091" dir="2699985" algn="tl">
                  <a:srgbClr val="000000">
                    <a:alpha val="40000"/>
                  </a:srgbClr>
                </a:outerShdw>
              </a:effectLst>
              <a:latin typeface="+mj-ea"/>
              <a:ea typeface="+mj-ea"/>
            </a:endParaRPr>
          </a:p>
        </p:txBody>
      </p:sp>
      <p:sp>
        <p:nvSpPr>
          <p:cNvPr id="464" name="任意多边形: 形状 463"/>
          <p:cNvSpPr/>
          <p:nvPr>
            <p:custDataLst>
              <p:tags r:id="rId13"/>
            </p:custDataLst>
          </p:nvPr>
        </p:nvSpPr>
        <p:spPr>
          <a:xfrm>
            <a:off x="5701411" y="1927055"/>
            <a:ext cx="751742" cy="374836"/>
          </a:xfrm>
          <a:custGeom>
            <a:avLst/>
            <a:gdLst>
              <a:gd name="connsiteX0" fmla="*/ 0 w 791307"/>
              <a:gd name="connsiteY0" fmla="*/ 0 h 394564"/>
              <a:gd name="connsiteX1" fmla="*/ 131885 w 791307"/>
              <a:gd name="connsiteY1" fmla="*/ 0 h 394564"/>
              <a:gd name="connsiteX2" fmla="*/ 329711 w 791307"/>
              <a:gd name="connsiteY2" fmla="*/ 0 h 394564"/>
              <a:gd name="connsiteX3" fmla="*/ 791307 w 791307"/>
              <a:gd name="connsiteY3" fmla="*/ 0 h 394564"/>
              <a:gd name="connsiteX4" fmla="*/ 791307 w 791307"/>
              <a:gd name="connsiteY4" fmla="*/ 44672 h 394564"/>
              <a:gd name="connsiteX5" fmla="*/ 791307 w 791307"/>
              <a:gd name="connsiteY5" fmla="*/ 111680 h 394564"/>
              <a:gd name="connsiteX6" fmla="*/ 791307 w 791307"/>
              <a:gd name="connsiteY6" fmla="*/ 268033 h 394564"/>
              <a:gd name="connsiteX7" fmla="*/ 470452 w 791307"/>
              <a:gd name="connsiteY7" fmla="*/ 268033 h 394564"/>
              <a:gd name="connsiteX8" fmla="*/ 397064 w 791307"/>
              <a:gd name="connsiteY8" fmla="*/ 394564 h 394564"/>
              <a:gd name="connsiteX9" fmla="*/ 323676 w 791307"/>
              <a:gd name="connsiteY9" fmla="*/ 268033 h 394564"/>
              <a:gd name="connsiteX10" fmla="*/ 131885 w 791307"/>
              <a:gd name="connsiteY10" fmla="*/ 268033 h 394564"/>
              <a:gd name="connsiteX11" fmla="*/ 0 w 791307"/>
              <a:gd name="connsiteY11" fmla="*/ 268033 h 394564"/>
              <a:gd name="connsiteX12" fmla="*/ 0 w 791307"/>
              <a:gd name="connsiteY12" fmla="*/ 124322 h 394564"/>
              <a:gd name="connsiteX13" fmla="*/ 0 w 791307"/>
              <a:gd name="connsiteY13" fmla="*/ 111680 h 394564"/>
              <a:gd name="connsiteX14" fmla="*/ 0 w 791307"/>
              <a:gd name="connsiteY14" fmla="*/ 44672 h 39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1307" h="394564">
                <a:moveTo>
                  <a:pt x="0" y="0"/>
                </a:moveTo>
                <a:lnTo>
                  <a:pt x="131885" y="0"/>
                </a:lnTo>
                <a:lnTo>
                  <a:pt x="329711" y="0"/>
                </a:lnTo>
                <a:lnTo>
                  <a:pt x="791307" y="0"/>
                </a:lnTo>
                <a:lnTo>
                  <a:pt x="791307" y="44672"/>
                </a:lnTo>
                <a:lnTo>
                  <a:pt x="791307" y="111680"/>
                </a:lnTo>
                <a:lnTo>
                  <a:pt x="791307" y="268033"/>
                </a:lnTo>
                <a:lnTo>
                  <a:pt x="470452" y="268033"/>
                </a:lnTo>
                <a:lnTo>
                  <a:pt x="397064" y="394564"/>
                </a:lnTo>
                <a:lnTo>
                  <a:pt x="323676" y="268033"/>
                </a:lnTo>
                <a:lnTo>
                  <a:pt x="131885" y="268033"/>
                </a:lnTo>
                <a:lnTo>
                  <a:pt x="0" y="268033"/>
                </a:lnTo>
                <a:lnTo>
                  <a:pt x="0" y="124322"/>
                </a:lnTo>
                <a:lnTo>
                  <a:pt x="0" y="111680"/>
                </a:lnTo>
                <a:lnTo>
                  <a:pt x="0" y="44672"/>
                </a:ln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41300" dist="117272"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3817" tIns="46909" rIns="93817" bIns="46909" rtlCol="0" anchor="ctr">
            <a:noAutofit/>
          </a:bodyPr>
          <a:lstStyle/>
          <a:p>
            <a:pPr algn="ctr"/>
            <a:endParaRPr lang="zh-CN" altLang="en-US" sz="1845" dirty="0">
              <a:solidFill>
                <a:schemeClr val="bg1"/>
              </a:solidFill>
              <a:effectLst>
                <a:outerShdw blurRad="130302" dist="39091" dir="2699985" algn="tl">
                  <a:srgbClr val="000000">
                    <a:alpha val="40000"/>
                  </a:srgbClr>
                </a:outerShdw>
              </a:effectLst>
              <a:latin typeface="+mj-ea"/>
              <a:ea typeface="+mj-ea"/>
            </a:endParaRPr>
          </a:p>
        </p:txBody>
      </p:sp>
      <p:sp>
        <p:nvSpPr>
          <p:cNvPr id="467" name="任意多边形: 形状 466"/>
          <p:cNvSpPr/>
          <p:nvPr>
            <p:custDataLst>
              <p:tags r:id="rId14"/>
            </p:custDataLst>
          </p:nvPr>
        </p:nvSpPr>
        <p:spPr>
          <a:xfrm>
            <a:off x="6795629" y="1927055"/>
            <a:ext cx="751742" cy="374836"/>
          </a:xfrm>
          <a:custGeom>
            <a:avLst/>
            <a:gdLst>
              <a:gd name="connsiteX0" fmla="*/ 0 w 791307"/>
              <a:gd name="connsiteY0" fmla="*/ 0 h 394564"/>
              <a:gd name="connsiteX1" fmla="*/ 131885 w 791307"/>
              <a:gd name="connsiteY1" fmla="*/ 0 h 394564"/>
              <a:gd name="connsiteX2" fmla="*/ 329711 w 791307"/>
              <a:gd name="connsiteY2" fmla="*/ 0 h 394564"/>
              <a:gd name="connsiteX3" fmla="*/ 791307 w 791307"/>
              <a:gd name="connsiteY3" fmla="*/ 0 h 394564"/>
              <a:gd name="connsiteX4" fmla="*/ 791307 w 791307"/>
              <a:gd name="connsiteY4" fmla="*/ 44672 h 394564"/>
              <a:gd name="connsiteX5" fmla="*/ 791307 w 791307"/>
              <a:gd name="connsiteY5" fmla="*/ 111680 h 394564"/>
              <a:gd name="connsiteX6" fmla="*/ 791307 w 791307"/>
              <a:gd name="connsiteY6" fmla="*/ 268033 h 394564"/>
              <a:gd name="connsiteX7" fmla="*/ 470452 w 791307"/>
              <a:gd name="connsiteY7" fmla="*/ 268033 h 394564"/>
              <a:gd name="connsiteX8" fmla="*/ 397064 w 791307"/>
              <a:gd name="connsiteY8" fmla="*/ 394564 h 394564"/>
              <a:gd name="connsiteX9" fmla="*/ 323676 w 791307"/>
              <a:gd name="connsiteY9" fmla="*/ 268033 h 394564"/>
              <a:gd name="connsiteX10" fmla="*/ 131885 w 791307"/>
              <a:gd name="connsiteY10" fmla="*/ 268033 h 394564"/>
              <a:gd name="connsiteX11" fmla="*/ 0 w 791307"/>
              <a:gd name="connsiteY11" fmla="*/ 268033 h 394564"/>
              <a:gd name="connsiteX12" fmla="*/ 0 w 791307"/>
              <a:gd name="connsiteY12" fmla="*/ 124322 h 394564"/>
              <a:gd name="connsiteX13" fmla="*/ 0 w 791307"/>
              <a:gd name="connsiteY13" fmla="*/ 111680 h 394564"/>
              <a:gd name="connsiteX14" fmla="*/ 0 w 791307"/>
              <a:gd name="connsiteY14" fmla="*/ 44672 h 39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1307" h="394564">
                <a:moveTo>
                  <a:pt x="0" y="0"/>
                </a:moveTo>
                <a:lnTo>
                  <a:pt x="131885" y="0"/>
                </a:lnTo>
                <a:lnTo>
                  <a:pt x="329711" y="0"/>
                </a:lnTo>
                <a:lnTo>
                  <a:pt x="791307" y="0"/>
                </a:lnTo>
                <a:lnTo>
                  <a:pt x="791307" y="44672"/>
                </a:lnTo>
                <a:lnTo>
                  <a:pt x="791307" y="111680"/>
                </a:lnTo>
                <a:lnTo>
                  <a:pt x="791307" y="268033"/>
                </a:lnTo>
                <a:lnTo>
                  <a:pt x="470452" y="268033"/>
                </a:lnTo>
                <a:lnTo>
                  <a:pt x="397064" y="394564"/>
                </a:lnTo>
                <a:lnTo>
                  <a:pt x="323676" y="268033"/>
                </a:lnTo>
                <a:lnTo>
                  <a:pt x="131885" y="268033"/>
                </a:lnTo>
                <a:lnTo>
                  <a:pt x="0" y="268033"/>
                </a:lnTo>
                <a:lnTo>
                  <a:pt x="0" y="124322"/>
                </a:lnTo>
                <a:lnTo>
                  <a:pt x="0" y="111680"/>
                </a:lnTo>
                <a:lnTo>
                  <a:pt x="0" y="44672"/>
                </a:ln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41300" dist="117272"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3817" tIns="46909" rIns="93817" bIns="46909" rtlCol="0" anchor="ctr">
            <a:noAutofit/>
          </a:bodyPr>
          <a:lstStyle/>
          <a:p>
            <a:pPr algn="ctr"/>
            <a:endParaRPr lang="zh-CN" altLang="en-US" sz="1845" dirty="0">
              <a:solidFill>
                <a:schemeClr val="bg1"/>
              </a:solidFill>
              <a:effectLst>
                <a:outerShdw blurRad="130302" dist="39091" dir="2699985" algn="tl">
                  <a:srgbClr val="000000">
                    <a:alpha val="40000"/>
                  </a:srgbClr>
                </a:outerShdw>
              </a:effectLst>
              <a:latin typeface="+mj-ea"/>
              <a:ea typeface="+mj-ea"/>
            </a:endParaRPr>
          </a:p>
        </p:txBody>
      </p:sp>
      <p:sp>
        <p:nvSpPr>
          <p:cNvPr id="468" name="文本框 467"/>
          <p:cNvSpPr txBox="1"/>
          <p:nvPr/>
        </p:nvSpPr>
        <p:spPr>
          <a:xfrm>
            <a:off x="4766819" y="1914813"/>
            <a:ext cx="467821" cy="263149"/>
          </a:xfrm>
          <a:prstGeom prst="rect">
            <a:avLst/>
          </a:prstGeom>
          <a:noFill/>
          <a:effectLst/>
        </p:spPr>
        <p:txBody>
          <a:bodyPr wrap="none" lIns="86868" tIns="43434" rIns="86868" bIns="43434">
            <a:spAutoFit/>
          </a:bodyPr>
          <a:lstStyle/>
          <a:p>
            <a:pPr algn="ctr"/>
            <a:r>
              <a:rPr kumimoji="0" lang="zh-CN" altLang="en-US" sz="1140" b="0" i="0" u="none" strike="noStrike" kern="1200" cap="none" spc="0" normalizeH="0" baseline="0" noProof="0">
                <a:ln>
                  <a:noFill/>
                </a:ln>
                <a:solidFill>
                  <a:schemeClr val="bg1"/>
                </a:solidFill>
                <a:effectLst/>
                <a:uLnTx/>
                <a:uFillTx/>
                <a:latin typeface="思源宋体 CN Heavy" panose="02020900000000000000" pitchFamily="18" charset="-122"/>
                <a:ea typeface="思源宋体 CN Heavy" panose="02020900000000000000" pitchFamily="18" charset="-122"/>
              </a:rPr>
              <a:t>年轻</a:t>
            </a:r>
            <a:endParaRPr lang="en-US" altLang="zh-CN" sz="1140" b="0" i="0" dirty="0">
              <a:solidFill>
                <a:schemeClr val="bg1"/>
              </a:solidFill>
              <a:effectLst/>
              <a:latin typeface="思源宋体 CN Heavy" panose="02020900000000000000" pitchFamily="18" charset="-122"/>
              <a:ea typeface="思源宋体 CN Heavy" panose="02020900000000000000" pitchFamily="18" charset="-122"/>
            </a:endParaRPr>
          </a:p>
        </p:txBody>
      </p:sp>
      <p:sp>
        <p:nvSpPr>
          <p:cNvPr id="469" name="文本框 468"/>
          <p:cNvSpPr txBox="1"/>
          <p:nvPr/>
        </p:nvSpPr>
        <p:spPr>
          <a:xfrm>
            <a:off x="5842838" y="1916447"/>
            <a:ext cx="467821" cy="263149"/>
          </a:xfrm>
          <a:prstGeom prst="rect">
            <a:avLst/>
          </a:prstGeom>
          <a:noFill/>
          <a:effectLst/>
        </p:spPr>
        <p:txBody>
          <a:bodyPr wrap="none" lIns="86868" tIns="43434" rIns="86868" bIns="43434">
            <a:spAutoFit/>
          </a:bodyPr>
          <a:lstStyle/>
          <a:p>
            <a:pPr algn="ctr"/>
            <a:r>
              <a:rPr kumimoji="0" lang="zh-CN" altLang="en-US" sz="1140" b="0" i="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rPr>
              <a:t>时尚</a:t>
            </a:r>
            <a:endParaRPr lang="en-US" altLang="zh-CN" sz="1140" b="0" i="0" dirty="0">
              <a:solidFill>
                <a:schemeClr val="bg1"/>
              </a:solidFill>
              <a:effectLst/>
              <a:latin typeface="思源宋体 CN Heavy" panose="02020900000000000000" pitchFamily="18" charset="-122"/>
              <a:ea typeface="思源宋体 CN Heavy" panose="02020900000000000000" pitchFamily="18" charset="-122"/>
            </a:endParaRPr>
          </a:p>
        </p:txBody>
      </p:sp>
      <p:sp>
        <p:nvSpPr>
          <p:cNvPr id="470" name="文本框 469"/>
          <p:cNvSpPr txBox="1"/>
          <p:nvPr/>
        </p:nvSpPr>
        <p:spPr>
          <a:xfrm>
            <a:off x="6948701" y="1920004"/>
            <a:ext cx="467821" cy="263149"/>
          </a:xfrm>
          <a:prstGeom prst="rect">
            <a:avLst/>
          </a:prstGeom>
          <a:noFill/>
          <a:effectLst/>
        </p:spPr>
        <p:txBody>
          <a:bodyPr wrap="none" lIns="86868" tIns="43434" rIns="86868" bIns="43434">
            <a:spAutoFit/>
          </a:bodyPr>
          <a:lstStyle/>
          <a:p>
            <a:pPr algn="ctr"/>
            <a:r>
              <a:rPr kumimoji="0" lang="zh-CN" altLang="en-US" sz="1140" b="0" i="0" u="none" strike="noStrike" kern="1200" cap="none" spc="0" normalizeH="0" baseline="0" noProof="0">
                <a:ln>
                  <a:noFill/>
                </a:ln>
                <a:solidFill>
                  <a:schemeClr val="bg1"/>
                </a:solidFill>
                <a:effectLst/>
                <a:uLnTx/>
                <a:uFillTx/>
                <a:latin typeface="思源宋体 CN Heavy" panose="02020900000000000000" pitchFamily="18" charset="-122"/>
                <a:ea typeface="思源宋体 CN Heavy" panose="02020900000000000000" pitchFamily="18" charset="-122"/>
              </a:rPr>
              <a:t>品质</a:t>
            </a:r>
            <a:endParaRPr lang="en-US" altLang="zh-CN" sz="1140" b="0" i="0" dirty="0">
              <a:solidFill>
                <a:schemeClr val="bg1"/>
              </a:solidFill>
              <a:effectLst/>
              <a:latin typeface="思源宋体 CN Heavy" panose="02020900000000000000" pitchFamily="18" charset="-122"/>
              <a:ea typeface="思源宋体 CN Heavy" panose="02020900000000000000" pitchFamily="18" charset="-122"/>
            </a:endParaRPr>
          </a:p>
        </p:txBody>
      </p:sp>
      <p:sp>
        <p:nvSpPr>
          <p:cNvPr id="472" name="文本框 471"/>
          <p:cNvSpPr txBox="1"/>
          <p:nvPr/>
        </p:nvSpPr>
        <p:spPr>
          <a:xfrm>
            <a:off x="2667698" y="2817889"/>
            <a:ext cx="3527344" cy="562968"/>
          </a:xfrm>
          <a:prstGeom prst="rect">
            <a:avLst/>
          </a:prstGeom>
          <a:noFill/>
          <a:effectLst/>
        </p:spPr>
        <p:txBody>
          <a:bodyPr wrap="square" lIns="86868" tIns="43434" rIns="86868" bIns="43434">
            <a:spAutoFit/>
          </a:bodyPr>
          <a:lstStyle/>
          <a:p>
            <a:pPr algn="ctr">
              <a:lnSpc>
                <a:spcPct val="120000"/>
              </a:lnSpc>
            </a:pPr>
            <a:r>
              <a:rPr lang="zh-CN" altLang="en-US" sz="1330" b="0" i="0" dirty="0">
                <a:solidFill>
                  <a:schemeClr val="bg1"/>
                </a:solidFill>
                <a:effectLst/>
                <a:latin typeface="Söhne"/>
              </a:rPr>
              <a:t>让每一位顾客都能够发掘自己的美丽和自信，成为自己生活中的时尚</a:t>
            </a:r>
            <a:r>
              <a:rPr lang="en-US" altLang="zh-CN" sz="1330" b="0" i="0">
                <a:solidFill>
                  <a:schemeClr val="bg1"/>
                </a:solidFill>
                <a:effectLst/>
                <a:latin typeface="Söhne"/>
              </a:rPr>
              <a:t>icon</a:t>
            </a:r>
            <a:r>
              <a:rPr lang="zh-CN" altLang="en-US" sz="1330" b="0" i="0">
                <a:solidFill>
                  <a:schemeClr val="bg1"/>
                </a:solidFill>
                <a:effectLst/>
                <a:latin typeface="Söhne"/>
              </a:rPr>
              <a:t>。</a:t>
            </a:r>
            <a:endParaRPr lang="zh-CN" altLang="en-US" sz="1330" dirty="0">
              <a:solidFill>
                <a:schemeClr val="bg1"/>
              </a:solidFill>
            </a:endParaRPr>
          </a:p>
        </p:txBody>
      </p:sp>
      <p:sp>
        <p:nvSpPr>
          <p:cNvPr id="473" name="文本框 472"/>
          <p:cNvSpPr txBox="1"/>
          <p:nvPr/>
        </p:nvSpPr>
        <p:spPr>
          <a:xfrm>
            <a:off x="6927724" y="2817889"/>
            <a:ext cx="3527344" cy="562968"/>
          </a:xfrm>
          <a:prstGeom prst="rect">
            <a:avLst/>
          </a:prstGeom>
          <a:noFill/>
          <a:effectLst/>
        </p:spPr>
        <p:txBody>
          <a:bodyPr wrap="square" lIns="86868" tIns="43434" rIns="86868" bIns="43434">
            <a:spAutoFit/>
          </a:bodyPr>
          <a:lstStyle/>
          <a:p>
            <a:pPr algn="ctr">
              <a:lnSpc>
                <a:spcPct val="120000"/>
              </a:lnSpc>
            </a:pPr>
            <a:r>
              <a:rPr lang="zh-CN" altLang="en-US" sz="1330" b="0" i="0" dirty="0">
                <a:solidFill>
                  <a:schemeClr val="bg1"/>
                </a:solidFill>
                <a:effectLst/>
                <a:latin typeface="Söhne"/>
              </a:rPr>
              <a:t>帮助每一位顾客找到自己的风格，展现内心的独特魅力。</a:t>
            </a:r>
            <a:endParaRPr lang="zh-CN" altLang="en-US" sz="1330" b="0" i="0" dirty="0">
              <a:solidFill>
                <a:schemeClr val="bg1"/>
              </a:solidFill>
              <a:effectLst/>
              <a:latin typeface="Söhne"/>
            </a:endParaRPr>
          </a:p>
        </p:txBody>
      </p:sp>
      <p:sp>
        <p:nvSpPr>
          <p:cNvPr id="475" name="文本框 474"/>
          <p:cNvSpPr txBox="1"/>
          <p:nvPr/>
        </p:nvSpPr>
        <p:spPr>
          <a:xfrm>
            <a:off x="2283721" y="3673206"/>
            <a:ext cx="2814551" cy="563449"/>
          </a:xfrm>
          <a:prstGeom prst="rect">
            <a:avLst/>
          </a:prstGeom>
          <a:noFill/>
          <a:effectLst/>
        </p:spPr>
        <p:txBody>
          <a:bodyPr wrap="square" lIns="86868" tIns="43434" rIns="86868" bIns="43434">
            <a:spAutoFit/>
          </a:bodyPr>
          <a:lstStyle/>
          <a:p>
            <a:pPr algn="ctr">
              <a:lnSpc>
                <a:spcPct val="120000"/>
              </a:lnSpc>
            </a:pPr>
            <a:r>
              <a:rPr lang="en-US" altLang="zh-CN" sz="1330" b="0" i="0" dirty="0">
                <a:solidFill>
                  <a:schemeClr val="bg1"/>
                </a:solidFill>
                <a:effectLst/>
                <a:latin typeface="+mj-ea"/>
                <a:ea typeface="+mj-ea"/>
              </a:rPr>
              <a:t>18-25</a:t>
            </a:r>
            <a:r>
              <a:rPr lang="zh-CN" altLang="en-US" sz="1330" b="0" i="0" dirty="0">
                <a:solidFill>
                  <a:schemeClr val="bg1"/>
                </a:solidFill>
                <a:effectLst/>
                <a:latin typeface="+mj-ea"/>
                <a:ea typeface="+mj-ea"/>
              </a:rPr>
              <a:t>岁的年轻女性</a:t>
            </a:r>
            <a:endParaRPr lang="en-US" altLang="zh-CN" sz="1330" b="0" i="0" dirty="0">
              <a:solidFill>
                <a:schemeClr val="bg1"/>
              </a:solidFill>
              <a:effectLst/>
              <a:latin typeface="+mj-ea"/>
              <a:ea typeface="+mj-ea"/>
            </a:endParaRPr>
          </a:p>
          <a:p>
            <a:pPr algn="ctr">
              <a:lnSpc>
                <a:spcPct val="120000"/>
              </a:lnSpc>
            </a:pPr>
            <a:r>
              <a:rPr lang="zh-CN" altLang="en-US" sz="1330" b="0" i="0" dirty="0">
                <a:solidFill>
                  <a:schemeClr val="bg1"/>
                </a:solidFill>
                <a:effectLst/>
                <a:latin typeface="Söhne"/>
              </a:rPr>
              <a:t>注重时尚潮流，热爱尝试新鲜事物</a:t>
            </a:r>
            <a:endParaRPr lang="zh-CN" altLang="en-US" sz="1330" b="0" i="0" dirty="0">
              <a:solidFill>
                <a:schemeClr val="bg1"/>
              </a:solidFill>
              <a:effectLst/>
              <a:latin typeface="Söhne"/>
            </a:endParaRPr>
          </a:p>
        </p:txBody>
      </p:sp>
      <p:sp>
        <p:nvSpPr>
          <p:cNvPr id="476" name="文本框 475"/>
          <p:cNvSpPr txBox="1"/>
          <p:nvPr/>
        </p:nvSpPr>
        <p:spPr>
          <a:xfrm>
            <a:off x="5156154" y="3673206"/>
            <a:ext cx="2814551" cy="563449"/>
          </a:xfrm>
          <a:prstGeom prst="rect">
            <a:avLst/>
          </a:prstGeom>
          <a:noFill/>
          <a:effectLst/>
        </p:spPr>
        <p:txBody>
          <a:bodyPr wrap="square" lIns="86868" tIns="43434" rIns="86868" bIns="43434">
            <a:spAutoFit/>
          </a:bodyPr>
          <a:lstStyle/>
          <a:p>
            <a:pPr algn="ctr">
              <a:lnSpc>
                <a:spcPct val="120000"/>
              </a:lnSpc>
            </a:pPr>
            <a:r>
              <a:rPr lang="en-US" altLang="zh-CN" sz="1330" b="0" i="0" dirty="0">
                <a:solidFill>
                  <a:schemeClr val="bg1"/>
                </a:solidFill>
                <a:effectLst/>
                <a:latin typeface="+mj-ea"/>
                <a:ea typeface="+mj-ea"/>
              </a:rPr>
              <a:t>25-35</a:t>
            </a:r>
            <a:r>
              <a:rPr lang="zh-CN" altLang="en-US" sz="1330" b="0" i="0" dirty="0">
                <a:solidFill>
                  <a:schemeClr val="bg1"/>
                </a:solidFill>
                <a:effectLst/>
                <a:latin typeface="+mj-ea"/>
                <a:ea typeface="+mj-ea"/>
              </a:rPr>
              <a:t>岁的都市女性</a:t>
            </a:r>
            <a:endParaRPr lang="en-US" altLang="zh-CN" sz="1330" b="0" i="0" dirty="0">
              <a:solidFill>
                <a:schemeClr val="bg1"/>
              </a:solidFill>
              <a:effectLst/>
              <a:latin typeface="+mj-ea"/>
              <a:ea typeface="+mj-ea"/>
            </a:endParaRPr>
          </a:p>
          <a:p>
            <a:pPr algn="ctr">
              <a:lnSpc>
                <a:spcPct val="120000"/>
              </a:lnSpc>
            </a:pPr>
            <a:r>
              <a:rPr lang="zh-CN" altLang="en-US" sz="1330" b="0" i="0" dirty="0">
                <a:solidFill>
                  <a:schemeClr val="bg1"/>
                </a:solidFill>
                <a:effectLst/>
                <a:latin typeface="Söhne"/>
              </a:rPr>
              <a:t>注重品质、舒适性和时尚感</a:t>
            </a:r>
            <a:endParaRPr lang="zh-CN" altLang="en-US" sz="1330" b="0" i="0" dirty="0">
              <a:solidFill>
                <a:schemeClr val="bg1"/>
              </a:solidFill>
              <a:effectLst/>
              <a:latin typeface="Söhne"/>
            </a:endParaRPr>
          </a:p>
        </p:txBody>
      </p:sp>
      <p:sp>
        <p:nvSpPr>
          <p:cNvPr id="477" name="文本框 476"/>
          <p:cNvSpPr txBox="1"/>
          <p:nvPr/>
        </p:nvSpPr>
        <p:spPr>
          <a:xfrm>
            <a:off x="8024496" y="3673206"/>
            <a:ext cx="2814551" cy="562526"/>
          </a:xfrm>
          <a:prstGeom prst="rect">
            <a:avLst/>
          </a:prstGeom>
          <a:noFill/>
          <a:effectLst/>
        </p:spPr>
        <p:txBody>
          <a:bodyPr wrap="square" lIns="86868" tIns="43434" rIns="86868" bIns="43434">
            <a:spAutoFit/>
          </a:bodyPr>
          <a:lstStyle/>
          <a:p>
            <a:pPr algn="ctr">
              <a:lnSpc>
                <a:spcPct val="120000"/>
              </a:lnSpc>
            </a:pPr>
            <a:r>
              <a:rPr lang="en-US" altLang="zh-CN" sz="1330" b="0" i="0" dirty="0">
                <a:solidFill>
                  <a:schemeClr val="bg1"/>
                </a:solidFill>
                <a:effectLst/>
                <a:latin typeface="+mj-ea"/>
                <a:ea typeface="+mj-ea"/>
              </a:rPr>
              <a:t>35-45</a:t>
            </a:r>
            <a:r>
              <a:rPr lang="zh-CN" altLang="en-US" sz="1330" b="0" i="0" dirty="0">
                <a:solidFill>
                  <a:schemeClr val="bg1"/>
                </a:solidFill>
                <a:effectLst/>
                <a:latin typeface="+mj-ea"/>
                <a:ea typeface="+mj-ea"/>
              </a:rPr>
              <a:t>岁的成熟女性</a:t>
            </a:r>
            <a:endParaRPr lang="en-US" altLang="zh-CN" sz="1330" b="0" i="0" dirty="0">
              <a:solidFill>
                <a:schemeClr val="bg1"/>
              </a:solidFill>
              <a:effectLst/>
              <a:latin typeface="+mj-ea"/>
              <a:ea typeface="+mj-ea"/>
            </a:endParaRPr>
          </a:p>
          <a:p>
            <a:pPr algn="ctr">
              <a:lnSpc>
                <a:spcPct val="120000"/>
              </a:lnSpc>
            </a:pPr>
            <a:r>
              <a:rPr lang="zh-CN" altLang="en-US" sz="1330" b="0" i="0" dirty="0">
                <a:solidFill>
                  <a:schemeClr val="bg1"/>
                </a:solidFill>
                <a:effectLst/>
                <a:latin typeface="Söhne"/>
              </a:rPr>
              <a:t>注重品质和优雅，体现内在的品味</a:t>
            </a:r>
            <a:endParaRPr lang="zh-CN" altLang="en-US" sz="1330" b="0" i="0" dirty="0">
              <a:solidFill>
                <a:schemeClr val="bg1"/>
              </a:solidFill>
              <a:effectLst/>
              <a:latin typeface="Söhne"/>
            </a:endParaRPr>
          </a:p>
        </p:txBody>
      </p:sp>
      <p:sp>
        <p:nvSpPr>
          <p:cNvPr id="479" name="文本框 478"/>
          <p:cNvSpPr txBox="1"/>
          <p:nvPr/>
        </p:nvSpPr>
        <p:spPr>
          <a:xfrm>
            <a:off x="2667698" y="4522924"/>
            <a:ext cx="2352182" cy="1376598"/>
          </a:xfrm>
          <a:prstGeom prst="rect">
            <a:avLst/>
          </a:prstGeom>
          <a:noFill/>
          <a:effectLst/>
        </p:spPr>
        <p:txBody>
          <a:bodyPr wrap="square" lIns="86868" tIns="43434" rIns="86868" bIns="43434">
            <a:spAutoFit/>
          </a:bodyPr>
          <a:lstStyle/>
          <a:p>
            <a:pPr algn="l">
              <a:lnSpc>
                <a:spcPct val="150000"/>
              </a:lnSpc>
            </a:pPr>
            <a:r>
              <a:rPr lang="zh-CN" altLang="en-US" sz="1140" b="0" i="0" dirty="0">
                <a:solidFill>
                  <a:srgbClr val="374151"/>
                </a:solidFill>
                <a:effectLst/>
                <a:latin typeface="Söhne"/>
              </a:rPr>
              <a:t>重点关注社交媒体和线上渠道宣传</a:t>
            </a:r>
            <a:endParaRPr lang="en-US" altLang="zh-CN" sz="1140" b="0" i="0" dirty="0">
              <a:solidFill>
                <a:srgbClr val="374151"/>
              </a:solidFill>
              <a:effectLst/>
              <a:latin typeface="Söhne"/>
            </a:endParaRPr>
          </a:p>
          <a:p>
            <a:pPr algn="l">
              <a:lnSpc>
                <a:spcPct val="150000"/>
              </a:lnSpc>
            </a:pPr>
            <a:r>
              <a:rPr lang="zh-CN" altLang="en-US" sz="1140" b="0" i="0" dirty="0">
                <a:solidFill>
                  <a:srgbClr val="374151"/>
                </a:solidFill>
                <a:effectLst/>
                <a:latin typeface="Söhne"/>
              </a:rPr>
              <a:t>推出时尚、个性化的产品</a:t>
            </a:r>
            <a:endParaRPr lang="en-US" altLang="zh-CN" sz="1140" dirty="0">
              <a:solidFill>
                <a:srgbClr val="374151"/>
              </a:solidFill>
              <a:latin typeface="Söhne"/>
            </a:endParaRPr>
          </a:p>
          <a:p>
            <a:pPr algn="l">
              <a:lnSpc>
                <a:spcPct val="150000"/>
              </a:lnSpc>
            </a:pPr>
            <a:r>
              <a:rPr lang="zh-CN" altLang="en-US" sz="1140" b="0" i="0" dirty="0">
                <a:solidFill>
                  <a:srgbClr val="374151"/>
                </a:solidFill>
                <a:effectLst/>
                <a:latin typeface="Söhne"/>
              </a:rPr>
              <a:t>加强线下实体店的体验感</a:t>
            </a:r>
            <a:endParaRPr lang="en-US" altLang="zh-CN" sz="1140" b="0" i="0" dirty="0">
              <a:solidFill>
                <a:srgbClr val="374151"/>
              </a:solidFill>
              <a:effectLst/>
              <a:latin typeface="Söhne"/>
            </a:endParaRPr>
          </a:p>
          <a:p>
            <a:pPr algn="l">
              <a:lnSpc>
                <a:spcPct val="150000"/>
              </a:lnSpc>
            </a:pPr>
            <a:r>
              <a:rPr lang="zh-CN" altLang="en-US" sz="1140" b="0" i="0" dirty="0">
                <a:solidFill>
                  <a:srgbClr val="374151"/>
                </a:solidFill>
                <a:effectLst/>
                <a:latin typeface="Söhne"/>
              </a:rPr>
              <a:t>提供与品牌理念相符的时尚活动，吸引年轻女性的注意力</a:t>
            </a:r>
            <a:endParaRPr lang="zh-CN" altLang="en-US" sz="1140" dirty="0"/>
          </a:p>
        </p:txBody>
      </p:sp>
      <p:sp>
        <p:nvSpPr>
          <p:cNvPr id="46" name="等腰三角形 45"/>
          <p:cNvSpPr/>
          <p:nvPr>
            <p:custDataLst>
              <p:tags r:id="rId15"/>
            </p:custDataLst>
          </p:nvPr>
        </p:nvSpPr>
        <p:spPr>
          <a:xfrm rot="5400000">
            <a:off x="2533158" y="4647075"/>
            <a:ext cx="114541" cy="98742"/>
          </a:xfrm>
          <a:prstGeom prst="triangle">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41300" dist="4826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3817" tIns="46909" rIns="93817" bIns="46909" rtlCol="0" anchor="ctr"/>
          <a:lstStyle/>
          <a:p>
            <a:pPr algn="ctr"/>
            <a:endParaRPr lang="zh-CN" altLang="en-US" sz="1845">
              <a:solidFill>
                <a:schemeClr val="bg1"/>
              </a:solidFill>
              <a:effectLst>
                <a:outerShdw blurRad="130302" dist="39091" dir="2699985" algn="tl">
                  <a:srgbClr val="000000">
                    <a:alpha val="40000"/>
                  </a:srgbClr>
                </a:outerShdw>
              </a:effectLst>
              <a:latin typeface="+mj-ea"/>
              <a:ea typeface="+mj-ea"/>
            </a:endParaRPr>
          </a:p>
        </p:txBody>
      </p:sp>
      <p:sp>
        <p:nvSpPr>
          <p:cNvPr id="47" name="等腰三角形 46"/>
          <p:cNvSpPr/>
          <p:nvPr>
            <p:custDataLst>
              <p:tags r:id="rId16"/>
            </p:custDataLst>
          </p:nvPr>
        </p:nvSpPr>
        <p:spPr>
          <a:xfrm rot="5400000">
            <a:off x="2533158" y="5166653"/>
            <a:ext cx="114541" cy="98742"/>
          </a:xfrm>
          <a:prstGeom prst="triangle">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41300" dist="4826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3817" tIns="46909" rIns="93817" bIns="46909" rtlCol="0" anchor="ctr"/>
          <a:lstStyle/>
          <a:p>
            <a:pPr algn="ctr"/>
            <a:endParaRPr lang="zh-CN" altLang="en-US" sz="1845">
              <a:solidFill>
                <a:schemeClr val="bg1"/>
              </a:solidFill>
              <a:effectLst>
                <a:outerShdw blurRad="130302" dist="39091" dir="2699985" algn="tl">
                  <a:srgbClr val="000000">
                    <a:alpha val="40000"/>
                  </a:srgbClr>
                </a:outerShdw>
              </a:effectLst>
              <a:latin typeface="+mj-ea"/>
              <a:ea typeface="+mj-ea"/>
            </a:endParaRPr>
          </a:p>
        </p:txBody>
      </p:sp>
      <p:sp>
        <p:nvSpPr>
          <p:cNvPr id="48" name="等腰三角形 47"/>
          <p:cNvSpPr/>
          <p:nvPr>
            <p:custDataLst>
              <p:tags r:id="rId17"/>
            </p:custDataLst>
          </p:nvPr>
        </p:nvSpPr>
        <p:spPr>
          <a:xfrm rot="5400000">
            <a:off x="2533158" y="4931893"/>
            <a:ext cx="114541" cy="98742"/>
          </a:xfrm>
          <a:prstGeom prst="triangle">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41300" dist="4826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3817" tIns="46909" rIns="93817" bIns="46909" rtlCol="0" anchor="ctr"/>
          <a:lstStyle/>
          <a:p>
            <a:pPr algn="ctr"/>
            <a:endParaRPr lang="zh-CN" altLang="en-US" sz="1845">
              <a:solidFill>
                <a:schemeClr val="bg1"/>
              </a:solidFill>
              <a:effectLst>
                <a:outerShdw blurRad="130302" dist="39091" dir="2699985" algn="tl">
                  <a:srgbClr val="000000">
                    <a:alpha val="40000"/>
                  </a:srgbClr>
                </a:outerShdw>
              </a:effectLst>
              <a:latin typeface="+mj-ea"/>
              <a:ea typeface="+mj-ea"/>
            </a:endParaRPr>
          </a:p>
        </p:txBody>
      </p:sp>
      <p:sp>
        <p:nvSpPr>
          <p:cNvPr id="49" name="等腰三角形 48"/>
          <p:cNvSpPr/>
          <p:nvPr>
            <p:custDataLst>
              <p:tags r:id="rId18"/>
            </p:custDataLst>
          </p:nvPr>
        </p:nvSpPr>
        <p:spPr>
          <a:xfrm rot="5400000">
            <a:off x="2533158" y="5448669"/>
            <a:ext cx="114541" cy="98742"/>
          </a:xfrm>
          <a:prstGeom prst="triangle">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41300" dist="4826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3817" tIns="46909" rIns="93817" bIns="46909" rtlCol="0" anchor="ctr"/>
          <a:lstStyle/>
          <a:p>
            <a:pPr algn="ctr"/>
            <a:endParaRPr lang="zh-CN" altLang="en-US" sz="1845">
              <a:solidFill>
                <a:schemeClr val="bg1"/>
              </a:solidFill>
              <a:effectLst>
                <a:outerShdw blurRad="130302" dist="39091" dir="2699985" algn="tl">
                  <a:srgbClr val="000000">
                    <a:alpha val="40000"/>
                  </a:srgbClr>
                </a:outerShdw>
              </a:effectLst>
              <a:latin typeface="+mj-ea"/>
              <a:ea typeface="+mj-ea"/>
            </a:endParaRPr>
          </a:p>
        </p:txBody>
      </p:sp>
      <p:sp>
        <p:nvSpPr>
          <p:cNvPr id="50" name="文本框 49"/>
          <p:cNvSpPr txBox="1"/>
          <p:nvPr/>
        </p:nvSpPr>
        <p:spPr>
          <a:xfrm>
            <a:off x="5494775" y="4522924"/>
            <a:ext cx="2352182" cy="1376598"/>
          </a:xfrm>
          <a:prstGeom prst="rect">
            <a:avLst/>
          </a:prstGeom>
          <a:noFill/>
          <a:effectLst/>
        </p:spPr>
        <p:txBody>
          <a:bodyPr wrap="square" lIns="86868" tIns="43434" rIns="86868" bIns="43434">
            <a:spAutoFit/>
          </a:bodyPr>
          <a:lstStyle/>
          <a:p>
            <a:pPr algn="l">
              <a:lnSpc>
                <a:spcPct val="150000"/>
              </a:lnSpc>
            </a:pPr>
            <a:r>
              <a:rPr lang="zh-CN" altLang="en-US" sz="1140" b="0" i="0" dirty="0">
                <a:solidFill>
                  <a:srgbClr val="374151"/>
                </a:solidFill>
                <a:effectLst/>
                <a:latin typeface="Söhne"/>
              </a:rPr>
              <a:t>注重线下实体店的布局和服务，提供舒适、时尚、品质的购物体验</a:t>
            </a:r>
            <a:endParaRPr lang="en-US" altLang="zh-CN" sz="1140" b="0" i="0" dirty="0">
              <a:solidFill>
                <a:srgbClr val="374151"/>
              </a:solidFill>
              <a:effectLst/>
              <a:latin typeface="Söhne"/>
            </a:endParaRPr>
          </a:p>
          <a:p>
            <a:pPr algn="l">
              <a:lnSpc>
                <a:spcPct val="150000"/>
              </a:lnSpc>
            </a:pPr>
            <a:r>
              <a:rPr lang="zh-CN" altLang="en-US" sz="1140" b="0" i="0" dirty="0">
                <a:solidFill>
                  <a:srgbClr val="374151"/>
                </a:solidFill>
                <a:effectLst/>
                <a:latin typeface="Söhne"/>
              </a:rPr>
              <a:t>同时加强品牌形象的宣传，通过时尚杂志、微博、微信等渠道，向目标人群传达品牌的理念和价值。</a:t>
            </a:r>
            <a:endParaRPr lang="zh-CN" altLang="en-US" sz="1140" b="0" i="0" dirty="0">
              <a:solidFill>
                <a:srgbClr val="374151"/>
              </a:solidFill>
              <a:effectLst/>
              <a:latin typeface="Söhne"/>
            </a:endParaRPr>
          </a:p>
        </p:txBody>
      </p:sp>
      <p:sp>
        <p:nvSpPr>
          <p:cNvPr id="51" name="等腰三角形 50"/>
          <p:cNvSpPr/>
          <p:nvPr>
            <p:custDataLst>
              <p:tags r:id="rId19"/>
            </p:custDataLst>
          </p:nvPr>
        </p:nvSpPr>
        <p:spPr>
          <a:xfrm rot="5400000">
            <a:off x="5360236" y="4647075"/>
            <a:ext cx="114541" cy="98742"/>
          </a:xfrm>
          <a:prstGeom prst="triangle">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41300" dist="4826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3817" tIns="46909" rIns="93817" bIns="46909" rtlCol="0" anchor="ctr"/>
          <a:lstStyle/>
          <a:p>
            <a:pPr algn="ctr"/>
            <a:endParaRPr lang="zh-CN" altLang="en-US" sz="1845">
              <a:solidFill>
                <a:schemeClr val="bg1"/>
              </a:solidFill>
              <a:effectLst>
                <a:outerShdw blurRad="130302" dist="39091" dir="2699985" algn="tl">
                  <a:srgbClr val="000000">
                    <a:alpha val="40000"/>
                  </a:srgbClr>
                </a:outerShdw>
              </a:effectLst>
              <a:latin typeface="+mj-ea"/>
              <a:ea typeface="+mj-ea"/>
            </a:endParaRPr>
          </a:p>
        </p:txBody>
      </p:sp>
      <p:sp>
        <p:nvSpPr>
          <p:cNvPr id="52" name="等腰三角形 51"/>
          <p:cNvSpPr/>
          <p:nvPr>
            <p:custDataLst>
              <p:tags r:id="rId20"/>
            </p:custDataLst>
          </p:nvPr>
        </p:nvSpPr>
        <p:spPr>
          <a:xfrm rot="5400000">
            <a:off x="5360236" y="5166653"/>
            <a:ext cx="114541" cy="98742"/>
          </a:xfrm>
          <a:prstGeom prst="triangle">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41300" dist="4826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3817" tIns="46909" rIns="93817" bIns="46909" rtlCol="0" anchor="ctr"/>
          <a:lstStyle/>
          <a:p>
            <a:pPr algn="ctr"/>
            <a:endParaRPr lang="zh-CN" altLang="en-US" sz="1845">
              <a:solidFill>
                <a:schemeClr val="bg1"/>
              </a:solidFill>
              <a:effectLst>
                <a:outerShdw blurRad="130302" dist="39091" dir="2699985" algn="tl">
                  <a:srgbClr val="000000">
                    <a:alpha val="40000"/>
                  </a:srgbClr>
                </a:outerShdw>
              </a:effectLst>
              <a:latin typeface="+mj-ea"/>
              <a:ea typeface="+mj-ea"/>
            </a:endParaRPr>
          </a:p>
        </p:txBody>
      </p:sp>
      <p:sp>
        <p:nvSpPr>
          <p:cNvPr id="55" name="文本框 54"/>
          <p:cNvSpPr txBox="1"/>
          <p:nvPr/>
        </p:nvSpPr>
        <p:spPr>
          <a:xfrm>
            <a:off x="8321852" y="4522924"/>
            <a:ext cx="2352182" cy="1376598"/>
          </a:xfrm>
          <a:prstGeom prst="rect">
            <a:avLst/>
          </a:prstGeom>
          <a:noFill/>
          <a:effectLst/>
        </p:spPr>
        <p:txBody>
          <a:bodyPr wrap="square" lIns="86868" tIns="43434" rIns="86868" bIns="43434">
            <a:spAutoFit/>
          </a:bodyPr>
          <a:lstStyle/>
          <a:p>
            <a:pPr algn="l">
              <a:lnSpc>
                <a:spcPct val="150000"/>
              </a:lnSpc>
            </a:pPr>
            <a:r>
              <a:rPr lang="zh-CN" altLang="en-US" sz="1140" b="0" i="0" dirty="0">
                <a:solidFill>
                  <a:srgbClr val="374151"/>
                </a:solidFill>
                <a:effectLst/>
                <a:latin typeface="Söhne"/>
              </a:rPr>
              <a:t>注重品牌形象的打造和维护，提供高品质、优雅、舒适的产品和服务</a:t>
            </a:r>
            <a:endParaRPr lang="en-US" altLang="zh-CN" sz="1140" b="0" i="0" dirty="0">
              <a:solidFill>
                <a:srgbClr val="374151"/>
              </a:solidFill>
              <a:effectLst/>
              <a:latin typeface="Söhne"/>
            </a:endParaRPr>
          </a:p>
          <a:p>
            <a:pPr algn="l">
              <a:lnSpc>
                <a:spcPct val="150000"/>
              </a:lnSpc>
            </a:pPr>
            <a:r>
              <a:rPr lang="zh-CN" altLang="en-US" sz="1140" b="0" i="0" dirty="0">
                <a:solidFill>
                  <a:srgbClr val="374151"/>
                </a:solidFill>
                <a:effectLst/>
                <a:latin typeface="Söhne"/>
              </a:rPr>
              <a:t>同时加强线下实体店的布局和服务，提供更贴心的购物体验，吸引成熟女性的关注和认可。</a:t>
            </a:r>
            <a:endParaRPr lang="zh-CN" altLang="en-US" sz="1140" dirty="0"/>
          </a:p>
        </p:txBody>
      </p:sp>
      <p:sp>
        <p:nvSpPr>
          <p:cNvPr id="56" name="等腰三角形 55"/>
          <p:cNvSpPr/>
          <p:nvPr>
            <p:custDataLst>
              <p:tags r:id="rId21"/>
            </p:custDataLst>
          </p:nvPr>
        </p:nvSpPr>
        <p:spPr>
          <a:xfrm rot="5400000">
            <a:off x="8187313" y="4647075"/>
            <a:ext cx="114541" cy="98742"/>
          </a:xfrm>
          <a:prstGeom prst="triangle">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41300" dist="4826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3817" tIns="46909" rIns="93817" bIns="46909" rtlCol="0" anchor="ctr"/>
          <a:lstStyle/>
          <a:p>
            <a:pPr algn="ctr"/>
            <a:endParaRPr lang="zh-CN" altLang="en-US" sz="1845">
              <a:solidFill>
                <a:schemeClr val="bg1"/>
              </a:solidFill>
              <a:effectLst>
                <a:outerShdw blurRad="130302" dist="39091" dir="2699985" algn="tl">
                  <a:srgbClr val="000000">
                    <a:alpha val="40000"/>
                  </a:srgbClr>
                </a:outerShdw>
              </a:effectLst>
              <a:latin typeface="+mj-ea"/>
              <a:ea typeface="+mj-ea"/>
            </a:endParaRPr>
          </a:p>
        </p:txBody>
      </p:sp>
      <p:sp>
        <p:nvSpPr>
          <p:cNvPr id="57" name="等腰三角形 56"/>
          <p:cNvSpPr/>
          <p:nvPr>
            <p:custDataLst>
              <p:tags r:id="rId22"/>
            </p:custDataLst>
          </p:nvPr>
        </p:nvSpPr>
        <p:spPr>
          <a:xfrm rot="5400000">
            <a:off x="8187313" y="5166653"/>
            <a:ext cx="114541" cy="98742"/>
          </a:xfrm>
          <a:prstGeom prst="triangle">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41300" dist="4826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3817" tIns="46909" rIns="93817" bIns="46909" rtlCol="0" anchor="ctr"/>
          <a:lstStyle/>
          <a:p>
            <a:pPr algn="ctr"/>
            <a:endParaRPr lang="zh-CN" altLang="en-US" sz="1845">
              <a:solidFill>
                <a:schemeClr val="bg1"/>
              </a:solidFill>
              <a:effectLst>
                <a:outerShdw blurRad="130302" dist="39091" dir="2699985" algn="tl">
                  <a:srgbClr val="000000">
                    <a:alpha val="40000"/>
                  </a:srgbClr>
                </a:outerShdw>
              </a:effectLst>
              <a:latin typeface="+mj-ea"/>
              <a:ea typeface="+mj-ea"/>
            </a:endParaRPr>
          </a:p>
        </p:txBody>
      </p:sp>
      <p:pic>
        <p:nvPicPr>
          <p:cNvPr id="62" name="图片 61"/>
          <p:cNvPicPr>
            <a:picLocks noChangeAspect="1"/>
          </p:cNvPicPr>
          <p:nvPr/>
        </p:nvPicPr>
        <p:blipFill rotWithShape="1">
          <a:blip r:embed="rId23">
            <a:alphaModFix amt="35000"/>
          </a:blip>
          <a:srcRect l="36442" r="36442"/>
          <a:stretch>
            <a:fillRect/>
          </a:stretch>
        </p:blipFill>
        <p:spPr>
          <a:xfrm>
            <a:off x="4298016" y="5881259"/>
            <a:ext cx="3641598" cy="611458"/>
          </a:xfrm>
          <a:prstGeom prst="rect">
            <a:avLst/>
          </a:prstGeom>
        </p:spPr>
      </p:pic>
      <p:grpSp>
        <p:nvGrpSpPr>
          <p:cNvPr id="194" name="组合 193"/>
          <p:cNvGrpSpPr/>
          <p:nvPr/>
        </p:nvGrpSpPr>
        <p:grpSpPr>
          <a:xfrm>
            <a:off x="643078" y="5896997"/>
            <a:ext cx="10849614" cy="633404"/>
            <a:chOff x="1146486" y="4584771"/>
            <a:chExt cx="9845364" cy="633404"/>
          </a:xfrm>
        </p:grpSpPr>
        <p:sp>
          <p:nvSpPr>
            <p:cNvPr id="192" name="梯形 191"/>
            <p:cNvSpPr/>
            <p:nvPr/>
          </p:nvSpPr>
          <p:spPr>
            <a:xfrm>
              <a:off x="1146486" y="4584771"/>
              <a:ext cx="9845364" cy="524422"/>
            </a:xfrm>
            <a:prstGeom prst="trapezoid">
              <a:avLst>
                <a:gd name="adj" fmla="val 119447"/>
              </a:avLst>
            </a:prstGeom>
            <a:noFill/>
            <a:ln w="12700">
              <a:gradFill>
                <a:gsLst>
                  <a:gs pos="0">
                    <a:schemeClr val="accent1">
                      <a:lumMod val="5000"/>
                      <a:lumOff val="95000"/>
                    </a:schemeClr>
                  </a:gs>
                  <a:gs pos="89000">
                    <a:schemeClr val="accent1"/>
                  </a:gs>
                </a:gsLst>
                <a:lin ang="5400000" scaled="1"/>
              </a:gra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93" name="矩形 192"/>
            <p:cNvSpPr/>
            <p:nvPr/>
          </p:nvSpPr>
          <p:spPr>
            <a:xfrm>
              <a:off x="1146486" y="5109193"/>
              <a:ext cx="9845364" cy="1089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9782"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64" name="组合 463"/>
          <p:cNvGrpSpPr/>
          <p:nvPr/>
        </p:nvGrpSpPr>
        <p:grpSpPr>
          <a:xfrm>
            <a:off x="699441" y="1265343"/>
            <a:ext cx="3897655" cy="4202077"/>
            <a:chOff x="699441" y="1427325"/>
            <a:chExt cx="3897655" cy="4202077"/>
          </a:xfrm>
        </p:grpSpPr>
        <p:grpSp>
          <p:nvGrpSpPr>
            <p:cNvPr id="10" name="组合 9"/>
            <p:cNvGrpSpPr/>
            <p:nvPr/>
          </p:nvGrpSpPr>
          <p:grpSpPr>
            <a:xfrm rot="16200000" flipH="1">
              <a:off x="1343343" y="1426281"/>
              <a:ext cx="2609851" cy="3897655"/>
              <a:chOff x="3173797" y="1508134"/>
              <a:chExt cx="5767124" cy="5349866"/>
            </a:xfrm>
          </p:grpSpPr>
          <p:sp>
            <p:nvSpPr>
              <p:cNvPr id="7" name="任意多边形: 形状 6"/>
              <p:cNvSpPr/>
              <p:nvPr/>
            </p:nvSpPr>
            <p:spPr>
              <a:xfrm>
                <a:off x="3173797" y="1508134"/>
                <a:ext cx="5767124" cy="5349866"/>
              </a:xfrm>
              <a:custGeom>
                <a:avLst/>
                <a:gdLst>
                  <a:gd name="connsiteX0" fmla="*/ 1964370 w 4538260"/>
                  <a:gd name="connsiteY0" fmla="*/ 793413 h 4981567"/>
                  <a:gd name="connsiteX1" fmla="*/ 2573890 w 4538260"/>
                  <a:gd name="connsiteY1" fmla="*/ 793413 h 4981567"/>
                  <a:gd name="connsiteX2" fmla="*/ 4538260 w 4538260"/>
                  <a:gd name="connsiteY2" fmla="*/ 4981567 h 4981567"/>
                  <a:gd name="connsiteX3" fmla="*/ 0 w 4538260"/>
                  <a:gd name="connsiteY3" fmla="*/ 4981567 h 4981567"/>
                  <a:gd name="connsiteX4" fmla="*/ 1964370 w 4538260"/>
                  <a:gd name="connsiteY4" fmla="*/ 793413 h 4981567"/>
                  <a:gd name="connsiteX5" fmla="*/ 2265980 w 4538260"/>
                  <a:gd name="connsiteY5" fmla="*/ 0 h 4981567"/>
                  <a:gd name="connsiteX6" fmla="*/ 2844799 w 4538260"/>
                  <a:gd name="connsiteY6" fmla="*/ 793412 h 4981567"/>
                  <a:gd name="connsiteX7" fmla="*/ 1687160 w 4538260"/>
                  <a:gd name="connsiteY7" fmla="*/ 793412 h 498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60" h="4981567">
                    <a:moveTo>
                      <a:pt x="1964370" y="793413"/>
                    </a:moveTo>
                    <a:lnTo>
                      <a:pt x="2573890" y="793413"/>
                    </a:lnTo>
                    <a:cubicBezTo>
                      <a:pt x="2604566" y="2305579"/>
                      <a:pt x="3215812" y="3817744"/>
                      <a:pt x="4538260" y="4981567"/>
                    </a:cubicBezTo>
                    <a:lnTo>
                      <a:pt x="0" y="4981567"/>
                    </a:lnTo>
                    <a:cubicBezTo>
                      <a:pt x="1627247" y="3904830"/>
                      <a:pt x="1817580" y="2334607"/>
                      <a:pt x="1964370" y="793413"/>
                    </a:cubicBezTo>
                    <a:close/>
                    <a:moveTo>
                      <a:pt x="2265980" y="0"/>
                    </a:moveTo>
                    <a:lnTo>
                      <a:pt x="2844799" y="793412"/>
                    </a:lnTo>
                    <a:lnTo>
                      <a:pt x="1687160" y="793412"/>
                    </a:lnTo>
                    <a:close/>
                  </a:path>
                </a:pathLst>
              </a:custGeom>
              <a:gradFill flip="none" rotWithShape="1">
                <a:gsLst>
                  <a:gs pos="0">
                    <a:schemeClr val="accent1">
                      <a:alpha val="76000"/>
                    </a:schemeClr>
                  </a:gs>
                  <a:gs pos="33000">
                    <a:schemeClr val="accent1"/>
                  </a:gs>
                </a:gsLst>
                <a:lin ang="16200000" scaled="1"/>
                <a:tileRect/>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8" name="任意多边形: 形状 7"/>
              <p:cNvSpPr/>
              <p:nvPr/>
            </p:nvSpPr>
            <p:spPr>
              <a:xfrm flipH="1">
                <a:off x="6695784" y="3380301"/>
                <a:ext cx="2208003" cy="3124199"/>
              </a:xfrm>
              <a:custGeom>
                <a:avLst/>
                <a:gdLst>
                  <a:gd name="connsiteX0" fmla="*/ 0 w 1841500"/>
                  <a:gd name="connsiteY0" fmla="*/ 2895600 h 2895600"/>
                  <a:gd name="connsiteX1" fmla="*/ 1841500 w 1841500"/>
                  <a:gd name="connsiteY1" fmla="*/ 0 h 2895600"/>
                  <a:gd name="connsiteX0-1" fmla="*/ 0 w 1841500"/>
                  <a:gd name="connsiteY0-2" fmla="*/ 2895600 h 2895600"/>
                  <a:gd name="connsiteX1-3" fmla="*/ 1841500 w 1841500"/>
                  <a:gd name="connsiteY1-4" fmla="*/ 0 h 2895600"/>
                  <a:gd name="connsiteX0-5" fmla="*/ 0 w 1841500"/>
                  <a:gd name="connsiteY0-6" fmla="*/ 2895600 h 2895600"/>
                  <a:gd name="connsiteX1-7" fmla="*/ 1841500 w 1841500"/>
                  <a:gd name="connsiteY1-8" fmla="*/ 0 h 2895600"/>
                  <a:gd name="connsiteX0-9" fmla="*/ 0 w 1841500"/>
                  <a:gd name="connsiteY0-10" fmla="*/ 2895600 h 2895600"/>
                  <a:gd name="connsiteX1-11" fmla="*/ 1841500 w 1841500"/>
                  <a:gd name="connsiteY1-12" fmla="*/ 0 h 2895600"/>
                  <a:gd name="connsiteX0-13" fmla="*/ 0 w 1891628"/>
                  <a:gd name="connsiteY0-14" fmla="*/ 3005559 h 3005559"/>
                  <a:gd name="connsiteX1-15" fmla="*/ 1891628 w 1891628"/>
                  <a:gd name="connsiteY1-16" fmla="*/ 0 h 3005559"/>
                  <a:gd name="connsiteX0-17" fmla="*/ 0 w 1891628"/>
                  <a:gd name="connsiteY0-18" fmla="*/ 3005559 h 3005559"/>
                  <a:gd name="connsiteX1-19" fmla="*/ 1891628 w 1891628"/>
                  <a:gd name="connsiteY1-20" fmla="*/ 0 h 3005559"/>
                </a:gdLst>
                <a:ahLst/>
                <a:cxnLst>
                  <a:cxn ang="0">
                    <a:pos x="connsiteX0-1" y="connsiteY0-2"/>
                  </a:cxn>
                  <a:cxn ang="0">
                    <a:pos x="connsiteX1-3" y="connsiteY1-4"/>
                  </a:cxn>
                </a:cxnLst>
                <a:rect l="l" t="t" r="r" b="b"/>
                <a:pathLst>
                  <a:path w="1891628" h="3005559">
                    <a:moveTo>
                      <a:pt x="0" y="3005559"/>
                    </a:moveTo>
                    <a:cubicBezTo>
                      <a:pt x="969433" y="2294359"/>
                      <a:pt x="1631717" y="1483007"/>
                      <a:pt x="1891628" y="0"/>
                    </a:cubicBezTo>
                  </a:path>
                </a:pathLst>
              </a:custGeom>
              <a:noFill/>
              <a:ln>
                <a:gradFill>
                  <a:gsLst>
                    <a:gs pos="0">
                      <a:schemeClr val="accent1">
                        <a:lumMod val="60000"/>
                        <a:lumOff val="40000"/>
                      </a:schemeClr>
                    </a:gs>
                    <a:gs pos="100000">
                      <a:schemeClr val="accent1">
                        <a:lumMod val="20000"/>
                        <a:lumOff val="8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nvSpPr>
            <p:spPr>
              <a:xfrm>
                <a:off x="3201132" y="3380301"/>
                <a:ext cx="2208003" cy="3124199"/>
              </a:xfrm>
              <a:custGeom>
                <a:avLst/>
                <a:gdLst>
                  <a:gd name="connsiteX0" fmla="*/ 0 w 1841500"/>
                  <a:gd name="connsiteY0" fmla="*/ 2895600 h 2895600"/>
                  <a:gd name="connsiteX1" fmla="*/ 1841500 w 1841500"/>
                  <a:gd name="connsiteY1" fmla="*/ 0 h 2895600"/>
                  <a:gd name="connsiteX0-1" fmla="*/ 0 w 1841500"/>
                  <a:gd name="connsiteY0-2" fmla="*/ 2895600 h 2895600"/>
                  <a:gd name="connsiteX1-3" fmla="*/ 1841500 w 1841500"/>
                  <a:gd name="connsiteY1-4" fmla="*/ 0 h 2895600"/>
                  <a:gd name="connsiteX0-5" fmla="*/ 0 w 1841500"/>
                  <a:gd name="connsiteY0-6" fmla="*/ 2895600 h 2895600"/>
                  <a:gd name="connsiteX1-7" fmla="*/ 1841500 w 1841500"/>
                  <a:gd name="connsiteY1-8" fmla="*/ 0 h 2895600"/>
                  <a:gd name="connsiteX0-9" fmla="*/ 0 w 1841500"/>
                  <a:gd name="connsiteY0-10" fmla="*/ 2895600 h 2895600"/>
                  <a:gd name="connsiteX1-11" fmla="*/ 1841500 w 1841500"/>
                  <a:gd name="connsiteY1-12" fmla="*/ 0 h 2895600"/>
                  <a:gd name="connsiteX0-13" fmla="*/ 0 w 1891628"/>
                  <a:gd name="connsiteY0-14" fmla="*/ 3005559 h 3005559"/>
                  <a:gd name="connsiteX1-15" fmla="*/ 1891628 w 1891628"/>
                  <a:gd name="connsiteY1-16" fmla="*/ 0 h 3005559"/>
                  <a:gd name="connsiteX0-17" fmla="*/ 0 w 1891628"/>
                  <a:gd name="connsiteY0-18" fmla="*/ 3005559 h 3005559"/>
                  <a:gd name="connsiteX1-19" fmla="*/ 1891628 w 1891628"/>
                  <a:gd name="connsiteY1-20" fmla="*/ 0 h 3005559"/>
                </a:gdLst>
                <a:ahLst/>
                <a:cxnLst>
                  <a:cxn ang="0">
                    <a:pos x="connsiteX0-1" y="connsiteY0-2"/>
                  </a:cxn>
                  <a:cxn ang="0">
                    <a:pos x="connsiteX1-3" y="connsiteY1-4"/>
                  </a:cxn>
                </a:cxnLst>
                <a:rect l="l" t="t" r="r" b="b"/>
                <a:pathLst>
                  <a:path w="1891628" h="3005559">
                    <a:moveTo>
                      <a:pt x="0" y="3005559"/>
                    </a:moveTo>
                    <a:cubicBezTo>
                      <a:pt x="969433" y="2294359"/>
                      <a:pt x="1631717" y="1483007"/>
                      <a:pt x="1891628" y="0"/>
                    </a:cubicBezTo>
                  </a:path>
                </a:pathLst>
              </a:custGeom>
              <a:noFill/>
              <a:ln>
                <a:gradFill>
                  <a:gsLst>
                    <a:gs pos="0">
                      <a:schemeClr val="accent1">
                        <a:lumMod val="60000"/>
                        <a:lumOff val="40000"/>
                      </a:schemeClr>
                    </a:gs>
                    <a:gs pos="100000">
                      <a:schemeClr val="accent1">
                        <a:lumMod val="20000"/>
                        <a:lumOff val="8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不完整圆 235"/>
            <p:cNvSpPr/>
            <p:nvPr/>
          </p:nvSpPr>
          <p:spPr>
            <a:xfrm rot="5400000">
              <a:off x="809618" y="3118307"/>
              <a:ext cx="3557392" cy="726868"/>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57150">
              <a:gradFill flip="none" rotWithShape="1">
                <a:gsLst>
                  <a:gs pos="0">
                    <a:schemeClr val="accent2">
                      <a:alpha val="0"/>
                    </a:schemeClr>
                  </a:gs>
                  <a:gs pos="100000">
                    <a:schemeClr val="accent2"/>
                  </a:gs>
                </a:gsLst>
                <a:lin ang="5400000" scaled="1"/>
                <a:tileRect/>
              </a:gradFill>
              <a:prstDash val="solid"/>
            </a:ln>
            <a:effectLst>
              <a:outerShdw blurRad="635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p:cNvSpPr txBox="1"/>
            <p:nvPr/>
          </p:nvSpPr>
          <p:spPr>
            <a:xfrm>
              <a:off x="3028276" y="3208139"/>
              <a:ext cx="585801" cy="333938"/>
            </a:xfrm>
            <a:prstGeom prst="rect">
              <a:avLst/>
            </a:prstGeom>
            <a:noFill/>
            <a:effectLst/>
          </p:spPr>
          <p:txBody>
            <a:bodyPr wrap="none" lIns="86868" tIns="43434" rIns="86868" bIns="43434" rtlCol="0">
              <a:spAutoFit/>
            </a:bodyPr>
            <a:lstStyle/>
            <a:p>
              <a:pPr algn="ctr"/>
              <a:r>
                <a:rPr lang="zh-CN" altLang="en-US" sz="1600" dirty="0">
                  <a:solidFill>
                    <a:schemeClr val="bg1"/>
                  </a:solidFill>
                  <a:latin typeface="思源宋体 CN Heavy" panose="02020900000000000000" pitchFamily="18" charset="-122"/>
                  <a:ea typeface="思源宋体 CN Heavy" panose="02020900000000000000" pitchFamily="18" charset="-122"/>
                </a:rPr>
                <a:t>技术</a:t>
              </a:r>
              <a:endParaRPr kumimoji="0" lang="en-US" altLang="zh-CN" sz="1600" b="0" i="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endParaRPr>
            </a:p>
          </p:txBody>
        </p:sp>
        <p:sp>
          <p:nvSpPr>
            <p:cNvPr id="29" name="文本框 28"/>
            <p:cNvSpPr txBox="1"/>
            <p:nvPr/>
          </p:nvSpPr>
          <p:spPr>
            <a:xfrm>
              <a:off x="2679879" y="1427325"/>
              <a:ext cx="902811" cy="307777"/>
            </a:xfrm>
            <a:prstGeom prst="rect">
              <a:avLst/>
            </a:prstGeom>
            <a:noFill/>
          </p:spPr>
          <p:txBody>
            <a:bodyPr wrap="none" rtlCol="0">
              <a:spAutoFit/>
            </a:bodyPr>
            <a:lstStyle/>
            <a:p>
              <a:r>
                <a:rPr lang="zh-CN" altLang="en-US" sz="1400" dirty="0">
                  <a:latin typeface="+mn-ea"/>
                </a:rPr>
                <a:t>密封性能</a:t>
              </a:r>
              <a:endParaRPr lang="zh-CN" altLang="en-US" sz="1400" dirty="0">
                <a:latin typeface="+mn-ea"/>
              </a:endParaRPr>
            </a:p>
          </p:txBody>
        </p:sp>
        <p:sp>
          <p:nvSpPr>
            <p:cNvPr id="31" name="文本框 30"/>
            <p:cNvSpPr txBox="1"/>
            <p:nvPr/>
          </p:nvSpPr>
          <p:spPr>
            <a:xfrm>
              <a:off x="2473788" y="2003213"/>
              <a:ext cx="902811" cy="307777"/>
            </a:xfrm>
            <a:prstGeom prst="rect">
              <a:avLst/>
            </a:prstGeom>
            <a:noFill/>
          </p:spPr>
          <p:txBody>
            <a:bodyPr wrap="none" rtlCol="0">
              <a:spAutoFit/>
            </a:bodyPr>
            <a:lstStyle/>
            <a:p>
              <a:r>
                <a:rPr lang="zh-CN" altLang="en-US" sz="1400" dirty="0">
                  <a:latin typeface="+mn-ea"/>
                </a:rPr>
                <a:t>安全性能</a:t>
              </a:r>
              <a:endParaRPr lang="zh-CN" altLang="en-US" sz="1400" dirty="0">
                <a:latin typeface="+mn-ea"/>
              </a:endParaRPr>
            </a:p>
          </p:txBody>
        </p:sp>
        <p:sp>
          <p:nvSpPr>
            <p:cNvPr id="449" name="文本框 448"/>
            <p:cNvSpPr txBox="1"/>
            <p:nvPr/>
          </p:nvSpPr>
          <p:spPr>
            <a:xfrm>
              <a:off x="2316444" y="2573388"/>
              <a:ext cx="902811" cy="307777"/>
            </a:xfrm>
            <a:prstGeom prst="rect">
              <a:avLst/>
            </a:prstGeom>
            <a:noFill/>
          </p:spPr>
          <p:txBody>
            <a:bodyPr wrap="none" rtlCol="0">
              <a:spAutoFit/>
            </a:bodyPr>
            <a:lstStyle/>
            <a:p>
              <a:r>
                <a:rPr lang="zh-CN" altLang="en-US" sz="1400" dirty="0">
                  <a:latin typeface="+mn-ea"/>
                </a:rPr>
                <a:t>使用寿命</a:t>
              </a:r>
              <a:endParaRPr lang="zh-CN" altLang="en-US" sz="1400" dirty="0">
                <a:latin typeface="+mn-ea"/>
              </a:endParaRPr>
            </a:p>
          </p:txBody>
        </p:sp>
        <p:grpSp>
          <p:nvGrpSpPr>
            <p:cNvPr id="455" name="组合 454"/>
            <p:cNvGrpSpPr/>
            <p:nvPr/>
          </p:nvGrpSpPr>
          <p:grpSpPr>
            <a:xfrm>
              <a:off x="2225368" y="1661793"/>
              <a:ext cx="408267" cy="1116079"/>
              <a:chOff x="2225368" y="1661793"/>
              <a:chExt cx="408267" cy="1116079"/>
            </a:xfrm>
          </p:grpSpPr>
          <p:sp>
            <p:nvSpPr>
              <p:cNvPr id="451" name="椭圆 450"/>
              <p:cNvSpPr/>
              <p:nvPr/>
            </p:nvSpPr>
            <p:spPr>
              <a:xfrm>
                <a:off x="2583039" y="1661793"/>
                <a:ext cx="50596" cy="50596"/>
              </a:xfrm>
              <a:prstGeom prst="ellipse">
                <a:avLst/>
              </a:prstGeom>
              <a:solidFill>
                <a:schemeClr val="accent2"/>
              </a:solid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 name="椭圆 452"/>
              <p:cNvSpPr/>
              <p:nvPr/>
            </p:nvSpPr>
            <p:spPr>
              <a:xfrm>
                <a:off x="2313302" y="2118890"/>
                <a:ext cx="50596" cy="50596"/>
              </a:xfrm>
              <a:prstGeom prst="ellipse">
                <a:avLst/>
              </a:prstGeom>
              <a:solidFill>
                <a:schemeClr val="accent2"/>
              </a:solid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 name="椭圆 453"/>
              <p:cNvSpPr/>
              <p:nvPr/>
            </p:nvSpPr>
            <p:spPr>
              <a:xfrm>
                <a:off x="2225368" y="2727276"/>
                <a:ext cx="50596" cy="50596"/>
              </a:xfrm>
              <a:prstGeom prst="ellipse">
                <a:avLst/>
              </a:prstGeom>
              <a:solidFill>
                <a:schemeClr val="accent2"/>
              </a:solid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6" name="组合 455"/>
            <p:cNvGrpSpPr/>
            <p:nvPr/>
          </p:nvGrpSpPr>
          <p:grpSpPr>
            <a:xfrm flipV="1">
              <a:off x="2225368" y="4165529"/>
              <a:ext cx="408267" cy="1116079"/>
              <a:chOff x="2225368" y="1661793"/>
              <a:chExt cx="408267" cy="1116079"/>
            </a:xfrm>
          </p:grpSpPr>
          <p:sp>
            <p:nvSpPr>
              <p:cNvPr id="457" name="椭圆 456"/>
              <p:cNvSpPr/>
              <p:nvPr/>
            </p:nvSpPr>
            <p:spPr>
              <a:xfrm>
                <a:off x="2583039" y="1661793"/>
                <a:ext cx="50596" cy="50596"/>
              </a:xfrm>
              <a:prstGeom prst="ellipse">
                <a:avLst/>
              </a:prstGeom>
              <a:solidFill>
                <a:schemeClr val="accent2"/>
              </a:solid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 name="椭圆 457"/>
              <p:cNvSpPr/>
              <p:nvPr/>
            </p:nvSpPr>
            <p:spPr>
              <a:xfrm>
                <a:off x="2313302" y="2118890"/>
                <a:ext cx="50596" cy="50596"/>
              </a:xfrm>
              <a:prstGeom prst="ellipse">
                <a:avLst/>
              </a:prstGeom>
              <a:solidFill>
                <a:schemeClr val="accent2"/>
              </a:solid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椭圆 458"/>
              <p:cNvSpPr/>
              <p:nvPr/>
            </p:nvSpPr>
            <p:spPr>
              <a:xfrm>
                <a:off x="2225368" y="2727276"/>
                <a:ext cx="50596" cy="50596"/>
              </a:xfrm>
              <a:prstGeom prst="ellipse">
                <a:avLst/>
              </a:prstGeom>
              <a:solidFill>
                <a:schemeClr val="accent2"/>
              </a:solid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0" name="文本框 459"/>
            <p:cNvSpPr txBox="1"/>
            <p:nvPr/>
          </p:nvSpPr>
          <p:spPr>
            <a:xfrm>
              <a:off x="2679879" y="5321625"/>
              <a:ext cx="902811" cy="307777"/>
            </a:xfrm>
            <a:prstGeom prst="rect">
              <a:avLst/>
            </a:prstGeom>
            <a:noFill/>
          </p:spPr>
          <p:txBody>
            <a:bodyPr wrap="none" rtlCol="0">
              <a:spAutoFit/>
            </a:bodyPr>
            <a:lstStyle/>
            <a:p>
              <a:r>
                <a:rPr lang="zh-CN" altLang="en-US" sz="1400" dirty="0">
                  <a:latin typeface="+mn-ea"/>
                </a:rPr>
                <a:t>能量密度</a:t>
              </a:r>
              <a:endParaRPr lang="zh-CN" altLang="en-US" sz="1400" dirty="0">
                <a:latin typeface="+mn-ea"/>
              </a:endParaRPr>
            </a:p>
          </p:txBody>
        </p:sp>
        <p:sp>
          <p:nvSpPr>
            <p:cNvPr id="461" name="文本框 460"/>
            <p:cNvSpPr txBox="1"/>
            <p:nvPr/>
          </p:nvSpPr>
          <p:spPr>
            <a:xfrm>
              <a:off x="2473788" y="4652426"/>
              <a:ext cx="902811" cy="307777"/>
            </a:xfrm>
            <a:prstGeom prst="rect">
              <a:avLst/>
            </a:prstGeom>
            <a:noFill/>
          </p:spPr>
          <p:txBody>
            <a:bodyPr wrap="none" rtlCol="0">
              <a:spAutoFit/>
            </a:bodyPr>
            <a:lstStyle/>
            <a:p>
              <a:r>
                <a:rPr lang="zh-CN" altLang="en-US" sz="1400" dirty="0">
                  <a:latin typeface="+mn-ea"/>
                </a:rPr>
                <a:t>快充性能</a:t>
              </a:r>
              <a:endParaRPr lang="zh-CN" altLang="en-US" sz="1400" dirty="0">
                <a:latin typeface="+mn-ea"/>
              </a:endParaRPr>
            </a:p>
          </p:txBody>
        </p:sp>
        <p:sp>
          <p:nvSpPr>
            <p:cNvPr id="462" name="文本框 461"/>
            <p:cNvSpPr txBox="1"/>
            <p:nvPr/>
          </p:nvSpPr>
          <p:spPr>
            <a:xfrm>
              <a:off x="2316444" y="4010835"/>
              <a:ext cx="723275" cy="307777"/>
            </a:xfrm>
            <a:prstGeom prst="rect">
              <a:avLst/>
            </a:prstGeom>
            <a:noFill/>
          </p:spPr>
          <p:txBody>
            <a:bodyPr wrap="none" rtlCol="0">
              <a:spAutoFit/>
            </a:bodyPr>
            <a:lstStyle/>
            <a:p>
              <a:r>
                <a:rPr lang="zh-CN" altLang="en-US" sz="1400" dirty="0">
                  <a:latin typeface="+mn-ea"/>
                </a:rPr>
                <a:t>一致性</a:t>
              </a:r>
              <a:endParaRPr lang="zh-CN" altLang="en-US" sz="1400" dirty="0">
                <a:latin typeface="+mn-ea"/>
              </a:endParaRPr>
            </a:p>
          </p:txBody>
        </p:sp>
      </p:grpSp>
      <p:grpSp>
        <p:nvGrpSpPr>
          <p:cNvPr id="465" name="组合 464"/>
          <p:cNvGrpSpPr/>
          <p:nvPr/>
        </p:nvGrpSpPr>
        <p:grpSpPr>
          <a:xfrm flipH="1">
            <a:off x="7641873" y="1265343"/>
            <a:ext cx="3897655" cy="4202077"/>
            <a:chOff x="699441" y="1427325"/>
            <a:chExt cx="3897655" cy="4202077"/>
          </a:xfrm>
        </p:grpSpPr>
        <p:grpSp>
          <p:nvGrpSpPr>
            <p:cNvPr id="466" name="组合 465"/>
            <p:cNvGrpSpPr/>
            <p:nvPr/>
          </p:nvGrpSpPr>
          <p:grpSpPr>
            <a:xfrm rot="16200000" flipH="1">
              <a:off x="1343343" y="1426281"/>
              <a:ext cx="2609851" cy="3897655"/>
              <a:chOff x="3173797" y="1508134"/>
              <a:chExt cx="5767124" cy="5349866"/>
            </a:xfrm>
          </p:grpSpPr>
          <p:sp>
            <p:nvSpPr>
              <p:cNvPr id="36" name="任意多边形: 形状 35"/>
              <p:cNvSpPr/>
              <p:nvPr/>
            </p:nvSpPr>
            <p:spPr>
              <a:xfrm>
                <a:off x="3173797" y="1508134"/>
                <a:ext cx="5767124" cy="5349866"/>
              </a:xfrm>
              <a:custGeom>
                <a:avLst/>
                <a:gdLst>
                  <a:gd name="connsiteX0" fmla="*/ 1964370 w 4538260"/>
                  <a:gd name="connsiteY0" fmla="*/ 793413 h 4981567"/>
                  <a:gd name="connsiteX1" fmla="*/ 2573890 w 4538260"/>
                  <a:gd name="connsiteY1" fmla="*/ 793413 h 4981567"/>
                  <a:gd name="connsiteX2" fmla="*/ 4538260 w 4538260"/>
                  <a:gd name="connsiteY2" fmla="*/ 4981567 h 4981567"/>
                  <a:gd name="connsiteX3" fmla="*/ 0 w 4538260"/>
                  <a:gd name="connsiteY3" fmla="*/ 4981567 h 4981567"/>
                  <a:gd name="connsiteX4" fmla="*/ 1964370 w 4538260"/>
                  <a:gd name="connsiteY4" fmla="*/ 793413 h 4981567"/>
                  <a:gd name="connsiteX5" fmla="*/ 2265980 w 4538260"/>
                  <a:gd name="connsiteY5" fmla="*/ 0 h 4981567"/>
                  <a:gd name="connsiteX6" fmla="*/ 2844799 w 4538260"/>
                  <a:gd name="connsiteY6" fmla="*/ 793412 h 4981567"/>
                  <a:gd name="connsiteX7" fmla="*/ 1687160 w 4538260"/>
                  <a:gd name="connsiteY7" fmla="*/ 793412 h 498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60" h="4981567">
                    <a:moveTo>
                      <a:pt x="1964370" y="793413"/>
                    </a:moveTo>
                    <a:lnTo>
                      <a:pt x="2573890" y="793413"/>
                    </a:lnTo>
                    <a:cubicBezTo>
                      <a:pt x="2604566" y="2305579"/>
                      <a:pt x="3215812" y="3817744"/>
                      <a:pt x="4538260" y="4981567"/>
                    </a:cubicBezTo>
                    <a:lnTo>
                      <a:pt x="0" y="4981567"/>
                    </a:lnTo>
                    <a:cubicBezTo>
                      <a:pt x="1627247" y="3904830"/>
                      <a:pt x="1817580" y="2334607"/>
                      <a:pt x="1964370" y="793413"/>
                    </a:cubicBezTo>
                    <a:close/>
                    <a:moveTo>
                      <a:pt x="2265980" y="0"/>
                    </a:moveTo>
                    <a:lnTo>
                      <a:pt x="2844799" y="793412"/>
                    </a:lnTo>
                    <a:lnTo>
                      <a:pt x="1687160" y="793412"/>
                    </a:lnTo>
                    <a:close/>
                  </a:path>
                </a:pathLst>
              </a:custGeom>
              <a:gradFill flip="none" rotWithShape="1">
                <a:gsLst>
                  <a:gs pos="0">
                    <a:schemeClr val="accent1">
                      <a:alpha val="76000"/>
                    </a:schemeClr>
                  </a:gs>
                  <a:gs pos="33000">
                    <a:schemeClr val="accent1"/>
                  </a:gs>
                </a:gsLst>
                <a:lin ang="16200000" scaled="1"/>
                <a:tileRect/>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7" name="任意多边形: 形状 36"/>
              <p:cNvSpPr/>
              <p:nvPr/>
            </p:nvSpPr>
            <p:spPr>
              <a:xfrm flipH="1">
                <a:off x="6695784" y="3380301"/>
                <a:ext cx="2208003" cy="3124199"/>
              </a:xfrm>
              <a:custGeom>
                <a:avLst/>
                <a:gdLst>
                  <a:gd name="connsiteX0" fmla="*/ 0 w 1841500"/>
                  <a:gd name="connsiteY0" fmla="*/ 2895600 h 2895600"/>
                  <a:gd name="connsiteX1" fmla="*/ 1841500 w 1841500"/>
                  <a:gd name="connsiteY1" fmla="*/ 0 h 2895600"/>
                  <a:gd name="connsiteX0-1" fmla="*/ 0 w 1841500"/>
                  <a:gd name="connsiteY0-2" fmla="*/ 2895600 h 2895600"/>
                  <a:gd name="connsiteX1-3" fmla="*/ 1841500 w 1841500"/>
                  <a:gd name="connsiteY1-4" fmla="*/ 0 h 2895600"/>
                  <a:gd name="connsiteX0-5" fmla="*/ 0 w 1841500"/>
                  <a:gd name="connsiteY0-6" fmla="*/ 2895600 h 2895600"/>
                  <a:gd name="connsiteX1-7" fmla="*/ 1841500 w 1841500"/>
                  <a:gd name="connsiteY1-8" fmla="*/ 0 h 2895600"/>
                  <a:gd name="connsiteX0-9" fmla="*/ 0 w 1841500"/>
                  <a:gd name="connsiteY0-10" fmla="*/ 2895600 h 2895600"/>
                  <a:gd name="connsiteX1-11" fmla="*/ 1841500 w 1841500"/>
                  <a:gd name="connsiteY1-12" fmla="*/ 0 h 2895600"/>
                  <a:gd name="connsiteX0-13" fmla="*/ 0 w 1891628"/>
                  <a:gd name="connsiteY0-14" fmla="*/ 3005559 h 3005559"/>
                  <a:gd name="connsiteX1-15" fmla="*/ 1891628 w 1891628"/>
                  <a:gd name="connsiteY1-16" fmla="*/ 0 h 3005559"/>
                  <a:gd name="connsiteX0-17" fmla="*/ 0 w 1891628"/>
                  <a:gd name="connsiteY0-18" fmla="*/ 3005559 h 3005559"/>
                  <a:gd name="connsiteX1-19" fmla="*/ 1891628 w 1891628"/>
                  <a:gd name="connsiteY1-20" fmla="*/ 0 h 3005559"/>
                </a:gdLst>
                <a:ahLst/>
                <a:cxnLst>
                  <a:cxn ang="0">
                    <a:pos x="connsiteX0-1" y="connsiteY0-2"/>
                  </a:cxn>
                  <a:cxn ang="0">
                    <a:pos x="connsiteX1-3" y="connsiteY1-4"/>
                  </a:cxn>
                </a:cxnLst>
                <a:rect l="l" t="t" r="r" b="b"/>
                <a:pathLst>
                  <a:path w="1891628" h="3005559">
                    <a:moveTo>
                      <a:pt x="0" y="3005559"/>
                    </a:moveTo>
                    <a:cubicBezTo>
                      <a:pt x="969433" y="2294359"/>
                      <a:pt x="1631717" y="1483007"/>
                      <a:pt x="1891628" y="0"/>
                    </a:cubicBezTo>
                  </a:path>
                </a:pathLst>
              </a:custGeom>
              <a:noFill/>
              <a:ln>
                <a:gradFill>
                  <a:gsLst>
                    <a:gs pos="0">
                      <a:schemeClr val="accent1">
                        <a:lumMod val="60000"/>
                        <a:lumOff val="40000"/>
                      </a:schemeClr>
                    </a:gs>
                    <a:gs pos="100000">
                      <a:schemeClr val="accent1">
                        <a:lumMod val="20000"/>
                        <a:lumOff val="8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38" name="任意多边形: 形状 37"/>
              <p:cNvSpPr/>
              <p:nvPr/>
            </p:nvSpPr>
            <p:spPr>
              <a:xfrm>
                <a:off x="3201132" y="3380301"/>
                <a:ext cx="2208003" cy="3124199"/>
              </a:xfrm>
              <a:custGeom>
                <a:avLst/>
                <a:gdLst>
                  <a:gd name="connsiteX0" fmla="*/ 0 w 1841500"/>
                  <a:gd name="connsiteY0" fmla="*/ 2895600 h 2895600"/>
                  <a:gd name="connsiteX1" fmla="*/ 1841500 w 1841500"/>
                  <a:gd name="connsiteY1" fmla="*/ 0 h 2895600"/>
                  <a:gd name="connsiteX0-1" fmla="*/ 0 w 1841500"/>
                  <a:gd name="connsiteY0-2" fmla="*/ 2895600 h 2895600"/>
                  <a:gd name="connsiteX1-3" fmla="*/ 1841500 w 1841500"/>
                  <a:gd name="connsiteY1-4" fmla="*/ 0 h 2895600"/>
                  <a:gd name="connsiteX0-5" fmla="*/ 0 w 1841500"/>
                  <a:gd name="connsiteY0-6" fmla="*/ 2895600 h 2895600"/>
                  <a:gd name="connsiteX1-7" fmla="*/ 1841500 w 1841500"/>
                  <a:gd name="connsiteY1-8" fmla="*/ 0 h 2895600"/>
                  <a:gd name="connsiteX0-9" fmla="*/ 0 w 1841500"/>
                  <a:gd name="connsiteY0-10" fmla="*/ 2895600 h 2895600"/>
                  <a:gd name="connsiteX1-11" fmla="*/ 1841500 w 1841500"/>
                  <a:gd name="connsiteY1-12" fmla="*/ 0 h 2895600"/>
                  <a:gd name="connsiteX0-13" fmla="*/ 0 w 1891628"/>
                  <a:gd name="connsiteY0-14" fmla="*/ 3005559 h 3005559"/>
                  <a:gd name="connsiteX1-15" fmla="*/ 1891628 w 1891628"/>
                  <a:gd name="connsiteY1-16" fmla="*/ 0 h 3005559"/>
                  <a:gd name="connsiteX0-17" fmla="*/ 0 w 1891628"/>
                  <a:gd name="connsiteY0-18" fmla="*/ 3005559 h 3005559"/>
                  <a:gd name="connsiteX1-19" fmla="*/ 1891628 w 1891628"/>
                  <a:gd name="connsiteY1-20" fmla="*/ 0 h 3005559"/>
                </a:gdLst>
                <a:ahLst/>
                <a:cxnLst>
                  <a:cxn ang="0">
                    <a:pos x="connsiteX0-1" y="connsiteY0-2"/>
                  </a:cxn>
                  <a:cxn ang="0">
                    <a:pos x="connsiteX1-3" y="connsiteY1-4"/>
                  </a:cxn>
                </a:cxnLst>
                <a:rect l="l" t="t" r="r" b="b"/>
                <a:pathLst>
                  <a:path w="1891628" h="3005559">
                    <a:moveTo>
                      <a:pt x="0" y="3005559"/>
                    </a:moveTo>
                    <a:cubicBezTo>
                      <a:pt x="969433" y="2294359"/>
                      <a:pt x="1631717" y="1483007"/>
                      <a:pt x="1891628" y="0"/>
                    </a:cubicBezTo>
                  </a:path>
                </a:pathLst>
              </a:custGeom>
              <a:noFill/>
              <a:ln>
                <a:gradFill>
                  <a:gsLst>
                    <a:gs pos="0">
                      <a:schemeClr val="accent1">
                        <a:lumMod val="60000"/>
                        <a:lumOff val="40000"/>
                      </a:schemeClr>
                    </a:gs>
                    <a:gs pos="100000">
                      <a:schemeClr val="accent1">
                        <a:lumMod val="20000"/>
                        <a:lumOff val="8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
          <p:nvSpPr>
            <p:cNvPr id="467" name="不完整圆 235"/>
            <p:cNvSpPr/>
            <p:nvPr/>
          </p:nvSpPr>
          <p:spPr>
            <a:xfrm rot="5400000">
              <a:off x="809618" y="3118307"/>
              <a:ext cx="3557392" cy="726868"/>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noFill/>
            <a:ln w="57150">
              <a:gradFill flip="none" rotWithShape="1">
                <a:gsLst>
                  <a:gs pos="0">
                    <a:schemeClr val="accent2">
                      <a:alpha val="0"/>
                    </a:schemeClr>
                  </a:gs>
                  <a:gs pos="100000">
                    <a:schemeClr val="accent2"/>
                  </a:gs>
                </a:gsLst>
                <a:lin ang="5400000" scaled="1"/>
                <a:tileRect/>
              </a:gradFill>
              <a:prstDash val="solid"/>
            </a:ln>
            <a:effectLst>
              <a:outerShdw blurRad="635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p>
          </p:txBody>
        </p:sp>
        <p:sp>
          <p:nvSpPr>
            <p:cNvPr id="468" name="文本框 467"/>
            <p:cNvSpPr txBox="1"/>
            <p:nvPr/>
          </p:nvSpPr>
          <p:spPr>
            <a:xfrm>
              <a:off x="3028276" y="3208139"/>
              <a:ext cx="585801" cy="333938"/>
            </a:xfrm>
            <a:prstGeom prst="rect">
              <a:avLst/>
            </a:prstGeom>
            <a:noFill/>
            <a:effectLst/>
          </p:spPr>
          <p:txBody>
            <a:bodyPr wrap="none" lIns="86868" tIns="43434" rIns="86868" bIns="43434" rtlCol="0">
              <a:spAutoFit/>
            </a:bodyPr>
            <a:lstStyle/>
            <a:p>
              <a:pPr algn="r"/>
              <a:r>
                <a:rPr kumimoji="0" lang="zh-CN" altLang="en-US" sz="1600" b="0" i="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rPr>
                <a:t>量产</a:t>
              </a:r>
              <a:endParaRPr kumimoji="0" lang="en-US" altLang="zh-CN" sz="1600" b="0" i="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endParaRPr>
            </a:p>
          </p:txBody>
        </p:sp>
        <p:sp>
          <p:nvSpPr>
            <p:cNvPr id="469" name="文本框 468"/>
            <p:cNvSpPr txBox="1"/>
            <p:nvPr/>
          </p:nvSpPr>
          <p:spPr>
            <a:xfrm>
              <a:off x="2679879" y="1427325"/>
              <a:ext cx="1261885" cy="307777"/>
            </a:xfrm>
            <a:prstGeom prst="rect">
              <a:avLst/>
            </a:prstGeom>
            <a:noFill/>
          </p:spPr>
          <p:txBody>
            <a:bodyPr wrap="none" rtlCol="0">
              <a:spAutoFit/>
            </a:bodyPr>
            <a:lstStyle/>
            <a:p>
              <a:pPr algn="r"/>
              <a:r>
                <a:rPr lang="zh-CN" altLang="en-US" sz="1400" b="0" i="0" dirty="0">
                  <a:solidFill>
                    <a:srgbClr val="374151"/>
                  </a:solidFill>
                  <a:effectLst/>
                  <a:latin typeface="Söhne"/>
                </a:rPr>
                <a:t>生产线稳定性</a:t>
              </a:r>
              <a:endParaRPr lang="zh-CN" altLang="en-US" sz="1400" dirty="0">
                <a:latin typeface="+mn-ea"/>
              </a:endParaRPr>
            </a:p>
          </p:txBody>
        </p:sp>
        <p:sp>
          <p:nvSpPr>
            <p:cNvPr id="470" name="文本框 469"/>
            <p:cNvSpPr txBox="1"/>
            <p:nvPr/>
          </p:nvSpPr>
          <p:spPr>
            <a:xfrm>
              <a:off x="2473788" y="2003213"/>
              <a:ext cx="1082349" cy="307777"/>
            </a:xfrm>
            <a:prstGeom prst="rect">
              <a:avLst/>
            </a:prstGeom>
            <a:noFill/>
          </p:spPr>
          <p:txBody>
            <a:bodyPr wrap="none" rtlCol="0">
              <a:spAutoFit/>
            </a:bodyPr>
            <a:lstStyle/>
            <a:p>
              <a:pPr algn="r"/>
              <a:r>
                <a:rPr lang="zh-CN" altLang="en-US" sz="1400" b="0" i="0" dirty="0">
                  <a:solidFill>
                    <a:srgbClr val="374151"/>
                  </a:solidFill>
                  <a:effectLst/>
                  <a:latin typeface="Söhne"/>
                </a:rPr>
                <a:t>产品一致性</a:t>
              </a:r>
              <a:endParaRPr lang="zh-CN" altLang="en-US" sz="1400" dirty="0">
                <a:latin typeface="+mn-ea"/>
              </a:endParaRPr>
            </a:p>
          </p:txBody>
        </p:sp>
        <p:sp>
          <p:nvSpPr>
            <p:cNvPr id="471" name="文本框 470"/>
            <p:cNvSpPr txBox="1"/>
            <p:nvPr/>
          </p:nvSpPr>
          <p:spPr>
            <a:xfrm>
              <a:off x="2316444" y="2573388"/>
              <a:ext cx="1082349" cy="307777"/>
            </a:xfrm>
            <a:prstGeom prst="rect">
              <a:avLst/>
            </a:prstGeom>
            <a:noFill/>
          </p:spPr>
          <p:txBody>
            <a:bodyPr wrap="none" rtlCol="0">
              <a:spAutoFit/>
            </a:bodyPr>
            <a:lstStyle/>
            <a:p>
              <a:pPr algn="r"/>
              <a:r>
                <a:rPr lang="zh-CN" altLang="en-US" sz="1400" b="0" i="0" dirty="0">
                  <a:solidFill>
                    <a:srgbClr val="374151"/>
                  </a:solidFill>
                  <a:effectLst/>
                  <a:latin typeface="Söhne"/>
                </a:rPr>
                <a:t>大规模制造</a:t>
              </a:r>
              <a:endParaRPr lang="zh-CN" altLang="en-US" sz="1400" dirty="0">
                <a:latin typeface="+mn-ea"/>
              </a:endParaRPr>
            </a:p>
          </p:txBody>
        </p:sp>
        <p:grpSp>
          <p:nvGrpSpPr>
            <p:cNvPr id="472" name="组合 471"/>
            <p:cNvGrpSpPr/>
            <p:nvPr/>
          </p:nvGrpSpPr>
          <p:grpSpPr>
            <a:xfrm>
              <a:off x="2225368" y="1661793"/>
              <a:ext cx="408267" cy="1116079"/>
              <a:chOff x="2225368" y="1661793"/>
              <a:chExt cx="408267" cy="1116079"/>
            </a:xfrm>
          </p:grpSpPr>
          <p:sp>
            <p:nvSpPr>
              <p:cNvPr id="32" name="椭圆 31"/>
              <p:cNvSpPr/>
              <p:nvPr/>
            </p:nvSpPr>
            <p:spPr>
              <a:xfrm>
                <a:off x="2583039" y="1661793"/>
                <a:ext cx="50596" cy="50596"/>
              </a:xfrm>
              <a:prstGeom prst="ellipse">
                <a:avLst/>
              </a:prstGeom>
              <a:solidFill>
                <a:schemeClr val="accent2"/>
              </a:solid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33" name="椭圆 32"/>
              <p:cNvSpPr/>
              <p:nvPr/>
            </p:nvSpPr>
            <p:spPr>
              <a:xfrm>
                <a:off x="2313302" y="2118890"/>
                <a:ext cx="50596" cy="50596"/>
              </a:xfrm>
              <a:prstGeom prst="ellipse">
                <a:avLst/>
              </a:prstGeom>
              <a:solidFill>
                <a:schemeClr val="accent2"/>
              </a:solid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35" name="椭圆 34"/>
              <p:cNvSpPr/>
              <p:nvPr/>
            </p:nvSpPr>
            <p:spPr>
              <a:xfrm>
                <a:off x="2225368" y="2727276"/>
                <a:ext cx="50596" cy="50596"/>
              </a:xfrm>
              <a:prstGeom prst="ellipse">
                <a:avLst/>
              </a:prstGeom>
              <a:solidFill>
                <a:schemeClr val="accent2"/>
              </a:solid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grpSp>
          <p:nvGrpSpPr>
            <p:cNvPr id="473" name="组合 472"/>
            <p:cNvGrpSpPr/>
            <p:nvPr/>
          </p:nvGrpSpPr>
          <p:grpSpPr>
            <a:xfrm flipV="1">
              <a:off x="2225368" y="4165529"/>
              <a:ext cx="408267" cy="1116079"/>
              <a:chOff x="2225368" y="1661793"/>
              <a:chExt cx="408267" cy="1116079"/>
            </a:xfrm>
          </p:grpSpPr>
          <p:sp>
            <p:nvSpPr>
              <p:cNvPr id="477" name="椭圆 476"/>
              <p:cNvSpPr/>
              <p:nvPr/>
            </p:nvSpPr>
            <p:spPr>
              <a:xfrm>
                <a:off x="2583039" y="1661793"/>
                <a:ext cx="50596" cy="50596"/>
              </a:xfrm>
              <a:prstGeom prst="ellipse">
                <a:avLst/>
              </a:prstGeom>
              <a:solidFill>
                <a:schemeClr val="accent2"/>
              </a:solid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478" name="椭圆 477"/>
              <p:cNvSpPr/>
              <p:nvPr/>
            </p:nvSpPr>
            <p:spPr>
              <a:xfrm>
                <a:off x="2313302" y="2118890"/>
                <a:ext cx="50596" cy="50596"/>
              </a:xfrm>
              <a:prstGeom prst="ellipse">
                <a:avLst/>
              </a:prstGeom>
              <a:solidFill>
                <a:schemeClr val="accent2"/>
              </a:solid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479" name="椭圆 478"/>
              <p:cNvSpPr/>
              <p:nvPr/>
            </p:nvSpPr>
            <p:spPr>
              <a:xfrm>
                <a:off x="2225368" y="2727276"/>
                <a:ext cx="50596" cy="50596"/>
              </a:xfrm>
              <a:prstGeom prst="ellipse">
                <a:avLst/>
              </a:prstGeom>
              <a:solidFill>
                <a:schemeClr val="accent2"/>
              </a:solid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grpSp>
        <p:sp>
          <p:nvSpPr>
            <p:cNvPr id="474" name="文本框 473"/>
            <p:cNvSpPr txBox="1"/>
            <p:nvPr/>
          </p:nvSpPr>
          <p:spPr>
            <a:xfrm>
              <a:off x="2679879" y="5321625"/>
              <a:ext cx="1082349" cy="307777"/>
            </a:xfrm>
            <a:prstGeom prst="rect">
              <a:avLst/>
            </a:prstGeom>
            <a:noFill/>
          </p:spPr>
          <p:txBody>
            <a:bodyPr wrap="none" rtlCol="0">
              <a:spAutoFit/>
            </a:bodyPr>
            <a:lstStyle/>
            <a:p>
              <a:pPr algn="r"/>
              <a:r>
                <a:rPr lang="zh-CN" altLang="en-US" sz="1400">
                  <a:latin typeface="+mn-ea"/>
                </a:rPr>
                <a:t>安全性控制</a:t>
              </a:r>
              <a:endParaRPr lang="zh-CN" altLang="en-US" sz="1400" dirty="0">
                <a:latin typeface="+mn-ea"/>
              </a:endParaRPr>
            </a:p>
          </p:txBody>
        </p:sp>
        <p:sp>
          <p:nvSpPr>
            <p:cNvPr id="475" name="文本框 474"/>
            <p:cNvSpPr txBox="1"/>
            <p:nvPr/>
          </p:nvSpPr>
          <p:spPr>
            <a:xfrm>
              <a:off x="2473788" y="4652426"/>
              <a:ext cx="902812" cy="307777"/>
            </a:xfrm>
            <a:prstGeom prst="rect">
              <a:avLst/>
            </a:prstGeom>
            <a:noFill/>
          </p:spPr>
          <p:txBody>
            <a:bodyPr wrap="none" rtlCol="0">
              <a:spAutoFit/>
            </a:bodyPr>
            <a:lstStyle/>
            <a:p>
              <a:pPr algn="r"/>
              <a:r>
                <a:rPr lang="zh-CN" altLang="en-US" sz="1400" dirty="0">
                  <a:latin typeface="+mn-ea"/>
                </a:rPr>
                <a:t>质量控制</a:t>
              </a:r>
              <a:endParaRPr lang="zh-CN" altLang="en-US" sz="1400" dirty="0">
                <a:latin typeface="+mn-ea"/>
              </a:endParaRPr>
            </a:p>
          </p:txBody>
        </p:sp>
        <p:sp>
          <p:nvSpPr>
            <p:cNvPr id="476" name="文本框 475"/>
            <p:cNvSpPr txBox="1"/>
            <p:nvPr/>
          </p:nvSpPr>
          <p:spPr>
            <a:xfrm>
              <a:off x="2316444" y="4010835"/>
              <a:ext cx="902812" cy="307777"/>
            </a:xfrm>
            <a:prstGeom prst="rect">
              <a:avLst/>
            </a:prstGeom>
            <a:noFill/>
          </p:spPr>
          <p:txBody>
            <a:bodyPr wrap="none" rtlCol="0">
              <a:spAutoFit/>
            </a:bodyPr>
            <a:lstStyle/>
            <a:p>
              <a:pPr algn="r"/>
              <a:r>
                <a:rPr lang="zh-CN" altLang="en-US" sz="1400" dirty="0">
                  <a:latin typeface="+mn-ea"/>
                </a:rPr>
                <a:t>成本控制</a:t>
              </a:r>
              <a:endParaRPr lang="zh-CN" altLang="en-US" sz="1400" dirty="0">
                <a:latin typeface="+mn-ea"/>
              </a:endParaRPr>
            </a:p>
          </p:txBody>
        </p:sp>
      </p:grpSp>
      <p:sp>
        <p:nvSpPr>
          <p:cNvPr id="24" name="椭圆 23"/>
          <p:cNvSpPr/>
          <p:nvPr/>
        </p:nvSpPr>
        <p:spPr>
          <a:xfrm>
            <a:off x="4049486" y="1220504"/>
            <a:ext cx="4093028" cy="4093028"/>
          </a:xfrm>
          <a:prstGeom prst="ellipse">
            <a:avLst/>
          </a:prstGeom>
          <a:gradFill>
            <a:gsLst>
              <a:gs pos="0">
                <a:schemeClr val="bg1"/>
              </a:gs>
              <a:gs pos="100000">
                <a:schemeClr val="bg1"/>
              </a:gs>
              <a:gs pos="46000">
                <a:schemeClr val="accent1">
                  <a:lumMod val="5000"/>
                  <a:lumOff val="95000"/>
                </a:schemeClr>
              </a:gs>
            </a:gsLst>
            <a:path path="circle">
              <a:fillToRect r="100000" b="100000"/>
            </a:path>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椭圆 449"/>
          <p:cNvSpPr/>
          <p:nvPr/>
        </p:nvSpPr>
        <p:spPr>
          <a:xfrm>
            <a:off x="4392210" y="1573120"/>
            <a:ext cx="3387796" cy="3387796"/>
          </a:xfrm>
          <a:prstGeom prst="ellipse">
            <a:avLst/>
          </a:prstGeom>
          <a:gradFill flip="none" rotWithShape="1">
            <a:gsLst>
              <a:gs pos="56000">
                <a:schemeClr val="accent1">
                  <a:alpha val="0"/>
                </a:schemeClr>
              </a:gs>
              <a:gs pos="100000">
                <a:schemeClr val="accent1">
                  <a:alpha val="12000"/>
                </a:schemeClr>
              </a:gs>
            </a:gsLst>
            <a:path path="circle">
              <a:fillToRect l="50000" t="50000" r="50000" b="50000"/>
            </a:path>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20435" y="475734"/>
            <a:ext cx="4262139"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52 </a:t>
            </a:r>
            <a:r>
              <a:rPr lang="zh-CN" altLang="en-US" dirty="0"/>
              <a:t>成功展示</a:t>
            </a:r>
            <a:r>
              <a:rPr lang="en-US" altLang="zh-CN" dirty="0"/>
              <a:t>/</a:t>
            </a:r>
            <a:r>
              <a:rPr lang="zh-CN" altLang="en-US" dirty="0"/>
              <a:t>克服困难</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25" name="椭圆 24"/>
          <p:cNvSpPr/>
          <p:nvPr/>
        </p:nvSpPr>
        <p:spPr>
          <a:xfrm>
            <a:off x="5050971" y="2168097"/>
            <a:ext cx="2090058" cy="2090058"/>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6" name="文本框 25"/>
          <p:cNvSpPr txBox="1"/>
          <p:nvPr/>
        </p:nvSpPr>
        <p:spPr>
          <a:xfrm>
            <a:off x="5382840" y="2799936"/>
            <a:ext cx="1406539" cy="826380"/>
          </a:xfrm>
          <a:prstGeom prst="rect">
            <a:avLst/>
          </a:prstGeom>
          <a:noFill/>
          <a:effectLst/>
        </p:spPr>
        <p:txBody>
          <a:bodyPr wrap="none" lIns="86868" tIns="43434" rIns="86868" bIns="43434" rtlCol="0">
            <a:spAutoFit/>
          </a:bodyPr>
          <a:lstStyle/>
          <a:p>
            <a:pPr algn="ctr"/>
            <a:r>
              <a:rPr lang="zh-CN" altLang="en-US" sz="2400" dirty="0">
                <a:solidFill>
                  <a:schemeClr val="bg1"/>
                </a:solidFill>
                <a:latin typeface="思源宋体 CN Heavy" panose="02020900000000000000" pitchFamily="18" charset="-122"/>
                <a:ea typeface="思源宋体 CN Heavy" panose="02020900000000000000" pitchFamily="18" charset="-122"/>
              </a:rPr>
              <a:t>突破</a:t>
            </a:r>
            <a:endParaRPr lang="en-US" altLang="zh-CN" sz="2400" dirty="0">
              <a:solidFill>
                <a:schemeClr val="bg1"/>
              </a:solidFill>
              <a:latin typeface="思源宋体 CN Heavy" panose="02020900000000000000" pitchFamily="18" charset="-122"/>
              <a:ea typeface="思源宋体 CN Heavy" panose="02020900000000000000" pitchFamily="18" charset="-122"/>
            </a:endParaRPr>
          </a:p>
          <a:p>
            <a:pPr algn="ctr"/>
            <a:r>
              <a:rPr lang="zh-CN" altLang="en-US" sz="2400" dirty="0">
                <a:solidFill>
                  <a:schemeClr val="bg1"/>
                </a:solidFill>
                <a:latin typeface="思源宋体 CN Heavy" panose="02020900000000000000" pitchFamily="18" charset="-122"/>
                <a:ea typeface="思源宋体 CN Heavy" panose="02020900000000000000" pitchFamily="18" charset="-122"/>
              </a:rPr>
              <a:t>两大难关</a:t>
            </a:r>
            <a:endParaRPr lang="en-US" altLang="zh-CN" sz="2400" dirty="0">
              <a:solidFill>
                <a:schemeClr val="bg1"/>
              </a:solidFill>
              <a:latin typeface="思源宋体 CN Heavy" panose="02020900000000000000" pitchFamily="18" charset="-122"/>
              <a:ea typeface="思源宋体 CN Heavy" panose="02020900000000000000" pitchFamily="18" charset="-122"/>
            </a:endParaRPr>
          </a:p>
        </p:txBody>
      </p:sp>
      <p:sp>
        <p:nvSpPr>
          <p:cNvPr id="39" name="任意多边形: 形状 38"/>
          <p:cNvSpPr/>
          <p:nvPr/>
        </p:nvSpPr>
        <p:spPr>
          <a:xfrm>
            <a:off x="-19782" y="5614536"/>
            <a:ext cx="12211782" cy="1243464"/>
          </a:xfrm>
          <a:custGeom>
            <a:avLst/>
            <a:gdLst>
              <a:gd name="connsiteX0" fmla="*/ 0 w 12211782"/>
              <a:gd name="connsiteY0" fmla="*/ 0 h 971022"/>
              <a:gd name="connsiteX1" fmla="*/ 243950 w 12211782"/>
              <a:gd name="connsiteY1" fmla="*/ 15155 h 971022"/>
              <a:gd name="connsiteX2" fmla="*/ 6150393 w 12211782"/>
              <a:gd name="connsiteY2" fmla="*/ 140559 h 971022"/>
              <a:gd name="connsiteX3" fmla="*/ 12056836 w 12211782"/>
              <a:gd name="connsiteY3" fmla="*/ 15155 h 971022"/>
              <a:gd name="connsiteX4" fmla="*/ 12211782 w 12211782"/>
              <a:gd name="connsiteY4" fmla="*/ 5529 h 971022"/>
              <a:gd name="connsiteX5" fmla="*/ 12211782 w 12211782"/>
              <a:gd name="connsiteY5" fmla="*/ 971022 h 971022"/>
              <a:gd name="connsiteX6" fmla="*/ 0 w 12211782"/>
              <a:gd name="connsiteY6" fmla="*/ 971022 h 97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782" h="971022">
                <a:moveTo>
                  <a:pt x="0" y="0"/>
                </a:moveTo>
                <a:lnTo>
                  <a:pt x="243950" y="15155"/>
                </a:lnTo>
                <a:cubicBezTo>
                  <a:pt x="1755541" y="92636"/>
                  <a:pt x="3843784" y="140559"/>
                  <a:pt x="6150393" y="140559"/>
                </a:cubicBezTo>
                <a:cubicBezTo>
                  <a:pt x="8457002" y="140559"/>
                  <a:pt x="10545245" y="92636"/>
                  <a:pt x="12056836" y="15155"/>
                </a:cubicBezTo>
                <a:lnTo>
                  <a:pt x="12211782" y="5529"/>
                </a:lnTo>
                <a:lnTo>
                  <a:pt x="12211782" y="971022"/>
                </a:lnTo>
                <a:lnTo>
                  <a:pt x="0" y="971022"/>
                </a:ln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0" name="文本框 39"/>
          <p:cNvSpPr txBox="1"/>
          <p:nvPr/>
        </p:nvSpPr>
        <p:spPr>
          <a:xfrm>
            <a:off x="1068236" y="6060085"/>
            <a:ext cx="10023166" cy="461665"/>
          </a:xfrm>
          <a:prstGeom prst="rect">
            <a:avLst/>
          </a:prstGeom>
          <a:noFill/>
          <a:effectLst/>
        </p:spPr>
        <p:txBody>
          <a:bodyPr wrap="square" rtlCol="0">
            <a:spAutoFit/>
          </a:bodyPr>
          <a:lstStyle/>
          <a:p>
            <a:pPr algn="ctr"/>
            <a:r>
              <a:rPr kumimoji="1" lang="zh-CN" altLang="en-US" sz="2400" dirty="0">
                <a:solidFill>
                  <a:schemeClr val="bg1"/>
                </a:solidFill>
                <a:effectLst/>
                <a:latin typeface="+mj-ea"/>
                <a:ea typeface="+mj-ea"/>
              </a:rPr>
              <a:t>本年度突破两大难关，掌握生产的关键技术，实现量产</a:t>
            </a:r>
            <a:endParaRPr kumimoji="1" lang="zh-CN" altLang="en-US" sz="2400" dirty="0">
              <a:solidFill>
                <a:schemeClr val="bg1"/>
              </a:solidFill>
              <a:effectLst/>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86" name="任意多边形: 形状 485"/>
          <p:cNvSpPr/>
          <p:nvPr/>
        </p:nvSpPr>
        <p:spPr>
          <a:xfrm>
            <a:off x="-19782" y="5733142"/>
            <a:ext cx="12211782" cy="1124857"/>
          </a:xfrm>
          <a:custGeom>
            <a:avLst/>
            <a:gdLst>
              <a:gd name="connsiteX0" fmla="*/ 0 w 12211782"/>
              <a:gd name="connsiteY0" fmla="*/ 0 h 971022"/>
              <a:gd name="connsiteX1" fmla="*/ 243950 w 12211782"/>
              <a:gd name="connsiteY1" fmla="*/ 15155 h 971022"/>
              <a:gd name="connsiteX2" fmla="*/ 6150393 w 12211782"/>
              <a:gd name="connsiteY2" fmla="*/ 140559 h 971022"/>
              <a:gd name="connsiteX3" fmla="*/ 12056836 w 12211782"/>
              <a:gd name="connsiteY3" fmla="*/ 15155 h 971022"/>
              <a:gd name="connsiteX4" fmla="*/ 12211782 w 12211782"/>
              <a:gd name="connsiteY4" fmla="*/ 5529 h 971022"/>
              <a:gd name="connsiteX5" fmla="*/ 12211782 w 12211782"/>
              <a:gd name="connsiteY5" fmla="*/ 971022 h 971022"/>
              <a:gd name="connsiteX6" fmla="*/ 0 w 12211782"/>
              <a:gd name="connsiteY6" fmla="*/ 971022 h 97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782" h="971022">
                <a:moveTo>
                  <a:pt x="0" y="0"/>
                </a:moveTo>
                <a:lnTo>
                  <a:pt x="243950" y="15155"/>
                </a:lnTo>
                <a:cubicBezTo>
                  <a:pt x="1755541" y="92636"/>
                  <a:pt x="3843784" y="140559"/>
                  <a:pt x="6150393" y="140559"/>
                </a:cubicBezTo>
                <a:cubicBezTo>
                  <a:pt x="8457002" y="140559"/>
                  <a:pt x="10545245" y="92636"/>
                  <a:pt x="12056836" y="15155"/>
                </a:cubicBezTo>
                <a:lnTo>
                  <a:pt x="12211782" y="5529"/>
                </a:lnTo>
                <a:lnTo>
                  <a:pt x="12211782" y="971022"/>
                </a:lnTo>
                <a:lnTo>
                  <a:pt x="0" y="971022"/>
                </a:ln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0" name="文本框 29"/>
          <p:cNvSpPr txBox="1"/>
          <p:nvPr/>
        </p:nvSpPr>
        <p:spPr>
          <a:xfrm>
            <a:off x="220435" y="475734"/>
            <a:ext cx="4262139"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53 </a:t>
            </a:r>
            <a:r>
              <a:rPr lang="zh-CN" altLang="en-US" dirty="0"/>
              <a:t>波特五力模型</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31" name="Arc 15++++"/>
          <p:cNvSpPr/>
          <p:nvPr/>
        </p:nvSpPr>
        <p:spPr>
          <a:xfrm>
            <a:off x="4769471" y="1964270"/>
            <a:ext cx="2618300" cy="2618296"/>
          </a:xfrm>
          <a:prstGeom prst="arc">
            <a:avLst>
              <a:gd name="adj1" fmla="val 11664351"/>
              <a:gd name="adj2" fmla="val 15626069"/>
            </a:avLst>
          </a:prstGeom>
          <a:noFill/>
          <a:ln w="19050">
            <a:gradFill flip="none" rotWithShape="1">
              <a:gsLst>
                <a:gs pos="0">
                  <a:schemeClr val="accent1">
                    <a:lumMod val="60000"/>
                    <a:lumOff val="40000"/>
                    <a:alpha val="0"/>
                  </a:schemeClr>
                </a:gs>
                <a:gs pos="100000">
                  <a:schemeClr val="accent1">
                    <a:lumMod val="60000"/>
                    <a:lumOff val="40000"/>
                  </a:schemeClr>
                </a:gs>
              </a:gsLst>
              <a:lin ang="8100000" scaled="1"/>
              <a:tileRect/>
            </a:gradFill>
            <a:prstDash val="solid"/>
          </a:ln>
          <a:effectLst>
            <a:outerShdw blurRad="190500" dist="381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2" name="椭圆 31"/>
          <p:cNvSpPr/>
          <p:nvPr/>
        </p:nvSpPr>
        <p:spPr>
          <a:xfrm>
            <a:off x="4958157" y="2152957"/>
            <a:ext cx="2240930" cy="2240924"/>
          </a:xfrm>
          <a:prstGeom prst="ellipse">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Arc 15+++++"/>
          <p:cNvSpPr/>
          <p:nvPr/>
        </p:nvSpPr>
        <p:spPr>
          <a:xfrm flipH="1" flipV="1">
            <a:off x="4769471" y="1964270"/>
            <a:ext cx="2618300" cy="2618296"/>
          </a:xfrm>
          <a:prstGeom prst="arc">
            <a:avLst>
              <a:gd name="adj1" fmla="val 11665355"/>
              <a:gd name="adj2" fmla="val 15626069"/>
            </a:avLst>
          </a:prstGeom>
          <a:noFill/>
          <a:ln w="19050">
            <a:gradFill flip="none" rotWithShape="1">
              <a:gsLst>
                <a:gs pos="0">
                  <a:schemeClr val="accent1">
                    <a:lumMod val="60000"/>
                    <a:lumOff val="40000"/>
                    <a:alpha val="0"/>
                  </a:schemeClr>
                </a:gs>
                <a:gs pos="100000">
                  <a:schemeClr val="accent1">
                    <a:lumMod val="60000"/>
                    <a:lumOff val="40000"/>
                  </a:schemeClr>
                </a:gs>
              </a:gsLst>
              <a:lin ang="8100000" scaled="1"/>
              <a:tileRect/>
            </a:gradFill>
            <a:prstDash val="solid"/>
          </a:ln>
          <a:effectLst>
            <a:outerShdw blurRad="190500" dist="381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9" name="Arc 15++++++"/>
          <p:cNvSpPr/>
          <p:nvPr/>
        </p:nvSpPr>
        <p:spPr>
          <a:xfrm flipH="1">
            <a:off x="4769471" y="1964270"/>
            <a:ext cx="2618300" cy="2618296"/>
          </a:xfrm>
          <a:prstGeom prst="arc">
            <a:avLst>
              <a:gd name="adj1" fmla="val 11684619"/>
              <a:gd name="adj2" fmla="val 15626069"/>
            </a:avLst>
          </a:prstGeom>
          <a:noFill/>
          <a:ln w="19050">
            <a:gradFill flip="none" rotWithShape="1">
              <a:gsLst>
                <a:gs pos="100000">
                  <a:schemeClr val="accent1">
                    <a:lumMod val="60000"/>
                    <a:lumOff val="40000"/>
                    <a:alpha val="0"/>
                  </a:schemeClr>
                </a:gs>
                <a:gs pos="0">
                  <a:schemeClr val="accent1">
                    <a:lumMod val="60000"/>
                    <a:lumOff val="40000"/>
                  </a:schemeClr>
                </a:gs>
              </a:gsLst>
              <a:lin ang="8100000" scaled="1"/>
              <a:tileRect/>
            </a:gradFill>
            <a:prstDash val="solid"/>
          </a:ln>
          <a:effectLst>
            <a:outerShdw blurRad="190500" dist="381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0" name="Arc 15+++++++"/>
          <p:cNvSpPr/>
          <p:nvPr/>
        </p:nvSpPr>
        <p:spPr>
          <a:xfrm flipV="1">
            <a:off x="4769471" y="1964270"/>
            <a:ext cx="2618300" cy="2618296"/>
          </a:xfrm>
          <a:prstGeom prst="arc">
            <a:avLst>
              <a:gd name="adj1" fmla="val 11187009"/>
              <a:gd name="adj2" fmla="val 15626069"/>
            </a:avLst>
          </a:prstGeom>
          <a:noFill/>
          <a:ln w="19050">
            <a:gradFill flip="none" rotWithShape="1">
              <a:gsLst>
                <a:gs pos="100000">
                  <a:schemeClr val="accent1">
                    <a:lumMod val="60000"/>
                    <a:lumOff val="40000"/>
                    <a:alpha val="0"/>
                  </a:schemeClr>
                </a:gs>
                <a:gs pos="0">
                  <a:schemeClr val="accent1">
                    <a:lumMod val="60000"/>
                    <a:lumOff val="40000"/>
                  </a:schemeClr>
                </a:gs>
              </a:gsLst>
              <a:lin ang="8100000" scaled="1"/>
              <a:tileRect/>
            </a:gradFill>
            <a:prstDash val="solid"/>
          </a:ln>
          <a:effectLst>
            <a:outerShdw blurRad="190500" dist="381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7" name="矩形: 圆角 26"/>
          <p:cNvSpPr/>
          <p:nvPr/>
        </p:nvSpPr>
        <p:spPr>
          <a:xfrm>
            <a:off x="7203849" y="774020"/>
            <a:ext cx="4644572" cy="1359580"/>
          </a:xfrm>
          <a:prstGeom prst="roundRect">
            <a:avLst>
              <a:gd name="adj" fmla="val 6322"/>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p:cNvSpPr/>
          <p:nvPr/>
        </p:nvSpPr>
        <p:spPr>
          <a:xfrm>
            <a:off x="8364992" y="774020"/>
            <a:ext cx="2322285" cy="420914"/>
          </a:xfrm>
          <a:custGeom>
            <a:avLst/>
            <a:gdLst>
              <a:gd name="connsiteX0" fmla="*/ 0 w 2322285"/>
              <a:gd name="connsiteY0" fmla="*/ 0 h 420914"/>
              <a:gd name="connsiteX1" fmla="*/ 2322285 w 2322285"/>
              <a:gd name="connsiteY1" fmla="*/ 0 h 420914"/>
              <a:gd name="connsiteX2" fmla="*/ 2322285 w 2322285"/>
              <a:gd name="connsiteY2" fmla="*/ 280606 h 420914"/>
              <a:gd name="connsiteX3" fmla="*/ 2181977 w 2322285"/>
              <a:gd name="connsiteY3" fmla="*/ 420914 h 420914"/>
              <a:gd name="connsiteX4" fmla="*/ 140308 w 2322285"/>
              <a:gd name="connsiteY4" fmla="*/ 420914 h 420914"/>
              <a:gd name="connsiteX5" fmla="*/ 0 w 2322285"/>
              <a:gd name="connsiteY5" fmla="*/ 280606 h 42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2285" h="420914">
                <a:moveTo>
                  <a:pt x="0" y="0"/>
                </a:moveTo>
                <a:lnTo>
                  <a:pt x="2322285" y="0"/>
                </a:lnTo>
                <a:lnTo>
                  <a:pt x="2322285" y="280606"/>
                </a:lnTo>
                <a:cubicBezTo>
                  <a:pt x="2322285" y="358096"/>
                  <a:pt x="2259467" y="420914"/>
                  <a:pt x="2181977" y="420914"/>
                </a:cubicBezTo>
                <a:lnTo>
                  <a:pt x="140308" y="420914"/>
                </a:lnTo>
                <a:cubicBezTo>
                  <a:pt x="62818" y="420914"/>
                  <a:pt x="0" y="358096"/>
                  <a:pt x="0" y="280606"/>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58" name="文本框 457"/>
          <p:cNvSpPr txBox="1"/>
          <p:nvPr/>
        </p:nvSpPr>
        <p:spPr>
          <a:xfrm>
            <a:off x="7303408" y="1313341"/>
            <a:ext cx="4445454" cy="742319"/>
          </a:xfrm>
          <a:prstGeom prst="rect">
            <a:avLst/>
          </a:prstGeom>
          <a:noFill/>
        </p:spPr>
        <p:txBody>
          <a:bodyPr wrap="square" rtlCol="0">
            <a:spAutoFit/>
          </a:bodyPr>
          <a:lstStyle>
            <a:defPPr>
              <a:defRPr lang="zh-CN"/>
            </a:defPPr>
            <a:lvl1pPr>
              <a:defRPr sz="1400">
                <a:latin typeface="+mn-ea"/>
              </a:defRPr>
            </a:lvl1pPr>
          </a:lstStyle>
          <a:p>
            <a:pPr algn="ctr">
              <a:lnSpc>
                <a:spcPct val="120000"/>
              </a:lnSpc>
            </a:pPr>
            <a:r>
              <a:rPr lang="zh-CN" altLang="en-US" sz="1200" dirty="0">
                <a:solidFill>
                  <a:schemeClr val="tx1">
                    <a:lumMod val="75000"/>
                    <a:lumOff val="25000"/>
                  </a:schemeClr>
                </a:solidFill>
                <a:effectLst/>
              </a:rPr>
              <a:t>新零售市场的进入门槛较低，新进入者的威胁是存在的。但新零售公司可以通过自身的品牌影响力、供应链管理、物流配送等方面构建起自己的优势，从而减少新进入者的威胁。</a:t>
            </a:r>
            <a:endParaRPr lang="zh-CN" altLang="en-US" sz="1200" dirty="0">
              <a:solidFill>
                <a:schemeClr val="tx1">
                  <a:lumMod val="75000"/>
                  <a:lumOff val="25000"/>
                </a:schemeClr>
              </a:solidFill>
              <a:effectLst/>
            </a:endParaRPr>
          </a:p>
        </p:txBody>
      </p:sp>
      <p:sp>
        <p:nvSpPr>
          <p:cNvPr id="459" name="文本框 458"/>
          <p:cNvSpPr txBox="1"/>
          <p:nvPr/>
        </p:nvSpPr>
        <p:spPr>
          <a:xfrm>
            <a:off x="8696779" y="817563"/>
            <a:ext cx="1687739" cy="338554"/>
          </a:xfrm>
          <a:prstGeom prst="rect">
            <a:avLst/>
          </a:prstGeom>
          <a:noFill/>
        </p:spPr>
        <p:txBody>
          <a:bodyPr wrap="square" rtlCol="0">
            <a:spAutoFit/>
          </a:bodyPr>
          <a:lstStyle>
            <a:defPPr>
              <a:defRPr lang="zh-CN"/>
            </a:defPPr>
            <a:lvl1pPr>
              <a:defRPr sz="1400">
                <a:latin typeface="+mn-ea"/>
              </a:defRPr>
            </a:lvl1pPr>
          </a:lstStyle>
          <a:p>
            <a:pPr algn="ctr"/>
            <a:r>
              <a:rPr lang="zh-CN" altLang="en-US" sz="1600" dirty="0">
                <a:solidFill>
                  <a:schemeClr val="bg1"/>
                </a:solidFill>
                <a:effectLst/>
                <a:latin typeface="思源宋体 CN Heavy" panose="02020900000000000000" pitchFamily="18" charset="-122"/>
                <a:ea typeface="思源宋体 CN Heavy" panose="02020900000000000000" pitchFamily="18" charset="-122"/>
              </a:rPr>
              <a:t>潜在进入者</a:t>
            </a:r>
            <a:endParaRPr lang="zh-CN" altLang="en-US" sz="1600" dirty="0">
              <a:solidFill>
                <a:schemeClr val="bg1"/>
              </a:solidFill>
              <a:effectLst/>
              <a:latin typeface="思源宋体 CN Heavy" panose="02020900000000000000" pitchFamily="18" charset="-122"/>
              <a:ea typeface="思源宋体 CN Heavy" panose="02020900000000000000" pitchFamily="18" charset="-122"/>
            </a:endParaRPr>
          </a:p>
        </p:txBody>
      </p:sp>
      <p:sp>
        <p:nvSpPr>
          <p:cNvPr id="467" name="文本框 466"/>
          <p:cNvSpPr txBox="1"/>
          <p:nvPr/>
        </p:nvSpPr>
        <p:spPr>
          <a:xfrm>
            <a:off x="609600" y="5980995"/>
            <a:ext cx="10972800" cy="591509"/>
          </a:xfrm>
          <a:prstGeom prst="rect">
            <a:avLst/>
          </a:prstGeom>
          <a:noFill/>
        </p:spPr>
        <p:txBody>
          <a:bodyPr wrap="square" rtlCol="0">
            <a:spAutoFit/>
          </a:bodyPr>
          <a:lstStyle>
            <a:defPPr>
              <a:defRPr lang="zh-CN"/>
            </a:defPPr>
            <a:lvl1pPr>
              <a:defRPr sz="1400">
                <a:latin typeface="+mn-ea"/>
              </a:defRPr>
            </a:lvl1pPr>
          </a:lstStyle>
          <a:p>
            <a:pPr algn="ctr">
              <a:lnSpc>
                <a:spcPct val="120000"/>
              </a:lnSpc>
            </a:pPr>
            <a:r>
              <a:rPr lang="zh-CN" altLang="en-US" dirty="0">
                <a:solidFill>
                  <a:schemeClr val="bg1"/>
                </a:solidFill>
                <a:effectLst/>
                <a:latin typeface="+mj-ea"/>
                <a:ea typeface="+mj-ea"/>
              </a:rPr>
              <a:t>综上所述，新零售公司需要在竞争激烈的市场中不断提高自身的竞争力，建立品牌影响力、优化供应链管理和物流配送等方面，以应对各种竞争威胁。同时，还需要密切关注市场动态，及时调整自身的市场策略和产品服务，以保持竞争优势。</a:t>
            </a:r>
            <a:endParaRPr lang="zh-CN" altLang="en-US" dirty="0">
              <a:solidFill>
                <a:schemeClr val="bg1"/>
              </a:solidFill>
              <a:effectLst/>
              <a:latin typeface="+mj-ea"/>
              <a:ea typeface="+mj-ea"/>
            </a:endParaRPr>
          </a:p>
        </p:txBody>
      </p:sp>
      <p:sp>
        <p:nvSpPr>
          <p:cNvPr id="28" name="矩形: 圆角 27"/>
          <p:cNvSpPr/>
          <p:nvPr/>
        </p:nvSpPr>
        <p:spPr>
          <a:xfrm>
            <a:off x="343580" y="4244748"/>
            <a:ext cx="4644572" cy="1359580"/>
          </a:xfrm>
          <a:prstGeom prst="roundRect">
            <a:avLst>
              <a:gd name="adj" fmla="val 6322"/>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p:cNvSpPr/>
          <p:nvPr/>
        </p:nvSpPr>
        <p:spPr>
          <a:xfrm>
            <a:off x="1504723" y="4242933"/>
            <a:ext cx="2322285" cy="420914"/>
          </a:xfrm>
          <a:custGeom>
            <a:avLst/>
            <a:gdLst>
              <a:gd name="connsiteX0" fmla="*/ 0 w 2322285"/>
              <a:gd name="connsiteY0" fmla="*/ 0 h 420914"/>
              <a:gd name="connsiteX1" fmla="*/ 2322285 w 2322285"/>
              <a:gd name="connsiteY1" fmla="*/ 0 h 420914"/>
              <a:gd name="connsiteX2" fmla="*/ 2322285 w 2322285"/>
              <a:gd name="connsiteY2" fmla="*/ 280606 h 420914"/>
              <a:gd name="connsiteX3" fmla="*/ 2181977 w 2322285"/>
              <a:gd name="connsiteY3" fmla="*/ 420914 h 420914"/>
              <a:gd name="connsiteX4" fmla="*/ 140308 w 2322285"/>
              <a:gd name="connsiteY4" fmla="*/ 420914 h 420914"/>
              <a:gd name="connsiteX5" fmla="*/ 0 w 2322285"/>
              <a:gd name="connsiteY5" fmla="*/ 280606 h 42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2285" h="420914">
                <a:moveTo>
                  <a:pt x="0" y="0"/>
                </a:moveTo>
                <a:lnTo>
                  <a:pt x="2322285" y="0"/>
                </a:lnTo>
                <a:lnTo>
                  <a:pt x="2322285" y="280606"/>
                </a:lnTo>
                <a:cubicBezTo>
                  <a:pt x="2322285" y="358096"/>
                  <a:pt x="2259467" y="420914"/>
                  <a:pt x="2181977" y="420914"/>
                </a:cubicBezTo>
                <a:lnTo>
                  <a:pt x="140308" y="420914"/>
                </a:lnTo>
                <a:cubicBezTo>
                  <a:pt x="62818" y="420914"/>
                  <a:pt x="0" y="358096"/>
                  <a:pt x="0" y="280606"/>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68" name="文本框 467"/>
          <p:cNvSpPr txBox="1"/>
          <p:nvPr/>
        </p:nvSpPr>
        <p:spPr>
          <a:xfrm>
            <a:off x="443139" y="4808715"/>
            <a:ext cx="4445454" cy="742319"/>
          </a:xfrm>
          <a:prstGeom prst="rect">
            <a:avLst/>
          </a:prstGeom>
          <a:noFill/>
        </p:spPr>
        <p:txBody>
          <a:bodyPr wrap="square" rtlCol="0">
            <a:spAutoFit/>
          </a:bodyPr>
          <a:lstStyle>
            <a:defPPr>
              <a:defRPr lang="zh-CN"/>
            </a:defPPr>
            <a:lvl1pPr>
              <a:defRPr sz="1400">
                <a:latin typeface="+mn-ea"/>
              </a:defRPr>
            </a:lvl1pPr>
          </a:lstStyle>
          <a:p>
            <a:pPr algn="ctr">
              <a:lnSpc>
                <a:spcPct val="120000"/>
              </a:lnSpc>
            </a:pPr>
            <a:r>
              <a:rPr lang="zh-CN" altLang="en-US" sz="1200" dirty="0">
                <a:solidFill>
                  <a:schemeClr val="tx1">
                    <a:lumMod val="75000"/>
                    <a:lumOff val="25000"/>
                  </a:schemeClr>
                </a:solidFill>
                <a:effectLst/>
              </a:rPr>
              <a:t>新零售公司需要关注市场上的替代品，例如传统零售商、电商平台等。如果替代品的价格更低或者服务更好，顾客可能会选择替代品，从而对新零售公司的销售额产生影响。</a:t>
            </a:r>
            <a:endParaRPr lang="zh-CN" altLang="en-US" sz="1200" dirty="0">
              <a:solidFill>
                <a:schemeClr val="tx1">
                  <a:lumMod val="75000"/>
                  <a:lumOff val="25000"/>
                </a:schemeClr>
              </a:solidFill>
              <a:effectLst/>
            </a:endParaRPr>
          </a:p>
        </p:txBody>
      </p:sp>
      <p:sp>
        <p:nvSpPr>
          <p:cNvPr id="469" name="文本框 468"/>
          <p:cNvSpPr txBox="1"/>
          <p:nvPr/>
        </p:nvSpPr>
        <p:spPr>
          <a:xfrm>
            <a:off x="1836510" y="4283909"/>
            <a:ext cx="1687739" cy="338554"/>
          </a:xfrm>
          <a:prstGeom prst="rect">
            <a:avLst/>
          </a:prstGeom>
          <a:noFill/>
        </p:spPr>
        <p:txBody>
          <a:bodyPr wrap="square" rtlCol="0">
            <a:spAutoFit/>
          </a:bodyPr>
          <a:lstStyle>
            <a:defPPr>
              <a:defRPr lang="zh-CN"/>
            </a:defPPr>
            <a:lvl1pPr>
              <a:defRPr sz="1400">
                <a:latin typeface="+mn-ea"/>
              </a:defRPr>
            </a:lvl1pPr>
          </a:lstStyle>
          <a:p>
            <a:pPr algn="ctr"/>
            <a:r>
              <a:rPr lang="zh-CN" altLang="en-US" sz="1600" dirty="0">
                <a:solidFill>
                  <a:schemeClr val="bg1"/>
                </a:solidFill>
                <a:effectLst/>
                <a:latin typeface="思源宋体 CN Heavy" panose="02020900000000000000" pitchFamily="18" charset="-122"/>
                <a:ea typeface="思源宋体 CN Heavy" panose="02020900000000000000" pitchFamily="18" charset="-122"/>
              </a:rPr>
              <a:t>替代品</a:t>
            </a:r>
            <a:endParaRPr lang="zh-CN" altLang="en-US" sz="1600" dirty="0">
              <a:solidFill>
                <a:schemeClr val="bg1"/>
              </a:solidFill>
              <a:effectLst/>
              <a:latin typeface="思源宋体 CN Heavy" panose="02020900000000000000" pitchFamily="18" charset="-122"/>
              <a:ea typeface="思源宋体 CN Heavy" panose="02020900000000000000" pitchFamily="18" charset="-122"/>
            </a:endParaRPr>
          </a:p>
        </p:txBody>
      </p:sp>
      <p:sp>
        <p:nvSpPr>
          <p:cNvPr id="20" name="矩形: 圆角 19"/>
          <p:cNvSpPr/>
          <p:nvPr/>
        </p:nvSpPr>
        <p:spPr>
          <a:xfrm>
            <a:off x="300038" y="1151466"/>
            <a:ext cx="3198136" cy="2090662"/>
          </a:xfrm>
          <a:prstGeom prst="roundRect">
            <a:avLst>
              <a:gd name="adj" fmla="val 6322"/>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p:cNvSpPr/>
          <p:nvPr/>
        </p:nvSpPr>
        <p:spPr>
          <a:xfrm>
            <a:off x="740228" y="1156835"/>
            <a:ext cx="2322285" cy="420914"/>
          </a:xfrm>
          <a:custGeom>
            <a:avLst/>
            <a:gdLst>
              <a:gd name="connsiteX0" fmla="*/ 0 w 2322285"/>
              <a:gd name="connsiteY0" fmla="*/ 0 h 420914"/>
              <a:gd name="connsiteX1" fmla="*/ 2322285 w 2322285"/>
              <a:gd name="connsiteY1" fmla="*/ 0 h 420914"/>
              <a:gd name="connsiteX2" fmla="*/ 2322285 w 2322285"/>
              <a:gd name="connsiteY2" fmla="*/ 280606 h 420914"/>
              <a:gd name="connsiteX3" fmla="*/ 2181977 w 2322285"/>
              <a:gd name="connsiteY3" fmla="*/ 420914 h 420914"/>
              <a:gd name="connsiteX4" fmla="*/ 140308 w 2322285"/>
              <a:gd name="connsiteY4" fmla="*/ 420914 h 420914"/>
              <a:gd name="connsiteX5" fmla="*/ 0 w 2322285"/>
              <a:gd name="connsiteY5" fmla="*/ 280606 h 42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2285" h="420914">
                <a:moveTo>
                  <a:pt x="0" y="0"/>
                </a:moveTo>
                <a:lnTo>
                  <a:pt x="2322285" y="0"/>
                </a:lnTo>
                <a:lnTo>
                  <a:pt x="2322285" y="280606"/>
                </a:lnTo>
                <a:cubicBezTo>
                  <a:pt x="2322285" y="358096"/>
                  <a:pt x="2259467" y="420914"/>
                  <a:pt x="2181977" y="420914"/>
                </a:cubicBezTo>
                <a:lnTo>
                  <a:pt x="140308" y="420914"/>
                </a:lnTo>
                <a:cubicBezTo>
                  <a:pt x="62818" y="420914"/>
                  <a:pt x="0" y="358096"/>
                  <a:pt x="0" y="280606"/>
                </a:cubicBez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0" name="文本框 469"/>
          <p:cNvSpPr txBox="1"/>
          <p:nvPr/>
        </p:nvSpPr>
        <p:spPr>
          <a:xfrm>
            <a:off x="449944" y="1867758"/>
            <a:ext cx="2931886" cy="1185517"/>
          </a:xfrm>
          <a:prstGeom prst="rect">
            <a:avLst/>
          </a:prstGeom>
          <a:noFill/>
        </p:spPr>
        <p:txBody>
          <a:bodyPr wrap="square" rtlCol="0">
            <a:spAutoFit/>
          </a:bodyPr>
          <a:lstStyle>
            <a:defPPr>
              <a:defRPr lang="zh-CN"/>
            </a:defPPr>
            <a:lvl1pPr>
              <a:defRPr sz="1400">
                <a:latin typeface="+mn-ea"/>
              </a:defRPr>
            </a:lvl1pPr>
          </a:lstStyle>
          <a:p>
            <a:pPr algn="ctr">
              <a:lnSpc>
                <a:spcPct val="120000"/>
              </a:lnSpc>
            </a:pPr>
            <a:r>
              <a:rPr lang="zh-CN" altLang="en-US" sz="1200" dirty="0">
                <a:solidFill>
                  <a:schemeClr val="tx1">
                    <a:lumMod val="75000"/>
                    <a:lumOff val="25000"/>
                  </a:schemeClr>
                </a:solidFill>
                <a:effectLst/>
              </a:rPr>
              <a:t>新零售公司需要与供应商保持良好的合作关系，以确保供应链畅通。供应商的议价能力取决于市场上的供求关系，如果新零售公司能够在市场上占据一席之地，就能够更好地控制供应商的议价能力。</a:t>
            </a:r>
            <a:endParaRPr lang="zh-CN" altLang="en-US" sz="1200" dirty="0">
              <a:solidFill>
                <a:schemeClr val="tx1">
                  <a:lumMod val="75000"/>
                  <a:lumOff val="25000"/>
                </a:schemeClr>
              </a:solidFill>
              <a:effectLst/>
            </a:endParaRPr>
          </a:p>
        </p:txBody>
      </p:sp>
      <p:sp>
        <p:nvSpPr>
          <p:cNvPr id="471" name="文本框 470"/>
          <p:cNvSpPr txBox="1"/>
          <p:nvPr/>
        </p:nvSpPr>
        <p:spPr>
          <a:xfrm>
            <a:off x="1028472" y="1197808"/>
            <a:ext cx="1687739" cy="338554"/>
          </a:xfrm>
          <a:prstGeom prst="rect">
            <a:avLst/>
          </a:prstGeom>
          <a:noFill/>
        </p:spPr>
        <p:txBody>
          <a:bodyPr wrap="square" rtlCol="0">
            <a:spAutoFit/>
          </a:bodyPr>
          <a:lstStyle>
            <a:defPPr>
              <a:defRPr lang="zh-CN"/>
            </a:defPPr>
            <a:lvl1pPr>
              <a:defRPr sz="1400">
                <a:latin typeface="+mn-ea"/>
              </a:defRPr>
            </a:lvl1pPr>
          </a:lstStyle>
          <a:p>
            <a:pPr algn="ctr"/>
            <a:r>
              <a:rPr lang="zh-CN" altLang="en-US" sz="1600" dirty="0">
                <a:solidFill>
                  <a:schemeClr val="bg1"/>
                </a:solidFill>
                <a:effectLst/>
                <a:latin typeface="思源宋体 CN Heavy" panose="02020900000000000000" pitchFamily="18" charset="-122"/>
                <a:ea typeface="思源宋体 CN Heavy" panose="02020900000000000000" pitchFamily="18" charset="-122"/>
              </a:rPr>
              <a:t>供应者</a:t>
            </a:r>
            <a:endParaRPr lang="zh-CN" altLang="en-US" sz="1600" dirty="0">
              <a:solidFill>
                <a:schemeClr val="bg1"/>
              </a:solidFill>
              <a:effectLst/>
              <a:latin typeface="思源宋体 CN Heavy" panose="02020900000000000000" pitchFamily="18" charset="-122"/>
              <a:ea typeface="思源宋体 CN Heavy" panose="02020900000000000000" pitchFamily="18" charset="-122"/>
            </a:endParaRPr>
          </a:p>
        </p:txBody>
      </p:sp>
      <p:sp>
        <p:nvSpPr>
          <p:cNvPr id="26" name="矩形: 圆角 25"/>
          <p:cNvSpPr/>
          <p:nvPr/>
        </p:nvSpPr>
        <p:spPr>
          <a:xfrm>
            <a:off x="8693827" y="3179837"/>
            <a:ext cx="3198136" cy="2090662"/>
          </a:xfrm>
          <a:prstGeom prst="roundRect">
            <a:avLst>
              <a:gd name="adj" fmla="val 6322"/>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p:cNvSpPr/>
          <p:nvPr/>
        </p:nvSpPr>
        <p:spPr>
          <a:xfrm>
            <a:off x="9144000" y="3185206"/>
            <a:ext cx="2322285" cy="420914"/>
          </a:xfrm>
          <a:custGeom>
            <a:avLst/>
            <a:gdLst>
              <a:gd name="connsiteX0" fmla="*/ 0 w 2322285"/>
              <a:gd name="connsiteY0" fmla="*/ 0 h 420914"/>
              <a:gd name="connsiteX1" fmla="*/ 2322285 w 2322285"/>
              <a:gd name="connsiteY1" fmla="*/ 0 h 420914"/>
              <a:gd name="connsiteX2" fmla="*/ 2322285 w 2322285"/>
              <a:gd name="connsiteY2" fmla="*/ 280606 h 420914"/>
              <a:gd name="connsiteX3" fmla="*/ 2181977 w 2322285"/>
              <a:gd name="connsiteY3" fmla="*/ 420914 h 420914"/>
              <a:gd name="connsiteX4" fmla="*/ 140308 w 2322285"/>
              <a:gd name="connsiteY4" fmla="*/ 420914 h 420914"/>
              <a:gd name="connsiteX5" fmla="*/ 0 w 2322285"/>
              <a:gd name="connsiteY5" fmla="*/ 280606 h 42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2285" h="420914">
                <a:moveTo>
                  <a:pt x="0" y="0"/>
                </a:moveTo>
                <a:lnTo>
                  <a:pt x="2322285" y="0"/>
                </a:lnTo>
                <a:lnTo>
                  <a:pt x="2322285" y="280606"/>
                </a:lnTo>
                <a:cubicBezTo>
                  <a:pt x="2322285" y="358096"/>
                  <a:pt x="2259467" y="420914"/>
                  <a:pt x="2181977" y="420914"/>
                </a:cubicBezTo>
                <a:lnTo>
                  <a:pt x="140308" y="420914"/>
                </a:lnTo>
                <a:cubicBezTo>
                  <a:pt x="62818" y="420914"/>
                  <a:pt x="0" y="358096"/>
                  <a:pt x="0" y="280606"/>
                </a:cubicBez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2" name="文本框 471"/>
          <p:cNvSpPr txBox="1"/>
          <p:nvPr/>
        </p:nvSpPr>
        <p:spPr>
          <a:xfrm>
            <a:off x="8853714" y="3896129"/>
            <a:ext cx="2931886" cy="1185517"/>
          </a:xfrm>
          <a:prstGeom prst="rect">
            <a:avLst/>
          </a:prstGeom>
          <a:noFill/>
        </p:spPr>
        <p:txBody>
          <a:bodyPr wrap="square" rtlCol="0">
            <a:spAutoFit/>
          </a:bodyPr>
          <a:lstStyle>
            <a:defPPr>
              <a:defRPr lang="zh-CN"/>
            </a:defPPr>
            <a:lvl1pPr>
              <a:defRPr sz="1400">
                <a:latin typeface="+mn-ea"/>
              </a:defRPr>
            </a:lvl1pPr>
          </a:lstStyle>
          <a:p>
            <a:pPr algn="ctr">
              <a:lnSpc>
                <a:spcPct val="120000"/>
              </a:lnSpc>
            </a:pPr>
            <a:r>
              <a:rPr lang="zh-CN" altLang="en-US" sz="1200" dirty="0">
                <a:solidFill>
                  <a:schemeClr val="tx1">
                    <a:lumMod val="75000"/>
                    <a:lumOff val="25000"/>
                  </a:schemeClr>
                </a:solidFill>
                <a:effectLst/>
              </a:rPr>
              <a:t>新零售公司需要了解顾客的需求，提供符合顾客需求的产品，从而留住顾客。顾客的议价能力对于新零售公司来说是重要的，如果顾客对产品和服务进行抱怨，可能会对公司的声誉和销售额产生负面影响。</a:t>
            </a:r>
            <a:endParaRPr lang="zh-CN" altLang="en-US" sz="1200" dirty="0">
              <a:solidFill>
                <a:schemeClr val="tx1">
                  <a:lumMod val="75000"/>
                  <a:lumOff val="25000"/>
                </a:schemeClr>
              </a:solidFill>
              <a:effectLst/>
            </a:endParaRPr>
          </a:p>
        </p:txBody>
      </p:sp>
      <p:sp>
        <p:nvSpPr>
          <p:cNvPr id="473" name="文本框 472"/>
          <p:cNvSpPr txBox="1"/>
          <p:nvPr/>
        </p:nvSpPr>
        <p:spPr>
          <a:xfrm>
            <a:off x="9490299" y="3226179"/>
            <a:ext cx="1687739" cy="338554"/>
          </a:xfrm>
          <a:prstGeom prst="rect">
            <a:avLst/>
          </a:prstGeom>
          <a:noFill/>
        </p:spPr>
        <p:txBody>
          <a:bodyPr wrap="square" rtlCol="0">
            <a:spAutoFit/>
          </a:bodyPr>
          <a:lstStyle>
            <a:defPPr>
              <a:defRPr lang="zh-CN"/>
            </a:defPPr>
            <a:lvl1pPr>
              <a:defRPr sz="1400">
                <a:latin typeface="+mn-ea"/>
              </a:defRPr>
            </a:lvl1pPr>
          </a:lstStyle>
          <a:p>
            <a:pPr algn="ctr"/>
            <a:r>
              <a:rPr lang="zh-CN" altLang="en-US" sz="1600" dirty="0">
                <a:solidFill>
                  <a:schemeClr val="bg1"/>
                </a:solidFill>
                <a:effectLst/>
                <a:latin typeface="思源宋体 CN Heavy" panose="02020900000000000000" pitchFamily="18" charset="-122"/>
                <a:ea typeface="思源宋体 CN Heavy" panose="02020900000000000000" pitchFamily="18" charset="-122"/>
              </a:rPr>
              <a:t>购买者</a:t>
            </a:r>
            <a:endParaRPr lang="zh-CN" altLang="en-US" sz="1600" dirty="0">
              <a:solidFill>
                <a:schemeClr val="bg1"/>
              </a:solidFill>
              <a:effectLst/>
              <a:latin typeface="思源宋体 CN Heavy" panose="02020900000000000000" pitchFamily="18" charset="-122"/>
              <a:ea typeface="思源宋体 CN Heavy" panose="02020900000000000000" pitchFamily="18" charset="-122"/>
            </a:endParaRPr>
          </a:p>
        </p:txBody>
      </p:sp>
      <p:sp>
        <p:nvSpPr>
          <p:cNvPr id="474" name="文本框 473"/>
          <p:cNvSpPr txBox="1"/>
          <p:nvPr/>
        </p:nvSpPr>
        <p:spPr>
          <a:xfrm>
            <a:off x="5252130" y="2730880"/>
            <a:ext cx="1687739" cy="338554"/>
          </a:xfrm>
          <a:prstGeom prst="rect">
            <a:avLst/>
          </a:prstGeom>
          <a:noFill/>
        </p:spPr>
        <p:txBody>
          <a:bodyPr wrap="square" rtlCol="0">
            <a:spAutoFit/>
          </a:bodyPr>
          <a:lstStyle>
            <a:defPPr>
              <a:defRPr lang="zh-CN"/>
            </a:defPPr>
            <a:lvl1pPr>
              <a:defRPr sz="1400">
                <a:latin typeface="+mn-ea"/>
              </a:defRPr>
            </a:lvl1pPr>
          </a:lstStyle>
          <a:p>
            <a:pPr algn="ctr"/>
            <a:r>
              <a:rPr lang="zh-CN" altLang="en-US" sz="1600" dirty="0">
                <a:solidFill>
                  <a:schemeClr val="accent3"/>
                </a:solidFill>
                <a:effectLst/>
                <a:latin typeface="思源宋体 CN Heavy" panose="02020900000000000000" pitchFamily="18" charset="-122"/>
                <a:ea typeface="思源宋体 CN Heavy" panose="02020900000000000000" pitchFamily="18" charset="-122"/>
              </a:rPr>
              <a:t>行业内部竞争</a:t>
            </a:r>
            <a:endParaRPr lang="zh-CN" altLang="en-US" sz="1600" dirty="0">
              <a:solidFill>
                <a:schemeClr val="accent3"/>
              </a:solidFill>
              <a:effectLst/>
              <a:latin typeface="思源宋体 CN Heavy" panose="02020900000000000000" pitchFamily="18" charset="-122"/>
              <a:ea typeface="思源宋体 CN Heavy" panose="02020900000000000000" pitchFamily="18" charset="-122"/>
            </a:endParaRPr>
          </a:p>
        </p:txBody>
      </p:sp>
      <p:sp>
        <p:nvSpPr>
          <p:cNvPr id="475" name="文本框 474"/>
          <p:cNvSpPr txBox="1"/>
          <p:nvPr/>
        </p:nvSpPr>
        <p:spPr>
          <a:xfrm>
            <a:off x="5138057" y="3081515"/>
            <a:ext cx="1915886" cy="742319"/>
          </a:xfrm>
          <a:prstGeom prst="rect">
            <a:avLst/>
          </a:prstGeom>
          <a:noFill/>
        </p:spPr>
        <p:txBody>
          <a:bodyPr wrap="square" rtlCol="0">
            <a:spAutoFit/>
          </a:bodyPr>
          <a:lstStyle>
            <a:defPPr>
              <a:defRPr lang="zh-CN"/>
            </a:defPPr>
            <a:lvl1pPr>
              <a:defRPr sz="1400">
                <a:latin typeface="+mn-ea"/>
              </a:defRPr>
            </a:lvl1pPr>
          </a:lstStyle>
          <a:p>
            <a:pPr algn="ctr">
              <a:lnSpc>
                <a:spcPct val="120000"/>
              </a:lnSpc>
            </a:pPr>
            <a:r>
              <a:rPr lang="zh-CN" altLang="en-US" sz="1200" dirty="0">
                <a:solidFill>
                  <a:schemeClr val="tx1">
                    <a:lumMod val="75000"/>
                    <a:lumOff val="25000"/>
                  </a:schemeClr>
                </a:solidFill>
                <a:effectLst/>
              </a:rPr>
              <a:t>新零售市场竞争激烈，竞争对手众多，从传统零售商到电商平台</a:t>
            </a:r>
            <a:endParaRPr lang="zh-CN" altLang="en-US" sz="1200" dirty="0">
              <a:solidFill>
                <a:schemeClr val="tx1">
                  <a:lumMod val="75000"/>
                  <a:lumOff val="25000"/>
                </a:schemeClr>
              </a:solidFill>
              <a:effectLst/>
            </a:endParaRPr>
          </a:p>
        </p:txBody>
      </p:sp>
      <p:sp>
        <p:nvSpPr>
          <p:cNvPr id="477" name="文本框 476"/>
          <p:cNvSpPr txBox="1"/>
          <p:nvPr/>
        </p:nvSpPr>
        <p:spPr>
          <a:xfrm>
            <a:off x="3566926" y="2407879"/>
            <a:ext cx="1312816" cy="276999"/>
          </a:xfrm>
          <a:prstGeom prst="rect">
            <a:avLst/>
          </a:prstGeom>
          <a:noFill/>
        </p:spPr>
        <p:txBody>
          <a:bodyPr wrap="square" rtlCol="0">
            <a:spAutoFit/>
          </a:bodyPr>
          <a:lstStyle>
            <a:defPPr>
              <a:defRPr lang="zh-CN"/>
            </a:defPPr>
            <a:lvl1pPr>
              <a:defRPr sz="1400">
                <a:latin typeface="+mn-ea"/>
              </a:defRPr>
            </a:lvl1pPr>
          </a:lstStyle>
          <a:p>
            <a:pPr algn="ctr"/>
            <a:r>
              <a:rPr lang="zh-CN" altLang="en-US" sz="1200" dirty="0">
                <a:solidFill>
                  <a:schemeClr val="accent1"/>
                </a:solidFill>
                <a:effectLst/>
                <a:latin typeface="思源宋体 CN Heavy" panose="02020900000000000000" pitchFamily="18" charset="-122"/>
                <a:ea typeface="思源宋体 CN Heavy" panose="02020900000000000000" pitchFamily="18" charset="-122"/>
              </a:rPr>
              <a:t>讨价还价能力</a:t>
            </a:r>
            <a:endParaRPr lang="zh-CN" altLang="en-US" sz="1200" dirty="0">
              <a:solidFill>
                <a:schemeClr val="accent1"/>
              </a:solidFill>
              <a:effectLst/>
              <a:latin typeface="思源宋体 CN Heavy" panose="02020900000000000000" pitchFamily="18" charset="-122"/>
              <a:ea typeface="思源宋体 CN Heavy" panose="02020900000000000000" pitchFamily="18" charset="-122"/>
            </a:endParaRPr>
          </a:p>
        </p:txBody>
      </p:sp>
      <p:sp>
        <p:nvSpPr>
          <p:cNvPr id="478" name="文本框 477"/>
          <p:cNvSpPr txBox="1"/>
          <p:nvPr/>
        </p:nvSpPr>
        <p:spPr>
          <a:xfrm>
            <a:off x="7340296" y="3856213"/>
            <a:ext cx="1312816" cy="276999"/>
          </a:xfrm>
          <a:prstGeom prst="rect">
            <a:avLst/>
          </a:prstGeom>
          <a:noFill/>
        </p:spPr>
        <p:txBody>
          <a:bodyPr wrap="square" rtlCol="0">
            <a:spAutoFit/>
          </a:bodyPr>
          <a:lstStyle>
            <a:defPPr>
              <a:defRPr lang="zh-CN"/>
            </a:defPPr>
            <a:lvl1pPr>
              <a:defRPr sz="1400">
                <a:latin typeface="+mn-ea"/>
              </a:defRPr>
            </a:lvl1pPr>
          </a:lstStyle>
          <a:p>
            <a:pPr algn="ctr"/>
            <a:r>
              <a:rPr lang="zh-CN" altLang="en-US" sz="1200" dirty="0">
                <a:solidFill>
                  <a:schemeClr val="accent1"/>
                </a:solidFill>
                <a:effectLst/>
                <a:latin typeface="思源宋体 CN Heavy" panose="02020900000000000000" pitchFamily="18" charset="-122"/>
                <a:ea typeface="思源宋体 CN Heavy" panose="02020900000000000000" pitchFamily="18" charset="-122"/>
              </a:rPr>
              <a:t>讨价还价能力</a:t>
            </a:r>
            <a:endParaRPr lang="zh-CN" altLang="en-US" sz="1200" dirty="0">
              <a:solidFill>
                <a:schemeClr val="accent1"/>
              </a:solidFill>
              <a:effectLst/>
              <a:latin typeface="思源宋体 CN Heavy" panose="02020900000000000000" pitchFamily="18" charset="-122"/>
              <a:ea typeface="思源宋体 CN Heavy" panose="02020900000000000000" pitchFamily="18" charset="-122"/>
            </a:endParaRPr>
          </a:p>
        </p:txBody>
      </p:sp>
      <p:sp>
        <p:nvSpPr>
          <p:cNvPr id="479" name="文本框 478"/>
          <p:cNvSpPr txBox="1"/>
          <p:nvPr/>
        </p:nvSpPr>
        <p:spPr>
          <a:xfrm>
            <a:off x="6431681" y="1531979"/>
            <a:ext cx="1312816" cy="276999"/>
          </a:xfrm>
          <a:prstGeom prst="rect">
            <a:avLst/>
          </a:prstGeom>
          <a:noFill/>
        </p:spPr>
        <p:txBody>
          <a:bodyPr wrap="square" rtlCol="0">
            <a:spAutoFit/>
          </a:bodyPr>
          <a:lstStyle>
            <a:defPPr>
              <a:defRPr lang="zh-CN"/>
            </a:defPPr>
            <a:lvl1pPr>
              <a:defRPr sz="1400">
                <a:latin typeface="+mn-ea"/>
              </a:defRPr>
            </a:lvl1pPr>
          </a:lstStyle>
          <a:p>
            <a:r>
              <a:rPr lang="zh-CN" altLang="en-US" sz="1200" dirty="0">
                <a:solidFill>
                  <a:schemeClr val="accent2"/>
                </a:solidFill>
                <a:effectLst/>
                <a:latin typeface="思源宋体 CN Heavy" panose="02020900000000000000" pitchFamily="18" charset="-122"/>
                <a:ea typeface="思源宋体 CN Heavy" panose="02020900000000000000" pitchFamily="18" charset="-122"/>
              </a:rPr>
              <a:t>威胁</a:t>
            </a:r>
            <a:endParaRPr lang="zh-CN" altLang="en-US" sz="1200" dirty="0">
              <a:solidFill>
                <a:schemeClr val="accent2"/>
              </a:solidFill>
              <a:effectLst/>
              <a:latin typeface="思源宋体 CN Heavy" panose="02020900000000000000" pitchFamily="18" charset="-122"/>
              <a:ea typeface="思源宋体 CN Heavy" panose="02020900000000000000" pitchFamily="18" charset="-122"/>
            </a:endParaRPr>
          </a:p>
        </p:txBody>
      </p:sp>
      <p:sp>
        <p:nvSpPr>
          <p:cNvPr id="480" name="文本框 479"/>
          <p:cNvSpPr txBox="1"/>
          <p:nvPr/>
        </p:nvSpPr>
        <p:spPr>
          <a:xfrm>
            <a:off x="4290424" y="4736523"/>
            <a:ext cx="1312816" cy="276999"/>
          </a:xfrm>
          <a:prstGeom prst="rect">
            <a:avLst/>
          </a:prstGeom>
          <a:noFill/>
        </p:spPr>
        <p:txBody>
          <a:bodyPr wrap="square" rtlCol="0">
            <a:spAutoFit/>
          </a:bodyPr>
          <a:lstStyle>
            <a:defPPr>
              <a:defRPr lang="zh-CN"/>
            </a:defPPr>
            <a:lvl1pPr>
              <a:defRPr sz="1400">
                <a:latin typeface="+mn-ea"/>
              </a:defRPr>
            </a:lvl1pPr>
          </a:lstStyle>
          <a:p>
            <a:pPr algn="r"/>
            <a:r>
              <a:rPr lang="zh-CN" altLang="en-US" sz="1200" dirty="0">
                <a:solidFill>
                  <a:schemeClr val="accent2"/>
                </a:solidFill>
                <a:effectLst/>
                <a:latin typeface="思源宋体 CN Heavy" panose="02020900000000000000" pitchFamily="18" charset="-122"/>
                <a:ea typeface="思源宋体 CN Heavy" panose="02020900000000000000" pitchFamily="18" charset="-122"/>
              </a:rPr>
              <a:t>威胁</a:t>
            </a:r>
            <a:endParaRPr lang="zh-CN" altLang="en-US" sz="1200" dirty="0">
              <a:solidFill>
                <a:schemeClr val="accent2"/>
              </a:solidFill>
              <a:effectLst/>
              <a:latin typeface="思源宋体 CN Heavy" panose="02020900000000000000" pitchFamily="18" charset="-122"/>
              <a:ea typeface="思源宋体 CN Heavy" panose="02020900000000000000" pitchFamily="18" charset="-122"/>
            </a:endParaRPr>
          </a:p>
        </p:txBody>
      </p:sp>
      <p:sp>
        <p:nvSpPr>
          <p:cNvPr id="498" name="任意多边形: 形状 497"/>
          <p:cNvSpPr/>
          <p:nvPr/>
        </p:nvSpPr>
        <p:spPr>
          <a:xfrm>
            <a:off x="3647975" y="2560319"/>
            <a:ext cx="1078030" cy="616017"/>
          </a:xfrm>
          <a:custGeom>
            <a:avLst/>
            <a:gdLst>
              <a:gd name="connsiteX0" fmla="*/ 0 w 1078030"/>
              <a:gd name="connsiteY0" fmla="*/ 0 h 616017"/>
              <a:gd name="connsiteX1" fmla="*/ 1078030 w 1078030"/>
              <a:gd name="connsiteY1" fmla="*/ 616017 h 616017"/>
              <a:gd name="connsiteX0-1" fmla="*/ 0 w 1078030"/>
              <a:gd name="connsiteY0-2" fmla="*/ 0 h 617995"/>
              <a:gd name="connsiteX1-3" fmla="*/ 1078030 w 1078030"/>
              <a:gd name="connsiteY1-4" fmla="*/ 616017 h 617995"/>
              <a:gd name="connsiteX0-5" fmla="*/ 0 w 1078030"/>
              <a:gd name="connsiteY0-6" fmla="*/ 0 h 619393"/>
              <a:gd name="connsiteX1-7" fmla="*/ 1078030 w 1078030"/>
              <a:gd name="connsiteY1-8" fmla="*/ 616017 h 619393"/>
              <a:gd name="connsiteX0-9" fmla="*/ 0 w 1078030"/>
              <a:gd name="connsiteY0-10" fmla="*/ 0 h 618614"/>
              <a:gd name="connsiteX1-11" fmla="*/ 1078030 w 1078030"/>
              <a:gd name="connsiteY1-12" fmla="*/ 616017 h 618614"/>
              <a:gd name="connsiteX0-13" fmla="*/ 0 w 1078030"/>
              <a:gd name="connsiteY0-14" fmla="*/ 0 h 616017"/>
              <a:gd name="connsiteX1-15" fmla="*/ 1078030 w 1078030"/>
              <a:gd name="connsiteY1-16" fmla="*/ 616017 h 616017"/>
              <a:gd name="connsiteX0-17" fmla="*/ 0 w 1078030"/>
              <a:gd name="connsiteY0-18" fmla="*/ 0 h 616017"/>
              <a:gd name="connsiteX1-19" fmla="*/ 1078030 w 1078030"/>
              <a:gd name="connsiteY1-20" fmla="*/ 616017 h 616017"/>
              <a:gd name="connsiteX0-21" fmla="*/ 0 w 1078030"/>
              <a:gd name="connsiteY0-22" fmla="*/ 0 h 616017"/>
              <a:gd name="connsiteX1-23" fmla="*/ 1078030 w 1078030"/>
              <a:gd name="connsiteY1-24" fmla="*/ 616017 h 616017"/>
            </a:gdLst>
            <a:ahLst/>
            <a:cxnLst>
              <a:cxn ang="0">
                <a:pos x="connsiteX0-1" y="connsiteY0-2"/>
              </a:cxn>
              <a:cxn ang="0">
                <a:pos x="connsiteX1-3" y="connsiteY1-4"/>
              </a:cxn>
            </a:cxnLst>
            <a:rect l="l" t="t" r="r" b="b"/>
            <a:pathLst>
              <a:path w="1078030" h="616017">
                <a:moveTo>
                  <a:pt x="0" y="0"/>
                </a:moveTo>
                <a:cubicBezTo>
                  <a:pt x="166838" y="340092"/>
                  <a:pt x="583933" y="593557"/>
                  <a:pt x="1078030" y="616017"/>
                </a:cubicBezTo>
              </a:path>
            </a:pathLst>
          </a:custGeom>
          <a:ln>
            <a:solidFill>
              <a:schemeClr val="accent1"/>
            </a:solidFill>
            <a:prstDash val="dash"/>
            <a:tailEnd type="arrow"/>
          </a:ln>
          <a:effectLst>
            <a:outerShdw blurRad="63500" sx="102000" sy="102000" algn="ctr"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9" name="任意多边形: 形状 498"/>
          <p:cNvSpPr/>
          <p:nvPr/>
        </p:nvSpPr>
        <p:spPr>
          <a:xfrm flipH="1" flipV="1">
            <a:off x="7440329" y="3282214"/>
            <a:ext cx="1078030" cy="616017"/>
          </a:xfrm>
          <a:custGeom>
            <a:avLst/>
            <a:gdLst>
              <a:gd name="connsiteX0" fmla="*/ 0 w 1078030"/>
              <a:gd name="connsiteY0" fmla="*/ 0 h 616017"/>
              <a:gd name="connsiteX1" fmla="*/ 1078030 w 1078030"/>
              <a:gd name="connsiteY1" fmla="*/ 616017 h 616017"/>
              <a:gd name="connsiteX0-1" fmla="*/ 0 w 1078030"/>
              <a:gd name="connsiteY0-2" fmla="*/ 0 h 617995"/>
              <a:gd name="connsiteX1-3" fmla="*/ 1078030 w 1078030"/>
              <a:gd name="connsiteY1-4" fmla="*/ 616017 h 617995"/>
              <a:gd name="connsiteX0-5" fmla="*/ 0 w 1078030"/>
              <a:gd name="connsiteY0-6" fmla="*/ 0 h 619393"/>
              <a:gd name="connsiteX1-7" fmla="*/ 1078030 w 1078030"/>
              <a:gd name="connsiteY1-8" fmla="*/ 616017 h 619393"/>
              <a:gd name="connsiteX0-9" fmla="*/ 0 w 1078030"/>
              <a:gd name="connsiteY0-10" fmla="*/ 0 h 618614"/>
              <a:gd name="connsiteX1-11" fmla="*/ 1078030 w 1078030"/>
              <a:gd name="connsiteY1-12" fmla="*/ 616017 h 618614"/>
              <a:gd name="connsiteX0-13" fmla="*/ 0 w 1078030"/>
              <a:gd name="connsiteY0-14" fmla="*/ 0 h 616017"/>
              <a:gd name="connsiteX1-15" fmla="*/ 1078030 w 1078030"/>
              <a:gd name="connsiteY1-16" fmla="*/ 616017 h 616017"/>
              <a:gd name="connsiteX0-17" fmla="*/ 0 w 1078030"/>
              <a:gd name="connsiteY0-18" fmla="*/ 0 h 616017"/>
              <a:gd name="connsiteX1-19" fmla="*/ 1078030 w 1078030"/>
              <a:gd name="connsiteY1-20" fmla="*/ 616017 h 616017"/>
              <a:gd name="connsiteX0-21" fmla="*/ 0 w 1078030"/>
              <a:gd name="connsiteY0-22" fmla="*/ 0 h 616017"/>
              <a:gd name="connsiteX1-23" fmla="*/ 1078030 w 1078030"/>
              <a:gd name="connsiteY1-24" fmla="*/ 616017 h 616017"/>
            </a:gdLst>
            <a:ahLst/>
            <a:cxnLst>
              <a:cxn ang="0">
                <a:pos x="connsiteX0-1" y="connsiteY0-2"/>
              </a:cxn>
              <a:cxn ang="0">
                <a:pos x="connsiteX1-3" y="connsiteY1-4"/>
              </a:cxn>
            </a:cxnLst>
            <a:rect l="l" t="t" r="r" b="b"/>
            <a:pathLst>
              <a:path w="1078030" h="616017">
                <a:moveTo>
                  <a:pt x="0" y="0"/>
                </a:moveTo>
                <a:cubicBezTo>
                  <a:pt x="166838" y="340092"/>
                  <a:pt x="583933" y="593557"/>
                  <a:pt x="1078030" y="616017"/>
                </a:cubicBezTo>
              </a:path>
            </a:pathLst>
          </a:custGeom>
          <a:ln>
            <a:solidFill>
              <a:schemeClr val="accent1"/>
            </a:solidFill>
            <a:prstDash val="dash"/>
            <a:tailEnd type="arrow"/>
          </a:ln>
          <a:effectLst>
            <a:outerShdw blurRad="63500" sx="102000" sy="102000" algn="ctr"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0" name="任意多边形: 形状 499"/>
          <p:cNvSpPr/>
          <p:nvPr/>
        </p:nvSpPr>
        <p:spPr>
          <a:xfrm rot="18325577" flipH="1" flipV="1">
            <a:off x="6054547" y="1346821"/>
            <a:ext cx="1068084" cy="587420"/>
          </a:xfrm>
          <a:custGeom>
            <a:avLst/>
            <a:gdLst>
              <a:gd name="connsiteX0" fmla="*/ 0 w 1078030"/>
              <a:gd name="connsiteY0" fmla="*/ 0 h 616017"/>
              <a:gd name="connsiteX1" fmla="*/ 1078030 w 1078030"/>
              <a:gd name="connsiteY1" fmla="*/ 616017 h 616017"/>
              <a:gd name="connsiteX0-1" fmla="*/ 0 w 1078030"/>
              <a:gd name="connsiteY0-2" fmla="*/ 0 h 617995"/>
              <a:gd name="connsiteX1-3" fmla="*/ 1078030 w 1078030"/>
              <a:gd name="connsiteY1-4" fmla="*/ 616017 h 617995"/>
              <a:gd name="connsiteX0-5" fmla="*/ 0 w 1078030"/>
              <a:gd name="connsiteY0-6" fmla="*/ 0 h 619393"/>
              <a:gd name="connsiteX1-7" fmla="*/ 1078030 w 1078030"/>
              <a:gd name="connsiteY1-8" fmla="*/ 616017 h 619393"/>
              <a:gd name="connsiteX0-9" fmla="*/ 0 w 1078030"/>
              <a:gd name="connsiteY0-10" fmla="*/ 0 h 618614"/>
              <a:gd name="connsiteX1-11" fmla="*/ 1078030 w 1078030"/>
              <a:gd name="connsiteY1-12" fmla="*/ 616017 h 618614"/>
              <a:gd name="connsiteX0-13" fmla="*/ 0 w 1078030"/>
              <a:gd name="connsiteY0-14" fmla="*/ 0 h 616017"/>
              <a:gd name="connsiteX1-15" fmla="*/ 1078030 w 1078030"/>
              <a:gd name="connsiteY1-16" fmla="*/ 616017 h 616017"/>
              <a:gd name="connsiteX0-17" fmla="*/ 0 w 1078030"/>
              <a:gd name="connsiteY0-18" fmla="*/ 0 h 616017"/>
              <a:gd name="connsiteX1-19" fmla="*/ 1078030 w 1078030"/>
              <a:gd name="connsiteY1-20" fmla="*/ 616017 h 616017"/>
              <a:gd name="connsiteX0-21" fmla="*/ 0 w 1078030"/>
              <a:gd name="connsiteY0-22" fmla="*/ 0 h 616017"/>
              <a:gd name="connsiteX1-23" fmla="*/ 1078030 w 1078030"/>
              <a:gd name="connsiteY1-24" fmla="*/ 616017 h 616017"/>
              <a:gd name="connsiteX0-25" fmla="*/ 0 w 1068084"/>
              <a:gd name="connsiteY0-26" fmla="*/ 0 h 552220"/>
              <a:gd name="connsiteX1-27" fmla="*/ 1068084 w 1068084"/>
              <a:gd name="connsiteY1-28" fmla="*/ 552220 h 552220"/>
              <a:gd name="connsiteX0-29" fmla="*/ 0 w 1068084"/>
              <a:gd name="connsiteY0-30" fmla="*/ 0 h 625500"/>
              <a:gd name="connsiteX1-31" fmla="*/ 1068084 w 1068084"/>
              <a:gd name="connsiteY1-32" fmla="*/ 552220 h 625500"/>
              <a:gd name="connsiteX0-33" fmla="*/ 0 w 1068084"/>
              <a:gd name="connsiteY0-34" fmla="*/ 0 h 618649"/>
              <a:gd name="connsiteX1-35" fmla="*/ 1068084 w 1068084"/>
              <a:gd name="connsiteY1-36" fmla="*/ 552220 h 618649"/>
              <a:gd name="connsiteX0-37" fmla="*/ 0 w 1068084"/>
              <a:gd name="connsiteY0-38" fmla="*/ 0 h 610972"/>
              <a:gd name="connsiteX1-39" fmla="*/ 1068084 w 1068084"/>
              <a:gd name="connsiteY1-40" fmla="*/ 552220 h 610972"/>
              <a:gd name="connsiteX0-41" fmla="*/ 0 w 1068084"/>
              <a:gd name="connsiteY0-42" fmla="*/ 0 h 614763"/>
              <a:gd name="connsiteX1-43" fmla="*/ 1068084 w 1068084"/>
              <a:gd name="connsiteY1-44" fmla="*/ 552220 h 614763"/>
              <a:gd name="connsiteX0-45" fmla="*/ 0 w 1068084"/>
              <a:gd name="connsiteY0-46" fmla="*/ 0 h 607084"/>
              <a:gd name="connsiteX1-47" fmla="*/ 1068084 w 1068084"/>
              <a:gd name="connsiteY1-48" fmla="*/ 552220 h 607084"/>
              <a:gd name="connsiteX0-49" fmla="*/ 0 w 1068084"/>
              <a:gd name="connsiteY0-50" fmla="*/ 0 h 587420"/>
              <a:gd name="connsiteX1-51" fmla="*/ 1068084 w 1068084"/>
              <a:gd name="connsiteY1-52" fmla="*/ 552220 h 587420"/>
            </a:gdLst>
            <a:ahLst/>
            <a:cxnLst>
              <a:cxn ang="0">
                <a:pos x="connsiteX0-1" y="connsiteY0-2"/>
              </a:cxn>
              <a:cxn ang="0">
                <a:pos x="connsiteX1-3" y="connsiteY1-4"/>
              </a:cxn>
            </a:cxnLst>
            <a:rect l="l" t="t" r="r" b="b"/>
            <a:pathLst>
              <a:path w="1068084" h="587420">
                <a:moveTo>
                  <a:pt x="0" y="0"/>
                </a:moveTo>
                <a:cubicBezTo>
                  <a:pt x="143631" y="191230"/>
                  <a:pt x="692206" y="729157"/>
                  <a:pt x="1068084" y="552220"/>
                </a:cubicBezTo>
              </a:path>
            </a:pathLst>
          </a:custGeom>
          <a:ln>
            <a:solidFill>
              <a:schemeClr val="accent2"/>
            </a:solidFill>
            <a:prstDash val="dash"/>
            <a:tailEnd type="arrow"/>
          </a:ln>
          <a:effectLst>
            <a:outerShdw blurRad="63500" sx="102000" sy="102000" algn="ctr"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1" name="任意多边形: 形状 500"/>
          <p:cNvSpPr/>
          <p:nvPr/>
        </p:nvSpPr>
        <p:spPr>
          <a:xfrm rot="18325577">
            <a:off x="5032315" y="4580909"/>
            <a:ext cx="1068084" cy="587420"/>
          </a:xfrm>
          <a:custGeom>
            <a:avLst/>
            <a:gdLst>
              <a:gd name="connsiteX0" fmla="*/ 0 w 1078030"/>
              <a:gd name="connsiteY0" fmla="*/ 0 h 616017"/>
              <a:gd name="connsiteX1" fmla="*/ 1078030 w 1078030"/>
              <a:gd name="connsiteY1" fmla="*/ 616017 h 616017"/>
              <a:gd name="connsiteX0-1" fmla="*/ 0 w 1078030"/>
              <a:gd name="connsiteY0-2" fmla="*/ 0 h 617995"/>
              <a:gd name="connsiteX1-3" fmla="*/ 1078030 w 1078030"/>
              <a:gd name="connsiteY1-4" fmla="*/ 616017 h 617995"/>
              <a:gd name="connsiteX0-5" fmla="*/ 0 w 1078030"/>
              <a:gd name="connsiteY0-6" fmla="*/ 0 h 619393"/>
              <a:gd name="connsiteX1-7" fmla="*/ 1078030 w 1078030"/>
              <a:gd name="connsiteY1-8" fmla="*/ 616017 h 619393"/>
              <a:gd name="connsiteX0-9" fmla="*/ 0 w 1078030"/>
              <a:gd name="connsiteY0-10" fmla="*/ 0 h 618614"/>
              <a:gd name="connsiteX1-11" fmla="*/ 1078030 w 1078030"/>
              <a:gd name="connsiteY1-12" fmla="*/ 616017 h 618614"/>
              <a:gd name="connsiteX0-13" fmla="*/ 0 w 1078030"/>
              <a:gd name="connsiteY0-14" fmla="*/ 0 h 616017"/>
              <a:gd name="connsiteX1-15" fmla="*/ 1078030 w 1078030"/>
              <a:gd name="connsiteY1-16" fmla="*/ 616017 h 616017"/>
              <a:gd name="connsiteX0-17" fmla="*/ 0 w 1078030"/>
              <a:gd name="connsiteY0-18" fmla="*/ 0 h 616017"/>
              <a:gd name="connsiteX1-19" fmla="*/ 1078030 w 1078030"/>
              <a:gd name="connsiteY1-20" fmla="*/ 616017 h 616017"/>
              <a:gd name="connsiteX0-21" fmla="*/ 0 w 1078030"/>
              <a:gd name="connsiteY0-22" fmla="*/ 0 h 616017"/>
              <a:gd name="connsiteX1-23" fmla="*/ 1078030 w 1078030"/>
              <a:gd name="connsiteY1-24" fmla="*/ 616017 h 616017"/>
              <a:gd name="connsiteX0-25" fmla="*/ 0 w 1068084"/>
              <a:gd name="connsiteY0-26" fmla="*/ 0 h 552220"/>
              <a:gd name="connsiteX1-27" fmla="*/ 1068084 w 1068084"/>
              <a:gd name="connsiteY1-28" fmla="*/ 552220 h 552220"/>
              <a:gd name="connsiteX0-29" fmla="*/ 0 w 1068084"/>
              <a:gd name="connsiteY0-30" fmla="*/ 0 h 625500"/>
              <a:gd name="connsiteX1-31" fmla="*/ 1068084 w 1068084"/>
              <a:gd name="connsiteY1-32" fmla="*/ 552220 h 625500"/>
              <a:gd name="connsiteX0-33" fmla="*/ 0 w 1068084"/>
              <a:gd name="connsiteY0-34" fmla="*/ 0 h 618649"/>
              <a:gd name="connsiteX1-35" fmla="*/ 1068084 w 1068084"/>
              <a:gd name="connsiteY1-36" fmla="*/ 552220 h 618649"/>
              <a:gd name="connsiteX0-37" fmla="*/ 0 w 1068084"/>
              <a:gd name="connsiteY0-38" fmla="*/ 0 h 610972"/>
              <a:gd name="connsiteX1-39" fmla="*/ 1068084 w 1068084"/>
              <a:gd name="connsiteY1-40" fmla="*/ 552220 h 610972"/>
              <a:gd name="connsiteX0-41" fmla="*/ 0 w 1068084"/>
              <a:gd name="connsiteY0-42" fmla="*/ 0 h 614763"/>
              <a:gd name="connsiteX1-43" fmla="*/ 1068084 w 1068084"/>
              <a:gd name="connsiteY1-44" fmla="*/ 552220 h 614763"/>
              <a:gd name="connsiteX0-45" fmla="*/ 0 w 1068084"/>
              <a:gd name="connsiteY0-46" fmla="*/ 0 h 607084"/>
              <a:gd name="connsiteX1-47" fmla="*/ 1068084 w 1068084"/>
              <a:gd name="connsiteY1-48" fmla="*/ 552220 h 607084"/>
              <a:gd name="connsiteX0-49" fmla="*/ 0 w 1068084"/>
              <a:gd name="connsiteY0-50" fmla="*/ 0 h 587420"/>
              <a:gd name="connsiteX1-51" fmla="*/ 1068084 w 1068084"/>
              <a:gd name="connsiteY1-52" fmla="*/ 552220 h 587420"/>
            </a:gdLst>
            <a:ahLst/>
            <a:cxnLst>
              <a:cxn ang="0">
                <a:pos x="connsiteX0-1" y="connsiteY0-2"/>
              </a:cxn>
              <a:cxn ang="0">
                <a:pos x="connsiteX1-3" y="connsiteY1-4"/>
              </a:cxn>
            </a:cxnLst>
            <a:rect l="l" t="t" r="r" b="b"/>
            <a:pathLst>
              <a:path w="1068084" h="587420">
                <a:moveTo>
                  <a:pt x="0" y="0"/>
                </a:moveTo>
                <a:cubicBezTo>
                  <a:pt x="143631" y="191230"/>
                  <a:pt x="692206" y="729157"/>
                  <a:pt x="1068084" y="552220"/>
                </a:cubicBezTo>
              </a:path>
            </a:pathLst>
          </a:custGeom>
          <a:ln>
            <a:solidFill>
              <a:schemeClr val="accent2"/>
            </a:solidFill>
            <a:prstDash val="dash"/>
            <a:tailEnd type="arrow"/>
          </a:ln>
          <a:effectLst>
            <a:outerShdw blurRad="63500" sx="102000" sy="102000" algn="ctr" rotWithShape="0">
              <a:schemeClr val="accent1">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220435" y="475734"/>
            <a:ext cx="4262139"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54 PEST</a:t>
            </a:r>
            <a:r>
              <a:rPr lang="zh-CN" altLang="en-US" dirty="0"/>
              <a:t>模型</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grpSp>
        <p:nvGrpSpPr>
          <p:cNvPr id="14" name="组合 13"/>
          <p:cNvGrpSpPr/>
          <p:nvPr/>
        </p:nvGrpSpPr>
        <p:grpSpPr>
          <a:xfrm>
            <a:off x="4021106" y="1538515"/>
            <a:ext cx="4149788" cy="4136572"/>
            <a:chOff x="3309257" y="1538514"/>
            <a:chExt cx="4557486" cy="4542972"/>
          </a:xfrm>
          <a:effectLst>
            <a:outerShdw blurRad="190500" sx="102000" sy="102000" algn="ctr" rotWithShape="0">
              <a:schemeClr val="tx1">
                <a:lumMod val="75000"/>
                <a:lumOff val="25000"/>
                <a:alpha val="20000"/>
              </a:schemeClr>
            </a:outerShdw>
          </a:effectLst>
          <a:scene3d>
            <a:camera prst="perspectiveContrastingRightFacing">
              <a:rot lat="21594000" lon="21000000" rev="0"/>
            </a:camera>
            <a:lightRig rig="threePt" dir="t">
              <a:rot lat="0" lon="0" rev="18600000"/>
            </a:lightRig>
          </a:scene3d>
        </p:grpSpPr>
        <p:sp>
          <p:nvSpPr>
            <p:cNvPr id="9" name="泪滴形 8"/>
            <p:cNvSpPr/>
            <p:nvPr/>
          </p:nvSpPr>
          <p:spPr>
            <a:xfrm>
              <a:off x="3309257" y="3846286"/>
              <a:ext cx="2235200" cy="2235200"/>
            </a:xfrm>
            <a:prstGeom prst="teardrop">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a:sp3d>
              <a:bevelT w="0" h="266700"/>
            </a:sp3d>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 name="泪滴形 9"/>
            <p:cNvSpPr/>
            <p:nvPr/>
          </p:nvSpPr>
          <p:spPr>
            <a:xfrm rot="5400000">
              <a:off x="3323771" y="1538514"/>
              <a:ext cx="2235200" cy="2235200"/>
            </a:xfrm>
            <a:prstGeom prst="teardrop">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a:sp3d>
              <a:bevelT w="0" h="266700"/>
            </a:sp3d>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 name="泪滴形 10"/>
            <p:cNvSpPr/>
            <p:nvPr/>
          </p:nvSpPr>
          <p:spPr>
            <a:xfrm flipH="1">
              <a:off x="5631543" y="3846286"/>
              <a:ext cx="2235200" cy="2235200"/>
            </a:xfrm>
            <a:prstGeom prst="teardrop">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a:sp3d>
              <a:bevelT w="0" h="266700"/>
            </a:sp3d>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2" name="泪滴形 11"/>
            <p:cNvSpPr/>
            <p:nvPr/>
          </p:nvSpPr>
          <p:spPr>
            <a:xfrm rot="16200000" flipH="1">
              <a:off x="5617029" y="1538514"/>
              <a:ext cx="2235200" cy="2235200"/>
            </a:xfrm>
            <a:prstGeom prst="teardrop">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a:sp3d>
              <a:bevelT w="0" h="266700"/>
            </a:sp3d>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grpSp>
      <p:sp>
        <p:nvSpPr>
          <p:cNvPr id="19" name="文本框 18"/>
          <p:cNvSpPr txBox="1"/>
          <p:nvPr/>
        </p:nvSpPr>
        <p:spPr>
          <a:xfrm>
            <a:off x="4240893" y="1944235"/>
            <a:ext cx="490765" cy="1107996"/>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sz="6600" i="1" dirty="0">
                <a:gradFill flip="none" rotWithShape="1">
                  <a:gsLst>
                    <a:gs pos="0">
                      <a:schemeClr val="bg1"/>
                    </a:gs>
                    <a:gs pos="100000">
                      <a:schemeClr val="accent1">
                        <a:lumMod val="40000"/>
                        <a:lumOff val="60000"/>
                      </a:schemeClr>
                    </a:gs>
                  </a:gsLst>
                  <a:lin ang="5400000" scaled="1"/>
                  <a:tileRect/>
                </a:gradFill>
                <a:effectLst>
                  <a:outerShdw blurRad="254000" sx="102000" sy="102000" algn="ctr" rotWithShape="0">
                    <a:schemeClr val="accent1">
                      <a:lumMod val="50000"/>
                      <a:alpha val="40000"/>
                    </a:schemeClr>
                  </a:outerShdw>
                </a:effectLst>
              </a:rPr>
              <a:t>P</a:t>
            </a:r>
            <a:endParaRPr lang="zh-CN" altLang="en-US" sz="6600" i="1" dirty="0">
              <a:gradFill flip="none" rotWithShape="1">
                <a:gsLst>
                  <a:gs pos="0">
                    <a:schemeClr val="bg1"/>
                  </a:gs>
                  <a:gs pos="100000">
                    <a:schemeClr val="accent1">
                      <a:lumMod val="40000"/>
                      <a:lumOff val="60000"/>
                    </a:schemeClr>
                  </a:gs>
                </a:gsLst>
                <a:lin ang="5400000" scaled="1"/>
                <a:tileRect/>
              </a:gradFill>
              <a:effectLst>
                <a:outerShdw blurRad="254000" sx="102000" sy="102000" algn="ctr" rotWithShape="0">
                  <a:schemeClr val="accent1">
                    <a:lumMod val="50000"/>
                    <a:alpha val="40000"/>
                  </a:schemeClr>
                </a:outerShdw>
              </a:effectLst>
            </a:endParaRPr>
          </a:p>
        </p:txBody>
      </p:sp>
      <p:sp>
        <p:nvSpPr>
          <p:cNvPr id="23" name="文本框 22"/>
          <p:cNvSpPr txBox="1"/>
          <p:nvPr/>
        </p:nvSpPr>
        <p:spPr>
          <a:xfrm>
            <a:off x="4806950" y="2507734"/>
            <a:ext cx="1100365"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zh-CN" altLang="en-US" dirty="0">
                <a:solidFill>
                  <a:schemeClr val="bg1"/>
                </a:solidFill>
              </a:rPr>
              <a:t>政治环境</a:t>
            </a:r>
            <a:endParaRPr lang="zh-CN" altLang="en-US" dirty="0">
              <a:solidFill>
                <a:schemeClr val="bg1"/>
              </a:solidFill>
            </a:endParaRPr>
          </a:p>
        </p:txBody>
      </p:sp>
      <p:sp>
        <p:nvSpPr>
          <p:cNvPr id="25" name="文本框 24"/>
          <p:cNvSpPr txBox="1"/>
          <p:nvPr/>
        </p:nvSpPr>
        <p:spPr>
          <a:xfrm>
            <a:off x="4240893" y="4034293"/>
            <a:ext cx="490765" cy="1107996"/>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sz="6600" i="1" dirty="0">
                <a:gradFill flip="none" rotWithShape="1">
                  <a:gsLst>
                    <a:gs pos="0">
                      <a:schemeClr val="bg1"/>
                    </a:gs>
                    <a:gs pos="100000">
                      <a:schemeClr val="accent2">
                        <a:lumMod val="40000"/>
                        <a:lumOff val="60000"/>
                      </a:schemeClr>
                    </a:gs>
                  </a:gsLst>
                  <a:lin ang="5400000" scaled="1"/>
                  <a:tileRect/>
                </a:gradFill>
                <a:effectLst>
                  <a:outerShdw blurRad="254000" sx="102000" sy="102000" algn="ctr" rotWithShape="0">
                    <a:schemeClr val="accent2">
                      <a:lumMod val="50000"/>
                      <a:alpha val="40000"/>
                    </a:schemeClr>
                  </a:outerShdw>
                </a:effectLst>
              </a:rPr>
              <a:t>S</a:t>
            </a:r>
            <a:endParaRPr lang="zh-CN" altLang="en-US" sz="6600" i="1" dirty="0">
              <a:gradFill flip="none" rotWithShape="1">
                <a:gsLst>
                  <a:gs pos="0">
                    <a:schemeClr val="bg1"/>
                  </a:gs>
                  <a:gs pos="100000">
                    <a:schemeClr val="accent2">
                      <a:lumMod val="40000"/>
                      <a:lumOff val="60000"/>
                    </a:schemeClr>
                  </a:gs>
                </a:gsLst>
                <a:lin ang="5400000" scaled="1"/>
                <a:tileRect/>
              </a:gradFill>
              <a:effectLst>
                <a:outerShdw blurRad="254000" sx="102000" sy="102000" algn="ctr" rotWithShape="0">
                  <a:schemeClr val="accent2">
                    <a:lumMod val="50000"/>
                    <a:alpha val="40000"/>
                  </a:schemeClr>
                </a:outerShdw>
              </a:effectLst>
            </a:endParaRPr>
          </a:p>
        </p:txBody>
      </p:sp>
      <p:sp>
        <p:nvSpPr>
          <p:cNvPr id="26" name="文本框 25"/>
          <p:cNvSpPr txBox="1"/>
          <p:nvPr/>
        </p:nvSpPr>
        <p:spPr>
          <a:xfrm>
            <a:off x="4806950" y="4597792"/>
            <a:ext cx="1100365"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zh-CN" altLang="en-US" dirty="0">
                <a:solidFill>
                  <a:schemeClr val="bg1"/>
                </a:solidFill>
              </a:rPr>
              <a:t>社会环境</a:t>
            </a:r>
            <a:endParaRPr lang="zh-CN" altLang="en-US" dirty="0">
              <a:solidFill>
                <a:schemeClr val="bg1"/>
              </a:solidFill>
            </a:endParaRPr>
          </a:p>
        </p:txBody>
      </p:sp>
      <p:sp>
        <p:nvSpPr>
          <p:cNvPr id="27" name="文本框 26"/>
          <p:cNvSpPr txBox="1"/>
          <p:nvPr/>
        </p:nvSpPr>
        <p:spPr>
          <a:xfrm>
            <a:off x="6214836" y="4034293"/>
            <a:ext cx="490765" cy="1107996"/>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sz="6600" i="1" dirty="0">
                <a:gradFill flip="none" rotWithShape="1">
                  <a:gsLst>
                    <a:gs pos="0">
                      <a:schemeClr val="bg1"/>
                    </a:gs>
                    <a:gs pos="100000">
                      <a:schemeClr val="accent1">
                        <a:lumMod val="40000"/>
                        <a:lumOff val="60000"/>
                      </a:schemeClr>
                    </a:gs>
                  </a:gsLst>
                  <a:lin ang="5400000" scaled="1"/>
                  <a:tileRect/>
                </a:gradFill>
                <a:effectLst>
                  <a:outerShdw blurRad="254000" sx="102000" sy="102000" algn="ctr" rotWithShape="0">
                    <a:schemeClr val="accent1">
                      <a:lumMod val="50000"/>
                      <a:alpha val="40000"/>
                    </a:schemeClr>
                  </a:outerShdw>
                </a:effectLst>
              </a:rPr>
              <a:t>T</a:t>
            </a:r>
            <a:endParaRPr lang="zh-CN" altLang="en-US" sz="6600" i="1" dirty="0">
              <a:gradFill flip="none" rotWithShape="1">
                <a:gsLst>
                  <a:gs pos="0">
                    <a:schemeClr val="bg1"/>
                  </a:gs>
                  <a:gs pos="100000">
                    <a:schemeClr val="accent1">
                      <a:lumMod val="40000"/>
                      <a:lumOff val="60000"/>
                    </a:schemeClr>
                  </a:gs>
                </a:gsLst>
                <a:lin ang="5400000" scaled="1"/>
                <a:tileRect/>
              </a:gradFill>
              <a:effectLst>
                <a:outerShdw blurRad="254000" sx="102000" sy="102000" algn="ctr" rotWithShape="0">
                  <a:schemeClr val="accent1">
                    <a:lumMod val="50000"/>
                    <a:alpha val="40000"/>
                  </a:schemeClr>
                </a:outerShdw>
              </a:effectLst>
            </a:endParaRPr>
          </a:p>
        </p:txBody>
      </p:sp>
      <p:sp>
        <p:nvSpPr>
          <p:cNvPr id="28" name="文本框 27"/>
          <p:cNvSpPr txBox="1"/>
          <p:nvPr/>
        </p:nvSpPr>
        <p:spPr>
          <a:xfrm>
            <a:off x="6780893" y="4597792"/>
            <a:ext cx="1100365"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zh-CN" altLang="en-US" dirty="0">
                <a:solidFill>
                  <a:schemeClr val="bg1"/>
                </a:solidFill>
              </a:rPr>
              <a:t>技术环境</a:t>
            </a:r>
            <a:endParaRPr lang="zh-CN" altLang="en-US" dirty="0">
              <a:solidFill>
                <a:schemeClr val="bg1"/>
              </a:solidFill>
            </a:endParaRPr>
          </a:p>
        </p:txBody>
      </p:sp>
      <p:sp>
        <p:nvSpPr>
          <p:cNvPr id="29" name="文本框 28"/>
          <p:cNvSpPr txBox="1"/>
          <p:nvPr/>
        </p:nvSpPr>
        <p:spPr>
          <a:xfrm>
            <a:off x="6214836" y="1915206"/>
            <a:ext cx="490765" cy="1107996"/>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sz="6600" i="1" dirty="0">
                <a:gradFill flip="none" rotWithShape="1">
                  <a:gsLst>
                    <a:gs pos="0">
                      <a:schemeClr val="bg1"/>
                    </a:gs>
                    <a:gs pos="100000">
                      <a:schemeClr val="accent2">
                        <a:lumMod val="40000"/>
                        <a:lumOff val="60000"/>
                      </a:schemeClr>
                    </a:gs>
                  </a:gsLst>
                  <a:lin ang="5400000" scaled="1"/>
                  <a:tileRect/>
                </a:gradFill>
                <a:effectLst>
                  <a:outerShdw blurRad="254000" sx="102000" sy="102000" algn="ctr" rotWithShape="0">
                    <a:schemeClr val="accent2">
                      <a:lumMod val="50000"/>
                      <a:alpha val="40000"/>
                    </a:schemeClr>
                  </a:outerShdw>
                </a:effectLst>
              </a:rPr>
              <a:t>E</a:t>
            </a:r>
            <a:endParaRPr lang="zh-CN" altLang="en-US" sz="6600" i="1" dirty="0">
              <a:gradFill flip="none" rotWithShape="1">
                <a:gsLst>
                  <a:gs pos="0">
                    <a:schemeClr val="bg1"/>
                  </a:gs>
                  <a:gs pos="100000">
                    <a:schemeClr val="accent2">
                      <a:lumMod val="40000"/>
                      <a:lumOff val="60000"/>
                    </a:schemeClr>
                  </a:gs>
                </a:gsLst>
                <a:lin ang="5400000" scaled="1"/>
                <a:tileRect/>
              </a:gradFill>
              <a:effectLst>
                <a:outerShdw blurRad="254000" sx="102000" sy="102000" algn="ctr" rotWithShape="0">
                  <a:schemeClr val="accent2">
                    <a:lumMod val="50000"/>
                    <a:alpha val="40000"/>
                  </a:schemeClr>
                </a:outerShdw>
              </a:effectLst>
            </a:endParaRPr>
          </a:p>
        </p:txBody>
      </p:sp>
      <p:sp>
        <p:nvSpPr>
          <p:cNvPr id="31" name="文本框 30"/>
          <p:cNvSpPr txBox="1"/>
          <p:nvPr/>
        </p:nvSpPr>
        <p:spPr>
          <a:xfrm>
            <a:off x="6824435" y="2493219"/>
            <a:ext cx="1100365"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zh-CN" altLang="en-US" dirty="0">
                <a:solidFill>
                  <a:schemeClr val="bg1"/>
                </a:solidFill>
              </a:rPr>
              <a:t>经济环境</a:t>
            </a:r>
            <a:endParaRPr lang="zh-CN" altLang="en-US" dirty="0">
              <a:solidFill>
                <a:schemeClr val="bg1"/>
              </a:solidFill>
            </a:endParaRPr>
          </a:p>
        </p:txBody>
      </p:sp>
      <p:sp>
        <p:nvSpPr>
          <p:cNvPr id="33" name="任意多边形: 形状 32"/>
          <p:cNvSpPr/>
          <p:nvPr/>
        </p:nvSpPr>
        <p:spPr>
          <a:xfrm rot="5400000">
            <a:off x="1045974" y="735732"/>
            <a:ext cx="2090662" cy="3364819"/>
          </a:xfrm>
          <a:custGeom>
            <a:avLst/>
            <a:gdLst>
              <a:gd name="connsiteX0" fmla="*/ 0 w 2090662"/>
              <a:gd name="connsiteY0" fmla="*/ 3232647 h 3364819"/>
              <a:gd name="connsiteX1" fmla="*/ 0 w 2090662"/>
              <a:gd name="connsiteY1" fmla="*/ 298855 h 3364819"/>
              <a:gd name="connsiteX2" fmla="*/ 132172 w 2090662"/>
              <a:gd name="connsiteY2" fmla="*/ 166683 h 3364819"/>
              <a:gd name="connsiteX3" fmla="*/ 948655 w 2090662"/>
              <a:gd name="connsiteY3" fmla="*/ 166683 h 3364819"/>
              <a:gd name="connsiteX4" fmla="*/ 1045331 w 2090662"/>
              <a:gd name="connsiteY4" fmla="*/ 0 h 3364819"/>
              <a:gd name="connsiteX5" fmla="*/ 1142007 w 2090662"/>
              <a:gd name="connsiteY5" fmla="*/ 166683 h 3364819"/>
              <a:gd name="connsiteX6" fmla="*/ 1958490 w 2090662"/>
              <a:gd name="connsiteY6" fmla="*/ 166683 h 3364819"/>
              <a:gd name="connsiteX7" fmla="*/ 2090662 w 2090662"/>
              <a:gd name="connsiteY7" fmla="*/ 298855 h 3364819"/>
              <a:gd name="connsiteX8" fmla="*/ 2090662 w 2090662"/>
              <a:gd name="connsiteY8" fmla="*/ 3232647 h 3364819"/>
              <a:gd name="connsiteX9" fmla="*/ 1958490 w 2090662"/>
              <a:gd name="connsiteY9" fmla="*/ 3364819 h 3364819"/>
              <a:gd name="connsiteX10" fmla="*/ 132172 w 2090662"/>
              <a:gd name="connsiteY10" fmla="*/ 3364819 h 3364819"/>
              <a:gd name="connsiteX11" fmla="*/ 0 w 2090662"/>
              <a:gd name="connsiteY11" fmla="*/ 3232647 h 336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0662" h="3364819">
                <a:moveTo>
                  <a:pt x="0" y="3232647"/>
                </a:moveTo>
                <a:lnTo>
                  <a:pt x="0" y="298855"/>
                </a:lnTo>
                <a:cubicBezTo>
                  <a:pt x="0" y="225858"/>
                  <a:pt x="59175" y="166683"/>
                  <a:pt x="132172" y="166683"/>
                </a:cubicBezTo>
                <a:lnTo>
                  <a:pt x="948655" y="166683"/>
                </a:lnTo>
                <a:lnTo>
                  <a:pt x="1045331" y="0"/>
                </a:lnTo>
                <a:lnTo>
                  <a:pt x="1142007" y="166683"/>
                </a:lnTo>
                <a:lnTo>
                  <a:pt x="1958490" y="166683"/>
                </a:lnTo>
                <a:cubicBezTo>
                  <a:pt x="2031487" y="166683"/>
                  <a:pt x="2090662" y="225858"/>
                  <a:pt x="2090662" y="298855"/>
                </a:cubicBezTo>
                <a:lnTo>
                  <a:pt x="2090662" y="3232647"/>
                </a:lnTo>
                <a:cubicBezTo>
                  <a:pt x="2090662" y="3305644"/>
                  <a:pt x="2031487" y="3364819"/>
                  <a:pt x="1958490" y="3364819"/>
                </a:cubicBezTo>
                <a:lnTo>
                  <a:pt x="132172" y="3364819"/>
                </a:lnTo>
                <a:cubicBezTo>
                  <a:pt x="59175" y="3364819"/>
                  <a:pt x="0" y="3305644"/>
                  <a:pt x="0" y="3232647"/>
                </a:cubicBezTo>
                <a:close/>
              </a:path>
            </a:pathLst>
          </a:cu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rot="5400000">
            <a:off x="1045974" y="3304762"/>
            <a:ext cx="2090662" cy="3364819"/>
          </a:xfrm>
          <a:custGeom>
            <a:avLst/>
            <a:gdLst>
              <a:gd name="connsiteX0" fmla="*/ 0 w 2090662"/>
              <a:gd name="connsiteY0" fmla="*/ 3232647 h 3364819"/>
              <a:gd name="connsiteX1" fmla="*/ 0 w 2090662"/>
              <a:gd name="connsiteY1" fmla="*/ 298855 h 3364819"/>
              <a:gd name="connsiteX2" fmla="*/ 132172 w 2090662"/>
              <a:gd name="connsiteY2" fmla="*/ 166683 h 3364819"/>
              <a:gd name="connsiteX3" fmla="*/ 948655 w 2090662"/>
              <a:gd name="connsiteY3" fmla="*/ 166683 h 3364819"/>
              <a:gd name="connsiteX4" fmla="*/ 1045331 w 2090662"/>
              <a:gd name="connsiteY4" fmla="*/ 0 h 3364819"/>
              <a:gd name="connsiteX5" fmla="*/ 1142007 w 2090662"/>
              <a:gd name="connsiteY5" fmla="*/ 166683 h 3364819"/>
              <a:gd name="connsiteX6" fmla="*/ 1958490 w 2090662"/>
              <a:gd name="connsiteY6" fmla="*/ 166683 h 3364819"/>
              <a:gd name="connsiteX7" fmla="*/ 2090662 w 2090662"/>
              <a:gd name="connsiteY7" fmla="*/ 298855 h 3364819"/>
              <a:gd name="connsiteX8" fmla="*/ 2090662 w 2090662"/>
              <a:gd name="connsiteY8" fmla="*/ 3232647 h 3364819"/>
              <a:gd name="connsiteX9" fmla="*/ 1958490 w 2090662"/>
              <a:gd name="connsiteY9" fmla="*/ 3364819 h 3364819"/>
              <a:gd name="connsiteX10" fmla="*/ 132172 w 2090662"/>
              <a:gd name="connsiteY10" fmla="*/ 3364819 h 3364819"/>
              <a:gd name="connsiteX11" fmla="*/ 0 w 2090662"/>
              <a:gd name="connsiteY11" fmla="*/ 3232647 h 336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0662" h="3364819">
                <a:moveTo>
                  <a:pt x="0" y="3232647"/>
                </a:moveTo>
                <a:lnTo>
                  <a:pt x="0" y="298855"/>
                </a:lnTo>
                <a:cubicBezTo>
                  <a:pt x="0" y="225858"/>
                  <a:pt x="59175" y="166683"/>
                  <a:pt x="132172" y="166683"/>
                </a:cubicBezTo>
                <a:lnTo>
                  <a:pt x="948655" y="166683"/>
                </a:lnTo>
                <a:lnTo>
                  <a:pt x="1045331" y="0"/>
                </a:lnTo>
                <a:lnTo>
                  <a:pt x="1142007" y="166683"/>
                </a:lnTo>
                <a:lnTo>
                  <a:pt x="1958490" y="166683"/>
                </a:lnTo>
                <a:cubicBezTo>
                  <a:pt x="2031487" y="166683"/>
                  <a:pt x="2090662" y="225858"/>
                  <a:pt x="2090662" y="298855"/>
                </a:cubicBezTo>
                <a:lnTo>
                  <a:pt x="2090662" y="3232647"/>
                </a:lnTo>
                <a:cubicBezTo>
                  <a:pt x="2090662" y="3305644"/>
                  <a:pt x="2031487" y="3364819"/>
                  <a:pt x="1958490" y="3364819"/>
                </a:cubicBezTo>
                <a:lnTo>
                  <a:pt x="132172" y="3364819"/>
                </a:lnTo>
                <a:cubicBezTo>
                  <a:pt x="59175" y="3364819"/>
                  <a:pt x="0" y="3305644"/>
                  <a:pt x="0" y="3232647"/>
                </a:cubicBezTo>
                <a:close/>
              </a:path>
            </a:pathLst>
          </a:cu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p:cNvSpPr/>
          <p:nvPr/>
        </p:nvSpPr>
        <p:spPr>
          <a:xfrm rot="16200000" flipH="1">
            <a:off x="8985290" y="735734"/>
            <a:ext cx="2090662" cy="3364819"/>
          </a:xfrm>
          <a:custGeom>
            <a:avLst/>
            <a:gdLst>
              <a:gd name="connsiteX0" fmla="*/ 0 w 2090662"/>
              <a:gd name="connsiteY0" fmla="*/ 3232647 h 3364819"/>
              <a:gd name="connsiteX1" fmla="*/ 0 w 2090662"/>
              <a:gd name="connsiteY1" fmla="*/ 298855 h 3364819"/>
              <a:gd name="connsiteX2" fmla="*/ 132172 w 2090662"/>
              <a:gd name="connsiteY2" fmla="*/ 166683 h 3364819"/>
              <a:gd name="connsiteX3" fmla="*/ 948655 w 2090662"/>
              <a:gd name="connsiteY3" fmla="*/ 166683 h 3364819"/>
              <a:gd name="connsiteX4" fmla="*/ 1045331 w 2090662"/>
              <a:gd name="connsiteY4" fmla="*/ 0 h 3364819"/>
              <a:gd name="connsiteX5" fmla="*/ 1142007 w 2090662"/>
              <a:gd name="connsiteY5" fmla="*/ 166683 h 3364819"/>
              <a:gd name="connsiteX6" fmla="*/ 1958490 w 2090662"/>
              <a:gd name="connsiteY6" fmla="*/ 166683 h 3364819"/>
              <a:gd name="connsiteX7" fmla="*/ 2090662 w 2090662"/>
              <a:gd name="connsiteY7" fmla="*/ 298855 h 3364819"/>
              <a:gd name="connsiteX8" fmla="*/ 2090662 w 2090662"/>
              <a:gd name="connsiteY8" fmla="*/ 3232647 h 3364819"/>
              <a:gd name="connsiteX9" fmla="*/ 1958490 w 2090662"/>
              <a:gd name="connsiteY9" fmla="*/ 3364819 h 3364819"/>
              <a:gd name="connsiteX10" fmla="*/ 132172 w 2090662"/>
              <a:gd name="connsiteY10" fmla="*/ 3364819 h 3364819"/>
              <a:gd name="connsiteX11" fmla="*/ 0 w 2090662"/>
              <a:gd name="connsiteY11" fmla="*/ 3232647 h 336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0662" h="3364819">
                <a:moveTo>
                  <a:pt x="0" y="3232647"/>
                </a:moveTo>
                <a:lnTo>
                  <a:pt x="0" y="298855"/>
                </a:lnTo>
                <a:cubicBezTo>
                  <a:pt x="0" y="225858"/>
                  <a:pt x="59175" y="166683"/>
                  <a:pt x="132172" y="166683"/>
                </a:cubicBezTo>
                <a:lnTo>
                  <a:pt x="948655" y="166683"/>
                </a:lnTo>
                <a:lnTo>
                  <a:pt x="1045331" y="0"/>
                </a:lnTo>
                <a:lnTo>
                  <a:pt x="1142007" y="166683"/>
                </a:lnTo>
                <a:lnTo>
                  <a:pt x="1958490" y="166683"/>
                </a:lnTo>
                <a:cubicBezTo>
                  <a:pt x="2031487" y="166683"/>
                  <a:pt x="2090662" y="225858"/>
                  <a:pt x="2090662" y="298855"/>
                </a:cubicBezTo>
                <a:lnTo>
                  <a:pt x="2090662" y="3232647"/>
                </a:lnTo>
                <a:cubicBezTo>
                  <a:pt x="2090662" y="3305644"/>
                  <a:pt x="2031487" y="3364819"/>
                  <a:pt x="1958490" y="3364819"/>
                </a:cubicBezTo>
                <a:lnTo>
                  <a:pt x="132172" y="3364819"/>
                </a:lnTo>
                <a:cubicBezTo>
                  <a:pt x="59175" y="3364819"/>
                  <a:pt x="0" y="3305644"/>
                  <a:pt x="0" y="3232647"/>
                </a:cubicBezTo>
                <a:close/>
              </a:path>
            </a:pathLst>
          </a:cu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p:cNvSpPr/>
          <p:nvPr/>
        </p:nvSpPr>
        <p:spPr>
          <a:xfrm rot="16200000" flipH="1">
            <a:off x="8985290" y="3304764"/>
            <a:ext cx="2090662" cy="3364819"/>
          </a:xfrm>
          <a:custGeom>
            <a:avLst/>
            <a:gdLst>
              <a:gd name="connsiteX0" fmla="*/ 0 w 2090662"/>
              <a:gd name="connsiteY0" fmla="*/ 3232647 h 3364819"/>
              <a:gd name="connsiteX1" fmla="*/ 0 w 2090662"/>
              <a:gd name="connsiteY1" fmla="*/ 298855 h 3364819"/>
              <a:gd name="connsiteX2" fmla="*/ 132172 w 2090662"/>
              <a:gd name="connsiteY2" fmla="*/ 166683 h 3364819"/>
              <a:gd name="connsiteX3" fmla="*/ 948655 w 2090662"/>
              <a:gd name="connsiteY3" fmla="*/ 166683 h 3364819"/>
              <a:gd name="connsiteX4" fmla="*/ 1045331 w 2090662"/>
              <a:gd name="connsiteY4" fmla="*/ 0 h 3364819"/>
              <a:gd name="connsiteX5" fmla="*/ 1142007 w 2090662"/>
              <a:gd name="connsiteY5" fmla="*/ 166683 h 3364819"/>
              <a:gd name="connsiteX6" fmla="*/ 1958490 w 2090662"/>
              <a:gd name="connsiteY6" fmla="*/ 166683 h 3364819"/>
              <a:gd name="connsiteX7" fmla="*/ 2090662 w 2090662"/>
              <a:gd name="connsiteY7" fmla="*/ 298855 h 3364819"/>
              <a:gd name="connsiteX8" fmla="*/ 2090662 w 2090662"/>
              <a:gd name="connsiteY8" fmla="*/ 3232647 h 3364819"/>
              <a:gd name="connsiteX9" fmla="*/ 1958490 w 2090662"/>
              <a:gd name="connsiteY9" fmla="*/ 3364819 h 3364819"/>
              <a:gd name="connsiteX10" fmla="*/ 132172 w 2090662"/>
              <a:gd name="connsiteY10" fmla="*/ 3364819 h 3364819"/>
              <a:gd name="connsiteX11" fmla="*/ 0 w 2090662"/>
              <a:gd name="connsiteY11" fmla="*/ 3232647 h 336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0662" h="3364819">
                <a:moveTo>
                  <a:pt x="0" y="3232647"/>
                </a:moveTo>
                <a:lnTo>
                  <a:pt x="0" y="298855"/>
                </a:lnTo>
                <a:cubicBezTo>
                  <a:pt x="0" y="225858"/>
                  <a:pt x="59175" y="166683"/>
                  <a:pt x="132172" y="166683"/>
                </a:cubicBezTo>
                <a:lnTo>
                  <a:pt x="948655" y="166683"/>
                </a:lnTo>
                <a:lnTo>
                  <a:pt x="1045331" y="0"/>
                </a:lnTo>
                <a:lnTo>
                  <a:pt x="1142007" y="166683"/>
                </a:lnTo>
                <a:lnTo>
                  <a:pt x="1958490" y="166683"/>
                </a:lnTo>
                <a:cubicBezTo>
                  <a:pt x="2031487" y="166683"/>
                  <a:pt x="2090662" y="225858"/>
                  <a:pt x="2090662" y="298855"/>
                </a:cubicBezTo>
                <a:lnTo>
                  <a:pt x="2090662" y="3232647"/>
                </a:lnTo>
                <a:cubicBezTo>
                  <a:pt x="2090662" y="3305644"/>
                  <a:pt x="2031487" y="3364819"/>
                  <a:pt x="1958490" y="3364819"/>
                </a:cubicBezTo>
                <a:lnTo>
                  <a:pt x="132172" y="3364819"/>
                </a:lnTo>
                <a:cubicBezTo>
                  <a:pt x="59175" y="3364819"/>
                  <a:pt x="0" y="3305644"/>
                  <a:pt x="0" y="3232647"/>
                </a:cubicBezTo>
                <a:close/>
              </a:path>
            </a:pathLst>
          </a:cu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文本框 38"/>
          <p:cNvSpPr txBox="1"/>
          <p:nvPr/>
        </p:nvSpPr>
        <p:spPr>
          <a:xfrm>
            <a:off x="550797" y="1886160"/>
            <a:ext cx="2962424" cy="1407116"/>
          </a:xfrm>
          <a:prstGeom prst="rect">
            <a:avLst/>
          </a:prstGeom>
          <a:noFill/>
        </p:spPr>
        <p:txBody>
          <a:bodyPr wrap="square" rtlCol="0">
            <a:spAutoFit/>
          </a:bodyPr>
          <a:lstStyle>
            <a:defPPr>
              <a:defRPr lang="zh-CN"/>
            </a:defPPr>
            <a:lvl1pPr algn="ctr">
              <a:lnSpc>
                <a:spcPct val="120000"/>
              </a:lnSpc>
              <a:defRPr sz="1200">
                <a:solidFill>
                  <a:schemeClr val="tx1">
                    <a:lumMod val="75000"/>
                    <a:lumOff val="25000"/>
                  </a:schemeClr>
                </a:solidFill>
                <a:effectLst/>
                <a:latin typeface="+mn-ea"/>
              </a:defRPr>
            </a:lvl1pPr>
          </a:lstStyle>
          <a:p>
            <a:pPr algn="l"/>
            <a:r>
              <a:rPr lang="zh-CN" altLang="en-US" dirty="0"/>
              <a:t>政治环境对于新零售公司来说是重要的，政策的变化可能会对其经营产生影响。例如，政府可能会出台相关政策，限制新零售公司的发展，或者支持新零售公司的发展。因此，新零售公司需要密切关注政治环境的变化，及时调整自己的经营策略。</a:t>
            </a:r>
            <a:endParaRPr lang="zh-CN" altLang="en-US" dirty="0"/>
          </a:p>
        </p:txBody>
      </p:sp>
      <p:sp>
        <p:nvSpPr>
          <p:cNvPr id="40" name="文本框 39"/>
          <p:cNvSpPr txBox="1"/>
          <p:nvPr/>
        </p:nvSpPr>
        <p:spPr>
          <a:xfrm>
            <a:off x="552584" y="1545207"/>
            <a:ext cx="1100365"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zh-CN" altLang="en-US" dirty="0"/>
              <a:t>关注政策</a:t>
            </a:r>
            <a:endParaRPr lang="zh-CN" altLang="en-US" dirty="0"/>
          </a:p>
        </p:txBody>
      </p:sp>
      <p:cxnSp>
        <p:nvCxnSpPr>
          <p:cNvPr id="43" name="直接连接符 42"/>
          <p:cNvCxnSpPr/>
          <p:nvPr/>
        </p:nvCxnSpPr>
        <p:spPr>
          <a:xfrm>
            <a:off x="1761423" y="1723686"/>
            <a:ext cx="1520792"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8664283" y="4440674"/>
            <a:ext cx="2962424" cy="1628716"/>
          </a:xfrm>
          <a:prstGeom prst="rect">
            <a:avLst/>
          </a:prstGeom>
          <a:noFill/>
        </p:spPr>
        <p:txBody>
          <a:bodyPr wrap="square" rtlCol="0">
            <a:spAutoFit/>
          </a:bodyPr>
          <a:lstStyle>
            <a:defPPr>
              <a:defRPr lang="zh-CN"/>
            </a:defPPr>
            <a:lvl1pPr algn="ctr">
              <a:lnSpc>
                <a:spcPct val="120000"/>
              </a:lnSpc>
              <a:defRPr sz="1200">
                <a:solidFill>
                  <a:schemeClr val="tx1">
                    <a:lumMod val="75000"/>
                    <a:lumOff val="25000"/>
                  </a:schemeClr>
                </a:solidFill>
                <a:effectLst/>
                <a:latin typeface="+mn-ea"/>
              </a:defRPr>
            </a:lvl1pPr>
          </a:lstStyle>
          <a:p>
            <a:pPr algn="l"/>
            <a:r>
              <a:rPr lang="zh-CN" altLang="en-US" dirty="0"/>
              <a:t>技术环境对于新零售公司来说是重要的，科技的进步和应用可能会对公司的竞争力产生影响。例如，新技术的应用和发展可能会带来新的销售渠道和商业模式。因此，新零售公司需要紧跟技术发展的步伐，不断创新，提高自身的竞争力。</a:t>
            </a:r>
            <a:endParaRPr lang="zh-CN" altLang="en-US" dirty="0"/>
          </a:p>
          <a:p>
            <a:pPr algn="l"/>
            <a:r>
              <a:rPr lang="zh-CN" altLang="en-US" dirty="0"/>
              <a:t>。</a:t>
            </a:r>
            <a:endParaRPr lang="zh-CN" altLang="en-US" dirty="0"/>
          </a:p>
        </p:txBody>
      </p:sp>
      <p:sp>
        <p:nvSpPr>
          <p:cNvPr id="46" name="文本框 45"/>
          <p:cNvSpPr txBox="1"/>
          <p:nvPr/>
        </p:nvSpPr>
        <p:spPr>
          <a:xfrm>
            <a:off x="8666070" y="4099721"/>
            <a:ext cx="1100365"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zh-CN" altLang="en-US" dirty="0"/>
              <a:t>关注技术</a:t>
            </a:r>
            <a:endParaRPr lang="zh-CN" altLang="en-US" dirty="0"/>
          </a:p>
        </p:txBody>
      </p:sp>
      <p:cxnSp>
        <p:nvCxnSpPr>
          <p:cNvPr id="47" name="直接连接符 46"/>
          <p:cNvCxnSpPr/>
          <p:nvPr/>
        </p:nvCxnSpPr>
        <p:spPr>
          <a:xfrm>
            <a:off x="9874909" y="4278200"/>
            <a:ext cx="1520792"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8664283" y="1871646"/>
            <a:ext cx="2962424" cy="1407116"/>
          </a:xfrm>
          <a:prstGeom prst="rect">
            <a:avLst/>
          </a:prstGeom>
          <a:noFill/>
        </p:spPr>
        <p:txBody>
          <a:bodyPr wrap="square" rtlCol="0">
            <a:spAutoFit/>
          </a:bodyPr>
          <a:lstStyle>
            <a:defPPr>
              <a:defRPr lang="zh-CN"/>
            </a:defPPr>
            <a:lvl1pPr algn="ctr">
              <a:lnSpc>
                <a:spcPct val="120000"/>
              </a:lnSpc>
              <a:defRPr sz="1200">
                <a:solidFill>
                  <a:schemeClr val="tx1">
                    <a:lumMod val="75000"/>
                    <a:lumOff val="25000"/>
                  </a:schemeClr>
                </a:solidFill>
                <a:effectLst/>
                <a:latin typeface="+mn-ea"/>
              </a:defRPr>
            </a:lvl1pPr>
          </a:lstStyle>
          <a:p>
            <a:pPr algn="l"/>
            <a:r>
              <a:rPr lang="zh-CN" altLang="en-US" dirty="0"/>
              <a:t>经济环境对于新零售公司来说也是重要的，宏观经济环境的变化可能会影响公司的销售额利润。例如，经济增长率的变化、通货膨胀率的变化等都可能对公司产生影响。因此，新零售公司需要密切关注经济环境的变化，灵活调整自己的经营策略。</a:t>
            </a:r>
            <a:endParaRPr lang="zh-CN" altLang="en-US" dirty="0"/>
          </a:p>
        </p:txBody>
      </p:sp>
      <p:sp>
        <p:nvSpPr>
          <p:cNvPr id="49" name="文本框 48"/>
          <p:cNvSpPr txBox="1"/>
          <p:nvPr/>
        </p:nvSpPr>
        <p:spPr>
          <a:xfrm>
            <a:off x="8666070" y="1530693"/>
            <a:ext cx="1100365"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zh-CN" altLang="en-US" dirty="0">
                <a:solidFill>
                  <a:schemeClr val="accent2"/>
                </a:solidFill>
              </a:rPr>
              <a:t>关注经济</a:t>
            </a:r>
            <a:endParaRPr lang="zh-CN" altLang="en-US" dirty="0">
              <a:solidFill>
                <a:schemeClr val="accent2"/>
              </a:solidFill>
            </a:endParaRPr>
          </a:p>
        </p:txBody>
      </p:sp>
      <p:cxnSp>
        <p:nvCxnSpPr>
          <p:cNvPr id="50" name="直接连接符 49"/>
          <p:cNvCxnSpPr/>
          <p:nvPr/>
        </p:nvCxnSpPr>
        <p:spPr>
          <a:xfrm>
            <a:off x="9874909" y="1709172"/>
            <a:ext cx="152079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507254" y="4426161"/>
            <a:ext cx="2962424" cy="1407116"/>
          </a:xfrm>
          <a:prstGeom prst="rect">
            <a:avLst/>
          </a:prstGeom>
          <a:noFill/>
        </p:spPr>
        <p:txBody>
          <a:bodyPr wrap="square" rtlCol="0">
            <a:spAutoFit/>
          </a:bodyPr>
          <a:lstStyle>
            <a:defPPr>
              <a:defRPr lang="zh-CN"/>
            </a:defPPr>
            <a:lvl1pPr algn="ctr">
              <a:lnSpc>
                <a:spcPct val="120000"/>
              </a:lnSpc>
              <a:defRPr sz="1200">
                <a:solidFill>
                  <a:schemeClr val="tx1">
                    <a:lumMod val="75000"/>
                    <a:lumOff val="25000"/>
                  </a:schemeClr>
                </a:solidFill>
                <a:effectLst/>
                <a:latin typeface="+mn-ea"/>
              </a:defRPr>
            </a:lvl1pPr>
          </a:lstStyle>
          <a:p>
            <a:pPr algn="l"/>
            <a:r>
              <a:rPr lang="zh-CN" altLang="en-US" dirty="0"/>
              <a:t>社会环境对于新零售公司来说也是重要的，社会变革可能会对公司产生影响。例如，人们对于健康、环保等问题的关注，可能会影响公司的产品设计和销售策略。因此，新零售公司需要了解社会环境的变化，灵活调整自己的经营策略。</a:t>
            </a:r>
            <a:endParaRPr lang="zh-CN" altLang="en-US" dirty="0"/>
          </a:p>
        </p:txBody>
      </p:sp>
      <p:sp>
        <p:nvSpPr>
          <p:cNvPr id="52" name="文本框 51"/>
          <p:cNvSpPr txBox="1"/>
          <p:nvPr/>
        </p:nvSpPr>
        <p:spPr>
          <a:xfrm>
            <a:off x="509041" y="4085208"/>
            <a:ext cx="1100365"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zh-CN" altLang="en-US" dirty="0">
                <a:solidFill>
                  <a:schemeClr val="accent2"/>
                </a:solidFill>
              </a:rPr>
              <a:t>关注社会</a:t>
            </a:r>
            <a:endParaRPr lang="zh-CN" altLang="en-US" dirty="0">
              <a:solidFill>
                <a:schemeClr val="accent2"/>
              </a:solidFill>
            </a:endParaRPr>
          </a:p>
        </p:txBody>
      </p:sp>
      <p:cxnSp>
        <p:nvCxnSpPr>
          <p:cNvPr id="53" name="直接连接符 52"/>
          <p:cNvCxnSpPr/>
          <p:nvPr/>
        </p:nvCxnSpPr>
        <p:spPr>
          <a:xfrm>
            <a:off x="1717880" y="4263687"/>
            <a:ext cx="152079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31825" y="3415848"/>
            <a:ext cx="2768600" cy="720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55" name="矩形 54"/>
          <p:cNvSpPr/>
          <p:nvPr/>
        </p:nvSpPr>
        <p:spPr>
          <a:xfrm>
            <a:off x="631825" y="6001204"/>
            <a:ext cx="2768600" cy="720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6" name="矩形 55"/>
          <p:cNvSpPr/>
          <p:nvPr/>
        </p:nvSpPr>
        <p:spPr>
          <a:xfrm>
            <a:off x="8772525" y="3415848"/>
            <a:ext cx="2768600" cy="720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7" name="矩形 56"/>
          <p:cNvSpPr/>
          <p:nvPr/>
        </p:nvSpPr>
        <p:spPr>
          <a:xfrm>
            <a:off x="8772525" y="6001204"/>
            <a:ext cx="2768600" cy="720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0" name="矩形: 圆角 489"/>
          <p:cNvSpPr/>
          <p:nvPr/>
        </p:nvSpPr>
        <p:spPr>
          <a:xfrm>
            <a:off x="334963" y="3601814"/>
            <a:ext cx="522287" cy="1017812"/>
          </a:xfrm>
          <a:prstGeom prst="roundRect">
            <a:avLst>
              <a:gd name="adj" fmla="val 11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491" name="矩形: 圆角 490"/>
          <p:cNvSpPr/>
          <p:nvPr/>
        </p:nvSpPr>
        <p:spPr>
          <a:xfrm>
            <a:off x="334963" y="4706714"/>
            <a:ext cx="522287" cy="1560736"/>
          </a:xfrm>
          <a:prstGeom prst="roundRect">
            <a:avLst>
              <a:gd name="adj" fmla="val 11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488" name="矩形: 圆角 487"/>
          <p:cNvSpPr/>
          <p:nvPr/>
        </p:nvSpPr>
        <p:spPr>
          <a:xfrm>
            <a:off x="334963" y="1553938"/>
            <a:ext cx="522287" cy="627287"/>
          </a:xfrm>
          <a:prstGeom prst="roundRect">
            <a:avLst>
              <a:gd name="adj" fmla="val 11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489" name="矩形: 圆角 488"/>
          <p:cNvSpPr/>
          <p:nvPr/>
        </p:nvSpPr>
        <p:spPr>
          <a:xfrm>
            <a:off x="334963" y="2411189"/>
            <a:ext cx="522287" cy="1089250"/>
          </a:xfrm>
          <a:prstGeom prst="roundRect">
            <a:avLst>
              <a:gd name="adj" fmla="val 11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grpSp>
        <p:nvGrpSpPr>
          <p:cNvPr id="466" name="组合 465"/>
          <p:cNvGrpSpPr/>
          <p:nvPr/>
        </p:nvGrpSpPr>
        <p:grpSpPr>
          <a:xfrm>
            <a:off x="690563" y="5865994"/>
            <a:ext cx="11290300" cy="623706"/>
            <a:chOff x="1146486" y="4584771"/>
            <a:chExt cx="9845364" cy="633404"/>
          </a:xfrm>
        </p:grpSpPr>
        <p:sp>
          <p:nvSpPr>
            <p:cNvPr id="467" name="梯形 466"/>
            <p:cNvSpPr/>
            <p:nvPr/>
          </p:nvSpPr>
          <p:spPr>
            <a:xfrm>
              <a:off x="1146486" y="4584771"/>
              <a:ext cx="9845364" cy="524422"/>
            </a:xfrm>
            <a:prstGeom prst="trapezoid">
              <a:avLst>
                <a:gd name="adj" fmla="val 119447"/>
              </a:avLst>
            </a:prstGeom>
            <a:noFill/>
            <a:ln w="12700">
              <a:gradFill>
                <a:gsLst>
                  <a:gs pos="0">
                    <a:schemeClr val="accent1">
                      <a:lumMod val="5000"/>
                      <a:lumOff val="95000"/>
                    </a:schemeClr>
                  </a:gs>
                  <a:gs pos="89000">
                    <a:schemeClr val="accent1"/>
                  </a:gs>
                </a:gsLst>
                <a:lin ang="5400000" scaled="1"/>
              </a:grad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68" name="矩形 467"/>
            <p:cNvSpPr/>
            <p:nvPr/>
          </p:nvSpPr>
          <p:spPr>
            <a:xfrm>
              <a:off x="1146486" y="5109193"/>
              <a:ext cx="9845364" cy="1089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3979444" y="1092638"/>
            <a:ext cx="4262139" cy="457048"/>
          </a:xfrm>
          <a:prstGeom prst="rect">
            <a:avLst/>
          </a:prstGeom>
          <a:noFill/>
          <a:effectLst/>
        </p:spPr>
        <p:txBody>
          <a:bodyPr wrap="square" lIns="86868" tIns="43434" rIns="86868" bIns="43434">
            <a:spAutoFit/>
          </a:bodyPr>
          <a:lstStyle>
            <a:defPPr>
              <a:defRPr lang="zh-CN"/>
            </a:defPPr>
            <a:lvl1pPr marR="0" lvl="0" indent="0" algn="ctr" fontAlgn="auto">
              <a:lnSpc>
                <a:spcPct val="100000"/>
              </a:lnSpc>
              <a:spcBef>
                <a:spcPts val="0"/>
              </a:spcBef>
              <a:buClrTx/>
              <a:buSzTx/>
              <a:buFontTx/>
              <a:buNone/>
              <a:defRPr kumimoji="0" sz="2660" b="0" i="1" u="none" strike="noStrike" cap="none" spc="300" normalizeH="0" baseline="0">
                <a:ln>
                  <a:noFill/>
                </a:ln>
                <a:gradFill>
                  <a:gsLst>
                    <a:gs pos="0">
                      <a:schemeClr val="accent1">
                        <a:lumMod val="85000"/>
                        <a:lumOff val="15000"/>
                      </a:schemeClr>
                    </a:gs>
                    <a:gs pos="100000">
                      <a:schemeClr val="accent1"/>
                    </a:gs>
                  </a:gsLst>
                  <a:lin ang="5400000" scaled="1"/>
                </a:gradFill>
                <a:effectLst>
                  <a:outerShdw blurRad="180975" dist="36195" dir="2700000" algn="tl">
                    <a:schemeClr val="accent1">
                      <a:lumMod val="60000"/>
                      <a:lumOff val="40000"/>
                      <a:alpha val="43000"/>
                    </a:schemeClr>
                  </a:outerShdw>
                </a:effectLst>
                <a:uLnTx/>
                <a:uFillTx/>
                <a:latin typeface="思源宋体 CN Heavy" panose="02020900000000000000" pitchFamily="18" charset="-122"/>
                <a:ea typeface="思源宋体 CN Heavy" panose="02020900000000000000" pitchFamily="18" charset="-122"/>
              </a:defRPr>
            </a:lvl1pPr>
          </a:lstStyle>
          <a:p>
            <a:pPr algn="dist"/>
            <a:r>
              <a:rPr lang="zh-CN" altLang="en-US" sz="2400" dirty="0"/>
              <a:t>春季粉丝回馈直播</a:t>
            </a:r>
            <a:r>
              <a:rPr lang="en-US" altLang="zh-CN" sz="2400" dirty="0"/>
              <a:t>/</a:t>
            </a:r>
            <a:r>
              <a:rPr lang="zh-CN" altLang="en-US" sz="2400" dirty="0"/>
              <a:t>活动</a:t>
            </a:r>
            <a:endParaRPr lang="zh-CN" altLang="en-US" sz="2400" dirty="0"/>
          </a:p>
        </p:txBody>
      </p:sp>
      <p:sp>
        <p:nvSpPr>
          <p:cNvPr id="27" name="矩形 26"/>
          <p:cNvSpPr/>
          <p:nvPr/>
        </p:nvSpPr>
        <p:spPr>
          <a:xfrm>
            <a:off x="929639" y="1562100"/>
            <a:ext cx="10962323" cy="647700"/>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20435" y="475734"/>
            <a:ext cx="4262139"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55</a:t>
            </a:r>
            <a:r>
              <a:rPr lang="zh-CN" altLang="en-US" dirty="0"/>
              <a:t> 活动流程</a:t>
            </a:r>
            <a:r>
              <a:rPr lang="en-US" altLang="zh-CN" dirty="0"/>
              <a:t>/</a:t>
            </a:r>
            <a:r>
              <a:rPr lang="zh-CN" altLang="en-US" dirty="0"/>
              <a:t>直播流程</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23" name="文本框 22"/>
          <p:cNvSpPr txBox="1"/>
          <p:nvPr/>
        </p:nvSpPr>
        <p:spPr>
          <a:xfrm>
            <a:off x="1093824" y="1752084"/>
            <a:ext cx="1927870" cy="307777"/>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400" i="1" dirty="0">
                <a:solidFill>
                  <a:schemeClr val="accent3"/>
                </a:solidFill>
                <a:latin typeface="+mj-ea"/>
                <a:ea typeface="+mj-ea"/>
              </a:rPr>
              <a:t>百万礼品相送</a:t>
            </a:r>
            <a:endParaRPr lang="zh-CN" altLang="en-US" sz="1400" i="1" dirty="0">
              <a:solidFill>
                <a:schemeClr val="accent3"/>
              </a:solidFill>
              <a:latin typeface="+mj-ea"/>
              <a:ea typeface="+mj-ea"/>
            </a:endParaRPr>
          </a:p>
        </p:txBody>
      </p:sp>
      <p:sp>
        <p:nvSpPr>
          <p:cNvPr id="24" name="文本框 23"/>
          <p:cNvSpPr txBox="1"/>
          <p:nvPr/>
        </p:nvSpPr>
        <p:spPr>
          <a:xfrm>
            <a:off x="3976724" y="1752084"/>
            <a:ext cx="1927870" cy="307777"/>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400" dirty="0">
                <a:solidFill>
                  <a:schemeClr val="accent3"/>
                </a:solidFill>
                <a:latin typeface="+mj-ea"/>
                <a:ea typeface="+mj-ea"/>
              </a:rPr>
              <a:t>神秘大咖助阵</a:t>
            </a:r>
            <a:endParaRPr lang="zh-CN" altLang="en-US" sz="1400" dirty="0">
              <a:solidFill>
                <a:schemeClr val="accent3"/>
              </a:solidFill>
              <a:latin typeface="+mj-ea"/>
              <a:ea typeface="+mj-ea"/>
            </a:endParaRPr>
          </a:p>
        </p:txBody>
      </p:sp>
      <p:sp>
        <p:nvSpPr>
          <p:cNvPr id="25" name="文本框 24"/>
          <p:cNvSpPr txBox="1"/>
          <p:nvPr/>
        </p:nvSpPr>
        <p:spPr>
          <a:xfrm>
            <a:off x="6859624" y="1752084"/>
            <a:ext cx="1927870" cy="307777"/>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400" dirty="0">
                <a:solidFill>
                  <a:schemeClr val="accent3"/>
                </a:solidFill>
                <a:latin typeface="+mj-ea"/>
                <a:ea typeface="+mj-ea"/>
              </a:rPr>
              <a:t>款款心动价</a:t>
            </a:r>
            <a:endParaRPr lang="zh-CN" altLang="en-US" sz="1400" dirty="0">
              <a:solidFill>
                <a:schemeClr val="accent3"/>
              </a:solidFill>
              <a:latin typeface="+mj-ea"/>
              <a:ea typeface="+mj-ea"/>
            </a:endParaRPr>
          </a:p>
        </p:txBody>
      </p:sp>
      <p:sp>
        <p:nvSpPr>
          <p:cNvPr id="26" name="文本框 25"/>
          <p:cNvSpPr txBox="1"/>
          <p:nvPr/>
        </p:nvSpPr>
        <p:spPr>
          <a:xfrm>
            <a:off x="9742524" y="1752084"/>
            <a:ext cx="1927870" cy="307777"/>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400" dirty="0">
                <a:solidFill>
                  <a:schemeClr val="accent3"/>
                </a:solidFill>
                <a:latin typeface="+mj-ea"/>
                <a:ea typeface="+mj-ea"/>
              </a:rPr>
              <a:t>专业时尚顾问</a:t>
            </a:r>
            <a:endParaRPr lang="zh-CN" altLang="en-US" sz="1400" dirty="0">
              <a:solidFill>
                <a:schemeClr val="accent3"/>
              </a:solidFill>
              <a:latin typeface="+mj-ea"/>
              <a:ea typeface="+mj-ea"/>
            </a:endParaRPr>
          </a:p>
        </p:txBody>
      </p:sp>
      <p:sp>
        <p:nvSpPr>
          <p:cNvPr id="31" name="矩形: 圆角 30"/>
          <p:cNvSpPr/>
          <p:nvPr/>
        </p:nvSpPr>
        <p:spPr>
          <a:xfrm>
            <a:off x="979715" y="3592288"/>
            <a:ext cx="2468562" cy="2677884"/>
          </a:xfrm>
          <a:prstGeom prst="roundRect">
            <a:avLst>
              <a:gd name="adj" fmla="val 11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527527" y="2415331"/>
            <a:ext cx="1347536" cy="1347536"/>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8" name="文本框 27"/>
          <p:cNvSpPr txBox="1"/>
          <p:nvPr/>
        </p:nvSpPr>
        <p:spPr>
          <a:xfrm>
            <a:off x="1619061" y="2753570"/>
            <a:ext cx="1102368" cy="307777"/>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400" dirty="0">
                <a:solidFill>
                  <a:schemeClr val="bg1"/>
                </a:solidFill>
              </a:rPr>
              <a:t>环节</a:t>
            </a:r>
            <a:r>
              <a:rPr lang="en-US" altLang="zh-CN" sz="1400" i="1" dirty="0">
                <a:solidFill>
                  <a:schemeClr val="bg1"/>
                </a:solidFill>
              </a:rPr>
              <a:t>01</a:t>
            </a:r>
            <a:endParaRPr lang="zh-CN" altLang="en-US" sz="1400" i="1" dirty="0">
              <a:solidFill>
                <a:schemeClr val="bg1"/>
              </a:solidFill>
            </a:endParaRPr>
          </a:p>
        </p:txBody>
      </p:sp>
      <p:sp>
        <p:nvSpPr>
          <p:cNvPr id="29" name="文本框 28"/>
          <p:cNvSpPr txBox="1"/>
          <p:nvPr/>
        </p:nvSpPr>
        <p:spPr>
          <a:xfrm>
            <a:off x="1633575" y="3048651"/>
            <a:ext cx="1102368" cy="338554"/>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600" dirty="0">
                <a:solidFill>
                  <a:schemeClr val="bg1"/>
                </a:solidFill>
              </a:rPr>
              <a:t>开场介绍</a:t>
            </a:r>
            <a:endParaRPr lang="zh-CN" altLang="en-US" sz="1600" dirty="0">
              <a:solidFill>
                <a:schemeClr val="bg1"/>
              </a:solidFill>
            </a:endParaRPr>
          </a:p>
        </p:txBody>
      </p:sp>
      <p:sp>
        <p:nvSpPr>
          <p:cNvPr id="35" name="文本框 34"/>
          <p:cNvSpPr txBox="1"/>
          <p:nvPr/>
        </p:nvSpPr>
        <p:spPr>
          <a:xfrm>
            <a:off x="1531419" y="4138597"/>
            <a:ext cx="1340596" cy="332976"/>
          </a:xfrm>
          <a:prstGeom prst="rect">
            <a:avLst/>
          </a:prstGeom>
          <a:noFill/>
        </p:spPr>
        <p:txBody>
          <a:bodyPr wrap="square" rtlCol="0">
            <a:spAutoFit/>
          </a:bodyPr>
          <a:lstStyle>
            <a:defPPr>
              <a:defRPr lang="zh-CN"/>
            </a:defPPr>
            <a:lvl1pPr algn="ctr">
              <a:lnSpc>
                <a:spcPct val="120000"/>
              </a:lnSpc>
              <a:defRPr sz="1200">
                <a:solidFill>
                  <a:schemeClr val="tx1">
                    <a:lumMod val="75000"/>
                    <a:lumOff val="25000"/>
                  </a:schemeClr>
                </a:solidFill>
                <a:effectLst/>
                <a:latin typeface="+mn-ea"/>
              </a:defRPr>
            </a:lvl1pPr>
          </a:lstStyle>
          <a:p>
            <a:r>
              <a:rPr lang="zh-CN" altLang="en-US" sz="1400" dirty="0">
                <a:latin typeface="+mj-ea"/>
                <a:ea typeface="+mj-ea"/>
              </a:rPr>
              <a:t>主播</a:t>
            </a:r>
            <a:r>
              <a:rPr lang="en-US" altLang="zh-CN" sz="1400" dirty="0">
                <a:latin typeface="+mj-ea"/>
                <a:ea typeface="+mj-ea"/>
              </a:rPr>
              <a:t>A</a:t>
            </a:r>
            <a:r>
              <a:rPr lang="zh-CN" altLang="en-US" sz="1400" dirty="0">
                <a:latin typeface="+mj-ea"/>
                <a:ea typeface="+mj-ea"/>
              </a:rPr>
              <a:t>、主播</a:t>
            </a:r>
            <a:r>
              <a:rPr lang="en-US" altLang="zh-CN" sz="1400" dirty="0">
                <a:latin typeface="+mj-ea"/>
                <a:ea typeface="+mj-ea"/>
              </a:rPr>
              <a:t>B</a:t>
            </a:r>
            <a:endParaRPr lang="zh-CN" altLang="en-US" sz="1400" dirty="0">
              <a:latin typeface="+mj-ea"/>
              <a:ea typeface="+mj-ea"/>
            </a:endParaRPr>
          </a:p>
        </p:txBody>
      </p:sp>
      <p:sp>
        <p:nvSpPr>
          <p:cNvPr id="38" name="文本框 37"/>
          <p:cNvSpPr txBox="1"/>
          <p:nvPr/>
        </p:nvSpPr>
        <p:spPr>
          <a:xfrm>
            <a:off x="1088649" y="4777786"/>
            <a:ext cx="2184935" cy="742319"/>
          </a:xfrm>
          <a:prstGeom prst="rect">
            <a:avLst/>
          </a:prstGeom>
          <a:noFill/>
        </p:spPr>
        <p:txBody>
          <a:bodyPr wrap="square" rtlCol="0">
            <a:spAutoFit/>
          </a:bodyPr>
          <a:lstStyle>
            <a:defPPr>
              <a:defRPr lang="zh-CN"/>
            </a:defPPr>
            <a:lvl1pPr algn="ctr">
              <a:lnSpc>
                <a:spcPct val="120000"/>
              </a:lnSpc>
              <a:defRPr sz="1200">
                <a:solidFill>
                  <a:schemeClr val="tx1">
                    <a:lumMod val="75000"/>
                    <a:lumOff val="25000"/>
                  </a:schemeClr>
                </a:solidFill>
                <a:effectLst/>
                <a:latin typeface="+mn-ea"/>
              </a:defRPr>
            </a:lvl1pPr>
          </a:lstStyle>
          <a:p>
            <a:pPr marL="171450" indent="-171450" algn="l">
              <a:buFont typeface="Arial" panose="020B0604020202020204" pitchFamily="34" charset="0"/>
              <a:buChar char="•"/>
            </a:pPr>
            <a:r>
              <a:rPr lang="zh-CN" altLang="en-US" dirty="0"/>
              <a:t>主持人介绍直播主题及嘉宾</a:t>
            </a:r>
            <a:endParaRPr lang="en-US" altLang="zh-CN" dirty="0"/>
          </a:p>
          <a:p>
            <a:pPr marL="171450" indent="-171450" algn="l">
              <a:buFont typeface="Arial" panose="020B0604020202020204" pitchFamily="34" charset="0"/>
              <a:buChar char="•"/>
            </a:pPr>
            <a:r>
              <a:rPr lang="zh-CN" altLang="en-US" dirty="0"/>
              <a:t>介绍直播主题及嘉宾，引导观众进入直播。</a:t>
            </a:r>
            <a:endParaRPr lang="zh-CN" altLang="en-US" dirty="0"/>
          </a:p>
        </p:txBody>
      </p:sp>
      <p:sp>
        <p:nvSpPr>
          <p:cNvPr id="41" name="矩形: 圆角 40"/>
          <p:cNvSpPr/>
          <p:nvPr/>
        </p:nvSpPr>
        <p:spPr>
          <a:xfrm>
            <a:off x="3752549" y="3592288"/>
            <a:ext cx="2468562" cy="2677884"/>
          </a:xfrm>
          <a:prstGeom prst="roundRect">
            <a:avLst>
              <a:gd name="adj" fmla="val 110"/>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4300361" y="2415331"/>
            <a:ext cx="1347536" cy="1347536"/>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 name="文本框 43"/>
          <p:cNvSpPr txBox="1"/>
          <p:nvPr/>
        </p:nvSpPr>
        <p:spPr>
          <a:xfrm>
            <a:off x="4391895" y="2753570"/>
            <a:ext cx="1102368" cy="307777"/>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400" dirty="0">
                <a:solidFill>
                  <a:schemeClr val="bg1"/>
                </a:solidFill>
              </a:rPr>
              <a:t>环节</a:t>
            </a:r>
            <a:r>
              <a:rPr lang="en-US" altLang="zh-CN" sz="1400" i="1" dirty="0">
                <a:solidFill>
                  <a:schemeClr val="bg1"/>
                </a:solidFill>
              </a:rPr>
              <a:t>02</a:t>
            </a:r>
            <a:endParaRPr lang="zh-CN" altLang="en-US" sz="1400" i="1" dirty="0">
              <a:solidFill>
                <a:schemeClr val="bg1"/>
              </a:solidFill>
            </a:endParaRPr>
          </a:p>
        </p:txBody>
      </p:sp>
      <p:sp>
        <p:nvSpPr>
          <p:cNvPr id="45" name="文本框 44"/>
          <p:cNvSpPr txBox="1"/>
          <p:nvPr/>
        </p:nvSpPr>
        <p:spPr>
          <a:xfrm>
            <a:off x="4431809" y="3048651"/>
            <a:ext cx="1102368" cy="584775"/>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600" dirty="0">
                <a:solidFill>
                  <a:schemeClr val="bg1"/>
                </a:solidFill>
              </a:rPr>
              <a:t>时尚顾问分享</a:t>
            </a:r>
            <a:endParaRPr lang="zh-CN" altLang="en-US" sz="1600" dirty="0">
              <a:solidFill>
                <a:schemeClr val="bg1"/>
              </a:solidFill>
            </a:endParaRPr>
          </a:p>
        </p:txBody>
      </p:sp>
      <p:sp>
        <p:nvSpPr>
          <p:cNvPr id="46" name="文本框 45"/>
          <p:cNvSpPr txBox="1"/>
          <p:nvPr/>
        </p:nvSpPr>
        <p:spPr>
          <a:xfrm>
            <a:off x="4304253" y="4138597"/>
            <a:ext cx="1340596" cy="333553"/>
          </a:xfrm>
          <a:prstGeom prst="rect">
            <a:avLst/>
          </a:prstGeom>
          <a:noFill/>
        </p:spPr>
        <p:txBody>
          <a:bodyPr wrap="square" rtlCol="0">
            <a:spAutoFit/>
          </a:bodyPr>
          <a:lstStyle>
            <a:defPPr>
              <a:defRPr lang="zh-CN"/>
            </a:defPPr>
            <a:lvl1pPr algn="ctr">
              <a:lnSpc>
                <a:spcPct val="120000"/>
              </a:lnSpc>
              <a:defRPr sz="1200">
                <a:solidFill>
                  <a:schemeClr val="tx1">
                    <a:lumMod val="75000"/>
                    <a:lumOff val="25000"/>
                  </a:schemeClr>
                </a:solidFill>
                <a:effectLst/>
                <a:latin typeface="+mn-ea"/>
              </a:defRPr>
            </a:lvl1pPr>
          </a:lstStyle>
          <a:p>
            <a:r>
              <a:rPr lang="zh-CN" altLang="en-US" sz="1400" dirty="0">
                <a:latin typeface="+mj-ea"/>
                <a:ea typeface="+mj-ea"/>
              </a:rPr>
              <a:t>时尚顾问</a:t>
            </a:r>
            <a:endParaRPr lang="zh-CN" altLang="en-US" sz="1400" dirty="0">
              <a:latin typeface="+mj-ea"/>
              <a:ea typeface="+mj-ea"/>
            </a:endParaRPr>
          </a:p>
        </p:txBody>
      </p:sp>
      <p:sp>
        <p:nvSpPr>
          <p:cNvPr id="47" name="文本框 46"/>
          <p:cNvSpPr txBox="1"/>
          <p:nvPr/>
        </p:nvSpPr>
        <p:spPr>
          <a:xfrm>
            <a:off x="3861483" y="4777786"/>
            <a:ext cx="2184935" cy="1185517"/>
          </a:xfrm>
          <a:prstGeom prst="rect">
            <a:avLst/>
          </a:prstGeom>
          <a:noFill/>
        </p:spPr>
        <p:txBody>
          <a:bodyPr wrap="square" rtlCol="0">
            <a:spAutoFit/>
          </a:bodyPr>
          <a:lstStyle>
            <a:defPPr>
              <a:defRPr lang="zh-CN"/>
            </a:defPPr>
            <a:lvl1pPr algn="ctr">
              <a:lnSpc>
                <a:spcPct val="120000"/>
              </a:lnSpc>
              <a:defRPr sz="1200">
                <a:solidFill>
                  <a:schemeClr val="tx1">
                    <a:lumMod val="75000"/>
                    <a:lumOff val="25000"/>
                  </a:schemeClr>
                </a:solidFill>
                <a:effectLst/>
                <a:latin typeface="+mn-ea"/>
              </a:defRPr>
            </a:lvl1pPr>
          </a:lstStyle>
          <a:p>
            <a:pPr marL="171450" indent="-171450" algn="l">
              <a:buFont typeface="Arial" panose="020B0604020202020204" pitchFamily="34" charset="0"/>
              <a:buChar char="•"/>
            </a:pPr>
            <a:r>
              <a:rPr lang="zh-CN" altLang="en-US" dirty="0"/>
              <a:t>分享“三部伐”穿搭建议，解答观众提问</a:t>
            </a:r>
            <a:endParaRPr lang="en-US" altLang="zh-CN" dirty="0"/>
          </a:p>
          <a:p>
            <a:pPr marL="171450" indent="-171450" algn="l">
              <a:buFont typeface="Arial" panose="020B0604020202020204" pitchFamily="34" charset="0"/>
              <a:buChar char="•"/>
            </a:pPr>
            <a:r>
              <a:rPr lang="zh-CN" altLang="en-US" dirty="0"/>
              <a:t>顾问现场连线对素人穿搭提供建议</a:t>
            </a:r>
            <a:endParaRPr lang="en-US" altLang="zh-CN" dirty="0"/>
          </a:p>
          <a:p>
            <a:pPr marL="171450" indent="-171450" algn="l">
              <a:buFont typeface="Arial" panose="020B0604020202020204" pitchFamily="34" charset="0"/>
              <a:buChar char="•"/>
            </a:pPr>
            <a:r>
              <a:rPr lang="zh-CN" altLang="en-US" dirty="0">
                <a:solidFill>
                  <a:srgbClr val="555555"/>
                </a:solidFill>
                <a:effectLst/>
              </a:rPr>
              <a:t>展示单品，演示穿搭效果</a:t>
            </a:r>
            <a:endParaRPr lang="zh-CN" altLang="en-US" dirty="0">
              <a:solidFill>
                <a:srgbClr val="555555"/>
              </a:solidFill>
              <a:effectLst/>
            </a:endParaRPr>
          </a:p>
        </p:txBody>
      </p:sp>
      <p:sp>
        <p:nvSpPr>
          <p:cNvPr id="49" name="矩形: 圆角 48"/>
          <p:cNvSpPr/>
          <p:nvPr/>
        </p:nvSpPr>
        <p:spPr>
          <a:xfrm>
            <a:off x="6525383" y="3592288"/>
            <a:ext cx="2468562" cy="2677884"/>
          </a:xfrm>
          <a:prstGeom prst="roundRect">
            <a:avLst>
              <a:gd name="adj" fmla="val 11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7073195" y="2415331"/>
            <a:ext cx="1347536" cy="1347536"/>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1" name="文本框 50"/>
          <p:cNvSpPr txBox="1"/>
          <p:nvPr/>
        </p:nvSpPr>
        <p:spPr>
          <a:xfrm>
            <a:off x="7164729" y="2753570"/>
            <a:ext cx="1102368" cy="307777"/>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400" dirty="0">
                <a:solidFill>
                  <a:schemeClr val="bg1"/>
                </a:solidFill>
              </a:rPr>
              <a:t>环节</a:t>
            </a:r>
            <a:r>
              <a:rPr lang="en-US" altLang="zh-CN" sz="1400" i="1" dirty="0">
                <a:solidFill>
                  <a:schemeClr val="bg1"/>
                </a:solidFill>
              </a:rPr>
              <a:t>03</a:t>
            </a:r>
            <a:endParaRPr lang="zh-CN" altLang="en-US" sz="1400" i="1" dirty="0">
              <a:solidFill>
                <a:schemeClr val="bg1"/>
              </a:solidFill>
            </a:endParaRPr>
          </a:p>
        </p:txBody>
      </p:sp>
      <p:sp>
        <p:nvSpPr>
          <p:cNvPr id="52" name="文本框 51"/>
          <p:cNvSpPr txBox="1"/>
          <p:nvPr/>
        </p:nvSpPr>
        <p:spPr>
          <a:xfrm>
            <a:off x="7179243" y="3048651"/>
            <a:ext cx="1102368" cy="338554"/>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600" dirty="0">
                <a:solidFill>
                  <a:schemeClr val="bg1"/>
                </a:solidFill>
              </a:rPr>
              <a:t>嘉宾互动</a:t>
            </a:r>
            <a:endParaRPr lang="zh-CN" altLang="en-US" sz="1600" dirty="0">
              <a:solidFill>
                <a:schemeClr val="bg1"/>
              </a:solidFill>
            </a:endParaRPr>
          </a:p>
        </p:txBody>
      </p:sp>
      <p:sp>
        <p:nvSpPr>
          <p:cNvPr id="53" name="文本框 52"/>
          <p:cNvSpPr txBox="1"/>
          <p:nvPr/>
        </p:nvSpPr>
        <p:spPr>
          <a:xfrm>
            <a:off x="7077087" y="4138597"/>
            <a:ext cx="1340596" cy="333553"/>
          </a:xfrm>
          <a:prstGeom prst="rect">
            <a:avLst/>
          </a:prstGeom>
          <a:noFill/>
        </p:spPr>
        <p:txBody>
          <a:bodyPr wrap="square" rtlCol="0">
            <a:spAutoFit/>
          </a:bodyPr>
          <a:lstStyle>
            <a:defPPr>
              <a:defRPr lang="zh-CN"/>
            </a:defPPr>
            <a:lvl1pPr algn="ctr">
              <a:lnSpc>
                <a:spcPct val="120000"/>
              </a:lnSpc>
              <a:defRPr sz="1200">
                <a:solidFill>
                  <a:schemeClr val="tx1">
                    <a:lumMod val="75000"/>
                    <a:lumOff val="25000"/>
                  </a:schemeClr>
                </a:solidFill>
                <a:effectLst/>
                <a:latin typeface="+mn-ea"/>
              </a:defRPr>
            </a:lvl1pPr>
          </a:lstStyle>
          <a:p>
            <a:r>
              <a:rPr lang="zh-CN" altLang="en-US" sz="1400" dirty="0">
                <a:latin typeface="+mj-ea"/>
                <a:ea typeface="+mj-ea"/>
              </a:rPr>
              <a:t>嘉宾、主播</a:t>
            </a:r>
            <a:r>
              <a:rPr lang="en-US" altLang="zh-CN" sz="1400" dirty="0">
                <a:latin typeface="+mj-ea"/>
                <a:ea typeface="+mj-ea"/>
              </a:rPr>
              <a:t>A</a:t>
            </a:r>
            <a:endParaRPr lang="zh-CN" altLang="en-US" sz="1400" dirty="0">
              <a:latin typeface="+mj-ea"/>
              <a:ea typeface="+mj-ea"/>
            </a:endParaRPr>
          </a:p>
        </p:txBody>
      </p:sp>
      <p:sp>
        <p:nvSpPr>
          <p:cNvPr id="54" name="文本框 53"/>
          <p:cNvSpPr txBox="1"/>
          <p:nvPr/>
        </p:nvSpPr>
        <p:spPr>
          <a:xfrm>
            <a:off x="6634317" y="4777786"/>
            <a:ext cx="2184935" cy="963918"/>
          </a:xfrm>
          <a:prstGeom prst="rect">
            <a:avLst/>
          </a:prstGeom>
          <a:noFill/>
        </p:spPr>
        <p:txBody>
          <a:bodyPr wrap="square" rtlCol="0">
            <a:spAutoFit/>
          </a:bodyPr>
          <a:lstStyle>
            <a:defPPr>
              <a:defRPr lang="zh-CN"/>
            </a:defPPr>
            <a:lvl1pPr algn="ctr">
              <a:lnSpc>
                <a:spcPct val="120000"/>
              </a:lnSpc>
              <a:defRPr sz="1200">
                <a:solidFill>
                  <a:schemeClr val="tx1">
                    <a:lumMod val="75000"/>
                    <a:lumOff val="25000"/>
                  </a:schemeClr>
                </a:solidFill>
                <a:effectLst/>
                <a:latin typeface="+mn-ea"/>
              </a:defRPr>
            </a:lvl1pPr>
          </a:lstStyle>
          <a:p>
            <a:pPr marL="171450" indent="-171450" algn="l">
              <a:buFont typeface="Arial" panose="020B0604020202020204" pitchFamily="34" charset="0"/>
              <a:buChar char="•"/>
            </a:pPr>
            <a:r>
              <a:rPr lang="zh-CN" altLang="en-US" dirty="0"/>
              <a:t>嘉宾现场表演</a:t>
            </a:r>
            <a:endParaRPr lang="en-US" altLang="zh-CN" dirty="0"/>
          </a:p>
          <a:p>
            <a:pPr marL="171450" indent="-171450" algn="l">
              <a:buFont typeface="Arial" panose="020B0604020202020204" pitchFamily="34" charset="0"/>
              <a:buChar char="•"/>
            </a:pPr>
            <a:r>
              <a:rPr lang="zh-CN" altLang="en-US" dirty="0"/>
              <a:t>分享穿搭心得，与观众互动</a:t>
            </a:r>
            <a:endParaRPr lang="en-US" altLang="zh-CN" dirty="0"/>
          </a:p>
          <a:p>
            <a:pPr marL="171450" indent="-171450" algn="l">
              <a:buFont typeface="Arial" panose="020B0604020202020204" pitchFamily="34" charset="0"/>
              <a:buChar char="•"/>
            </a:pPr>
            <a:r>
              <a:rPr lang="zh-CN" altLang="en-US" dirty="0"/>
              <a:t>嘉宾试穿品牌衣服，进行爆款单品的带货</a:t>
            </a:r>
            <a:endParaRPr lang="zh-CN" altLang="en-US" dirty="0"/>
          </a:p>
        </p:txBody>
      </p:sp>
      <p:sp>
        <p:nvSpPr>
          <p:cNvPr id="56" name="矩形: 圆角 55"/>
          <p:cNvSpPr/>
          <p:nvPr/>
        </p:nvSpPr>
        <p:spPr>
          <a:xfrm>
            <a:off x="9298216" y="3592288"/>
            <a:ext cx="2468562" cy="2677884"/>
          </a:xfrm>
          <a:prstGeom prst="roundRect">
            <a:avLst>
              <a:gd name="adj" fmla="val 110"/>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9846028" y="2415331"/>
            <a:ext cx="1347536" cy="1347536"/>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8" name="文本框 57"/>
          <p:cNvSpPr txBox="1"/>
          <p:nvPr/>
        </p:nvSpPr>
        <p:spPr>
          <a:xfrm>
            <a:off x="9975662" y="2753570"/>
            <a:ext cx="1102368" cy="307777"/>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400" dirty="0">
                <a:solidFill>
                  <a:schemeClr val="bg1"/>
                </a:solidFill>
              </a:rPr>
              <a:t>环节</a:t>
            </a:r>
            <a:r>
              <a:rPr lang="en-US" altLang="zh-CN" sz="1400" i="1" dirty="0">
                <a:solidFill>
                  <a:schemeClr val="bg1"/>
                </a:solidFill>
              </a:rPr>
              <a:t>04</a:t>
            </a:r>
            <a:endParaRPr lang="zh-CN" altLang="en-US" sz="1400" i="1" dirty="0">
              <a:solidFill>
                <a:schemeClr val="bg1"/>
              </a:solidFill>
            </a:endParaRPr>
          </a:p>
        </p:txBody>
      </p:sp>
      <p:sp>
        <p:nvSpPr>
          <p:cNvPr id="59" name="文本框 58"/>
          <p:cNvSpPr txBox="1"/>
          <p:nvPr/>
        </p:nvSpPr>
        <p:spPr>
          <a:xfrm>
            <a:off x="9990176" y="3048651"/>
            <a:ext cx="1102368" cy="338554"/>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600" dirty="0">
                <a:solidFill>
                  <a:schemeClr val="bg1"/>
                </a:solidFill>
              </a:rPr>
              <a:t>送福利</a:t>
            </a:r>
            <a:endParaRPr lang="zh-CN" altLang="en-US" sz="1600" dirty="0">
              <a:solidFill>
                <a:schemeClr val="bg1"/>
              </a:solidFill>
            </a:endParaRPr>
          </a:p>
        </p:txBody>
      </p:sp>
      <p:sp>
        <p:nvSpPr>
          <p:cNvPr id="60" name="文本框 59"/>
          <p:cNvSpPr txBox="1"/>
          <p:nvPr/>
        </p:nvSpPr>
        <p:spPr>
          <a:xfrm>
            <a:off x="9545122" y="4138597"/>
            <a:ext cx="1950192" cy="332976"/>
          </a:xfrm>
          <a:prstGeom prst="rect">
            <a:avLst/>
          </a:prstGeom>
          <a:noFill/>
        </p:spPr>
        <p:txBody>
          <a:bodyPr wrap="square" rtlCol="0">
            <a:spAutoFit/>
          </a:bodyPr>
          <a:lstStyle>
            <a:defPPr>
              <a:defRPr lang="zh-CN"/>
            </a:defPPr>
            <a:lvl1pPr algn="ctr">
              <a:lnSpc>
                <a:spcPct val="120000"/>
              </a:lnSpc>
              <a:defRPr sz="1200">
                <a:solidFill>
                  <a:schemeClr val="tx1">
                    <a:lumMod val="75000"/>
                    <a:lumOff val="25000"/>
                  </a:schemeClr>
                </a:solidFill>
                <a:effectLst/>
                <a:latin typeface="+mn-ea"/>
              </a:defRPr>
            </a:lvl1pPr>
          </a:lstStyle>
          <a:p>
            <a:r>
              <a:rPr lang="zh-CN" altLang="en-US" sz="1400" dirty="0">
                <a:latin typeface="+mj-ea"/>
                <a:ea typeface="+mj-ea"/>
              </a:rPr>
              <a:t>主播</a:t>
            </a:r>
            <a:r>
              <a:rPr lang="en-US" altLang="zh-CN" sz="1400" dirty="0">
                <a:latin typeface="+mj-ea"/>
                <a:ea typeface="+mj-ea"/>
              </a:rPr>
              <a:t>B</a:t>
            </a:r>
            <a:r>
              <a:rPr lang="zh-CN" altLang="en-US" sz="1400" dirty="0">
                <a:latin typeface="+mj-ea"/>
                <a:ea typeface="+mj-ea"/>
              </a:rPr>
              <a:t>、运营部</a:t>
            </a:r>
            <a:endParaRPr lang="zh-CN" altLang="en-US" sz="1400" dirty="0">
              <a:latin typeface="+mj-ea"/>
              <a:ea typeface="+mj-ea"/>
            </a:endParaRPr>
          </a:p>
        </p:txBody>
      </p:sp>
      <p:sp>
        <p:nvSpPr>
          <p:cNvPr id="61" name="文本框 60"/>
          <p:cNvSpPr txBox="1"/>
          <p:nvPr/>
        </p:nvSpPr>
        <p:spPr>
          <a:xfrm>
            <a:off x="9407150" y="4777786"/>
            <a:ext cx="2184935" cy="963918"/>
          </a:xfrm>
          <a:prstGeom prst="rect">
            <a:avLst/>
          </a:prstGeom>
          <a:noFill/>
        </p:spPr>
        <p:txBody>
          <a:bodyPr wrap="square" rtlCol="0">
            <a:spAutoFit/>
          </a:bodyPr>
          <a:lstStyle>
            <a:defPPr>
              <a:defRPr lang="zh-CN"/>
            </a:defPPr>
            <a:lvl1pPr algn="ctr">
              <a:lnSpc>
                <a:spcPct val="120000"/>
              </a:lnSpc>
              <a:defRPr sz="1200">
                <a:solidFill>
                  <a:schemeClr val="tx1">
                    <a:lumMod val="75000"/>
                    <a:lumOff val="25000"/>
                  </a:schemeClr>
                </a:solidFill>
                <a:effectLst/>
                <a:latin typeface="+mn-ea"/>
              </a:defRPr>
            </a:lvl1pPr>
          </a:lstStyle>
          <a:p>
            <a:pPr marL="171450" indent="-171450" algn="l">
              <a:buFont typeface="Arial" panose="020B0604020202020204" pitchFamily="34" charset="0"/>
              <a:buChar char="•"/>
            </a:pPr>
            <a:r>
              <a:rPr lang="zh-CN" altLang="en-US" dirty="0"/>
              <a:t>介绍福利活动，引导观众参与，宣布获奖名单</a:t>
            </a:r>
            <a:endParaRPr lang="en-US" altLang="zh-CN" dirty="0"/>
          </a:p>
          <a:p>
            <a:pPr marL="171450" indent="-171450" algn="l">
              <a:buFont typeface="Arial" panose="020B0604020202020204" pitchFamily="34" charset="0"/>
              <a:buChar char="•"/>
            </a:pPr>
            <a:r>
              <a:rPr lang="zh-CN" altLang="en-US" dirty="0">
                <a:solidFill>
                  <a:srgbClr val="555555"/>
                </a:solidFill>
                <a:effectLst/>
              </a:rPr>
              <a:t>总结直播内容，感谢观众，引导观众关注下一场直播。</a:t>
            </a:r>
            <a:endParaRPr lang="en-US" altLang="zh-CN" dirty="0"/>
          </a:p>
        </p:txBody>
      </p:sp>
      <p:grpSp>
        <p:nvGrpSpPr>
          <p:cNvPr id="463" name="组合 462"/>
          <p:cNvGrpSpPr/>
          <p:nvPr/>
        </p:nvGrpSpPr>
        <p:grpSpPr>
          <a:xfrm>
            <a:off x="6063908" y="2723699"/>
            <a:ext cx="800818" cy="472618"/>
            <a:chOff x="3327963" y="2509613"/>
            <a:chExt cx="800818" cy="472618"/>
          </a:xfrm>
        </p:grpSpPr>
        <p:sp>
          <p:nvSpPr>
            <p:cNvPr id="11" name="Rounded Rectangle 5"/>
            <p:cNvSpPr/>
            <p:nvPr/>
          </p:nvSpPr>
          <p:spPr>
            <a:xfrm rot="2700000">
              <a:off x="3713975" y="2652586"/>
              <a:ext cx="414621" cy="128675"/>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12" name="Rounded Rectangle 6"/>
            <p:cNvSpPr/>
            <p:nvPr/>
          </p:nvSpPr>
          <p:spPr>
            <a:xfrm rot="8100000">
              <a:off x="3715435" y="2853556"/>
              <a:ext cx="413346" cy="128675"/>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13" name="Rounded Rectangle 7"/>
            <p:cNvSpPr/>
            <p:nvPr/>
          </p:nvSpPr>
          <p:spPr>
            <a:xfrm>
              <a:off x="3327963" y="2753049"/>
              <a:ext cx="758925" cy="128675"/>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dirty="0">
                <a:solidFill>
                  <a:schemeClr val="bg1"/>
                </a:solidFill>
                <a:effectLst>
                  <a:outerShdw blurRad="137160" dist="41148" dir="2699997" algn="tl">
                    <a:srgbClr val="000000">
                      <a:alpha val="40000"/>
                    </a:srgbClr>
                  </a:outerShdw>
                </a:effectLst>
                <a:latin typeface="+mj-ea"/>
                <a:ea typeface="+mj-ea"/>
              </a:endParaRPr>
            </a:p>
          </p:txBody>
        </p:sp>
        <p:sp useBgFill="1">
          <p:nvSpPr>
            <p:cNvPr id="14" name="Oval 11"/>
            <p:cNvSpPr/>
            <p:nvPr/>
          </p:nvSpPr>
          <p:spPr>
            <a:xfrm>
              <a:off x="3962746" y="2758357"/>
              <a:ext cx="117121" cy="118058"/>
            </a:xfrm>
            <a:prstGeom prst="ellipse">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en-US" sz="1945" dirty="0">
                <a:solidFill>
                  <a:schemeClr val="bg1"/>
                </a:solidFill>
                <a:effectLst>
                  <a:outerShdw blurRad="137160" dist="41148" dir="2699997" algn="tl">
                    <a:srgbClr val="000000">
                      <a:alpha val="40000"/>
                    </a:srgbClr>
                  </a:outerShdw>
                </a:effectLst>
                <a:latin typeface="+mj-ea"/>
                <a:ea typeface="+mj-ea"/>
              </a:endParaRPr>
            </a:p>
          </p:txBody>
        </p:sp>
      </p:grpSp>
      <p:grpSp>
        <p:nvGrpSpPr>
          <p:cNvPr id="458" name="组合 457"/>
          <p:cNvGrpSpPr/>
          <p:nvPr/>
        </p:nvGrpSpPr>
        <p:grpSpPr>
          <a:xfrm>
            <a:off x="8802915" y="2721245"/>
            <a:ext cx="831801" cy="490902"/>
            <a:chOff x="4432532" y="1765922"/>
            <a:chExt cx="3414492" cy="2015127"/>
          </a:xfrm>
        </p:grpSpPr>
        <p:sp>
          <p:nvSpPr>
            <p:cNvPr id="459" name="Rounded Rectangle 5"/>
            <p:cNvSpPr/>
            <p:nvPr/>
          </p:nvSpPr>
          <p:spPr>
            <a:xfrm rot="2700000">
              <a:off x="6078392" y="2375522"/>
              <a:ext cx="1767840" cy="54864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460" name="Rounded Rectangle 6"/>
            <p:cNvSpPr/>
            <p:nvPr/>
          </p:nvSpPr>
          <p:spPr>
            <a:xfrm rot="8100000">
              <a:off x="6084616" y="3232409"/>
              <a:ext cx="1762408" cy="54864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461" name="Rounded Rectangle 7"/>
            <p:cNvSpPr/>
            <p:nvPr/>
          </p:nvSpPr>
          <p:spPr>
            <a:xfrm>
              <a:off x="4432532" y="2803872"/>
              <a:ext cx="3235869" cy="54864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dirty="0">
                <a:solidFill>
                  <a:schemeClr val="bg1"/>
                </a:solidFill>
                <a:effectLst>
                  <a:outerShdw blurRad="137160" dist="41148" dir="2699997" algn="tl">
                    <a:srgbClr val="000000">
                      <a:alpha val="40000"/>
                    </a:srgbClr>
                  </a:outerShdw>
                </a:effectLst>
                <a:latin typeface="+mj-ea"/>
                <a:ea typeface="+mj-ea"/>
              </a:endParaRPr>
            </a:p>
          </p:txBody>
        </p:sp>
        <p:sp useBgFill="1">
          <p:nvSpPr>
            <p:cNvPr id="462" name="Oval 11"/>
            <p:cNvSpPr/>
            <p:nvPr/>
          </p:nvSpPr>
          <p:spPr>
            <a:xfrm>
              <a:off x="7139091" y="2826506"/>
              <a:ext cx="499376" cy="503372"/>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dirty="0">
                <a:solidFill>
                  <a:schemeClr val="bg1"/>
                </a:solidFill>
                <a:effectLst>
                  <a:outerShdw blurRad="137160" dist="41148" dir="2699997" algn="tl">
                    <a:srgbClr val="000000">
                      <a:alpha val="40000"/>
                    </a:srgbClr>
                  </a:outerShdw>
                </a:effectLst>
                <a:latin typeface="+mj-ea"/>
                <a:ea typeface="+mj-ea"/>
              </a:endParaRPr>
            </a:p>
          </p:txBody>
        </p:sp>
      </p:grpSp>
      <p:cxnSp>
        <p:nvCxnSpPr>
          <p:cNvPr id="470" name="直接连接符 469"/>
          <p:cNvCxnSpPr/>
          <p:nvPr/>
        </p:nvCxnSpPr>
        <p:spPr>
          <a:xfrm>
            <a:off x="3499209" y="1770743"/>
            <a:ext cx="0" cy="23222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1" name="直接连接符 470"/>
          <p:cNvCxnSpPr/>
          <p:nvPr/>
        </p:nvCxnSpPr>
        <p:spPr>
          <a:xfrm>
            <a:off x="6382109" y="1770743"/>
            <a:ext cx="0" cy="23222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2" name="直接连接符 471"/>
          <p:cNvCxnSpPr/>
          <p:nvPr/>
        </p:nvCxnSpPr>
        <p:spPr>
          <a:xfrm>
            <a:off x="9265009" y="1770743"/>
            <a:ext cx="0" cy="23222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73" name="组合 472"/>
          <p:cNvGrpSpPr/>
          <p:nvPr/>
        </p:nvGrpSpPr>
        <p:grpSpPr>
          <a:xfrm>
            <a:off x="3171372" y="2721245"/>
            <a:ext cx="831801" cy="490902"/>
            <a:chOff x="4432532" y="1765922"/>
            <a:chExt cx="3414492" cy="2015127"/>
          </a:xfrm>
        </p:grpSpPr>
        <p:sp>
          <p:nvSpPr>
            <p:cNvPr id="474" name="Rounded Rectangle 5"/>
            <p:cNvSpPr/>
            <p:nvPr/>
          </p:nvSpPr>
          <p:spPr>
            <a:xfrm rot="2700000">
              <a:off x="6078392" y="2375522"/>
              <a:ext cx="1767840" cy="54864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475" name="Rounded Rectangle 6"/>
            <p:cNvSpPr/>
            <p:nvPr/>
          </p:nvSpPr>
          <p:spPr>
            <a:xfrm rot="8100000">
              <a:off x="6084616" y="3232409"/>
              <a:ext cx="1762408" cy="54864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a:solidFill>
                  <a:schemeClr val="bg1"/>
                </a:solidFill>
                <a:effectLst>
                  <a:outerShdw blurRad="137160" dist="41148" dir="2699997" algn="tl">
                    <a:srgbClr val="000000">
                      <a:alpha val="40000"/>
                    </a:srgbClr>
                  </a:outerShdw>
                </a:effectLst>
                <a:latin typeface="+mj-ea"/>
                <a:ea typeface="+mj-ea"/>
              </a:endParaRPr>
            </a:p>
          </p:txBody>
        </p:sp>
        <p:sp>
          <p:nvSpPr>
            <p:cNvPr id="476" name="Rounded Rectangle 7"/>
            <p:cNvSpPr/>
            <p:nvPr/>
          </p:nvSpPr>
          <p:spPr>
            <a:xfrm>
              <a:off x="4432532" y="2803872"/>
              <a:ext cx="3235869" cy="54864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dirty="0">
                <a:solidFill>
                  <a:schemeClr val="bg1"/>
                </a:solidFill>
                <a:effectLst>
                  <a:outerShdw blurRad="137160" dist="41148" dir="2699997" algn="tl">
                    <a:srgbClr val="000000">
                      <a:alpha val="40000"/>
                    </a:srgbClr>
                  </a:outerShdw>
                </a:effectLst>
                <a:latin typeface="+mj-ea"/>
                <a:ea typeface="+mj-ea"/>
              </a:endParaRPr>
            </a:p>
          </p:txBody>
        </p:sp>
        <p:sp useBgFill="1">
          <p:nvSpPr>
            <p:cNvPr id="477" name="Oval 11"/>
            <p:cNvSpPr/>
            <p:nvPr/>
          </p:nvSpPr>
          <p:spPr>
            <a:xfrm>
              <a:off x="7139091" y="2826506"/>
              <a:ext cx="499376" cy="503372"/>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en-US" sz="1945" dirty="0">
                <a:solidFill>
                  <a:schemeClr val="bg1"/>
                </a:solidFill>
                <a:effectLst>
                  <a:outerShdw blurRad="137160" dist="41148" dir="2699997" algn="tl">
                    <a:srgbClr val="000000">
                      <a:alpha val="40000"/>
                    </a:srgbClr>
                  </a:outerShdw>
                </a:effectLst>
                <a:latin typeface="+mj-ea"/>
                <a:ea typeface="+mj-ea"/>
              </a:endParaRPr>
            </a:p>
          </p:txBody>
        </p:sp>
      </p:grpSp>
      <p:sp>
        <p:nvSpPr>
          <p:cNvPr id="482" name="文本框 481"/>
          <p:cNvSpPr txBox="1"/>
          <p:nvPr/>
        </p:nvSpPr>
        <p:spPr>
          <a:xfrm>
            <a:off x="5649211" y="830679"/>
            <a:ext cx="893578" cy="303160"/>
          </a:xfrm>
          <a:prstGeom prst="rect">
            <a:avLst/>
          </a:prstGeom>
          <a:noFill/>
          <a:effectLst/>
        </p:spPr>
        <p:txBody>
          <a:bodyPr wrap="none" lIns="86868" tIns="43434" rIns="86868" bIns="43434" rtlCol="0">
            <a:spAutoFit/>
          </a:bodyPr>
          <a:lstStyle/>
          <a:p>
            <a:pPr algn="ctr"/>
            <a:r>
              <a:rPr lang="zh-CN" altLang="en-US" sz="1400" dirty="0">
                <a:solidFill>
                  <a:schemeClr val="tx1">
                    <a:lumMod val="75000"/>
                    <a:lumOff val="25000"/>
                  </a:schemeClr>
                </a:solidFill>
                <a:latin typeface="+mn-ea"/>
              </a:rPr>
              <a:t>活动主题</a:t>
            </a:r>
            <a:endParaRPr lang="en-US" altLang="zh-CN" sz="1400" dirty="0">
              <a:solidFill>
                <a:schemeClr val="tx1">
                  <a:lumMod val="75000"/>
                  <a:lumOff val="25000"/>
                </a:schemeClr>
              </a:solidFill>
              <a:latin typeface="+mn-ea"/>
            </a:endParaRPr>
          </a:p>
        </p:txBody>
      </p:sp>
      <p:sp>
        <p:nvSpPr>
          <p:cNvPr id="484" name="文本框 483"/>
          <p:cNvSpPr txBox="1"/>
          <p:nvPr/>
        </p:nvSpPr>
        <p:spPr>
          <a:xfrm>
            <a:off x="360611" y="1648559"/>
            <a:ext cx="483209" cy="457048"/>
          </a:xfrm>
          <a:prstGeom prst="rect">
            <a:avLst/>
          </a:prstGeom>
          <a:noFill/>
          <a:effectLst/>
        </p:spPr>
        <p:txBody>
          <a:bodyPr wrap="none" lIns="86868" tIns="43434" rIns="86868" bIns="43434" rtlCol="0">
            <a:spAutoFit/>
          </a:bodyPr>
          <a:lstStyle/>
          <a:p>
            <a:pPr algn="ctr"/>
            <a:r>
              <a:rPr lang="zh-CN" altLang="en-US" sz="1200" dirty="0">
                <a:solidFill>
                  <a:schemeClr val="tx1">
                    <a:lumMod val="75000"/>
                    <a:lumOff val="25000"/>
                  </a:schemeClr>
                </a:solidFill>
                <a:latin typeface="+mn-ea"/>
              </a:rPr>
              <a:t>活动</a:t>
            </a:r>
            <a:endParaRPr lang="en-US" altLang="zh-CN" sz="1200" dirty="0">
              <a:solidFill>
                <a:schemeClr val="tx1">
                  <a:lumMod val="75000"/>
                  <a:lumOff val="25000"/>
                </a:schemeClr>
              </a:solidFill>
              <a:latin typeface="+mn-ea"/>
            </a:endParaRPr>
          </a:p>
          <a:p>
            <a:pPr algn="ctr"/>
            <a:r>
              <a:rPr lang="zh-CN" altLang="en-US" sz="1200" dirty="0">
                <a:solidFill>
                  <a:schemeClr val="tx1">
                    <a:lumMod val="75000"/>
                    <a:lumOff val="25000"/>
                  </a:schemeClr>
                </a:solidFill>
                <a:latin typeface="+mn-ea"/>
              </a:rPr>
              <a:t>亮点</a:t>
            </a:r>
            <a:endParaRPr lang="en-US" altLang="zh-CN" sz="1200" dirty="0">
              <a:solidFill>
                <a:schemeClr val="tx1">
                  <a:lumMod val="75000"/>
                  <a:lumOff val="25000"/>
                </a:schemeClr>
              </a:solidFill>
              <a:latin typeface="+mn-ea"/>
            </a:endParaRPr>
          </a:p>
        </p:txBody>
      </p:sp>
      <p:sp>
        <p:nvSpPr>
          <p:cNvPr id="485" name="文本框 484"/>
          <p:cNvSpPr txBox="1"/>
          <p:nvPr/>
        </p:nvSpPr>
        <p:spPr>
          <a:xfrm>
            <a:off x="351086" y="2493109"/>
            <a:ext cx="483209" cy="457048"/>
          </a:xfrm>
          <a:prstGeom prst="rect">
            <a:avLst/>
          </a:prstGeom>
          <a:noFill/>
          <a:effectLst/>
        </p:spPr>
        <p:txBody>
          <a:bodyPr wrap="none" lIns="86868" tIns="43434" rIns="86868" bIns="43434" rtlCol="0">
            <a:spAutoFit/>
          </a:bodyPr>
          <a:lstStyle/>
          <a:p>
            <a:pPr algn="ctr"/>
            <a:r>
              <a:rPr lang="zh-CN" altLang="en-US" sz="1200" dirty="0">
                <a:solidFill>
                  <a:schemeClr val="tx1">
                    <a:lumMod val="75000"/>
                    <a:lumOff val="25000"/>
                  </a:schemeClr>
                </a:solidFill>
                <a:latin typeface="+mn-ea"/>
              </a:rPr>
              <a:t>环节</a:t>
            </a:r>
            <a:endParaRPr lang="en-US" altLang="zh-CN" sz="1200" dirty="0">
              <a:solidFill>
                <a:schemeClr val="tx1">
                  <a:lumMod val="75000"/>
                  <a:lumOff val="25000"/>
                </a:schemeClr>
              </a:solidFill>
              <a:latin typeface="+mn-ea"/>
            </a:endParaRPr>
          </a:p>
          <a:p>
            <a:pPr algn="ctr"/>
            <a:r>
              <a:rPr lang="zh-CN" altLang="en-US" sz="1200" dirty="0">
                <a:solidFill>
                  <a:schemeClr val="tx1">
                    <a:lumMod val="75000"/>
                    <a:lumOff val="25000"/>
                  </a:schemeClr>
                </a:solidFill>
                <a:latin typeface="+mn-ea"/>
              </a:rPr>
              <a:t>介绍</a:t>
            </a:r>
            <a:endParaRPr lang="en-US" altLang="zh-CN" sz="1200" dirty="0">
              <a:solidFill>
                <a:schemeClr val="tx1">
                  <a:lumMod val="75000"/>
                  <a:lumOff val="25000"/>
                </a:schemeClr>
              </a:solidFill>
              <a:latin typeface="+mn-ea"/>
            </a:endParaRPr>
          </a:p>
        </p:txBody>
      </p:sp>
      <p:sp>
        <p:nvSpPr>
          <p:cNvPr id="486" name="文本框 485"/>
          <p:cNvSpPr txBox="1"/>
          <p:nvPr/>
        </p:nvSpPr>
        <p:spPr>
          <a:xfrm>
            <a:off x="360611" y="3651984"/>
            <a:ext cx="483209" cy="457048"/>
          </a:xfrm>
          <a:prstGeom prst="rect">
            <a:avLst/>
          </a:prstGeom>
          <a:noFill/>
          <a:effectLst/>
        </p:spPr>
        <p:txBody>
          <a:bodyPr wrap="none" lIns="86868" tIns="43434" rIns="86868" bIns="43434" rtlCol="0">
            <a:spAutoFit/>
          </a:bodyPr>
          <a:lstStyle/>
          <a:p>
            <a:pPr algn="ctr"/>
            <a:r>
              <a:rPr lang="zh-CN" altLang="en-US" sz="1200" dirty="0">
                <a:solidFill>
                  <a:schemeClr val="tx1">
                    <a:lumMod val="75000"/>
                    <a:lumOff val="25000"/>
                  </a:schemeClr>
                </a:solidFill>
                <a:latin typeface="+mn-ea"/>
              </a:rPr>
              <a:t>负责</a:t>
            </a:r>
            <a:endParaRPr lang="en-US" altLang="zh-CN" sz="1200" dirty="0">
              <a:solidFill>
                <a:schemeClr val="tx1">
                  <a:lumMod val="75000"/>
                  <a:lumOff val="25000"/>
                </a:schemeClr>
              </a:solidFill>
              <a:latin typeface="+mn-ea"/>
            </a:endParaRPr>
          </a:p>
          <a:p>
            <a:pPr algn="ctr"/>
            <a:r>
              <a:rPr lang="zh-CN" altLang="en-US" sz="1200" dirty="0">
                <a:solidFill>
                  <a:schemeClr val="tx1">
                    <a:lumMod val="75000"/>
                    <a:lumOff val="25000"/>
                  </a:schemeClr>
                </a:solidFill>
                <a:latin typeface="+mn-ea"/>
              </a:rPr>
              <a:t>部门</a:t>
            </a:r>
            <a:endParaRPr lang="en-US" altLang="zh-CN" sz="1200" dirty="0">
              <a:solidFill>
                <a:schemeClr val="tx1">
                  <a:lumMod val="75000"/>
                  <a:lumOff val="25000"/>
                </a:schemeClr>
              </a:solidFill>
              <a:latin typeface="+mn-ea"/>
            </a:endParaRPr>
          </a:p>
        </p:txBody>
      </p:sp>
      <p:sp>
        <p:nvSpPr>
          <p:cNvPr id="487" name="文本框 486"/>
          <p:cNvSpPr txBox="1"/>
          <p:nvPr/>
        </p:nvSpPr>
        <p:spPr>
          <a:xfrm>
            <a:off x="360612" y="4772759"/>
            <a:ext cx="483209" cy="457048"/>
          </a:xfrm>
          <a:prstGeom prst="rect">
            <a:avLst/>
          </a:prstGeom>
          <a:noFill/>
          <a:effectLst/>
        </p:spPr>
        <p:txBody>
          <a:bodyPr wrap="none" lIns="86868" tIns="43434" rIns="86868" bIns="43434" rtlCol="0">
            <a:spAutoFit/>
          </a:bodyPr>
          <a:lstStyle/>
          <a:p>
            <a:pPr algn="ctr"/>
            <a:r>
              <a:rPr lang="zh-CN" altLang="en-US" sz="1200" dirty="0">
                <a:solidFill>
                  <a:schemeClr val="tx1">
                    <a:lumMod val="75000"/>
                    <a:lumOff val="25000"/>
                  </a:schemeClr>
                </a:solidFill>
                <a:latin typeface="+mn-ea"/>
              </a:rPr>
              <a:t>工作</a:t>
            </a:r>
            <a:endParaRPr lang="en-US" altLang="zh-CN" sz="1200" dirty="0">
              <a:solidFill>
                <a:schemeClr val="tx1">
                  <a:lumMod val="75000"/>
                  <a:lumOff val="25000"/>
                </a:schemeClr>
              </a:solidFill>
              <a:latin typeface="+mn-ea"/>
            </a:endParaRPr>
          </a:p>
          <a:p>
            <a:pPr algn="ctr"/>
            <a:r>
              <a:rPr lang="zh-CN" altLang="en-US" sz="1200" dirty="0">
                <a:solidFill>
                  <a:schemeClr val="tx1">
                    <a:lumMod val="75000"/>
                    <a:lumOff val="25000"/>
                  </a:schemeClr>
                </a:solidFill>
                <a:latin typeface="+mn-ea"/>
              </a:rPr>
              <a:t>明细</a:t>
            </a:r>
            <a:endParaRPr lang="en-US" altLang="zh-CN" sz="1200" dirty="0">
              <a:solidFill>
                <a:schemeClr val="tx1">
                  <a:lumMod val="75000"/>
                  <a:lumOff val="2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等腰三角形 12"/>
          <p:cNvSpPr/>
          <p:nvPr/>
        </p:nvSpPr>
        <p:spPr>
          <a:xfrm>
            <a:off x="799307" y="2032453"/>
            <a:ext cx="222250" cy="190500"/>
          </a:xfrm>
          <a:prstGeom prst="triangle">
            <a:avLst>
              <a:gd name="adj" fmla="val 100000"/>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a:off x="2008981" y="2032453"/>
            <a:ext cx="222250" cy="190500"/>
          </a:xfrm>
          <a:prstGeom prst="triangle">
            <a:avLst>
              <a:gd name="adj" fmla="val 100000"/>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a:off x="2700858" y="2032453"/>
            <a:ext cx="222250" cy="190500"/>
          </a:xfrm>
          <a:prstGeom prst="triangle">
            <a:avLst>
              <a:gd name="adj" fmla="val 100000"/>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flipH="1">
            <a:off x="3910532" y="2032453"/>
            <a:ext cx="222250" cy="190500"/>
          </a:xfrm>
          <a:prstGeom prst="triangle">
            <a:avLst>
              <a:gd name="adj" fmla="val 100000"/>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a:off x="4602409" y="2032453"/>
            <a:ext cx="222250" cy="190500"/>
          </a:xfrm>
          <a:prstGeom prst="triangle">
            <a:avLst>
              <a:gd name="adj" fmla="val 100000"/>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flipH="1">
            <a:off x="5812083" y="2032453"/>
            <a:ext cx="222250" cy="190500"/>
          </a:xfrm>
          <a:prstGeom prst="triangle">
            <a:avLst>
              <a:gd name="adj" fmla="val 100000"/>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a:off x="6503960" y="2032453"/>
            <a:ext cx="222250" cy="190500"/>
          </a:xfrm>
          <a:prstGeom prst="triangle">
            <a:avLst>
              <a:gd name="adj" fmla="val 100000"/>
            </a:avLst>
          </a:prstGeom>
          <a:solidFill>
            <a:schemeClr val="accent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p:cNvSpPr/>
          <p:nvPr/>
        </p:nvSpPr>
        <p:spPr>
          <a:xfrm flipH="1">
            <a:off x="7713634" y="2032453"/>
            <a:ext cx="222250" cy="190500"/>
          </a:xfrm>
          <a:prstGeom prst="triangle">
            <a:avLst>
              <a:gd name="adj" fmla="val 100000"/>
            </a:avLst>
          </a:prstGeom>
          <a:solidFill>
            <a:schemeClr val="accent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p:nvSpPr>
        <p:spPr>
          <a:xfrm>
            <a:off x="8405511" y="2032453"/>
            <a:ext cx="222250" cy="190500"/>
          </a:xfrm>
          <a:prstGeom prst="triangle">
            <a:avLst>
              <a:gd name="adj" fmla="val 100000"/>
            </a:avLst>
          </a:prstGeom>
          <a:solidFill>
            <a:schemeClr val="accent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flipH="1">
            <a:off x="9615185" y="2032453"/>
            <a:ext cx="222250" cy="190500"/>
          </a:xfrm>
          <a:prstGeom prst="triangle">
            <a:avLst>
              <a:gd name="adj" fmla="val 100000"/>
            </a:avLst>
          </a:prstGeom>
          <a:solidFill>
            <a:schemeClr val="accent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nvSpPr>
        <p:spPr>
          <a:xfrm>
            <a:off x="10307062" y="2032453"/>
            <a:ext cx="222250" cy="190500"/>
          </a:xfrm>
          <a:prstGeom prst="triangle">
            <a:avLst>
              <a:gd name="adj" fmla="val 100000"/>
            </a:avLst>
          </a:prstGeom>
          <a:solidFill>
            <a:schemeClr val="accent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nvSpPr>
        <p:spPr>
          <a:xfrm flipH="1">
            <a:off x="11516736" y="2032453"/>
            <a:ext cx="222250" cy="190500"/>
          </a:xfrm>
          <a:prstGeom prst="triangle">
            <a:avLst>
              <a:gd name="adj" fmla="val 100000"/>
            </a:avLst>
          </a:prstGeom>
          <a:solidFill>
            <a:schemeClr val="accent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7" name="图片 246"/>
          <p:cNvPicPr>
            <a:picLocks noChangeAspect="1"/>
          </p:cNvPicPr>
          <p:nvPr/>
        </p:nvPicPr>
        <p:blipFill rotWithShape="1">
          <a:blip r:embed="rId1">
            <a:extLst>
              <a:ext uri="{BEBA8EAE-BF5A-486C-A8C5-ECC9F3942E4B}">
                <a14:imgProps xmlns:a14="http://schemas.microsoft.com/office/drawing/2010/main">
                  <a14:imgLayer r:embed="rId2">
                    <a14:imgEffect>
                      <a14:sharpenSoften amount="-25000"/>
                    </a14:imgEffect>
                  </a14:imgLayer>
                </a14:imgProps>
              </a:ext>
            </a:extLst>
          </a:blip>
          <a:srcRect t="6961" b="474"/>
          <a:stretch>
            <a:fillRect/>
          </a:stretch>
        </p:blipFill>
        <p:spPr>
          <a:xfrm>
            <a:off x="973137" y="1411908"/>
            <a:ext cx="1087200" cy="1087200"/>
          </a:xfrm>
          <a:prstGeom prst="ellipse">
            <a:avLst/>
          </a:prstGeom>
          <a:ln w="31750">
            <a:solidFill>
              <a:schemeClr val="accent1"/>
            </a:solidFill>
          </a:ln>
        </p:spPr>
      </p:pic>
      <p:pic>
        <p:nvPicPr>
          <p:cNvPr id="249" name="图片 248"/>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l="5244" r="5244"/>
          <a:stretch>
            <a:fillRect/>
          </a:stretch>
        </p:blipFill>
        <p:spPr>
          <a:xfrm>
            <a:off x="2876246" y="1411908"/>
            <a:ext cx="1087200" cy="1087200"/>
          </a:xfrm>
          <a:prstGeom prst="ellipse">
            <a:avLst/>
          </a:prstGeom>
          <a:ln w="31750">
            <a:solidFill>
              <a:schemeClr val="accent1"/>
            </a:solidFill>
          </a:ln>
        </p:spPr>
      </p:pic>
      <p:pic>
        <p:nvPicPr>
          <p:cNvPr id="251" name="图片 250"/>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Lst>
          </a:blip>
          <a:srcRect t="1976" b="1976"/>
          <a:stretch>
            <a:fillRect/>
          </a:stretch>
        </p:blipFill>
        <p:spPr>
          <a:xfrm>
            <a:off x="4779355" y="1411908"/>
            <a:ext cx="1087200" cy="1087200"/>
          </a:xfrm>
          <a:prstGeom prst="ellipse">
            <a:avLst/>
          </a:prstGeom>
          <a:ln w="31750">
            <a:solidFill>
              <a:schemeClr val="accent1"/>
            </a:solidFill>
          </a:ln>
        </p:spPr>
      </p:pic>
      <p:pic>
        <p:nvPicPr>
          <p:cNvPr id="253" name="图片 252"/>
          <p:cNvPicPr>
            <a:picLocks noChangeAspect="1"/>
          </p:cNvPicPr>
          <p:nvPr/>
        </p:nvPicPr>
        <p:blipFill rotWithShape="1">
          <a:blip r:embed="rId7">
            <a:extLst>
              <a:ext uri="{BEBA8EAE-BF5A-486C-A8C5-ECC9F3942E4B}">
                <a14:imgProps xmlns:a14="http://schemas.microsoft.com/office/drawing/2010/main">
                  <a14:imgLayer r:embed="rId8">
                    <a14:imgEffect>
                      <a14:saturation sat="66000"/>
                    </a14:imgEffect>
                  </a14:imgLayer>
                </a14:imgProps>
              </a:ext>
            </a:extLst>
          </a:blip>
          <a:srcRect t="2161" b="2161"/>
          <a:stretch>
            <a:fillRect/>
          </a:stretch>
        </p:blipFill>
        <p:spPr>
          <a:xfrm>
            <a:off x="6682464" y="1411908"/>
            <a:ext cx="1087200" cy="1087200"/>
          </a:xfrm>
          <a:prstGeom prst="ellipse">
            <a:avLst/>
          </a:prstGeom>
          <a:ln w="31750">
            <a:solidFill>
              <a:schemeClr val="accent2"/>
            </a:solidFill>
          </a:ln>
        </p:spPr>
      </p:pic>
      <p:pic>
        <p:nvPicPr>
          <p:cNvPr id="255" name="图片 254"/>
          <p:cNvPicPr>
            <a:picLocks noChangeAspect="1"/>
          </p:cNvPicPr>
          <p:nvPr/>
        </p:nvPicPr>
        <p:blipFill rotWithShape="1">
          <a:blip r:embed="rId9">
            <a:extLst>
              <a:ext uri="{BEBA8EAE-BF5A-486C-A8C5-ECC9F3942E4B}">
                <a14:imgProps xmlns:a14="http://schemas.microsoft.com/office/drawing/2010/main">
                  <a14:imgLayer r:embed="rId10">
                    <a14:imgEffect>
                      <a14:saturation sat="66000"/>
                    </a14:imgEffect>
                  </a14:imgLayer>
                </a14:imgProps>
              </a:ext>
            </a:extLst>
          </a:blip>
          <a:srcRect t="285" b="285"/>
          <a:stretch>
            <a:fillRect/>
          </a:stretch>
        </p:blipFill>
        <p:spPr>
          <a:xfrm>
            <a:off x="8585573" y="1411908"/>
            <a:ext cx="1087200" cy="1087200"/>
          </a:xfrm>
          <a:prstGeom prst="ellipse">
            <a:avLst/>
          </a:prstGeom>
          <a:ln w="31750">
            <a:solidFill>
              <a:schemeClr val="accent2"/>
            </a:solidFill>
          </a:ln>
        </p:spPr>
      </p:pic>
      <p:pic>
        <p:nvPicPr>
          <p:cNvPr id="513" name="图片 512"/>
          <p:cNvPicPr>
            <a:picLocks noChangeAspect="1"/>
          </p:cNvPicPr>
          <p:nvPr/>
        </p:nvPicPr>
        <p:blipFill rotWithShape="1">
          <a:blip r:embed="rId11">
            <a:extLst>
              <a:ext uri="{BEBA8EAE-BF5A-486C-A8C5-ECC9F3942E4B}">
                <a14:imgProps xmlns:a14="http://schemas.microsoft.com/office/drawing/2010/main">
                  <a14:imgLayer r:embed="rId12">
                    <a14:imgEffect>
                      <a14:saturation sat="66000"/>
                    </a14:imgEffect>
                  </a14:imgLayer>
                </a14:imgProps>
              </a:ext>
            </a:extLst>
          </a:blip>
          <a:srcRect l="1910" r="1910"/>
          <a:stretch>
            <a:fillRect/>
          </a:stretch>
        </p:blipFill>
        <p:spPr>
          <a:xfrm>
            <a:off x="10488680" y="1411908"/>
            <a:ext cx="1087200" cy="1087200"/>
          </a:xfrm>
          <a:prstGeom prst="ellipse">
            <a:avLst/>
          </a:prstGeom>
          <a:ln w="31750">
            <a:solidFill>
              <a:schemeClr val="accent2"/>
            </a:solidFill>
          </a:ln>
        </p:spPr>
      </p:pic>
      <p:sp>
        <p:nvSpPr>
          <p:cNvPr id="30" name="文本框 29"/>
          <p:cNvSpPr txBox="1"/>
          <p:nvPr/>
        </p:nvSpPr>
        <p:spPr>
          <a:xfrm>
            <a:off x="220435" y="475734"/>
            <a:ext cx="4262139"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56 </a:t>
            </a:r>
            <a:r>
              <a:rPr lang="zh-CN" altLang="en-US" dirty="0"/>
              <a:t>策略人群</a:t>
            </a:r>
            <a:r>
              <a:rPr lang="en-US" altLang="zh-CN" dirty="0"/>
              <a:t>/</a:t>
            </a:r>
            <a:r>
              <a:rPr lang="zh-CN" altLang="en-US" dirty="0"/>
              <a:t>用户画像</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12" name="矩形: 圆角 11"/>
          <p:cNvSpPr/>
          <p:nvPr/>
        </p:nvSpPr>
        <p:spPr>
          <a:xfrm>
            <a:off x="797604" y="2194379"/>
            <a:ext cx="1436010" cy="419100"/>
          </a:xfrm>
          <a:prstGeom prst="roundRect">
            <a:avLst>
              <a:gd name="adj" fmla="val 10294"/>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5" name="文本框 14"/>
          <p:cNvSpPr txBox="1"/>
          <p:nvPr/>
        </p:nvSpPr>
        <p:spPr>
          <a:xfrm>
            <a:off x="770773" y="2230077"/>
            <a:ext cx="1499670" cy="338554"/>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600" dirty="0">
                <a:solidFill>
                  <a:schemeClr val="bg1"/>
                </a:solidFill>
              </a:rPr>
              <a:t>时尚潮人</a:t>
            </a:r>
            <a:endParaRPr lang="zh-CN" altLang="en-US" sz="1600" dirty="0">
              <a:solidFill>
                <a:schemeClr val="bg1"/>
              </a:solidFill>
            </a:endParaRPr>
          </a:p>
        </p:txBody>
      </p:sp>
      <p:sp>
        <p:nvSpPr>
          <p:cNvPr id="16" name="矩形: 圆角 15"/>
          <p:cNvSpPr/>
          <p:nvPr/>
        </p:nvSpPr>
        <p:spPr>
          <a:xfrm>
            <a:off x="646112" y="2670268"/>
            <a:ext cx="11284267" cy="773020"/>
          </a:xfrm>
          <a:prstGeom prst="roundRect">
            <a:avLst>
              <a:gd name="adj" fmla="val 11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17" name="文本框 16"/>
          <p:cNvSpPr txBox="1"/>
          <p:nvPr/>
        </p:nvSpPr>
        <p:spPr>
          <a:xfrm>
            <a:off x="187574" y="2864313"/>
            <a:ext cx="457561" cy="426271"/>
          </a:xfrm>
          <a:prstGeom prst="rect">
            <a:avLst/>
          </a:prstGeom>
          <a:noFill/>
          <a:effectLst/>
        </p:spPr>
        <p:txBody>
          <a:bodyPr wrap="none" lIns="86868" tIns="43434" rIns="86868" bIns="43434" rtlCol="0">
            <a:spAutoFit/>
          </a:bodyPr>
          <a:lstStyle/>
          <a:p>
            <a:r>
              <a:rPr lang="zh-CN" altLang="en-US" sz="1100" dirty="0">
                <a:solidFill>
                  <a:schemeClr val="tx1">
                    <a:lumMod val="75000"/>
                    <a:lumOff val="25000"/>
                  </a:schemeClr>
                </a:solidFill>
                <a:latin typeface="+mj-ea"/>
                <a:ea typeface="+mj-ea"/>
              </a:rPr>
              <a:t>基础</a:t>
            </a:r>
            <a:endParaRPr lang="en-US" altLang="zh-CN" sz="1100" dirty="0">
              <a:solidFill>
                <a:schemeClr val="tx1">
                  <a:lumMod val="75000"/>
                  <a:lumOff val="25000"/>
                </a:schemeClr>
              </a:solidFill>
              <a:latin typeface="+mj-ea"/>
              <a:ea typeface="+mj-ea"/>
            </a:endParaRPr>
          </a:p>
          <a:p>
            <a:r>
              <a:rPr lang="zh-CN" altLang="en-US" sz="1100" dirty="0">
                <a:solidFill>
                  <a:schemeClr val="tx1">
                    <a:lumMod val="75000"/>
                    <a:lumOff val="25000"/>
                  </a:schemeClr>
                </a:solidFill>
                <a:latin typeface="+mj-ea"/>
                <a:ea typeface="+mj-ea"/>
              </a:rPr>
              <a:t>属性</a:t>
            </a:r>
            <a:endParaRPr lang="en-US" altLang="zh-CN" sz="1100" dirty="0">
              <a:solidFill>
                <a:schemeClr val="tx1">
                  <a:lumMod val="75000"/>
                  <a:lumOff val="25000"/>
                </a:schemeClr>
              </a:solidFill>
              <a:latin typeface="+mj-ea"/>
              <a:ea typeface="+mj-ea"/>
            </a:endParaRPr>
          </a:p>
        </p:txBody>
      </p:sp>
      <p:sp>
        <p:nvSpPr>
          <p:cNvPr id="20" name="矩形: 圆角 19"/>
          <p:cNvSpPr/>
          <p:nvPr/>
        </p:nvSpPr>
        <p:spPr>
          <a:xfrm>
            <a:off x="773113" y="2755900"/>
            <a:ext cx="723900" cy="266700"/>
          </a:xfrm>
          <a:prstGeom prst="roundRect">
            <a:avLst/>
          </a:prstGeom>
          <a:gradFill flip="none" rotWithShape="1">
            <a:gsLst>
              <a:gs pos="0">
                <a:schemeClr val="bg1">
                  <a:lumMod val="97000"/>
                  <a:alpha val="99000"/>
                </a:schemeClr>
              </a:gs>
              <a:gs pos="100000">
                <a:schemeClr val="bg1"/>
              </a:gs>
              <a:gs pos="46000">
                <a:schemeClr val="accent1">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p:cNvSpPr/>
          <p:nvPr/>
        </p:nvSpPr>
        <p:spPr>
          <a:xfrm>
            <a:off x="1598613" y="2755900"/>
            <a:ext cx="723900" cy="266700"/>
          </a:xfrm>
          <a:prstGeom prst="roundRect">
            <a:avLst/>
          </a:prstGeom>
          <a:gradFill flip="none" rotWithShape="1">
            <a:gsLst>
              <a:gs pos="0">
                <a:schemeClr val="bg1">
                  <a:lumMod val="97000"/>
                  <a:alpha val="99000"/>
                </a:schemeClr>
              </a:gs>
              <a:gs pos="100000">
                <a:schemeClr val="bg1"/>
              </a:gs>
              <a:gs pos="46000">
                <a:schemeClr val="accent1">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p:cNvSpPr/>
          <p:nvPr/>
        </p:nvSpPr>
        <p:spPr>
          <a:xfrm>
            <a:off x="2699155" y="2194379"/>
            <a:ext cx="1436010" cy="419100"/>
          </a:xfrm>
          <a:prstGeom prst="roundRect">
            <a:avLst>
              <a:gd name="adj" fmla="val 10294"/>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8" name="文本框 27"/>
          <p:cNvSpPr txBox="1"/>
          <p:nvPr/>
        </p:nvSpPr>
        <p:spPr>
          <a:xfrm>
            <a:off x="2672324" y="2230077"/>
            <a:ext cx="1499670" cy="338554"/>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600" dirty="0">
                <a:solidFill>
                  <a:schemeClr val="bg1"/>
                </a:solidFill>
              </a:rPr>
              <a:t>家庭消费者</a:t>
            </a:r>
            <a:endParaRPr lang="zh-CN" altLang="en-US" sz="1600" dirty="0">
              <a:solidFill>
                <a:schemeClr val="bg1"/>
              </a:solidFill>
            </a:endParaRPr>
          </a:p>
        </p:txBody>
      </p:sp>
      <p:sp>
        <p:nvSpPr>
          <p:cNvPr id="35" name="矩形: 圆角 34"/>
          <p:cNvSpPr/>
          <p:nvPr/>
        </p:nvSpPr>
        <p:spPr>
          <a:xfrm>
            <a:off x="4600706" y="2194379"/>
            <a:ext cx="1436010" cy="419100"/>
          </a:xfrm>
          <a:prstGeom prst="roundRect">
            <a:avLst>
              <a:gd name="adj" fmla="val 10294"/>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6" name="文本框 35"/>
          <p:cNvSpPr txBox="1"/>
          <p:nvPr/>
        </p:nvSpPr>
        <p:spPr>
          <a:xfrm>
            <a:off x="4573875" y="2230077"/>
            <a:ext cx="1499670" cy="338554"/>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600" dirty="0">
                <a:solidFill>
                  <a:schemeClr val="bg1"/>
                </a:solidFill>
              </a:rPr>
              <a:t>健康生活者</a:t>
            </a:r>
            <a:endParaRPr lang="zh-CN" altLang="en-US" sz="1600" dirty="0">
              <a:solidFill>
                <a:schemeClr val="bg1"/>
              </a:solidFill>
            </a:endParaRPr>
          </a:p>
        </p:txBody>
      </p:sp>
      <p:sp>
        <p:nvSpPr>
          <p:cNvPr id="41" name="矩形: 圆角 40"/>
          <p:cNvSpPr/>
          <p:nvPr/>
        </p:nvSpPr>
        <p:spPr>
          <a:xfrm>
            <a:off x="6502257" y="2194379"/>
            <a:ext cx="1436010" cy="419100"/>
          </a:xfrm>
          <a:prstGeom prst="roundRect">
            <a:avLst>
              <a:gd name="adj" fmla="val 10294"/>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3" name="文本框 42"/>
          <p:cNvSpPr txBox="1"/>
          <p:nvPr/>
        </p:nvSpPr>
        <p:spPr>
          <a:xfrm>
            <a:off x="6475426" y="2230077"/>
            <a:ext cx="1499670" cy="338554"/>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600" dirty="0">
                <a:solidFill>
                  <a:schemeClr val="bg1"/>
                </a:solidFill>
              </a:rPr>
              <a:t>高端消费者</a:t>
            </a:r>
            <a:endParaRPr lang="zh-CN" altLang="en-US" sz="1600" dirty="0">
              <a:solidFill>
                <a:schemeClr val="bg1"/>
              </a:solidFill>
            </a:endParaRPr>
          </a:p>
        </p:txBody>
      </p:sp>
      <p:sp>
        <p:nvSpPr>
          <p:cNvPr id="48" name="矩形: 圆角 47"/>
          <p:cNvSpPr/>
          <p:nvPr/>
        </p:nvSpPr>
        <p:spPr>
          <a:xfrm>
            <a:off x="8403808" y="2194379"/>
            <a:ext cx="1436010" cy="419100"/>
          </a:xfrm>
          <a:prstGeom prst="roundRect">
            <a:avLst>
              <a:gd name="adj" fmla="val 10294"/>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9" name="文本框 48"/>
          <p:cNvSpPr txBox="1"/>
          <p:nvPr/>
        </p:nvSpPr>
        <p:spPr>
          <a:xfrm>
            <a:off x="8376977" y="2230077"/>
            <a:ext cx="1499670" cy="338554"/>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600" dirty="0">
                <a:solidFill>
                  <a:schemeClr val="bg1"/>
                </a:solidFill>
              </a:rPr>
              <a:t>老年消费者</a:t>
            </a:r>
            <a:endParaRPr lang="zh-CN" altLang="en-US" sz="1600" dirty="0">
              <a:solidFill>
                <a:schemeClr val="bg1"/>
              </a:solidFill>
            </a:endParaRPr>
          </a:p>
        </p:txBody>
      </p:sp>
      <p:sp>
        <p:nvSpPr>
          <p:cNvPr id="54" name="矩形: 圆角 53"/>
          <p:cNvSpPr/>
          <p:nvPr/>
        </p:nvSpPr>
        <p:spPr>
          <a:xfrm>
            <a:off x="10305359" y="2194379"/>
            <a:ext cx="1436010" cy="419100"/>
          </a:xfrm>
          <a:prstGeom prst="roundRect">
            <a:avLst>
              <a:gd name="adj" fmla="val 10294"/>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5" name="文本框 54"/>
          <p:cNvSpPr txBox="1"/>
          <p:nvPr/>
        </p:nvSpPr>
        <p:spPr>
          <a:xfrm>
            <a:off x="10278528" y="2230077"/>
            <a:ext cx="1499670" cy="338554"/>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600" dirty="0">
                <a:solidFill>
                  <a:schemeClr val="bg1"/>
                </a:solidFill>
              </a:rPr>
              <a:t>节俭消费者</a:t>
            </a:r>
            <a:endParaRPr lang="zh-CN" altLang="en-US" sz="1600" dirty="0">
              <a:solidFill>
                <a:schemeClr val="bg1"/>
              </a:solidFill>
            </a:endParaRPr>
          </a:p>
        </p:txBody>
      </p:sp>
      <p:sp>
        <p:nvSpPr>
          <p:cNvPr id="56" name="矩形: 圆角 55"/>
          <p:cNvSpPr/>
          <p:nvPr/>
        </p:nvSpPr>
        <p:spPr>
          <a:xfrm>
            <a:off x="773113" y="3106738"/>
            <a:ext cx="723900" cy="266700"/>
          </a:xfrm>
          <a:prstGeom prst="roundRect">
            <a:avLst/>
          </a:prstGeom>
          <a:gradFill flip="none" rotWithShape="1">
            <a:gsLst>
              <a:gs pos="0">
                <a:schemeClr val="bg1">
                  <a:lumMod val="97000"/>
                  <a:alpha val="99000"/>
                </a:schemeClr>
              </a:gs>
              <a:gs pos="100000">
                <a:schemeClr val="bg1"/>
              </a:gs>
              <a:gs pos="46000">
                <a:schemeClr val="accent1">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圆角 56"/>
          <p:cNvSpPr/>
          <p:nvPr/>
        </p:nvSpPr>
        <p:spPr>
          <a:xfrm>
            <a:off x="1598613" y="3106738"/>
            <a:ext cx="723900" cy="266700"/>
          </a:xfrm>
          <a:prstGeom prst="roundRect">
            <a:avLst/>
          </a:prstGeom>
          <a:gradFill flip="none" rotWithShape="1">
            <a:gsLst>
              <a:gs pos="0">
                <a:schemeClr val="bg1">
                  <a:lumMod val="97000"/>
                  <a:alpha val="99000"/>
                </a:schemeClr>
              </a:gs>
              <a:gs pos="100000">
                <a:schemeClr val="bg1"/>
              </a:gs>
              <a:gs pos="46000">
                <a:schemeClr val="accent1">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792411" y="2772826"/>
            <a:ext cx="715714" cy="249299"/>
          </a:xfrm>
          <a:prstGeom prst="rect">
            <a:avLst/>
          </a:prstGeom>
          <a:noFill/>
          <a:effectLst/>
        </p:spPr>
        <p:txBody>
          <a:bodyPr wrap="square" lIns="86868" tIns="43434" rIns="86868" bIns="43434" rtlCol="0">
            <a:spAutoFit/>
          </a:bodyPr>
          <a:lstStyle/>
          <a:p>
            <a:pPr algn="ctr"/>
            <a:r>
              <a:rPr lang="en-US" altLang="zh-CN" sz="1000" dirty="0">
                <a:solidFill>
                  <a:schemeClr val="tx1">
                    <a:lumMod val="75000"/>
                    <a:lumOff val="25000"/>
                  </a:schemeClr>
                </a:solidFill>
                <a:latin typeface="+mn-ea"/>
              </a:rPr>
              <a:t>18-35</a:t>
            </a:r>
            <a:r>
              <a:rPr lang="zh-CN" altLang="en-US" sz="1000" dirty="0">
                <a:solidFill>
                  <a:schemeClr val="tx1">
                    <a:lumMod val="75000"/>
                    <a:lumOff val="25000"/>
                  </a:schemeClr>
                </a:solidFill>
                <a:latin typeface="+mn-ea"/>
              </a:rPr>
              <a:t>岁</a:t>
            </a:r>
            <a:endParaRPr lang="en-US" altLang="zh-CN" sz="1000" dirty="0">
              <a:solidFill>
                <a:schemeClr val="tx1">
                  <a:lumMod val="75000"/>
                  <a:lumOff val="25000"/>
                </a:schemeClr>
              </a:solidFill>
              <a:latin typeface="+mn-ea"/>
            </a:endParaRPr>
          </a:p>
        </p:txBody>
      </p:sp>
      <p:sp>
        <p:nvSpPr>
          <p:cNvPr id="59" name="文本框 58"/>
          <p:cNvSpPr txBox="1"/>
          <p:nvPr/>
        </p:nvSpPr>
        <p:spPr>
          <a:xfrm>
            <a:off x="792411" y="3134776"/>
            <a:ext cx="715714" cy="249299"/>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收入高</a:t>
            </a:r>
            <a:endParaRPr lang="en-US" altLang="zh-CN" sz="1000" dirty="0">
              <a:solidFill>
                <a:schemeClr val="tx1">
                  <a:lumMod val="75000"/>
                  <a:lumOff val="25000"/>
                </a:schemeClr>
              </a:solidFill>
              <a:latin typeface="+mn-ea"/>
            </a:endParaRPr>
          </a:p>
        </p:txBody>
      </p:sp>
      <p:sp>
        <p:nvSpPr>
          <p:cNvPr id="60" name="文本框 59"/>
          <p:cNvSpPr txBox="1"/>
          <p:nvPr/>
        </p:nvSpPr>
        <p:spPr>
          <a:xfrm>
            <a:off x="1600448" y="2772826"/>
            <a:ext cx="715714" cy="241605"/>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城市人群</a:t>
            </a:r>
            <a:endParaRPr lang="en-US" altLang="zh-CN" sz="1000" dirty="0">
              <a:solidFill>
                <a:schemeClr val="tx1">
                  <a:lumMod val="75000"/>
                  <a:lumOff val="25000"/>
                </a:schemeClr>
              </a:solidFill>
              <a:latin typeface="+mn-ea"/>
            </a:endParaRPr>
          </a:p>
        </p:txBody>
      </p:sp>
      <p:sp>
        <p:nvSpPr>
          <p:cNvPr id="61" name="文本框 60"/>
          <p:cNvSpPr txBox="1"/>
          <p:nvPr/>
        </p:nvSpPr>
        <p:spPr>
          <a:xfrm>
            <a:off x="1600448" y="3134776"/>
            <a:ext cx="715714" cy="249299"/>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追求时尚</a:t>
            </a:r>
            <a:endParaRPr lang="en-US" altLang="zh-CN" sz="1000" dirty="0">
              <a:solidFill>
                <a:schemeClr val="tx1">
                  <a:lumMod val="75000"/>
                  <a:lumOff val="25000"/>
                </a:schemeClr>
              </a:solidFill>
              <a:latin typeface="+mn-ea"/>
            </a:endParaRPr>
          </a:p>
        </p:txBody>
      </p:sp>
      <p:sp>
        <p:nvSpPr>
          <p:cNvPr id="62" name="矩形: 圆角 61"/>
          <p:cNvSpPr/>
          <p:nvPr/>
        </p:nvSpPr>
        <p:spPr>
          <a:xfrm>
            <a:off x="646112" y="3555640"/>
            <a:ext cx="11284267" cy="773020"/>
          </a:xfrm>
          <a:prstGeom prst="roundRect">
            <a:avLst>
              <a:gd name="adj" fmla="val 11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63" name="文本框 62"/>
          <p:cNvSpPr txBox="1"/>
          <p:nvPr/>
        </p:nvSpPr>
        <p:spPr>
          <a:xfrm>
            <a:off x="187574" y="3749685"/>
            <a:ext cx="457561" cy="426271"/>
          </a:xfrm>
          <a:prstGeom prst="rect">
            <a:avLst/>
          </a:prstGeom>
          <a:noFill/>
          <a:effectLst/>
        </p:spPr>
        <p:txBody>
          <a:bodyPr wrap="none" lIns="86868" tIns="43434" rIns="86868" bIns="43434" rtlCol="0">
            <a:spAutoFit/>
          </a:bodyPr>
          <a:lstStyle/>
          <a:p>
            <a:r>
              <a:rPr lang="zh-CN" altLang="en-US" sz="1100" dirty="0">
                <a:solidFill>
                  <a:schemeClr val="tx1">
                    <a:lumMod val="75000"/>
                    <a:lumOff val="25000"/>
                  </a:schemeClr>
                </a:solidFill>
                <a:latin typeface="+mj-ea"/>
                <a:ea typeface="+mj-ea"/>
              </a:rPr>
              <a:t>价值</a:t>
            </a:r>
            <a:endParaRPr lang="en-US" altLang="zh-CN" sz="1100" dirty="0">
              <a:solidFill>
                <a:schemeClr val="tx1">
                  <a:lumMod val="75000"/>
                  <a:lumOff val="25000"/>
                </a:schemeClr>
              </a:solidFill>
              <a:latin typeface="+mj-ea"/>
              <a:ea typeface="+mj-ea"/>
            </a:endParaRPr>
          </a:p>
          <a:p>
            <a:r>
              <a:rPr lang="zh-CN" altLang="en-US" sz="1100" dirty="0">
                <a:solidFill>
                  <a:schemeClr val="tx1">
                    <a:lumMod val="75000"/>
                    <a:lumOff val="25000"/>
                  </a:schemeClr>
                </a:solidFill>
                <a:latin typeface="+mj-ea"/>
                <a:ea typeface="+mj-ea"/>
              </a:rPr>
              <a:t>观</a:t>
            </a:r>
            <a:endParaRPr lang="en-US" altLang="zh-CN" sz="1100" dirty="0">
              <a:solidFill>
                <a:schemeClr val="tx1">
                  <a:lumMod val="75000"/>
                  <a:lumOff val="25000"/>
                </a:schemeClr>
              </a:solidFill>
              <a:latin typeface="+mj-ea"/>
              <a:ea typeface="+mj-ea"/>
            </a:endParaRPr>
          </a:p>
        </p:txBody>
      </p:sp>
      <p:sp>
        <p:nvSpPr>
          <p:cNvPr id="450" name="文本框 449"/>
          <p:cNvSpPr txBox="1"/>
          <p:nvPr/>
        </p:nvSpPr>
        <p:spPr>
          <a:xfrm>
            <a:off x="784225" y="3695184"/>
            <a:ext cx="1552575" cy="553998"/>
          </a:xfrm>
          <a:prstGeom prst="rect">
            <a:avLst/>
          </a:prstGeom>
          <a:noFill/>
        </p:spPr>
        <p:txBody>
          <a:bodyPr wrap="square">
            <a:spAutoFit/>
          </a:bodyPr>
          <a:lstStyle/>
          <a:p>
            <a:pPr algn="just"/>
            <a:r>
              <a:rPr lang="zh-CN" altLang="en-US" sz="1000" b="0" i="0" dirty="0">
                <a:solidFill>
                  <a:srgbClr val="334155"/>
                </a:solidFill>
                <a:effectLst/>
                <a:latin typeface="system-ui"/>
              </a:rPr>
              <a:t>追求品牌、品质、时尚、个性和创新，注重个人形象和社交关系。</a:t>
            </a:r>
            <a:endParaRPr lang="zh-CN" altLang="en-US" sz="1000" dirty="0"/>
          </a:p>
        </p:txBody>
      </p:sp>
      <p:sp>
        <p:nvSpPr>
          <p:cNvPr id="452" name="矩形: 圆角 451"/>
          <p:cNvSpPr/>
          <p:nvPr/>
        </p:nvSpPr>
        <p:spPr>
          <a:xfrm>
            <a:off x="646112" y="4444640"/>
            <a:ext cx="11284267" cy="773020"/>
          </a:xfrm>
          <a:prstGeom prst="roundRect">
            <a:avLst>
              <a:gd name="adj" fmla="val 11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453" name="文本框 452"/>
          <p:cNvSpPr txBox="1"/>
          <p:nvPr/>
        </p:nvSpPr>
        <p:spPr>
          <a:xfrm>
            <a:off x="187574" y="4638685"/>
            <a:ext cx="457561" cy="426271"/>
          </a:xfrm>
          <a:prstGeom prst="rect">
            <a:avLst/>
          </a:prstGeom>
          <a:noFill/>
          <a:effectLst/>
        </p:spPr>
        <p:txBody>
          <a:bodyPr wrap="none" lIns="86868" tIns="43434" rIns="86868" bIns="43434" rtlCol="0">
            <a:spAutoFit/>
          </a:bodyPr>
          <a:lstStyle/>
          <a:p>
            <a:r>
              <a:rPr lang="zh-CN" altLang="en-US" sz="1100" dirty="0">
                <a:solidFill>
                  <a:schemeClr val="tx1">
                    <a:lumMod val="75000"/>
                    <a:lumOff val="25000"/>
                  </a:schemeClr>
                </a:solidFill>
                <a:latin typeface="+mj-ea"/>
                <a:ea typeface="+mj-ea"/>
              </a:rPr>
              <a:t>生活</a:t>
            </a:r>
            <a:endParaRPr lang="en-US" altLang="zh-CN" sz="1100" dirty="0">
              <a:solidFill>
                <a:schemeClr val="tx1">
                  <a:lumMod val="75000"/>
                  <a:lumOff val="25000"/>
                </a:schemeClr>
              </a:solidFill>
              <a:latin typeface="+mj-ea"/>
              <a:ea typeface="+mj-ea"/>
            </a:endParaRPr>
          </a:p>
          <a:p>
            <a:r>
              <a:rPr lang="zh-CN" altLang="en-US" sz="1100" dirty="0">
                <a:solidFill>
                  <a:schemeClr val="tx1">
                    <a:lumMod val="75000"/>
                    <a:lumOff val="25000"/>
                  </a:schemeClr>
                </a:solidFill>
                <a:latin typeface="+mj-ea"/>
                <a:ea typeface="+mj-ea"/>
              </a:rPr>
              <a:t>方式</a:t>
            </a:r>
            <a:endParaRPr lang="en-US" altLang="zh-CN" sz="1100" dirty="0">
              <a:solidFill>
                <a:schemeClr val="tx1">
                  <a:lumMod val="75000"/>
                  <a:lumOff val="25000"/>
                </a:schemeClr>
              </a:solidFill>
              <a:latin typeface="+mj-ea"/>
              <a:ea typeface="+mj-ea"/>
            </a:endParaRPr>
          </a:p>
        </p:txBody>
      </p:sp>
      <p:sp>
        <p:nvSpPr>
          <p:cNvPr id="454" name="文本框 453"/>
          <p:cNvSpPr txBox="1"/>
          <p:nvPr/>
        </p:nvSpPr>
        <p:spPr>
          <a:xfrm>
            <a:off x="784225" y="4544270"/>
            <a:ext cx="1600835" cy="553998"/>
          </a:xfrm>
          <a:prstGeom prst="rect">
            <a:avLst/>
          </a:prstGeom>
          <a:noFill/>
        </p:spPr>
        <p:txBody>
          <a:bodyPr wrap="square">
            <a:spAutoFit/>
          </a:bodyPr>
          <a:lstStyle/>
          <a:p>
            <a:pPr algn="just"/>
            <a:r>
              <a:rPr lang="zh-CN" altLang="en-US" sz="1000" b="0" i="0" dirty="0">
                <a:solidFill>
                  <a:srgbClr val="334155"/>
                </a:solidFill>
                <a:effectLst/>
                <a:latin typeface="system-ui"/>
              </a:rPr>
              <a:t>喜欢逛各种时尚店铺、购物中心、电商平台，关注时尚资讯和潮流趋势。</a:t>
            </a:r>
            <a:endParaRPr lang="zh-CN" altLang="en-US" sz="1000" dirty="0"/>
          </a:p>
        </p:txBody>
      </p:sp>
      <p:sp>
        <p:nvSpPr>
          <p:cNvPr id="455" name="矩形: 圆角 454"/>
          <p:cNvSpPr/>
          <p:nvPr/>
        </p:nvSpPr>
        <p:spPr>
          <a:xfrm>
            <a:off x="646112" y="5315497"/>
            <a:ext cx="11284267" cy="773020"/>
          </a:xfrm>
          <a:prstGeom prst="roundRect">
            <a:avLst>
              <a:gd name="adj" fmla="val 11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456" name="文本框 455"/>
          <p:cNvSpPr txBox="1"/>
          <p:nvPr/>
        </p:nvSpPr>
        <p:spPr>
          <a:xfrm>
            <a:off x="187574" y="5509542"/>
            <a:ext cx="457561" cy="426271"/>
          </a:xfrm>
          <a:prstGeom prst="rect">
            <a:avLst/>
          </a:prstGeom>
          <a:noFill/>
          <a:effectLst/>
        </p:spPr>
        <p:txBody>
          <a:bodyPr wrap="none" lIns="86868" tIns="43434" rIns="86868" bIns="43434" rtlCol="0">
            <a:spAutoFit/>
          </a:bodyPr>
          <a:lstStyle/>
          <a:p>
            <a:r>
              <a:rPr lang="zh-CN" altLang="en-US" sz="1100" dirty="0">
                <a:solidFill>
                  <a:schemeClr val="tx1">
                    <a:lumMod val="75000"/>
                    <a:lumOff val="25000"/>
                  </a:schemeClr>
                </a:solidFill>
                <a:latin typeface="+mj-ea"/>
                <a:ea typeface="+mj-ea"/>
              </a:rPr>
              <a:t>品牌</a:t>
            </a:r>
            <a:endParaRPr lang="en-US" altLang="zh-CN" sz="1100" dirty="0">
              <a:solidFill>
                <a:schemeClr val="tx1">
                  <a:lumMod val="75000"/>
                  <a:lumOff val="25000"/>
                </a:schemeClr>
              </a:solidFill>
              <a:latin typeface="+mj-ea"/>
              <a:ea typeface="+mj-ea"/>
            </a:endParaRPr>
          </a:p>
          <a:p>
            <a:r>
              <a:rPr lang="zh-CN" altLang="en-US" sz="1100" dirty="0">
                <a:solidFill>
                  <a:schemeClr val="tx1">
                    <a:lumMod val="75000"/>
                    <a:lumOff val="25000"/>
                  </a:schemeClr>
                </a:solidFill>
                <a:latin typeface="+mj-ea"/>
                <a:ea typeface="+mj-ea"/>
              </a:rPr>
              <a:t>需求</a:t>
            </a:r>
            <a:endParaRPr lang="en-US" altLang="zh-CN" sz="1100" dirty="0">
              <a:solidFill>
                <a:schemeClr val="tx1">
                  <a:lumMod val="75000"/>
                  <a:lumOff val="25000"/>
                </a:schemeClr>
              </a:solidFill>
              <a:latin typeface="+mj-ea"/>
              <a:ea typeface="+mj-ea"/>
            </a:endParaRPr>
          </a:p>
        </p:txBody>
      </p:sp>
      <p:sp>
        <p:nvSpPr>
          <p:cNvPr id="457" name="文本框 456"/>
          <p:cNvSpPr txBox="1"/>
          <p:nvPr/>
        </p:nvSpPr>
        <p:spPr>
          <a:xfrm>
            <a:off x="784225" y="5375213"/>
            <a:ext cx="1603375" cy="707886"/>
          </a:xfrm>
          <a:prstGeom prst="rect">
            <a:avLst/>
          </a:prstGeom>
          <a:noFill/>
        </p:spPr>
        <p:txBody>
          <a:bodyPr wrap="square">
            <a:spAutoFit/>
          </a:bodyPr>
          <a:lstStyle/>
          <a:p>
            <a:pPr algn="just"/>
            <a:r>
              <a:rPr lang="zh-CN" altLang="en-US" sz="1000" b="0" i="0" dirty="0">
                <a:solidFill>
                  <a:srgbClr val="334155"/>
                </a:solidFill>
                <a:effectLst/>
                <a:latin typeface="system-ui"/>
              </a:rPr>
              <a:t>喜欢尝试新品牌，更愿意购买环保、健康、可持续发展的品牌，注重时尚感和品质。</a:t>
            </a:r>
            <a:endParaRPr lang="zh-CN" altLang="en-US" sz="1000" dirty="0"/>
          </a:p>
        </p:txBody>
      </p:sp>
      <p:sp>
        <p:nvSpPr>
          <p:cNvPr id="458" name="文本框 457"/>
          <p:cNvSpPr txBox="1"/>
          <p:nvPr/>
        </p:nvSpPr>
        <p:spPr>
          <a:xfrm>
            <a:off x="187574" y="6229426"/>
            <a:ext cx="457561" cy="256993"/>
          </a:xfrm>
          <a:prstGeom prst="rect">
            <a:avLst/>
          </a:prstGeom>
          <a:noFill/>
          <a:effectLst/>
        </p:spPr>
        <p:txBody>
          <a:bodyPr wrap="none" lIns="86868" tIns="43434" rIns="86868" bIns="43434" rtlCol="0">
            <a:spAutoFit/>
          </a:bodyPr>
          <a:lstStyle/>
          <a:p>
            <a:r>
              <a:rPr lang="zh-CN" altLang="en-US" sz="1100" dirty="0">
                <a:solidFill>
                  <a:schemeClr val="tx1">
                    <a:lumMod val="75000"/>
                    <a:lumOff val="25000"/>
                  </a:schemeClr>
                </a:solidFill>
                <a:latin typeface="+mj-ea"/>
                <a:ea typeface="+mj-ea"/>
              </a:rPr>
              <a:t>触点</a:t>
            </a:r>
            <a:endParaRPr lang="en-US" altLang="zh-CN" sz="1100" dirty="0">
              <a:solidFill>
                <a:schemeClr val="tx1">
                  <a:lumMod val="75000"/>
                  <a:lumOff val="25000"/>
                </a:schemeClr>
              </a:solidFill>
              <a:latin typeface="+mj-ea"/>
              <a:ea typeface="+mj-ea"/>
            </a:endParaRPr>
          </a:p>
        </p:txBody>
      </p:sp>
      <p:sp>
        <p:nvSpPr>
          <p:cNvPr id="459" name="矩形: 圆角 458"/>
          <p:cNvSpPr/>
          <p:nvPr/>
        </p:nvSpPr>
        <p:spPr>
          <a:xfrm>
            <a:off x="646112" y="6204497"/>
            <a:ext cx="11284267" cy="285203"/>
          </a:xfrm>
          <a:prstGeom prst="roundRect">
            <a:avLst>
              <a:gd name="adj" fmla="val 11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pic>
        <p:nvPicPr>
          <p:cNvPr id="460" name="图片 459"/>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69774" y1="21837" x2="69774" y2="21837"/>
                        <a14:foregroundMark x1="69774" y1="21837" x2="76695" y2="37088"/>
                        <a14:foregroundMark x1="69350" y1="39688" x2="68644" y2="35875"/>
                        <a14:foregroundMark x1="42232" y1="61179" x2="39407" y2="59445"/>
                      </a14:backgroundRemoval>
                    </a14:imgEffect>
                  </a14:imgLayer>
                </a14:imgProps>
              </a:ext>
            </a:extLst>
          </a:blip>
          <a:stretch>
            <a:fillRect/>
          </a:stretch>
        </p:blipFill>
        <p:spPr>
          <a:xfrm>
            <a:off x="1186736" y="6222740"/>
            <a:ext cx="327571" cy="266960"/>
          </a:xfrm>
          <a:prstGeom prst="rect">
            <a:avLst/>
          </a:prstGeom>
        </p:spPr>
      </p:pic>
      <p:pic>
        <p:nvPicPr>
          <p:cNvPr id="461" name="图片 460"/>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65399" y1="75465" x2="55894" y2="82900"/>
                        <a14:foregroundMark x1="38023" y1="55390" x2="28897" y2="65799"/>
                        <a14:foregroundMark x1="38023" y1="55019" x2="30798" y2="64312"/>
                        <a14:foregroundMark x1="65779" y1="60967" x2="47148" y2="86617"/>
                        <a14:foregroundMark x1="47148" y1="86617" x2="54753" y2="85874"/>
                        <a14:foregroundMark x1="61597" y1="61710" x2="52471" y2="81784"/>
                        <a14:foregroundMark x1="46388" y1="86617" x2="45247" y2="88848"/>
                        <a14:foregroundMark x1="45627" y1="89591" x2="51331" y2="89219"/>
                      </a14:backgroundRemoval>
                    </a14:imgEffect>
                  </a14:imgLayer>
                </a14:imgProps>
              </a:ext>
            </a:extLst>
          </a:blip>
          <a:stretch>
            <a:fillRect/>
          </a:stretch>
        </p:blipFill>
        <p:spPr>
          <a:xfrm>
            <a:off x="1597373" y="6212874"/>
            <a:ext cx="241936" cy="247455"/>
          </a:xfrm>
          <a:prstGeom prst="rect">
            <a:avLst/>
          </a:prstGeom>
        </p:spPr>
      </p:pic>
      <p:pic>
        <p:nvPicPr>
          <p:cNvPr id="462" name="图片 461"/>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9901" y1="31795" x2="54680" y2="57436"/>
                        <a14:foregroundMark x1="54680" y1="57436" x2="54680" y2="57436"/>
                        <a14:foregroundMark x1="54187" y1="47692" x2="58621" y2="56923"/>
                        <a14:foregroundMark x1="63547" y1="46154" x2="26601" y2="48718"/>
                        <a14:foregroundMark x1="26601" y1="48718" x2="40887" y2="54359"/>
                        <a14:foregroundMark x1="59113" y1="34872" x2="52709" y2="63590"/>
                        <a14:foregroundMark x1="74877" y1="41026" x2="63054" y2="70769"/>
                        <a14:foregroundMark x1="74384" y1="37949" x2="59606" y2="64615"/>
                        <a14:foregroundMark x1="74877" y1="36923" x2="59606" y2="59487"/>
                        <a14:foregroundMark x1="64532" y1="50256" x2="68473" y2="63077"/>
                        <a14:foregroundMark x1="79310" y1="44103" x2="68966" y2="66667"/>
                        <a14:foregroundMark x1="69951" y1="52821" x2="62562" y2="60513"/>
                        <a14:foregroundMark x1="53695" y1="59487" x2="43350" y2="66154"/>
                        <a14:foregroundMark x1="41379" y1="58462" x2="46798" y2="58974"/>
                      </a14:backgroundRemoval>
                    </a14:imgEffect>
                  </a14:imgLayer>
                </a14:imgProps>
              </a:ext>
            </a:extLst>
          </a:blip>
          <a:stretch>
            <a:fillRect/>
          </a:stretch>
        </p:blipFill>
        <p:spPr>
          <a:xfrm>
            <a:off x="2017022" y="6229496"/>
            <a:ext cx="257866" cy="247704"/>
          </a:xfrm>
          <a:prstGeom prst="rect">
            <a:avLst/>
          </a:prstGeom>
        </p:spPr>
      </p:pic>
      <p:sp>
        <p:nvSpPr>
          <p:cNvPr id="463" name="文本框 462"/>
          <p:cNvSpPr txBox="1"/>
          <p:nvPr/>
        </p:nvSpPr>
        <p:spPr>
          <a:xfrm>
            <a:off x="784224" y="6243479"/>
            <a:ext cx="442913" cy="246221"/>
          </a:xfrm>
          <a:prstGeom prst="rect">
            <a:avLst/>
          </a:prstGeom>
          <a:noFill/>
        </p:spPr>
        <p:txBody>
          <a:bodyPr wrap="square">
            <a:spAutoFit/>
          </a:bodyPr>
          <a:lstStyle/>
          <a:p>
            <a:pPr algn="just"/>
            <a:r>
              <a:rPr lang="zh-CN" altLang="en-US" sz="1000" dirty="0"/>
              <a:t>杂志</a:t>
            </a:r>
            <a:endParaRPr lang="zh-CN" altLang="en-US" sz="1000" dirty="0"/>
          </a:p>
        </p:txBody>
      </p:sp>
      <p:sp>
        <p:nvSpPr>
          <p:cNvPr id="464" name="矩形: 圆角 463"/>
          <p:cNvSpPr/>
          <p:nvPr/>
        </p:nvSpPr>
        <p:spPr>
          <a:xfrm>
            <a:off x="2674485" y="2755900"/>
            <a:ext cx="723900" cy="266700"/>
          </a:xfrm>
          <a:prstGeom prst="roundRect">
            <a:avLst/>
          </a:prstGeom>
          <a:gradFill flip="none" rotWithShape="1">
            <a:gsLst>
              <a:gs pos="0">
                <a:schemeClr val="bg1">
                  <a:lumMod val="97000"/>
                  <a:alpha val="99000"/>
                </a:schemeClr>
              </a:gs>
              <a:gs pos="100000">
                <a:schemeClr val="bg1"/>
              </a:gs>
              <a:gs pos="46000">
                <a:schemeClr val="accent1">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矩形: 圆角 464"/>
          <p:cNvSpPr/>
          <p:nvPr/>
        </p:nvSpPr>
        <p:spPr>
          <a:xfrm>
            <a:off x="3499985" y="2755900"/>
            <a:ext cx="723900" cy="266700"/>
          </a:xfrm>
          <a:prstGeom prst="roundRect">
            <a:avLst/>
          </a:prstGeom>
          <a:gradFill flip="none" rotWithShape="1">
            <a:gsLst>
              <a:gs pos="0">
                <a:schemeClr val="bg1">
                  <a:lumMod val="97000"/>
                  <a:alpha val="99000"/>
                </a:schemeClr>
              </a:gs>
              <a:gs pos="100000">
                <a:schemeClr val="bg1"/>
              </a:gs>
              <a:gs pos="46000">
                <a:schemeClr val="accent1">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矩形: 圆角 465"/>
          <p:cNvSpPr/>
          <p:nvPr/>
        </p:nvSpPr>
        <p:spPr>
          <a:xfrm>
            <a:off x="2674485" y="3106738"/>
            <a:ext cx="723900" cy="266700"/>
          </a:xfrm>
          <a:prstGeom prst="roundRect">
            <a:avLst/>
          </a:prstGeom>
          <a:gradFill flip="none" rotWithShape="1">
            <a:gsLst>
              <a:gs pos="0">
                <a:schemeClr val="bg1">
                  <a:lumMod val="97000"/>
                  <a:alpha val="99000"/>
                </a:schemeClr>
              </a:gs>
              <a:gs pos="100000">
                <a:schemeClr val="bg1"/>
              </a:gs>
              <a:gs pos="46000">
                <a:schemeClr val="accent1">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矩形: 圆角 466"/>
          <p:cNvSpPr/>
          <p:nvPr/>
        </p:nvSpPr>
        <p:spPr>
          <a:xfrm>
            <a:off x="3499985" y="3106738"/>
            <a:ext cx="723900" cy="266700"/>
          </a:xfrm>
          <a:prstGeom prst="roundRect">
            <a:avLst/>
          </a:prstGeom>
          <a:gradFill flip="none" rotWithShape="1">
            <a:gsLst>
              <a:gs pos="0">
                <a:schemeClr val="bg1">
                  <a:lumMod val="97000"/>
                  <a:alpha val="99000"/>
                </a:schemeClr>
              </a:gs>
              <a:gs pos="100000">
                <a:schemeClr val="bg1"/>
              </a:gs>
              <a:gs pos="46000">
                <a:schemeClr val="accent1">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文本框 467"/>
          <p:cNvSpPr txBox="1"/>
          <p:nvPr/>
        </p:nvSpPr>
        <p:spPr>
          <a:xfrm>
            <a:off x="2693783" y="2772826"/>
            <a:ext cx="715714" cy="249299"/>
          </a:xfrm>
          <a:prstGeom prst="rect">
            <a:avLst/>
          </a:prstGeom>
          <a:noFill/>
          <a:effectLst/>
        </p:spPr>
        <p:txBody>
          <a:bodyPr wrap="square" lIns="86868" tIns="43434" rIns="86868" bIns="43434" rtlCol="0">
            <a:spAutoFit/>
          </a:bodyPr>
          <a:lstStyle/>
          <a:p>
            <a:pPr algn="ctr"/>
            <a:r>
              <a:rPr lang="en-US" altLang="zh-CN" sz="1000" dirty="0">
                <a:solidFill>
                  <a:schemeClr val="tx1">
                    <a:lumMod val="75000"/>
                    <a:lumOff val="25000"/>
                  </a:schemeClr>
                </a:solidFill>
                <a:latin typeface="+mn-ea"/>
              </a:rPr>
              <a:t>30-50</a:t>
            </a:r>
            <a:r>
              <a:rPr lang="zh-CN" altLang="en-US" sz="1000" dirty="0">
                <a:solidFill>
                  <a:schemeClr val="tx1">
                    <a:lumMod val="75000"/>
                    <a:lumOff val="25000"/>
                  </a:schemeClr>
                </a:solidFill>
                <a:latin typeface="+mn-ea"/>
              </a:rPr>
              <a:t>岁</a:t>
            </a:r>
            <a:endParaRPr lang="en-US" altLang="zh-CN" sz="1000" dirty="0">
              <a:solidFill>
                <a:schemeClr val="tx1">
                  <a:lumMod val="75000"/>
                  <a:lumOff val="25000"/>
                </a:schemeClr>
              </a:solidFill>
              <a:latin typeface="+mn-ea"/>
            </a:endParaRPr>
          </a:p>
        </p:txBody>
      </p:sp>
      <p:sp>
        <p:nvSpPr>
          <p:cNvPr id="469" name="文本框 468"/>
          <p:cNvSpPr txBox="1"/>
          <p:nvPr/>
        </p:nvSpPr>
        <p:spPr>
          <a:xfrm>
            <a:off x="2693783" y="3134776"/>
            <a:ext cx="715714" cy="241605"/>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家庭收入</a:t>
            </a:r>
            <a:endParaRPr lang="en-US" altLang="zh-CN" sz="1000" dirty="0">
              <a:solidFill>
                <a:schemeClr val="tx1">
                  <a:lumMod val="75000"/>
                  <a:lumOff val="25000"/>
                </a:schemeClr>
              </a:solidFill>
              <a:latin typeface="+mn-ea"/>
            </a:endParaRPr>
          </a:p>
        </p:txBody>
      </p:sp>
      <p:sp>
        <p:nvSpPr>
          <p:cNvPr id="470" name="文本框 469"/>
          <p:cNvSpPr txBox="1"/>
          <p:nvPr/>
        </p:nvSpPr>
        <p:spPr>
          <a:xfrm>
            <a:off x="3501820" y="2772826"/>
            <a:ext cx="715714" cy="241605"/>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城市人群</a:t>
            </a:r>
            <a:endParaRPr lang="en-US" altLang="zh-CN" sz="1000" dirty="0">
              <a:solidFill>
                <a:schemeClr val="tx1">
                  <a:lumMod val="75000"/>
                  <a:lumOff val="25000"/>
                </a:schemeClr>
              </a:solidFill>
              <a:latin typeface="+mn-ea"/>
            </a:endParaRPr>
          </a:p>
        </p:txBody>
      </p:sp>
      <p:sp>
        <p:nvSpPr>
          <p:cNvPr id="471" name="文本框 470"/>
          <p:cNvSpPr txBox="1"/>
          <p:nvPr/>
        </p:nvSpPr>
        <p:spPr>
          <a:xfrm>
            <a:off x="3501820" y="3134776"/>
            <a:ext cx="715714" cy="241605"/>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有孩子</a:t>
            </a:r>
            <a:endParaRPr lang="en-US" altLang="zh-CN" sz="1000" dirty="0">
              <a:solidFill>
                <a:schemeClr val="tx1">
                  <a:lumMod val="75000"/>
                  <a:lumOff val="25000"/>
                </a:schemeClr>
              </a:solidFill>
              <a:latin typeface="+mn-ea"/>
            </a:endParaRPr>
          </a:p>
        </p:txBody>
      </p:sp>
      <p:sp>
        <p:nvSpPr>
          <p:cNvPr id="472" name="文本框 471"/>
          <p:cNvSpPr txBox="1"/>
          <p:nvPr/>
        </p:nvSpPr>
        <p:spPr>
          <a:xfrm>
            <a:off x="2685597" y="3695184"/>
            <a:ext cx="1552575" cy="553998"/>
          </a:xfrm>
          <a:prstGeom prst="rect">
            <a:avLst/>
          </a:prstGeom>
          <a:noFill/>
        </p:spPr>
        <p:txBody>
          <a:bodyPr wrap="square">
            <a:spAutoFit/>
          </a:bodyPr>
          <a:lstStyle/>
          <a:p>
            <a:pPr algn="just"/>
            <a:r>
              <a:rPr lang="zh-CN" altLang="en-US" sz="1000" b="0" i="0" dirty="0">
                <a:solidFill>
                  <a:srgbClr val="334155"/>
                </a:solidFill>
                <a:effectLst/>
                <a:latin typeface="system-ui"/>
              </a:rPr>
              <a:t>注重实用、性价比、品质和服务，追求家庭生活的舒适和便捷。</a:t>
            </a:r>
            <a:endParaRPr lang="zh-CN" altLang="en-US" sz="1000" dirty="0"/>
          </a:p>
        </p:txBody>
      </p:sp>
      <p:sp>
        <p:nvSpPr>
          <p:cNvPr id="473" name="文本框 472"/>
          <p:cNvSpPr txBox="1"/>
          <p:nvPr/>
        </p:nvSpPr>
        <p:spPr>
          <a:xfrm>
            <a:off x="2685597" y="4544270"/>
            <a:ext cx="1552575" cy="553998"/>
          </a:xfrm>
          <a:prstGeom prst="rect">
            <a:avLst/>
          </a:prstGeom>
          <a:noFill/>
        </p:spPr>
        <p:txBody>
          <a:bodyPr wrap="square">
            <a:spAutoFit/>
          </a:bodyPr>
          <a:lstStyle/>
          <a:p>
            <a:pPr algn="just"/>
            <a:r>
              <a:rPr lang="zh-CN" altLang="en-US" sz="1000" b="0" i="0" dirty="0">
                <a:solidFill>
                  <a:srgbClr val="334155"/>
                </a:solidFill>
                <a:effectLst/>
                <a:latin typeface="system-ui"/>
              </a:rPr>
              <a:t>喜欢逛超市、百货商场，注重购买日用品、食品、家居用品等。</a:t>
            </a:r>
            <a:endParaRPr lang="zh-CN" altLang="en-US" sz="1000" dirty="0"/>
          </a:p>
        </p:txBody>
      </p:sp>
      <p:sp>
        <p:nvSpPr>
          <p:cNvPr id="474" name="文本框 473"/>
          <p:cNvSpPr txBox="1"/>
          <p:nvPr/>
        </p:nvSpPr>
        <p:spPr>
          <a:xfrm>
            <a:off x="2685597" y="5375213"/>
            <a:ext cx="1552575" cy="553998"/>
          </a:xfrm>
          <a:prstGeom prst="rect">
            <a:avLst/>
          </a:prstGeom>
          <a:noFill/>
        </p:spPr>
        <p:txBody>
          <a:bodyPr wrap="square">
            <a:spAutoFit/>
          </a:bodyPr>
          <a:lstStyle/>
          <a:p>
            <a:pPr algn="just"/>
            <a:r>
              <a:rPr lang="zh-CN" altLang="en-US" sz="1000" b="0" i="0" dirty="0">
                <a:solidFill>
                  <a:srgbClr val="334155"/>
                </a:solidFill>
                <a:effectLst/>
                <a:latin typeface="system-ui"/>
              </a:rPr>
              <a:t>追求知名品牌、口碑好的品牌，注重品质、安全、环保等。</a:t>
            </a:r>
            <a:endParaRPr lang="zh-CN" altLang="en-US" sz="1000" dirty="0"/>
          </a:p>
        </p:txBody>
      </p:sp>
      <p:pic>
        <p:nvPicPr>
          <p:cNvPr id="476" name="图片 475"/>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65399" y1="75465" x2="55894" y2="82900"/>
                        <a14:foregroundMark x1="38023" y1="55390" x2="28897" y2="65799"/>
                        <a14:foregroundMark x1="38023" y1="55019" x2="30798" y2="64312"/>
                        <a14:foregroundMark x1="65779" y1="60967" x2="47148" y2="86617"/>
                        <a14:foregroundMark x1="47148" y1="86617" x2="54753" y2="85874"/>
                        <a14:foregroundMark x1="61597" y1="61710" x2="52471" y2="81784"/>
                        <a14:foregroundMark x1="46388" y1="86617" x2="45247" y2="88848"/>
                        <a14:foregroundMark x1="45627" y1="89591" x2="51331" y2="89219"/>
                      </a14:backgroundRemoval>
                    </a14:imgEffect>
                  </a14:imgLayer>
                </a14:imgProps>
              </a:ext>
            </a:extLst>
          </a:blip>
          <a:stretch>
            <a:fillRect/>
          </a:stretch>
        </p:blipFill>
        <p:spPr>
          <a:xfrm>
            <a:off x="3384445" y="6212874"/>
            <a:ext cx="241936" cy="247455"/>
          </a:xfrm>
          <a:prstGeom prst="rect">
            <a:avLst/>
          </a:prstGeom>
        </p:spPr>
      </p:pic>
      <p:pic>
        <p:nvPicPr>
          <p:cNvPr id="477" name="图片 476"/>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9901" y1="31795" x2="54680" y2="57436"/>
                        <a14:foregroundMark x1="54680" y1="57436" x2="54680" y2="57436"/>
                        <a14:foregroundMark x1="54187" y1="47692" x2="58621" y2="56923"/>
                        <a14:foregroundMark x1="63547" y1="46154" x2="26601" y2="48718"/>
                        <a14:foregroundMark x1="26601" y1="48718" x2="40887" y2="54359"/>
                        <a14:foregroundMark x1="59113" y1="34872" x2="52709" y2="63590"/>
                        <a14:foregroundMark x1="74877" y1="41026" x2="63054" y2="70769"/>
                        <a14:foregroundMark x1="74384" y1="37949" x2="59606" y2="64615"/>
                        <a14:foregroundMark x1="74877" y1="36923" x2="59606" y2="59487"/>
                        <a14:foregroundMark x1="64532" y1="50256" x2="68473" y2="63077"/>
                        <a14:foregroundMark x1="79310" y1="44103" x2="68966" y2="66667"/>
                        <a14:foregroundMark x1="69951" y1="52821" x2="62562" y2="60513"/>
                        <a14:foregroundMark x1="53695" y1="59487" x2="43350" y2="66154"/>
                        <a14:foregroundMark x1="41379" y1="58462" x2="46798" y2="58974"/>
                      </a14:backgroundRemoval>
                    </a14:imgEffect>
                  </a14:imgLayer>
                </a14:imgProps>
              </a:ext>
            </a:extLst>
          </a:blip>
          <a:stretch>
            <a:fillRect/>
          </a:stretch>
        </p:blipFill>
        <p:spPr>
          <a:xfrm>
            <a:off x="3804094" y="6229496"/>
            <a:ext cx="257866" cy="247704"/>
          </a:xfrm>
          <a:prstGeom prst="rect">
            <a:avLst/>
          </a:prstGeom>
        </p:spPr>
      </p:pic>
      <p:sp>
        <p:nvSpPr>
          <p:cNvPr id="478" name="文本框 477"/>
          <p:cNvSpPr txBox="1"/>
          <p:nvPr/>
        </p:nvSpPr>
        <p:spPr>
          <a:xfrm>
            <a:off x="2685596" y="6243479"/>
            <a:ext cx="752929" cy="246221"/>
          </a:xfrm>
          <a:prstGeom prst="rect">
            <a:avLst/>
          </a:prstGeom>
          <a:noFill/>
        </p:spPr>
        <p:txBody>
          <a:bodyPr wrap="square">
            <a:spAutoFit/>
          </a:bodyPr>
          <a:lstStyle/>
          <a:p>
            <a:pPr algn="just"/>
            <a:r>
              <a:rPr lang="zh-CN" altLang="en-US" sz="1000" dirty="0">
                <a:solidFill>
                  <a:srgbClr val="334155"/>
                </a:solidFill>
                <a:latin typeface="system-ui"/>
              </a:rPr>
              <a:t>百货超市</a:t>
            </a:r>
            <a:endParaRPr lang="zh-CN" altLang="en-US" sz="1000" dirty="0"/>
          </a:p>
        </p:txBody>
      </p:sp>
      <p:sp>
        <p:nvSpPr>
          <p:cNvPr id="479" name="矩形: 圆角 478"/>
          <p:cNvSpPr/>
          <p:nvPr/>
        </p:nvSpPr>
        <p:spPr>
          <a:xfrm>
            <a:off x="4561343" y="2755900"/>
            <a:ext cx="723900" cy="266700"/>
          </a:xfrm>
          <a:prstGeom prst="roundRect">
            <a:avLst/>
          </a:prstGeom>
          <a:gradFill flip="none" rotWithShape="1">
            <a:gsLst>
              <a:gs pos="0">
                <a:schemeClr val="bg1">
                  <a:lumMod val="97000"/>
                  <a:alpha val="99000"/>
                </a:schemeClr>
              </a:gs>
              <a:gs pos="100000">
                <a:schemeClr val="bg1"/>
              </a:gs>
              <a:gs pos="46000">
                <a:schemeClr val="accent1">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矩形: 圆角 479"/>
          <p:cNvSpPr/>
          <p:nvPr/>
        </p:nvSpPr>
        <p:spPr>
          <a:xfrm>
            <a:off x="5386843" y="2755900"/>
            <a:ext cx="723900" cy="266700"/>
          </a:xfrm>
          <a:prstGeom prst="roundRect">
            <a:avLst/>
          </a:prstGeom>
          <a:gradFill flip="none" rotWithShape="1">
            <a:gsLst>
              <a:gs pos="0">
                <a:schemeClr val="bg1">
                  <a:lumMod val="97000"/>
                  <a:alpha val="99000"/>
                </a:schemeClr>
              </a:gs>
              <a:gs pos="100000">
                <a:schemeClr val="bg1"/>
              </a:gs>
              <a:gs pos="46000">
                <a:schemeClr val="accent1">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矩形: 圆角 480"/>
          <p:cNvSpPr/>
          <p:nvPr/>
        </p:nvSpPr>
        <p:spPr>
          <a:xfrm>
            <a:off x="4561343" y="3106738"/>
            <a:ext cx="723900" cy="266700"/>
          </a:xfrm>
          <a:prstGeom prst="roundRect">
            <a:avLst/>
          </a:prstGeom>
          <a:gradFill flip="none" rotWithShape="1">
            <a:gsLst>
              <a:gs pos="0">
                <a:schemeClr val="bg1">
                  <a:lumMod val="97000"/>
                  <a:alpha val="99000"/>
                </a:schemeClr>
              </a:gs>
              <a:gs pos="100000">
                <a:schemeClr val="bg1"/>
              </a:gs>
              <a:gs pos="46000">
                <a:schemeClr val="accent1">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矩形: 圆角 481"/>
          <p:cNvSpPr/>
          <p:nvPr/>
        </p:nvSpPr>
        <p:spPr>
          <a:xfrm>
            <a:off x="5386843" y="3106738"/>
            <a:ext cx="723900" cy="266700"/>
          </a:xfrm>
          <a:prstGeom prst="roundRect">
            <a:avLst/>
          </a:prstGeom>
          <a:gradFill flip="none" rotWithShape="1">
            <a:gsLst>
              <a:gs pos="0">
                <a:schemeClr val="bg1">
                  <a:lumMod val="97000"/>
                  <a:alpha val="99000"/>
                </a:schemeClr>
              </a:gs>
              <a:gs pos="100000">
                <a:schemeClr val="bg1"/>
              </a:gs>
              <a:gs pos="46000">
                <a:schemeClr val="accent1">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文本框 482"/>
          <p:cNvSpPr txBox="1"/>
          <p:nvPr/>
        </p:nvSpPr>
        <p:spPr>
          <a:xfrm>
            <a:off x="4580641" y="2772826"/>
            <a:ext cx="715714" cy="241605"/>
          </a:xfrm>
          <a:prstGeom prst="rect">
            <a:avLst/>
          </a:prstGeom>
          <a:noFill/>
          <a:effectLst/>
        </p:spPr>
        <p:txBody>
          <a:bodyPr wrap="square" lIns="86868" tIns="43434" rIns="86868" bIns="43434" rtlCol="0">
            <a:spAutoFit/>
          </a:bodyPr>
          <a:lstStyle/>
          <a:p>
            <a:pPr algn="ctr"/>
            <a:r>
              <a:rPr lang="en-US" altLang="zh-CN" sz="1000" dirty="0">
                <a:solidFill>
                  <a:schemeClr val="tx1">
                    <a:lumMod val="75000"/>
                    <a:lumOff val="25000"/>
                  </a:schemeClr>
                </a:solidFill>
                <a:latin typeface="+mn-ea"/>
              </a:rPr>
              <a:t>25-45</a:t>
            </a:r>
            <a:r>
              <a:rPr lang="zh-CN" altLang="en-US" sz="1000" dirty="0">
                <a:solidFill>
                  <a:schemeClr val="tx1">
                    <a:lumMod val="75000"/>
                    <a:lumOff val="25000"/>
                  </a:schemeClr>
                </a:solidFill>
                <a:latin typeface="+mn-ea"/>
              </a:rPr>
              <a:t>岁</a:t>
            </a:r>
            <a:endParaRPr lang="en-US" altLang="zh-CN" sz="1000" dirty="0">
              <a:solidFill>
                <a:schemeClr val="tx1">
                  <a:lumMod val="75000"/>
                  <a:lumOff val="25000"/>
                </a:schemeClr>
              </a:solidFill>
              <a:latin typeface="+mn-ea"/>
            </a:endParaRPr>
          </a:p>
        </p:txBody>
      </p:sp>
      <p:sp>
        <p:nvSpPr>
          <p:cNvPr id="484" name="文本框 483"/>
          <p:cNvSpPr txBox="1"/>
          <p:nvPr/>
        </p:nvSpPr>
        <p:spPr>
          <a:xfrm>
            <a:off x="4580641" y="3134776"/>
            <a:ext cx="715714" cy="241605"/>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健康生活</a:t>
            </a:r>
            <a:endParaRPr lang="en-US" altLang="zh-CN" sz="1000" dirty="0">
              <a:solidFill>
                <a:schemeClr val="tx1">
                  <a:lumMod val="75000"/>
                  <a:lumOff val="25000"/>
                </a:schemeClr>
              </a:solidFill>
              <a:latin typeface="+mn-ea"/>
            </a:endParaRPr>
          </a:p>
        </p:txBody>
      </p:sp>
      <p:sp>
        <p:nvSpPr>
          <p:cNvPr id="485" name="文本框 484"/>
          <p:cNvSpPr txBox="1"/>
          <p:nvPr/>
        </p:nvSpPr>
        <p:spPr>
          <a:xfrm>
            <a:off x="5388678" y="2772826"/>
            <a:ext cx="715714" cy="241605"/>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城市人群</a:t>
            </a:r>
            <a:endParaRPr lang="en-US" altLang="zh-CN" sz="1000" dirty="0">
              <a:solidFill>
                <a:schemeClr val="tx1">
                  <a:lumMod val="75000"/>
                  <a:lumOff val="25000"/>
                </a:schemeClr>
              </a:solidFill>
              <a:latin typeface="+mn-ea"/>
            </a:endParaRPr>
          </a:p>
        </p:txBody>
      </p:sp>
      <p:sp>
        <p:nvSpPr>
          <p:cNvPr id="486" name="文本框 485"/>
          <p:cNvSpPr txBox="1"/>
          <p:nvPr/>
        </p:nvSpPr>
        <p:spPr>
          <a:xfrm>
            <a:off x="5388678" y="3134776"/>
            <a:ext cx="715714" cy="249299"/>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基础属性</a:t>
            </a:r>
            <a:endParaRPr lang="en-US" altLang="zh-CN" sz="1000" dirty="0">
              <a:solidFill>
                <a:schemeClr val="tx1">
                  <a:lumMod val="75000"/>
                  <a:lumOff val="25000"/>
                </a:schemeClr>
              </a:solidFill>
              <a:latin typeface="+mn-ea"/>
            </a:endParaRPr>
          </a:p>
        </p:txBody>
      </p:sp>
      <p:sp>
        <p:nvSpPr>
          <p:cNvPr id="487" name="文本框 486"/>
          <p:cNvSpPr txBox="1"/>
          <p:nvPr/>
        </p:nvSpPr>
        <p:spPr>
          <a:xfrm>
            <a:off x="4572455" y="3695184"/>
            <a:ext cx="1552575" cy="553998"/>
          </a:xfrm>
          <a:prstGeom prst="rect">
            <a:avLst/>
          </a:prstGeom>
          <a:noFill/>
        </p:spPr>
        <p:txBody>
          <a:bodyPr wrap="square">
            <a:spAutoFit/>
          </a:bodyPr>
          <a:lstStyle/>
          <a:p>
            <a:pPr algn="just"/>
            <a:r>
              <a:rPr lang="zh-CN" altLang="en-US" sz="1000" b="0" i="0" dirty="0">
                <a:solidFill>
                  <a:srgbClr val="334155"/>
                </a:solidFill>
                <a:effectLst/>
                <a:latin typeface="system-ui"/>
              </a:rPr>
              <a:t>注重健康、环保、可持续发展，关注健康饮食、运动和生活方式。</a:t>
            </a:r>
            <a:endParaRPr lang="zh-CN" altLang="en-US" sz="1000" dirty="0"/>
          </a:p>
        </p:txBody>
      </p:sp>
      <p:sp>
        <p:nvSpPr>
          <p:cNvPr id="488" name="文本框 487"/>
          <p:cNvSpPr txBox="1"/>
          <p:nvPr/>
        </p:nvSpPr>
        <p:spPr>
          <a:xfrm>
            <a:off x="4572455" y="4544270"/>
            <a:ext cx="1552575" cy="707886"/>
          </a:xfrm>
          <a:prstGeom prst="rect">
            <a:avLst/>
          </a:prstGeom>
          <a:noFill/>
        </p:spPr>
        <p:txBody>
          <a:bodyPr wrap="square">
            <a:spAutoFit/>
          </a:bodyPr>
          <a:lstStyle/>
          <a:p>
            <a:pPr algn="just"/>
            <a:r>
              <a:rPr lang="zh-CN" altLang="en-US" sz="1000" b="0" i="0" dirty="0">
                <a:solidFill>
                  <a:srgbClr val="334155"/>
                </a:solidFill>
                <a:effectLst/>
                <a:latin typeface="system-ui"/>
              </a:rPr>
              <a:t>喜欢参加健身活动、购买健康食品、保健品等，注重生活品质和健康生活方式。</a:t>
            </a:r>
            <a:endParaRPr lang="zh-CN" altLang="en-US" sz="1000" dirty="0"/>
          </a:p>
        </p:txBody>
      </p:sp>
      <p:sp>
        <p:nvSpPr>
          <p:cNvPr id="489" name="文本框 488"/>
          <p:cNvSpPr txBox="1"/>
          <p:nvPr/>
        </p:nvSpPr>
        <p:spPr>
          <a:xfrm>
            <a:off x="4572455" y="5375213"/>
            <a:ext cx="1552575" cy="707886"/>
          </a:xfrm>
          <a:prstGeom prst="rect">
            <a:avLst/>
          </a:prstGeom>
          <a:noFill/>
        </p:spPr>
        <p:txBody>
          <a:bodyPr wrap="square">
            <a:spAutoFit/>
          </a:bodyPr>
          <a:lstStyle/>
          <a:p>
            <a:r>
              <a:rPr lang="zh-CN" altLang="en-US" sz="1000" b="0" i="0" dirty="0">
                <a:solidFill>
                  <a:srgbClr val="334155"/>
                </a:solidFill>
                <a:effectLst/>
                <a:latin typeface="system-ui"/>
              </a:rPr>
              <a:t>追求环保、健康、有机、天然的品牌，注重品质和口感。</a:t>
            </a:r>
            <a:br>
              <a:rPr lang="zh-CN" altLang="en-US" sz="1000" b="0" i="0" dirty="0">
                <a:solidFill>
                  <a:srgbClr val="334155"/>
                </a:solidFill>
                <a:effectLst/>
                <a:latin typeface="system-ui"/>
              </a:rPr>
            </a:br>
            <a:endParaRPr lang="zh-CN" altLang="en-US" sz="1000" dirty="0"/>
          </a:p>
        </p:txBody>
      </p:sp>
      <p:pic>
        <p:nvPicPr>
          <p:cNvPr id="490" name="图片 489"/>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69774" y1="21837" x2="69774" y2="21837"/>
                        <a14:foregroundMark x1="69774" y1="21837" x2="76695" y2="37088"/>
                        <a14:foregroundMark x1="69350" y1="39688" x2="68644" y2="35875"/>
                        <a14:foregroundMark x1="42232" y1="61179" x2="39407" y2="59445"/>
                      </a14:backgroundRemoval>
                    </a14:imgEffect>
                  </a14:imgLayer>
                </a14:imgProps>
              </a:ext>
            </a:extLst>
          </a:blip>
          <a:stretch>
            <a:fillRect/>
          </a:stretch>
        </p:blipFill>
        <p:spPr>
          <a:xfrm>
            <a:off x="4974966" y="6222740"/>
            <a:ext cx="327571" cy="266960"/>
          </a:xfrm>
          <a:prstGeom prst="rect">
            <a:avLst/>
          </a:prstGeom>
        </p:spPr>
      </p:pic>
      <p:pic>
        <p:nvPicPr>
          <p:cNvPr id="491" name="图片 490"/>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65399" y1="75465" x2="55894" y2="82900"/>
                        <a14:foregroundMark x1="38023" y1="55390" x2="28897" y2="65799"/>
                        <a14:foregroundMark x1="38023" y1="55019" x2="30798" y2="64312"/>
                        <a14:foregroundMark x1="65779" y1="60967" x2="47148" y2="86617"/>
                        <a14:foregroundMark x1="47148" y1="86617" x2="54753" y2="85874"/>
                        <a14:foregroundMark x1="61597" y1="61710" x2="52471" y2="81784"/>
                        <a14:foregroundMark x1="46388" y1="86617" x2="45247" y2="88848"/>
                        <a14:foregroundMark x1="45627" y1="89591" x2="51331" y2="89219"/>
                      </a14:backgroundRemoval>
                    </a14:imgEffect>
                  </a14:imgLayer>
                </a14:imgProps>
              </a:ext>
            </a:extLst>
          </a:blip>
          <a:stretch>
            <a:fillRect/>
          </a:stretch>
        </p:blipFill>
        <p:spPr>
          <a:xfrm>
            <a:off x="5385603" y="6212874"/>
            <a:ext cx="241936" cy="247455"/>
          </a:xfrm>
          <a:prstGeom prst="rect">
            <a:avLst/>
          </a:prstGeom>
        </p:spPr>
      </p:pic>
      <p:pic>
        <p:nvPicPr>
          <p:cNvPr id="492" name="图片 491"/>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9901" y1="31795" x2="54680" y2="57436"/>
                        <a14:foregroundMark x1="54680" y1="57436" x2="54680" y2="57436"/>
                        <a14:foregroundMark x1="54187" y1="47692" x2="58621" y2="56923"/>
                        <a14:foregroundMark x1="63547" y1="46154" x2="26601" y2="48718"/>
                        <a14:foregroundMark x1="26601" y1="48718" x2="40887" y2="54359"/>
                        <a14:foregroundMark x1="59113" y1="34872" x2="52709" y2="63590"/>
                        <a14:foregroundMark x1="74877" y1="41026" x2="63054" y2="70769"/>
                        <a14:foregroundMark x1="74384" y1="37949" x2="59606" y2="64615"/>
                        <a14:foregroundMark x1="74877" y1="36923" x2="59606" y2="59487"/>
                        <a14:foregroundMark x1="64532" y1="50256" x2="68473" y2="63077"/>
                        <a14:foregroundMark x1="79310" y1="44103" x2="68966" y2="66667"/>
                        <a14:foregroundMark x1="69951" y1="52821" x2="62562" y2="60513"/>
                        <a14:foregroundMark x1="53695" y1="59487" x2="43350" y2="66154"/>
                        <a14:foregroundMark x1="41379" y1="58462" x2="46798" y2="58974"/>
                      </a14:backgroundRemoval>
                    </a14:imgEffect>
                  </a14:imgLayer>
                </a14:imgProps>
              </a:ext>
            </a:extLst>
          </a:blip>
          <a:stretch>
            <a:fillRect/>
          </a:stretch>
        </p:blipFill>
        <p:spPr>
          <a:xfrm>
            <a:off x="5805252" y="6229496"/>
            <a:ext cx="257866" cy="247704"/>
          </a:xfrm>
          <a:prstGeom prst="rect">
            <a:avLst/>
          </a:prstGeom>
        </p:spPr>
      </p:pic>
      <p:sp>
        <p:nvSpPr>
          <p:cNvPr id="493" name="文本框 492"/>
          <p:cNvSpPr txBox="1"/>
          <p:nvPr/>
        </p:nvSpPr>
        <p:spPr>
          <a:xfrm>
            <a:off x="4572454" y="6243479"/>
            <a:ext cx="442913" cy="246221"/>
          </a:xfrm>
          <a:prstGeom prst="rect">
            <a:avLst/>
          </a:prstGeom>
          <a:noFill/>
        </p:spPr>
        <p:txBody>
          <a:bodyPr wrap="square">
            <a:spAutoFit/>
          </a:bodyPr>
          <a:lstStyle/>
          <a:p>
            <a:pPr algn="just"/>
            <a:r>
              <a:rPr lang="zh-CN" altLang="en-US" sz="1000" dirty="0">
                <a:solidFill>
                  <a:srgbClr val="334155"/>
                </a:solidFill>
                <a:latin typeface="system-ui"/>
              </a:rPr>
              <a:t>门店</a:t>
            </a:r>
            <a:endParaRPr lang="zh-CN" altLang="en-US" sz="1000" dirty="0"/>
          </a:p>
        </p:txBody>
      </p:sp>
      <p:sp>
        <p:nvSpPr>
          <p:cNvPr id="494" name="矩形: 圆角 493"/>
          <p:cNvSpPr/>
          <p:nvPr/>
        </p:nvSpPr>
        <p:spPr>
          <a:xfrm>
            <a:off x="6477228" y="2755900"/>
            <a:ext cx="723900" cy="266700"/>
          </a:xfrm>
          <a:prstGeom prst="roundRect">
            <a:avLst/>
          </a:prstGeom>
          <a:gradFill flip="none" rotWithShape="1">
            <a:gsLst>
              <a:gs pos="0">
                <a:schemeClr val="bg1">
                  <a:lumMod val="97000"/>
                  <a:alpha val="99000"/>
                </a:schemeClr>
              </a:gs>
              <a:gs pos="100000">
                <a:schemeClr val="bg1"/>
              </a:gs>
              <a:gs pos="46000">
                <a:schemeClr val="accent2">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5" name="矩形: 圆角 494"/>
          <p:cNvSpPr/>
          <p:nvPr/>
        </p:nvSpPr>
        <p:spPr>
          <a:xfrm>
            <a:off x="7302728" y="2755900"/>
            <a:ext cx="723900" cy="266700"/>
          </a:xfrm>
          <a:prstGeom prst="roundRect">
            <a:avLst/>
          </a:prstGeom>
          <a:gradFill flip="none" rotWithShape="1">
            <a:gsLst>
              <a:gs pos="0">
                <a:schemeClr val="bg1">
                  <a:lumMod val="97000"/>
                  <a:alpha val="99000"/>
                </a:schemeClr>
              </a:gs>
              <a:gs pos="100000">
                <a:schemeClr val="bg1"/>
              </a:gs>
              <a:gs pos="46000">
                <a:schemeClr val="accent2">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6" name="矩形: 圆角 495"/>
          <p:cNvSpPr/>
          <p:nvPr/>
        </p:nvSpPr>
        <p:spPr>
          <a:xfrm>
            <a:off x="6477228" y="3106738"/>
            <a:ext cx="723900" cy="266700"/>
          </a:xfrm>
          <a:prstGeom prst="roundRect">
            <a:avLst/>
          </a:prstGeom>
          <a:gradFill flip="none" rotWithShape="1">
            <a:gsLst>
              <a:gs pos="0">
                <a:schemeClr val="bg1">
                  <a:lumMod val="97000"/>
                  <a:alpha val="99000"/>
                </a:schemeClr>
              </a:gs>
              <a:gs pos="100000">
                <a:schemeClr val="bg1"/>
              </a:gs>
              <a:gs pos="46000">
                <a:schemeClr val="accent2">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7" name="矩形: 圆角 496"/>
          <p:cNvSpPr/>
          <p:nvPr/>
        </p:nvSpPr>
        <p:spPr>
          <a:xfrm>
            <a:off x="7302728" y="3106738"/>
            <a:ext cx="723900" cy="266700"/>
          </a:xfrm>
          <a:prstGeom prst="roundRect">
            <a:avLst/>
          </a:prstGeom>
          <a:gradFill flip="none" rotWithShape="1">
            <a:gsLst>
              <a:gs pos="0">
                <a:schemeClr val="bg1">
                  <a:lumMod val="97000"/>
                  <a:alpha val="99000"/>
                </a:schemeClr>
              </a:gs>
              <a:gs pos="100000">
                <a:schemeClr val="bg1"/>
              </a:gs>
              <a:gs pos="46000">
                <a:schemeClr val="accent2">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8" name="文本框 497"/>
          <p:cNvSpPr txBox="1"/>
          <p:nvPr/>
        </p:nvSpPr>
        <p:spPr>
          <a:xfrm>
            <a:off x="6496526" y="2772826"/>
            <a:ext cx="715714" cy="249299"/>
          </a:xfrm>
          <a:prstGeom prst="rect">
            <a:avLst/>
          </a:prstGeom>
          <a:noFill/>
          <a:effectLst/>
        </p:spPr>
        <p:txBody>
          <a:bodyPr wrap="square" lIns="86868" tIns="43434" rIns="86868" bIns="43434" rtlCol="0">
            <a:spAutoFit/>
          </a:bodyPr>
          <a:lstStyle/>
          <a:p>
            <a:pPr algn="ctr"/>
            <a:r>
              <a:rPr lang="en-US" altLang="zh-CN" sz="1000" dirty="0">
                <a:solidFill>
                  <a:schemeClr val="tx1">
                    <a:lumMod val="75000"/>
                    <a:lumOff val="25000"/>
                  </a:schemeClr>
                </a:solidFill>
                <a:latin typeface="+mn-ea"/>
              </a:rPr>
              <a:t>35-55</a:t>
            </a:r>
            <a:r>
              <a:rPr lang="zh-CN" altLang="en-US" sz="1000" dirty="0">
                <a:solidFill>
                  <a:schemeClr val="tx1">
                    <a:lumMod val="75000"/>
                    <a:lumOff val="25000"/>
                  </a:schemeClr>
                </a:solidFill>
                <a:latin typeface="+mn-ea"/>
              </a:rPr>
              <a:t>岁</a:t>
            </a:r>
            <a:endParaRPr lang="en-US" altLang="zh-CN" sz="1000" dirty="0">
              <a:solidFill>
                <a:schemeClr val="tx1">
                  <a:lumMod val="75000"/>
                  <a:lumOff val="25000"/>
                </a:schemeClr>
              </a:solidFill>
              <a:latin typeface="+mn-ea"/>
            </a:endParaRPr>
          </a:p>
        </p:txBody>
      </p:sp>
      <p:sp>
        <p:nvSpPr>
          <p:cNvPr id="499" name="文本框 498"/>
          <p:cNvSpPr txBox="1"/>
          <p:nvPr/>
        </p:nvSpPr>
        <p:spPr>
          <a:xfrm>
            <a:off x="6496526" y="3134776"/>
            <a:ext cx="715714" cy="249299"/>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收入高</a:t>
            </a:r>
            <a:endParaRPr lang="en-US" altLang="zh-CN" sz="1000" dirty="0">
              <a:solidFill>
                <a:schemeClr val="tx1">
                  <a:lumMod val="75000"/>
                  <a:lumOff val="25000"/>
                </a:schemeClr>
              </a:solidFill>
              <a:latin typeface="+mn-ea"/>
            </a:endParaRPr>
          </a:p>
        </p:txBody>
      </p:sp>
      <p:sp>
        <p:nvSpPr>
          <p:cNvPr id="500" name="文本框 499"/>
          <p:cNvSpPr txBox="1"/>
          <p:nvPr/>
        </p:nvSpPr>
        <p:spPr>
          <a:xfrm>
            <a:off x="7304563" y="2772826"/>
            <a:ext cx="715714" cy="241605"/>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城市人群</a:t>
            </a:r>
            <a:endParaRPr lang="en-US" altLang="zh-CN" sz="1000" dirty="0">
              <a:solidFill>
                <a:schemeClr val="tx1">
                  <a:lumMod val="75000"/>
                  <a:lumOff val="25000"/>
                </a:schemeClr>
              </a:solidFill>
              <a:latin typeface="+mn-ea"/>
            </a:endParaRPr>
          </a:p>
        </p:txBody>
      </p:sp>
      <p:sp>
        <p:nvSpPr>
          <p:cNvPr id="501" name="文本框 500"/>
          <p:cNvSpPr txBox="1"/>
          <p:nvPr/>
        </p:nvSpPr>
        <p:spPr>
          <a:xfrm>
            <a:off x="7304563" y="3134776"/>
            <a:ext cx="715714" cy="241605"/>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高消费</a:t>
            </a:r>
            <a:endParaRPr lang="en-US" altLang="zh-CN" sz="1000" dirty="0">
              <a:solidFill>
                <a:schemeClr val="tx1">
                  <a:lumMod val="75000"/>
                  <a:lumOff val="25000"/>
                </a:schemeClr>
              </a:solidFill>
              <a:latin typeface="+mn-ea"/>
            </a:endParaRPr>
          </a:p>
        </p:txBody>
      </p:sp>
      <p:sp>
        <p:nvSpPr>
          <p:cNvPr id="502" name="文本框 501"/>
          <p:cNvSpPr txBox="1"/>
          <p:nvPr/>
        </p:nvSpPr>
        <p:spPr>
          <a:xfrm>
            <a:off x="6488340" y="3695184"/>
            <a:ext cx="1552575" cy="553998"/>
          </a:xfrm>
          <a:prstGeom prst="rect">
            <a:avLst/>
          </a:prstGeom>
          <a:noFill/>
        </p:spPr>
        <p:txBody>
          <a:bodyPr wrap="square">
            <a:spAutoFit/>
          </a:bodyPr>
          <a:lstStyle/>
          <a:p>
            <a:pPr algn="just"/>
            <a:r>
              <a:rPr lang="zh-CN" altLang="en-US" sz="1000" b="0" i="0" dirty="0">
                <a:solidFill>
                  <a:srgbClr val="334155"/>
                </a:solidFill>
                <a:effectLst/>
                <a:latin typeface="system-ui"/>
              </a:rPr>
              <a:t>注重品质、服务、个性化，追求高品质的生活、消费和服务。</a:t>
            </a:r>
            <a:endParaRPr lang="zh-CN" altLang="en-US" sz="1000" dirty="0"/>
          </a:p>
        </p:txBody>
      </p:sp>
      <p:sp>
        <p:nvSpPr>
          <p:cNvPr id="503" name="文本框 502"/>
          <p:cNvSpPr txBox="1"/>
          <p:nvPr/>
        </p:nvSpPr>
        <p:spPr>
          <a:xfrm>
            <a:off x="6488340" y="4544270"/>
            <a:ext cx="1552575" cy="707886"/>
          </a:xfrm>
          <a:prstGeom prst="rect">
            <a:avLst/>
          </a:prstGeom>
          <a:noFill/>
        </p:spPr>
        <p:txBody>
          <a:bodyPr wrap="square">
            <a:spAutoFit/>
          </a:bodyPr>
          <a:lstStyle/>
          <a:p>
            <a:r>
              <a:rPr lang="zh-CN" altLang="en-US" sz="1000" b="0" i="0" dirty="0">
                <a:solidFill>
                  <a:srgbClr val="334155"/>
                </a:solidFill>
                <a:effectLst/>
                <a:latin typeface="system-ui"/>
              </a:rPr>
              <a:t>喜欢逛高端商场、奢侈品店、高端餐厅、五星级酒店等，注重高品质的消费体验。</a:t>
            </a:r>
            <a:endParaRPr lang="zh-CN" altLang="en-US" sz="1000" dirty="0"/>
          </a:p>
        </p:txBody>
      </p:sp>
      <p:sp>
        <p:nvSpPr>
          <p:cNvPr id="504" name="文本框 503"/>
          <p:cNvSpPr txBox="1"/>
          <p:nvPr/>
        </p:nvSpPr>
        <p:spPr>
          <a:xfrm>
            <a:off x="6488340" y="5375213"/>
            <a:ext cx="1552575" cy="707886"/>
          </a:xfrm>
          <a:prstGeom prst="rect">
            <a:avLst/>
          </a:prstGeom>
          <a:noFill/>
        </p:spPr>
        <p:txBody>
          <a:bodyPr wrap="square">
            <a:spAutoFit/>
          </a:bodyPr>
          <a:lstStyle/>
          <a:p>
            <a:r>
              <a:rPr lang="zh-CN" altLang="en-US" sz="1000" b="0" i="0" dirty="0">
                <a:solidFill>
                  <a:srgbClr val="334155"/>
                </a:solidFill>
                <a:effectLst/>
                <a:latin typeface="system-ui"/>
              </a:rPr>
              <a:t>追求奢侈品牌、高端品牌，注重品质、服务和个性化。</a:t>
            </a:r>
            <a:br>
              <a:rPr lang="zh-CN" altLang="en-US" sz="1000" b="0" i="0" dirty="0">
                <a:solidFill>
                  <a:srgbClr val="334155"/>
                </a:solidFill>
                <a:effectLst/>
                <a:latin typeface="system-ui"/>
              </a:rPr>
            </a:br>
            <a:endParaRPr lang="zh-CN" altLang="en-US" sz="1000" dirty="0"/>
          </a:p>
        </p:txBody>
      </p:sp>
      <p:pic>
        <p:nvPicPr>
          <p:cNvPr id="507" name="图片 506"/>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9901" y1="31795" x2="54680" y2="57436"/>
                        <a14:foregroundMark x1="54680" y1="57436" x2="54680" y2="57436"/>
                        <a14:foregroundMark x1="54187" y1="47692" x2="58621" y2="56923"/>
                        <a14:foregroundMark x1="63547" y1="46154" x2="26601" y2="48718"/>
                        <a14:foregroundMark x1="26601" y1="48718" x2="40887" y2="54359"/>
                        <a14:foregroundMark x1="59113" y1="34872" x2="52709" y2="63590"/>
                        <a14:foregroundMark x1="74877" y1="41026" x2="63054" y2="70769"/>
                        <a14:foregroundMark x1="74384" y1="37949" x2="59606" y2="64615"/>
                        <a14:foregroundMark x1="74877" y1="36923" x2="59606" y2="59487"/>
                        <a14:foregroundMark x1="64532" y1="50256" x2="68473" y2="63077"/>
                        <a14:foregroundMark x1="79310" y1="44103" x2="68966" y2="66667"/>
                        <a14:foregroundMark x1="69951" y1="52821" x2="62562" y2="60513"/>
                        <a14:foregroundMark x1="53695" y1="59487" x2="43350" y2="66154"/>
                        <a14:foregroundMark x1="41379" y1="58462" x2="46798" y2="58974"/>
                      </a14:backgroundRemoval>
                    </a14:imgEffect>
                  </a14:imgLayer>
                </a14:imgProps>
              </a:ext>
            </a:extLst>
          </a:blip>
          <a:stretch>
            <a:fillRect/>
          </a:stretch>
        </p:blipFill>
        <p:spPr>
          <a:xfrm>
            <a:off x="7721137" y="6229496"/>
            <a:ext cx="257866" cy="247704"/>
          </a:xfrm>
          <a:prstGeom prst="rect">
            <a:avLst/>
          </a:prstGeom>
        </p:spPr>
      </p:pic>
      <p:sp>
        <p:nvSpPr>
          <p:cNvPr id="508" name="文本框 507"/>
          <p:cNvSpPr txBox="1"/>
          <p:nvPr/>
        </p:nvSpPr>
        <p:spPr>
          <a:xfrm>
            <a:off x="6488339" y="6243479"/>
            <a:ext cx="598261" cy="246221"/>
          </a:xfrm>
          <a:prstGeom prst="rect">
            <a:avLst/>
          </a:prstGeom>
          <a:noFill/>
        </p:spPr>
        <p:txBody>
          <a:bodyPr wrap="square">
            <a:spAutoFit/>
          </a:bodyPr>
          <a:lstStyle/>
          <a:p>
            <a:pPr algn="just"/>
            <a:r>
              <a:rPr lang="zh-CN" altLang="en-US" sz="1000" dirty="0">
                <a:solidFill>
                  <a:srgbClr val="334155"/>
                </a:solidFill>
                <a:latin typeface="system-ui"/>
              </a:rPr>
              <a:t>奢侈店</a:t>
            </a:r>
            <a:endParaRPr lang="zh-CN" altLang="en-US" sz="1000" dirty="0"/>
          </a:p>
        </p:txBody>
      </p:sp>
      <p:sp>
        <p:nvSpPr>
          <p:cNvPr id="509" name="矩形: 圆角 508"/>
          <p:cNvSpPr/>
          <p:nvPr/>
        </p:nvSpPr>
        <p:spPr>
          <a:xfrm>
            <a:off x="8393113" y="2755900"/>
            <a:ext cx="723900" cy="266700"/>
          </a:xfrm>
          <a:prstGeom prst="roundRect">
            <a:avLst/>
          </a:prstGeom>
          <a:gradFill flip="none" rotWithShape="1">
            <a:gsLst>
              <a:gs pos="0">
                <a:schemeClr val="bg1">
                  <a:lumMod val="97000"/>
                  <a:alpha val="99000"/>
                </a:schemeClr>
              </a:gs>
              <a:gs pos="100000">
                <a:schemeClr val="bg1"/>
              </a:gs>
              <a:gs pos="46000">
                <a:schemeClr val="accent2">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0" name="矩形: 圆角 509"/>
          <p:cNvSpPr/>
          <p:nvPr/>
        </p:nvSpPr>
        <p:spPr>
          <a:xfrm>
            <a:off x="9218613" y="2755900"/>
            <a:ext cx="723900" cy="266700"/>
          </a:xfrm>
          <a:prstGeom prst="roundRect">
            <a:avLst/>
          </a:prstGeom>
          <a:gradFill flip="none" rotWithShape="1">
            <a:gsLst>
              <a:gs pos="0">
                <a:schemeClr val="bg1">
                  <a:lumMod val="97000"/>
                  <a:alpha val="99000"/>
                </a:schemeClr>
              </a:gs>
              <a:gs pos="100000">
                <a:schemeClr val="bg1"/>
              </a:gs>
              <a:gs pos="46000">
                <a:schemeClr val="accent2">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1" name="矩形: 圆角 510"/>
          <p:cNvSpPr/>
          <p:nvPr/>
        </p:nvSpPr>
        <p:spPr>
          <a:xfrm>
            <a:off x="8393113" y="3106738"/>
            <a:ext cx="723900" cy="266700"/>
          </a:xfrm>
          <a:prstGeom prst="roundRect">
            <a:avLst/>
          </a:prstGeom>
          <a:gradFill flip="none" rotWithShape="1">
            <a:gsLst>
              <a:gs pos="0">
                <a:schemeClr val="bg1">
                  <a:lumMod val="97000"/>
                  <a:alpha val="99000"/>
                </a:schemeClr>
              </a:gs>
              <a:gs pos="100000">
                <a:schemeClr val="bg1"/>
              </a:gs>
              <a:gs pos="46000">
                <a:schemeClr val="accent2">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矩形: 圆角 191"/>
          <p:cNvSpPr/>
          <p:nvPr/>
        </p:nvSpPr>
        <p:spPr>
          <a:xfrm>
            <a:off x="9218613" y="3106738"/>
            <a:ext cx="723900" cy="266700"/>
          </a:xfrm>
          <a:prstGeom prst="roundRect">
            <a:avLst/>
          </a:prstGeom>
          <a:gradFill flip="none" rotWithShape="1">
            <a:gsLst>
              <a:gs pos="0">
                <a:schemeClr val="bg1">
                  <a:lumMod val="97000"/>
                  <a:alpha val="99000"/>
                </a:schemeClr>
              </a:gs>
              <a:gs pos="100000">
                <a:schemeClr val="bg1"/>
              </a:gs>
              <a:gs pos="46000">
                <a:schemeClr val="accent2">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文本框 192"/>
          <p:cNvSpPr txBox="1"/>
          <p:nvPr/>
        </p:nvSpPr>
        <p:spPr>
          <a:xfrm>
            <a:off x="8412411" y="2772826"/>
            <a:ext cx="715714" cy="249299"/>
          </a:xfrm>
          <a:prstGeom prst="rect">
            <a:avLst/>
          </a:prstGeom>
          <a:noFill/>
          <a:effectLst/>
        </p:spPr>
        <p:txBody>
          <a:bodyPr wrap="square" lIns="86868" tIns="43434" rIns="86868" bIns="43434" rtlCol="0">
            <a:spAutoFit/>
          </a:bodyPr>
          <a:lstStyle/>
          <a:p>
            <a:pPr algn="ctr"/>
            <a:r>
              <a:rPr lang="en-US" altLang="zh-CN" sz="1000" dirty="0">
                <a:solidFill>
                  <a:schemeClr val="tx1">
                    <a:lumMod val="75000"/>
                    <a:lumOff val="25000"/>
                  </a:schemeClr>
                </a:solidFill>
                <a:latin typeface="+mn-ea"/>
              </a:rPr>
              <a:t>50+</a:t>
            </a:r>
            <a:r>
              <a:rPr lang="zh-CN" altLang="en-US" sz="1000" dirty="0">
                <a:solidFill>
                  <a:schemeClr val="tx1">
                    <a:lumMod val="75000"/>
                    <a:lumOff val="25000"/>
                  </a:schemeClr>
                </a:solidFill>
                <a:latin typeface="+mn-ea"/>
              </a:rPr>
              <a:t>岁</a:t>
            </a:r>
            <a:endParaRPr lang="en-US" altLang="zh-CN" sz="1000" dirty="0">
              <a:solidFill>
                <a:schemeClr val="tx1">
                  <a:lumMod val="75000"/>
                  <a:lumOff val="25000"/>
                </a:schemeClr>
              </a:solidFill>
              <a:latin typeface="+mn-ea"/>
            </a:endParaRPr>
          </a:p>
        </p:txBody>
      </p:sp>
      <p:sp>
        <p:nvSpPr>
          <p:cNvPr id="194" name="文本框 193"/>
          <p:cNvSpPr txBox="1"/>
          <p:nvPr/>
        </p:nvSpPr>
        <p:spPr>
          <a:xfrm>
            <a:off x="8309450" y="3134776"/>
            <a:ext cx="921636" cy="241605"/>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城市</a:t>
            </a:r>
            <a:r>
              <a:rPr lang="en-US" altLang="zh-CN" sz="1000" dirty="0">
                <a:solidFill>
                  <a:schemeClr val="tx1">
                    <a:lumMod val="75000"/>
                    <a:lumOff val="25000"/>
                  </a:schemeClr>
                </a:solidFill>
                <a:latin typeface="+mn-ea"/>
              </a:rPr>
              <a:t>/</a:t>
            </a:r>
            <a:r>
              <a:rPr lang="zh-CN" altLang="en-US" sz="1000" dirty="0">
                <a:solidFill>
                  <a:schemeClr val="tx1">
                    <a:lumMod val="75000"/>
                    <a:lumOff val="25000"/>
                  </a:schemeClr>
                </a:solidFill>
                <a:latin typeface="+mn-ea"/>
              </a:rPr>
              <a:t>郊区</a:t>
            </a:r>
            <a:endParaRPr lang="en-US" altLang="zh-CN" sz="1000" dirty="0">
              <a:solidFill>
                <a:schemeClr val="tx1">
                  <a:lumMod val="75000"/>
                  <a:lumOff val="25000"/>
                </a:schemeClr>
              </a:solidFill>
              <a:latin typeface="+mn-ea"/>
            </a:endParaRPr>
          </a:p>
        </p:txBody>
      </p:sp>
      <p:sp>
        <p:nvSpPr>
          <p:cNvPr id="195" name="文本框 194"/>
          <p:cNvSpPr txBox="1"/>
          <p:nvPr/>
        </p:nvSpPr>
        <p:spPr>
          <a:xfrm>
            <a:off x="9220448" y="2772826"/>
            <a:ext cx="715714" cy="249299"/>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已退休</a:t>
            </a:r>
            <a:endParaRPr lang="en-US" altLang="zh-CN" sz="1000" dirty="0">
              <a:solidFill>
                <a:schemeClr val="tx1">
                  <a:lumMod val="75000"/>
                  <a:lumOff val="25000"/>
                </a:schemeClr>
              </a:solidFill>
              <a:latin typeface="+mn-ea"/>
            </a:endParaRPr>
          </a:p>
        </p:txBody>
      </p:sp>
      <p:sp>
        <p:nvSpPr>
          <p:cNvPr id="196" name="文本框 195"/>
          <p:cNvSpPr txBox="1"/>
          <p:nvPr/>
        </p:nvSpPr>
        <p:spPr>
          <a:xfrm>
            <a:off x="9220448" y="3134776"/>
            <a:ext cx="715714" cy="241605"/>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收入稳定</a:t>
            </a:r>
            <a:endParaRPr lang="en-US" altLang="zh-CN" sz="1000" dirty="0">
              <a:solidFill>
                <a:schemeClr val="tx1">
                  <a:lumMod val="75000"/>
                  <a:lumOff val="25000"/>
                </a:schemeClr>
              </a:solidFill>
              <a:latin typeface="+mn-ea"/>
            </a:endParaRPr>
          </a:p>
        </p:txBody>
      </p:sp>
      <p:sp>
        <p:nvSpPr>
          <p:cNvPr id="197" name="文本框 196"/>
          <p:cNvSpPr txBox="1"/>
          <p:nvPr/>
        </p:nvSpPr>
        <p:spPr>
          <a:xfrm>
            <a:off x="8404225" y="3695184"/>
            <a:ext cx="1552575" cy="553998"/>
          </a:xfrm>
          <a:prstGeom prst="rect">
            <a:avLst/>
          </a:prstGeom>
          <a:noFill/>
        </p:spPr>
        <p:txBody>
          <a:bodyPr wrap="square">
            <a:spAutoFit/>
          </a:bodyPr>
          <a:lstStyle/>
          <a:p>
            <a:pPr algn="just"/>
            <a:r>
              <a:rPr lang="zh-CN" altLang="en-US" sz="1000" b="0" i="0" dirty="0">
                <a:solidFill>
                  <a:srgbClr val="334155"/>
                </a:solidFill>
                <a:effectLst/>
                <a:latin typeface="system-ui"/>
              </a:rPr>
              <a:t>注重实用、安全、舒适，对新潮、时尚的追求不那么强烈。</a:t>
            </a:r>
            <a:endParaRPr lang="zh-CN" altLang="en-US" sz="1000" dirty="0"/>
          </a:p>
        </p:txBody>
      </p:sp>
      <p:sp>
        <p:nvSpPr>
          <p:cNvPr id="198" name="文本框 197"/>
          <p:cNvSpPr txBox="1"/>
          <p:nvPr/>
        </p:nvSpPr>
        <p:spPr>
          <a:xfrm>
            <a:off x="8404225" y="4544270"/>
            <a:ext cx="1552575" cy="553998"/>
          </a:xfrm>
          <a:prstGeom prst="rect">
            <a:avLst/>
          </a:prstGeom>
          <a:noFill/>
        </p:spPr>
        <p:txBody>
          <a:bodyPr wrap="square">
            <a:spAutoFit/>
          </a:bodyPr>
          <a:lstStyle/>
          <a:p>
            <a:pPr algn="just"/>
            <a:r>
              <a:rPr lang="zh-CN" altLang="en-US" sz="1000" b="0" i="0" dirty="0">
                <a:solidFill>
                  <a:srgbClr val="334155"/>
                </a:solidFill>
                <a:effectLst/>
                <a:latin typeface="system-ui"/>
              </a:rPr>
              <a:t>喜欢逛超市、购物中心，注重购买日常生活用品、保健品、医疗用品等。</a:t>
            </a:r>
            <a:endParaRPr lang="zh-CN" altLang="en-US" sz="1000" dirty="0"/>
          </a:p>
        </p:txBody>
      </p:sp>
      <p:sp>
        <p:nvSpPr>
          <p:cNvPr id="199" name="文本框 198"/>
          <p:cNvSpPr txBox="1"/>
          <p:nvPr/>
        </p:nvSpPr>
        <p:spPr>
          <a:xfrm>
            <a:off x="8404225" y="5375213"/>
            <a:ext cx="1552575" cy="553998"/>
          </a:xfrm>
          <a:prstGeom prst="rect">
            <a:avLst/>
          </a:prstGeom>
          <a:noFill/>
        </p:spPr>
        <p:txBody>
          <a:bodyPr wrap="square">
            <a:spAutoFit/>
          </a:bodyPr>
          <a:lstStyle/>
          <a:p>
            <a:pPr algn="just"/>
            <a:r>
              <a:rPr lang="zh-CN" altLang="en-US" sz="1000" b="0" i="0" dirty="0">
                <a:solidFill>
                  <a:srgbClr val="334155"/>
                </a:solidFill>
                <a:effectLst/>
                <a:latin typeface="system-ui"/>
              </a:rPr>
              <a:t>注重品质和安全，对品牌的认知度和信任度较高。</a:t>
            </a:r>
            <a:endParaRPr lang="zh-CN" altLang="en-US" sz="1000" dirty="0"/>
          </a:p>
        </p:txBody>
      </p:sp>
      <p:sp>
        <p:nvSpPr>
          <p:cNvPr id="203" name="文本框 202"/>
          <p:cNvSpPr txBox="1"/>
          <p:nvPr/>
        </p:nvSpPr>
        <p:spPr>
          <a:xfrm>
            <a:off x="8404224" y="6243479"/>
            <a:ext cx="709296" cy="246221"/>
          </a:xfrm>
          <a:prstGeom prst="rect">
            <a:avLst/>
          </a:prstGeom>
          <a:noFill/>
        </p:spPr>
        <p:txBody>
          <a:bodyPr wrap="square">
            <a:spAutoFit/>
          </a:bodyPr>
          <a:lstStyle/>
          <a:p>
            <a:pPr algn="just"/>
            <a:r>
              <a:rPr lang="zh-CN" altLang="en-US" sz="1000" dirty="0">
                <a:solidFill>
                  <a:srgbClr val="334155"/>
                </a:solidFill>
                <a:latin typeface="system-ui"/>
              </a:rPr>
              <a:t>电视购物</a:t>
            </a:r>
            <a:endParaRPr lang="zh-CN" altLang="en-US" sz="1000" dirty="0"/>
          </a:p>
        </p:txBody>
      </p:sp>
      <p:sp>
        <p:nvSpPr>
          <p:cNvPr id="204" name="矩形: 圆角 203"/>
          <p:cNvSpPr/>
          <p:nvPr/>
        </p:nvSpPr>
        <p:spPr>
          <a:xfrm>
            <a:off x="10308998" y="2755900"/>
            <a:ext cx="723900" cy="266700"/>
          </a:xfrm>
          <a:prstGeom prst="roundRect">
            <a:avLst/>
          </a:prstGeom>
          <a:gradFill flip="none" rotWithShape="1">
            <a:gsLst>
              <a:gs pos="0">
                <a:schemeClr val="bg1">
                  <a:lumMod val="97000"/>
                  <a:alpha val="99000"/>
                </a:schemeClr>
              </a:gs>
              <a:gs pos="100000">
                <a:schemeClr val="bg1"/>
              </a:gs>
              <a:gs pos="46000">
                <a:schemeClr val="accent2">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矩形: 圆角 204"/>
          <p:cNvSpPr/>
          <p:nvPr/>
        </p:nvSpPr>
        <p:spPr>
          <a:xfrm>
            <a:off x="11134498" y="2755900"/>
            <a:ext cx="723900" cy="266700"/>
          </a:xfrm>
          <a:prstGeom prst="roundRect">
            <a:avLst/>
          </a:prstGeom>
          <a:gradFill flip="none" rotWithShape="1">
            <a:gsLst>
              <a:gs pos="0">
                <a:schemeClr val="bg1">
                  <a:lumMod val="97000"/>
                  <a:alpha val="99000"/>
                </a:schemeClr>
              </a:gs>
              <a:gs pos="100000">
                <a:schemeClr val="bg1"/>
              </a:gs>
              <a:gs pos="46000">
                <a:schemeClr val="accent2">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圆角 208"/>
          <p:cNvSpPr/>
          <p:nvPr/>
        </p:nvSpPr>
        <p:spPr>
          <a:xfrm>
            <a:off x="10308998" y="3106738"/>
            <a:ext cx="723900" cy="266700"/>
          </a:xfrm>
          <a:prstGeom prst="roundRect">
            <a:avLst/>
          </a:prstGeom>
          <a:gradFill flip="none" rotWithShape="1">
            <a:gsLst>
              <a:gs pos="0">
                <a:schemeClr val="bg1">
                  <a:lumMod val="97000"/>
                  <a:alpha val="99000"/>
                </a:schemeClr>
              </a:gs>
              <a:gs pos="100000">
                <a:schemeClr val="bg1"/>
              </a:gs>
              <a:gs pos="46000">
                <a:schemeClr val="accent2">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圆角 209"/>
          <p:cNvSpPr/>
          <p:nvPr/>
        </p:nvSpPr>
        <p:spPr>
          <a:xfrm>
            <a:off x="11134498" y="3106738"/>
            <a:ext cx="723900" cy="266700"/>
          </a:xfrm>
          <a:prstGeom prst="roundRect">
            <a:avLst/>
          </a:prstGeom>
          <a:gradFill flip="none" rotWithShape="1">
            <a:gsLst>
              <a:gs pos="0">
                <a:schemeClr val="bg1">
                  <a:lumMod val="97000"/>
                  <a:alpha val="99000"/>
                </a:schemeClr>
              </a:gs>
              <a:gs pos="100000">
                <a:schemeClr val="bg1"/>
              </a:gs>
              <a:gs pos="46000">
                <a:schemeClr val="accent2">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文本框 210"/>
          <p:cNvSpPr txBox="1"/>
          <p:nvPr/>
        </p:nvSpPr>
        <p:spPr>
          <a:xfrm>
            <a:off x="10328296" y="2772826"/>
            <a:ext cx="715714" cy="249299"/>
          </a:xfrm>
          <a:prstGeom prst="rect">
            <a:avLst/>
          </a:prstGeom>
          <a:noFill/>
          <a:effectLst/>
        </p:spPr>
        <p:txBody>
          <a:bodyPr wrap="square" lIns="86868" tIns="43434" rIns="86868" bIns="43434" rtlCol="0">
            <a:spAutoFit/>
          </a:bodyPr>
          <a:lstStyle/>
          <a:p>
            <a:pPr algn="ctr"/>
            <a:r>
              <a:rPr lang="en-US" altLang="zh-CN" sz="1000" dirty="0">
                <a:solidFill>
                  <a:schemeClr val="tx1">
                    <a:lumMod val="75000"/>
                    <a:lumOff val="25000"/>
                  </a:schemeClr>
                </a:solidFill>
                <a:latin typeface="+mn-ea"/>
              </a:rPr>
              <a:t>20-50</a:t>
            </a:r>
            <a:r>
              <a:rPr lang="zh-CN" altLang="en-US" sz="1000" dirty="0">
                <a:solidFill>
                  <a:schemeClr val="tx1">
                    <a:lumMod val="75000"/>
                    <a:lumOff val="25000"/>
                  </a:schemeClr>
                </a:solidFill>
                <a:latin typeface="+mn-ea"/>
              </a:rPr>
              <a:t>岁</a:t>
            </a:r>
            <a:endParaRPr lang="en-US" altLang="zh-CN" sz="1000" dirty="0">
              <a:solidFill>
                <a:schemeClr val="tx1">
                  <a:lumMod val="75000"/>
                  <a:lumOff val="25000"/>
                </a:schemeClr>
              </a:solidFill>
              <a:latin typeface="+mn-ea"/>
            </a:endParaRPr>
          </a:p>
        </p:txBody>
      </p:sp>
      <p:sp>
        <p:nvSpPr>
          <p:cNvPr id="212" name="文本框 211"/>
          <p:cNvSpPr txBox="1"/>
          <p:nvPr/>
        </p:nvSpPr>
        <p:spPr>
          <a:xfrm>
            <a:off x="10328296" y="3134776"/>
            <a:ext cx="715714" cy="241605"/>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收入一般</a:t>
            </a:r>
            <a:endParaRPr lang="en-US" altLang="zh-CN" sz="1000" dirty="0">
              <a:solidFill>
                <a:schemeClr val="tx1">
                  <a:lumMod val="75000"/>
                  <a:lumOff val="25000"/>
                </a:schemeClr>
              </a:solidFill>
              <a:latin typeface="+mn-ea"/>
            </a:endParaRPr>
          </a:p>
        </p:txBody>
      </p:sp>
      <p:sp>
        <p:nvSpPr>
          <p:cNvPr id="213" name="文本框 212"/>
          <p:cNvSpPr txBox="1"/>
          <p:nvPr/>
        </p:nvSpPr>
        <p:spPr>
          <a:xfrm>
            <a:off x="11136333" y="2772826"/>
            <a:ext cx="715714" cy="241605"/>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城市人群</a:t>
            </a:r>
            <a:endParaRPr lang="en-US" altLang="zh-CN" sz="1000" dirty="0">
              <a:solidFill>
                <a:schemeClr val="tx1">
                  <a:lumMod val="75000"/>
                  <a:lumOff val="25000"/>
                </a:schemeClr>
              </a:solidFill>
              <a:latin typeface="+mn-ea"/>
            </a:endParaRPr>
          </a:p>
        </p:txBody>
      </p:sp>
      <p:sp>
        <p:nvSpPr>
          <p:cNvPr id="214" name="文本框 213"/>
          <p:cNvSpPr txBox="1"/>
          <p:nvPr/>
        </p:nvSpPr>
        <p:spPr>
          <a:xfrm>
            <a:off x="11136333" y="3134776"/>
            <a:ext cx="715714" cy="249299"/>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性价比</a:t>
            </a:r>
            <a:endParaRPr lang="en-US" altLang="zh-CN" sz="1000" dirty="0">
              <a:solidFill>
                <a:schemeClr val="tx1">
                  <a:lumMod val="75000"/>
                  <a:lumOff val="25000"/>
                </a:schemeClr>
              </a:solidFill>
              <a:latin typeface="+mn-ea"/>
            </a:endParaRPr>
          </a:p>
        </p:txBody>
      </p:sp>
      <p:sp>
        <p:nvSpPr>
          <p:cNvPr id="215" name="文本框 214"/>
          <p:cNvSpPr txBox="1"/>
          <p:nvPr/>
        </p:nvSpPr>
        <p:spPr>
          <a:xfrm>
            <a:off x="10320110" y="3695184"/>
            <a:ext cx="1552575" cy="553998"/>
          </a:xfrm>
          <a:prstGeom prst="rect">
            <a:avLst/>
          </a:prstGeom>
          <a:noFill/>
        </p:spPr>
        <p:txBody>
          <a:bodyPr wrap="square">
            <a:spAutoFit/>
          </a:bodyPr>
          <a:lstStyle/>
          <a:p>
            <a:pPr algn="just"/>
            <a:r>
              <a:rPr lang="zh-CN" altLang="en-US" sz="1000" b="0" i="0" dirty="0">
                <a:solidFill>
                  <a:srgbClr val="334155"/>
                </a:solidFill>
                <a:effectLst/>
                <a:latin typeface="system-ui"/>
              </a:rPr>
              <a:t>注重实惠、性价比、实用性，追求物超所值的消费体验。</a:t>
            </a:r>
            <a:endParaRPr lang="zh-CN" altLang="en-US" sz="1000" dirty="0"/>
          </a:p>
        </p:txBody>
      </p:sp>
      <p:sp>
        <p:nvSpPr>
          <p:cNvPr id="216" name="文本框 215"/>
          <p:cNvSpPr txBox="1"/>
          <p:nvPr/>
        </p:nvSpPr>
        <p:spPr>
          <a:xfrm>
            <a:off x="10320110" y="4544270"/>
            <a:ext cx="1552575" cy="553998"/>
          </a:xfrm>
          <a:prstGeom prst="rect">
            <a:avLst/>
          </a:prstGeom>
          <a:noFill/>
        </p:spPr>
        <p:txBody>
          <a:bodyPr wrap="square">
            <a:spAutoFit/>
          </a:bodyPr>
          <a:lstStyle/>
          <a:p>
            <a:pPr algn="just"/>
            <a:r>
              <a:rPr lang="zh-CN" altLang="en-US" sz="1000" b="0" i="0" dirty="0">
                <a:solidFill>
                  <a:srgbClr val="334155"/>
                </a:solidFill>
                <a:effectLst/>
                <a:latin typeface="system-ui"/>
              </a:rPr>
              <a:t>喜欢逛超市、便利店、小商品市场等，注重购买实用、经济的商品。</a:t>
            </a:r>
            <a:endParaRPr lang="zh-CN" altLang="en-US" sz="1000" dirty="0"/>
          </a:p>
        </p:txBody>
      </p:sp>
      <p:sp>
        <p:nvSpPr>
          <p:cNvPr id="217" name="文本框 216"/>
          <p:cNvSpPr txBox="1"/>
          <p:nvPr/>
        </p:nvSpPr>
        <p:spPr>
          <a:xfrm>
            <a:off x="10320110" y="5375213"/>
            <a:ext cx="1552575" cy="553998"/>
          </a:xfrm>
          <a:prstGeom prst="rect">
            <a:avLst/>
          </a:prstGeom>
          <a:noFill/>
        </p:spPr>
        <p:txBody>
          <a:bodyPr wrap="square">
            <a:spAutoFit/>
          </a:bodyPr>
          <a:lstStyle/>
          <a:p>
            <a:pPr algn="just"/>
            <a:r>
              <a:rPr lang="zh-CN" altLang="en-US" sz="1000" b="0" i="0" dirty="0">
                <a:solidFill>
                  <a:srgbClr val="334155"/>
                </a:solidFill>
                <a:effectLst/>
                <a:latin typeface="system-ui"/>
              </a:rPr>
              <a:t>注重价格、性价比和品质，更愿意购买平价品牌和实惠品牌。</a:t>
            </a:r>
            <a:endParaRPr lang="zh-CN" altLang="en-US" sz="1000" dirty="0"/>
          </a:p>
        </p:txBody>
      </p:sp>
      <p:pic>
        <p:nvPicPr>
          <p:cNvPr id="218" name="图片 217"/>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69774" y1="21837" x2="69774" y2="21837"/>
                        <a14:foregroundMark x1="69774" y1="21837" x2="76695" y2="37088"/>
                        <a14:foregroundMark x1="69350" y1="39688" x2="68644" y2="35875"/>
                        <a14:foregroundMark x1="42232" y1="61179" x2="39407" y2="59445"/>
                      </a14:backgroundRemoval>
                    </a14:imgEffect>
                  </a14:imgLayer>
                </a14:imgProps>
              </a:ext>
            </a:extLst>
          </a:blip>
          <a:stretch>
            <a:fillRect/>
          </a:stretch>
        </p:blipFill>
        <p:spPr>
          <a:xfrm>
            <a:off x="10871846" y="6222740"/>
            <a:ext cx="327571" cy="266960"/>
          </a:xfrm>
          <a:prstGeom prst="rect">
            <a:avLst/>
          </a:prstGeom>
        </p:spPr>
      </p:pic>
      <p:pic>
        <p:nvPicPr>
          <p:cNvPr id="219" name="图片 218"/>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65399" y1="75465" x2="55894" y2="82900"/>
                        <a14:foregroundMark x1="38023" y1="55390" x2="28897" y2="65799"/>
                        <a14:foregroundMark x1="38023" y1="55019" x2="30798" y2="64312"/>
                        <a14:foregroundMark x1="65779" y1="60967" x2="47148" y2="86617"/>
                        <a14:foregroundMark x1="47148" y1="86617" x2="54753" y2="85874"/>
                        <a14:foregroundMark x1="61597" y1="61710" x2="52471" y2="81784"/>
                        <a14:foregroundMark x1="46388" y1="86617" x2="45247" y2="88848"/>
                        <a14:foregroundMark x1="45627" y1="89591" x2="51331" y2="89219"/>
                      </a14:backgroundRemoval>
                    </a14:imgEffect>
                  </a14:imgLayer>
                </a14:imgProps>
              </a:ext>
            </a:extLst>
          </a:blip>
          <a:stretch>
            <a:fillRect/>
          </a:stretch>
        </p:blipFill>
        <p:spPr>
          <a:xfrm>
            <a:off x="11282483" y="6212874"/>
            <a:ext cx="241936" cy="247455"/>
          </a:xfrm>
          <a:prstGeom prst="rect">
            <a:avLst/>
          </a:prstGeom>
        </p:spPr>
      </p:pic>
      <p:sp>
        <p:nvSpPr>
          <p:cNvPr id="221" name="文本框 220"/>
          <p:cNvSpPr txBox="1"/>
          <p:nvPr/>
        </p:nvSpPr>
        <p:spPr>
          <a:xfrm>
            <a:off x="10320109" y="6243479"/>
            <a:ext cx="579666" cy="246221"/>
          </a:xfrm>
          <a:prstGeom prst="rect">
            <a:avLst/>
          </a:prstGeom>
          <a:noFill/>
        </p:spPr>
        <p:txBody>
          <a:bodyPr wrap="square">
            <a:spAutoFit/>
          </a:bodyPr>
          <a:lstStyle/>
          <a:p>
            <a:pPr algn="just"/>
            <a:r>
              <a:rPr lang="zh-CN" altLang="en-US" sz="1000" dirty="0">
                <a:solidFill>
                  <a:srgbClr val="334155"/>
                </a:solidFill>
                <a:latin typeface="system-ui"/>
              </a:rPr>
              <a:t>小超市</a:t>
            </a:r>
            <a:endParaRPr lang="zh-CN" altLang="en-US" sz="1000" dirty="0"/>
          </a:p>
        </p:txBody>
      </p:sp>
      <p:sp>
        <p:nvSpPr>
          <p:cNvPr id="222" name="文本框 221"/>
          <p:cNvSpPr txBox="1"/>
          <p:nvPr/>
        </p:nvSpPr>
        <p:spPr>
          <a:xfrm>
            <a:off x="2745418" y="1023182"/>
            <a:ext cx="830677" cy="276999"/>
          </a:xfrm>
          <a:prstGeom prst="rect">
            <a:avLst/>
          </a:prstGeom>
          <a:noFill/>
        </p:spPr>
        <p:txBody>
          <a:bodyPr wrap="none" rtlCol="0">
            <a:spAutoFit/>
          </a:bodyPr>
          <a:lstStyle>
            <a:defPPr>
              <a:defRPr lang="zh-CN"/>
            </a:defPPr>
            <a:lvl1pPr>
              <a:defRPr sz="1600">
                <a:solidFill>
                  <a:schemeClr val="accent1"/>
                </a:solidFill>
              </a:defRPr>
            </a:lvl1pPr>
          </a:lstStyle>
          <a:p>
            <a:pPr algn="ctr"/>
            <a:r>
              <a:rPr lang="zh-CN" altLang="en-US" sz="1200" dirty="0"/>
              <a:t>核心人群</a:t>
            </a:r>
            <a:endParaRPr lang="zh-CN" altLang="en-US" sz="1200" dirty="0"/>
          </a:p>
        </p:txBody>
      </p:sp>
      <p:cxnSp>
        <p:nvCxnSpPr>
          <p:cNvPr id="223" name="直接箭头连接符 222"/>
          <p:cNvCxnSpPr/>
          <p:nvPr/>
        </p:nvCxnSpPr>
        <p:spPr>
          <a:xfrm>
            <a:off x="3606800" y="1139530"/>
            <a:ext cx="2603500" cy="0"/>
          </a:xfrm>
          <a:prstGeom prst="straightConnector1">
            <a:avLst/>
          </a:prstGeom>
          <a:ln>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4" name="直接箭头连接符 223"/>
          <p:cNvCxnSpPr/>
          <p:nvPr/>
        </p:nvCxnSpPr>
        <p:spPr>
          <a:xfrm flipH="1">
            <a:off x="373063" y="1139530"/>
            <a:ext cx="2357437" cy="0"/>
          </a:xfrm>
          <a:prstGeom prst="straightConnector1">
            <a:avLst/>
          </a:prstGeom>
          <a:ln>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9" name="文本框 228"/>
          <p:cNvSpPr txBox="1"/>
          <p:nvPr/>
        </p:nvSpPr>
        <p:spPr>
          <a:xfrm>
            <a:off x="8551848" y="1023182"/>
            <a:ext cx="800219" cy="276999"/>
          </a:xfrm>
          <a:prstGeom prst="rect">
            <a:avLst/>
          </a:prstGeom>
          <a:noFill/>
        </p:spPr>
        <p:txBody>
          <a:bodyPr wrap="none" rtlCol="0">
            <a:spAutoFit/>
          </a:bodyPr>
          <a:lstStyle>
            <a:defPPr>
              <a:defRPr lang="zh-CN"/>
            </a:defPPr>
            <a:lvl1pPr>
              <a:defRPr sz="1600">
                <a:solidFill>
                  <a:schemeClr val="accent1"/>
                </a:solidFill>
              </a:defRPr>
            </a:lvl1pPr>
          </a:lstStyle>
          <a:p>
            <a:pPr algn="ctr"/>
            <a:r>
              <a:rPr lang="zh-CN" altLang="en-US" sz="1200" dirty="0">
                <a:solidFill>
                  <a:schemeClr val="accent2"/>
                </a:solidFill>
              </a:rPr>
              <a:t>蓝海人群</a:t>
            </a:r>
            <a:endParaRPr lang="zh-CN" altLang="en-US" sz="1200" dirty="0">
              <a:solidFill>
                <a:schemeClr val="accent2"/>
              </a:solidFill>
            </a:endParaRPr>
          </a:p>
        </p:txBody>
      </p:sp>
      <p:cxnSp>
        <p:nvCxnSpPr>
          <p:cNvPr id="230" name="直接箭头连接符 229"/>
          <p:cNvCxnSpPr/>
          <p:nvPr/>
        </p:nvCxnSpPr>
        <p:spPr>
          <a:xfrm>
            <a:off x="9398000" y="1139530"/>
            <a:ext cx="2489200" cy="0"/>
          </a:xfrm>
          <a:prstGeom prst="straightConnector1">
            <a:avLst/>
          </a:prstGeom>
          <a:ln>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1" name="直接箭头连接符 230"/>
          <p:cNvCxnSpPr/>
          <p:nvPr/>
        </p:nvCxnSpPr>
        <p:spPr>
          <a:xfrm flipH="1">
            <a:off x="6311900" y="1139530"/>
            <a:ext cx="2209800" cy="0"/>
          </a:xfrm>
          <a:prstGeom prst="straightConnector1">
            <a:avLst/>
          </a:prstGeom>
          <a:ln>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0" name="文本框 239"/>
          <p:cNvSpPr txBox="1"/>
          <p:nvPr/>
        </p:nvSpPr>
        <p:spPr>
          <a:xfrm>
            <a:off x="6920139" y="6243479"/>
            <a:ext cx="826862" cy="246221"/>
          </a:xfrm>
          <a:prstGeom prst="rect">
            <a:avLst/>
          </a:prstGeom>
          <a:noFill/>
        </p:spPr>
        <p:txBody>
          <a:bodyPr wrap="square">
            <a:spAutoFit/>
          </a:bodyPr>
          <a:lstStyle/>
          <a:p>
            <a:pPr algn="just"/>
            <a:r>
              <a:rPr lang="zh-CN" altLang="en-US" sz="1000" dirty="0">
                <a:solidFill>
                  <a:srgbClr val="334155"/>
                </a:solidFill>
                <a:latin typeface="system-ui"/>
              </a:rPr>
              <a:t>五星级酒店</a:t>
            </a:r>
            <a:endParaRPr lang="zh-CN" altLang="en-US" sz="1000" dirty="0"/>
          </a:p>
        </p:txBody>
      </p:sp>
      <p:sp>
        <p:nvSpPr>
          <p:cNvPr id="243" name="文本框 242"/>
          <p:cNvSpPr txBox="1"/>
          <p:nvPr/>
        </p:nvSpPr>
        <p:spPr>
          <a:xfrm>
            <a:off x="9026524" y="6243479"/>
            <a:ext cx="442913" cy="246221"/>
          </a:xfrm>
          <a:prstGeom prst="rect">
            <a:avLst/>
          </a:prstGeom>
          <a:noFill/>
        </p:spPr>
        <p:txBody>
          <a:bodyPr wrap="square">
            <a:spAutoFit/>
          </a:bodyPr>
          <a:lstStyle/>
          <a:p>
            <a:pPr algn="just"/>
            <a:r>
              <a:rPr lang="zh-CN" altLang="en-US" sz="1000" dirty="0">
                <a:solidFill>
                  <a:srgbClr val="334155"/>
                </a:solidFill>
                <a:latin typeface="system-ui"/>
              </a:rPr>
              <a:t>超市</a:t>
            </a:r>
            <a:endParaRPr lang="zh-CN" altLang="en-US" sz="10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220435" y="475734"/>
            <a:ext cx="6193065"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57 </a:t>
            </a:r>
            <a:r>
              <a:rPr lang="zh-CN" altLang="en-US" dirty="0"/>
              <a:t>品牌营销工作流程 </a:t>
            </a:r>
            <a:r>
              <a:rPr lang="en-US" altLang="zh-CN" dirty="0"/>
              <a:t>/ PDCA </a:t>
            </a:r>
            <a:r>
              <a:rPr lang="zh-CN" altLang="en-US" dirty="0"/>
              <a:t>循环工作方法</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pic>
        <p:nvPicPr>
          <p:cNvPr id="451" name="图片 450"/>
          <p:cNvPicPr>
            <a:picLocks noChangeAspect="1"/>
          </p:cNvPicPr>
          <p:nvPr/>
        </p:nvPicPr>
        <p:blipFill rotWithShape="1">
          <a:blip r:embed="rId1"/>
          <a:srcRect l="36442" r="36442"/>
          <a:stretch>
            <a:fillRect/>
          </a:stretch>
        </p:blipFill>
        <p:spPr>
          <a:xfrm>
            <a:off x="5119184" y="5269287"/>
            <a:ext cx="1953632" cy="611458"/>
          </a:xfrm>
          <a:prstGeom prst="rect">
            <a:avLst/>
          </a:prstGeom>
        </p:spPr>
      </p:pic>
      <p:sp>
        <p:nvSpPr>
          <p:cNvPr id="40" name="任意多边形: 形状 39"/>
          <p:cNvSpPr/>
          <p:nvPr/>
        </p:nvSpPr>
        <p:spPr>
          <a:xfrm rot="19566226">
            <a:off x="4327971" y="2066949"/>
            <a:ext cx="2113030" cy="1020885"/>
          </a:xfrm>
          <a:custGeom>
            <a:avLst/>
            <a:gdLst>
              <a:gd name="connsiteX0" fmla="*/ 1241011 w 2113030"/>
              <a:gd name="connsiteY0" fmla="*/ 766 h 1020885"/>
              <a:gd name="connsiteX1" fmla="*/ 1931044 w 2113030"/>
              <a:gd name="connsiteY1" fmla="*/ 188998 h 1020885"/>
              <a:gd name="connsiteX2" fmla="*/ 2038420 w 2113030"/>
              <a:gd name="connsiteY2" fmla="*/ 254872 h 1020885"/>
              <a:gd name="connsiteX3" fmla="*/ 2095836 w 2113030"/>
              <a:gd name="connsiteY3" fmla="*/ 171791 h 1020885"/>
              <a:gd name="connsiteX4" fmla="*/ 2113030 w 2113030"/>
              <a:gd name="connsiteY4" fmla="*/ 818914 h 1020885"/>
              <a:gd name="connsiteX5" fmla="*/ 1588900 w 2113030"/>
              <a:gd name="connsiteY5" fmla="*/ 905327 h 1020885"/>
              <a:gd name="connsiteX6" fmla="*/ 1653684 w 2113030"/>
              <a:gd name="connsiteY6" fmla="*/ 811584 h 1020885"/>
              <a:gd name="connsiteX7" fmla="*/ 1590351 w 2113030"/>
              <a:gd name="connsiteY7" fmla="*/ 773755 h 1020885"/>
              <a:gd name="connsiteX8" fmla="*/ 543487 w 2113030"/>
              <a:gd name="connsiteY8" fmla="*/ 1020885 h 1020885"/>
              <a:gd name="connsiteX9" fmla="*/ 464950 w 2113030"/>
              <a:gd name="connsiteY9" fmla="*/ 594175 h 1020885"/>
              <a:gd name="connsiteX10" fmla="*/ 0 w 2113030"/>
              <a:gd name="connsiteY10" fmla="*/ 605678 h 1020885"/>
              <a:gd name="connsiteX11" fmla="*/ 1241011 w 2113030"/>
              <a:gd name="connsiteY11" fmla="*/ 766 h 10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3030" h="1020885">
                <a:moveTo>
                  <a:pt x="1241011" y="766"/>
                </a:moveTo>
                <a:cubicBezTo>
                  <a:pt x="1477911" y="8253"/>
                  <a:pt x="1715229" y="70628"/>
                  <a:pt x="1931044" y="188998"/>
                </a:cubicBezTo>
                <a:lnTo>
                  <a:pt x="2038420" y="254872"/>
                </a:lnTo>
                <a:lnTo>
                  <a:pt x="2095836" y="171791"/>
                </a:lnTo>
                <a:lnTo>
                  <a:pt x="2113030" y="818914"/>
                </a:lnTo>
                <a:lnTo>
                  <a:pt x="1588900" y="905327"/>
                </a:lnTo>
                <a:lnTo>
                  <a:pt x="1653684" y="811584"/>
                </a:lnTo>
                <a:lnTo>
                  <a:pt x="1590351" y="773755"/>
                </a:lnTo>
                <a:cubicBezTo>
                  <a:pt x="1236350" y="589629"/>
                  <a:pt x="706551" y="701189"/>
                  <a:pt x="543487" y="1020885"/>
                </a:cubicBezTo>
                <a:lnTo>
                  <a:pt x="464950" y="594175"/>
                </a:lnTo>
                <a:lnTo>
                  <a:pt x="0" y="605678"/>
                </a:lnTo>
                <a:cubicBezTo>
                  <a:pt x="295084" y="190377"/>
                  <a:pt x="767211" y="-14207"/>
                  <a:pt x="1241011" y="766"/>
                </a:cubicBezTo>
                <a:close/>
              </a:path>
            </a:pathLst>
          </a:custGeom>
          <a:gradFill flip="none" rotWithShape="1">
            <a:gsLst>
              <a:gs pos="23000">
                <a:schemeClr val="accent1"/>
              </a:gs>
              <a:gs pos="100000">
                <a:schemeClr val="accent1">
                  <a:lumMod val="60000"/>
                  <a:lumOff val="40000"/>
                </a:schemeClr>
              </a:gs>
            </a:gsLst>
            <a:lin ang="10800000" scaled="1"/>
            <a:tileRect/>
          </a:gradFill>
          <a:ln w="9525">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 name="Freeform 39++"/>
          <p:cNvSpPr/>
          <p:nvPr/>
        </p:nvSpPr>
        <p:spPr>
          <a:xfrm rot="14166226">
            <a:off x="4232440" y="3626191"/>
            <a:ext cx="2113030" cy="1020885"/>
          </a:xfrm>
          <a:custGeom>
            <a:avLst/>
            <a:gdLst>
              <a:gd name="connsiteX0" fmla="*/ 1241011 w 2113030"/>
              <a:gd name="connsiteY0" fmla="*/ 766 h 1020885"/>
              <a:gd name="connsiteX1" fmla="*/ 1931044 w 2113030"/>
              <a:gd name="connsiteY1" fmla="*/ 188998 h 1020885"/>
              <a:gd name="connsiteX2" fmla="*/ 2038420 w 2113030"/>
              <a:gd name="connsiteY2" fmla="*/ 254872 h 1020885"/>
              <a:gd name="connsiteX3" fmla="*/ 2095836 w 2113030"/>
              <a:gd name="connsiteY3" fmla="*/ 171791 h 1020885"/>
              <a:gd name="connsiteX4" fmla="*/ 2113030 w 2113030"/>
              <a:gd name="connsiteY4" fmla="*/ 818914 h 1020885"/>
              <a:gd name="connsiteX5" fmla="*/ 1588900 w 2113030"/>
              <a:gd name="connsiteY5" fmla="*/ 905327 h 1020885"/>
              <a:gd name="connsiteX6" fmla="*/ 1653684 w 2113030"/>
              <a:gd name="connsiteY6" fmla="*/ 811584 h 1020885"/>
              <a:gd name="connsiteX7" fmla="*/ 1590351 w 2113030"/>
              <a:gd name="connsiteY7" fmla="*/ 773755 h 1020885"/>
              <a:gd name="connsiteX8" fmla="*/ 543487 w 2113030"/>
              <a:gd name="connsiteY8" fmla="*/ 1020885 h 1020885"/>
              <a:gd name="connsiteX9" fmla="*/ 464950 w 2113030"/>
              <a:gd name="connsiteY9" fmla="*/ 594175 h 1020885"/>
              <a:gd name="connsiteX10" fmla="*/ 0 w 2113030"/>
              <a:gd name="connsiteY10" fmla="*/ 605678 h 1020885"/>
              <a:gd name="connsiteX11" fmla="*/ 1241011 w 2113030"/>
              <a:gd name="connsiteY11" fmla="*/ 766 h 10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3030" h="1020885">
                <a:moveTo>
                  <a:pt x="1241011" y="766"/>
                </a:moveTo>
                <a:cubicBezTo>
                  <a:pt x="1477911" y="8253"/>
                  <a:pt x="1715229" y="70628"/>
                  <a:pt x="1931044" y="188998"/>
                </a:cubicBezTo>
                <a:lnTo>
                  <a:pt x="2038420" y="254872"/>
                </a:lnTo>
                <a:lnTo>
                  <a:pt x="2095836" y="171791"/>
                </a:lnTo>
                <a:lnTo>
                  <a:pt x="2113030" y="818914"/>
                </a:lnTo>
                <a:lnTo>
                  <a:pt x="1588900" y="905327"/>
                </a:lnTo>
                <a:lnTo>
                  <a:pt x="1653684" y="811584"/>
                </a:lnTo>
                <a:lnTo>
                  <a:pt x="1590351" y="773755"/>
                </a:lnTo>
                <a:cubicBezTo>
                  <a:pt x="1236350" y="589629"/>
                  <a:pt x="706551" y="701189"/>
                  <a:pt x="543487" y="1020885"/>
                </a:cubicBezTo>
                <a:lnTo>
                  <a:pt x="464950" y="594175"/>
                </a:lnTo>
                <a:lnTo>
                  <a:pt x="0" y="605678"/>
                </a:lnTo>
                <a:cubicBezTo>
                  <a:pt x="295084" y="190377"/>
                  <a:pt x="767211" y="-14207"/>
                  <a:pt x="1241011" y="766"/>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a:solidFill>
                <a:schemeClr val="bg1"/>
              </a:solidFill>
              <a:effectLst>
                <a:outerShdw blurRad="137160" dist="41148" dir="2699997" algn="tl">
                  <a:srgbClr val="000000">
                    <a:alpha val="40000"/>
                  </a:srgbClr>
                </a:outerShdw>
              </a:effectLst>
              <a:latin typeface="+mj-ea"/>
              <a:ea typeface="+mj-ea"/>
            </a:endParaRPr>
          </a:p>
        </p:txBody>
      </p:sp>
      <p:sp>
        <p:nvSpPr>
          <p:cNvPr id="50" name="Freeform 39+++"/>
          <p:cNvSpPr/>
          <p:nvPr/>
        </p:nvSpPr>
        <p:spPr>
          <a:xfrm rot="8766226">
            <a:off x="5760034" y="3736431"/>
            <a:ext cx="2113030" cy="1020885"/>
          </a:xfrm>
          <a:custGeom>
            <a:avLst/>
            <a:gdLst>
              <a:gd name="connsiteX0" fmla="*/ 1241011 w 2113030"/>
              <a:gd name="connsiteY0" fmla="*/ 766 h 1020885"/>
              <a:gd name="connsiteX1" fmla="*/ 1931044 w 2113030"/>
              <a:gd name="connsiteY1" fmla="*/ 188998 h 1020885"/>
              <a:gd name="connsiteX2" fmla="*/ 2038420 w 2113030"/>
              <a:gd name="connsiteY2" fmla="*/ 254872 h 1020885"/>
              <a:gd name="connsiteX3" fmla="*/ 2095836 w 2113030"/>
              <a:gd name="connsiteY3" fmla="*/ 171791 h 1020885"/>
              <a:gd name="connsiteX4" fmla="*/ 2113030 w 2113030"/>
              <a:gd name="connsiteY4" fmla="*/ 818914 h 1020885"/>
              <a:gd name="connsiteX5" fmla="*/ 1588900 w 2113030"/>
              <a:gd name="connsiteY5" fmla="*/ 905327 h 1020885"/>
              <a:gd name="connsiteX6" fmla="*/ 1653684 w 2113030"/>
              <a:gd name="connsiteY6" fmla="*/ 811584 h 1020885"/>
              <a:gd name="connsiteX7" fmla="*/ 1590351 w 2113030"/>
              <a:gd name="connsiteY7" fmla="*/ 773755 h 1020885"/>
              <a:gd name="connsiteX8" fmla="*/ 543487 w 2113030"/>
              <a:gd name="connsiteY8" fmla="*/ 1020885 h 1020885"/>
              <a:gd name="connsiteX9" fmla="*/ 464950 w 2113030"/>
              <a:gd name="connsiteY9" fmla="*/ 594175 h 1020885"/>
              <a:gd name="connsiteX10" fmla="*/ 0 w 2113030"/>
              <a:gd name="connsiteY10" fmla="*/ 605678 h 1020885"/>
              <a:gd name="connsiteX11" fmla="*/ 1241011 w 2113030"/>
              <a:gd name="connsiteY11" fmla="*/ 766 h 10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3030" h="1020885">
                <a:moveTo>
                  <a:pt x="1241011" y="766"/>
                </a:moveTo>
                <a:cubicBezTo>
                  <a:pt x="1477911" y="8253"/>
                  <a:pt x="1715229" y="70628"/>
                  <a:pt x="1931044" y="188998"/>
                </a:cubicBezTo>
                <a:lnTo>
                  <a:pt x="2038420" y="254872"/>
                </a:lnTo>
                <a:lnTo>
                  <a:pt x="2095836" y="171791"/>
                </a:lnTo>
                <a:lnTo>
                  <a:pt x="2113030" y="818914"/>
                </a:lnTo>
                <a:lnTo>
                  <a:pt x="1588900" y="905327"/>
                </a:lnTo>
                <a:lnTo>
                  <a:pt x="1653684" y="811584"/>
                </a:lnTo>
                <a:lnTo>
                  <a:pt x="1590351" y="773755"/>
                </a:lnTo>
                <a:cubicBezTo>
                  <a:pt x="1236350" y="589629"/>
                  <a:pt x="706551" y="701189"/>
                  <a:pt x="543487" y="1020885"/>
                </a:cubicBezTo>
                <a:lnTo>
                  <a:pt x="464950" y="594175"/>
                </a:lnTo>
                <a:lnTo>
                  <a:pt x="0" y="605678"/>
                </a:lnTo>
                <a:cubicBezTo>
                  <a:pt x="295084" y="190377"/>
                  <a:pt x="767211" y="-14207"/>
                  <a:pt x="1241011" y="766"/>
                </a:cubicBezTo>
                <a:close/>
              </a:path>
            </a:pathLst>
          </a:custGeom>
          <a:gradFill flip="none" rotWithShape="1">
            <a:gsLst>
              <a:gs pos="23000">
                <a:schemeClr val="accent1"/>
              </a:gs>
              <a:gs pos="100000">
                <a:schemeClr val="accent1">
                  <a:lumMod val="60000"/>
                  <a:lumOff val="40000"/>
                </a:schemeClr>
              </a:gs>
            </a:gsLst>
            <a:lin ang="10800000" scaled="1"/>
            <a:tileRect/>
          </a:gradFill>
          <a:ln w="9525">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3" name="Freeform 39++++"/>
          <p:cNvSpPr/>
          <p:nvPr/>
        </p:nvSpPr>
        <p:spPr>
          <a:xfrm rot="3366226">
            <a:off x="5859684" y="2202837"/>
            <a:ext cx="2113030" cy="1020885"/>
          </a:xfrm>
          <a:custGeom>
            <a:avLst/>
            <a:gdLst>
              <a:gd name="connsiteX0" fmla="*/ 1241011 w 2113030"/>
              <a:gd name="connsiteY0" fmla="*/ 766 h 1020885"/>
              <a:gd name="connsiteX1" fmla="*/ 1931044 w 2113030"/>
              <a:gd name="connsiteY1" fmla="*/ 188998 h 1020885"/>
              <a:gd name="connsiteX2" fmla="*/ 2038420 w 2113030"/>
              <a:gd name="connsiteY2" fmla="*/ 254872 h 1020885"/>
              <a:gd name="connsiteX3" fmla="*/ 2095836 w 2113030"/>
              <a:gd name="connsiteY3" fmla="*/ 171791 h 1020885"/>
              <a:gd name="connsiteX4" fmla="*/ 2113030 w 2113030"/>
              <a:gd name="connsiteY4" fmla="*/ 818914 h 1020885"/>
              <a:gd name="connsiteX5" fmla="*/ 1588900 w 2113030"/>
              <a:gd name="connsiteY5" fmla="*/ 905327 h 1020885"/>
              <a:gd name="connsiteX6" fmla="*/ 1653684 w 2113030"/>
              <a:gd name="connsiteY6" fmla="*/ 811584 h 1020885"/>
              <a:gd name="connsiteX7" fmla="*/ 1590351 w 2113030"/>
              <a:gd name="connsiteY7" fmla="*/ 773755 h 1020885"/>
              <a:gd name="connsiteX8" fmla="*/ 543487 w 2113030"/>
              <a:gd name="connsiteY8" fmla="*/ 1020885 h 1020885"/>
              <a:gd name="connsiteX9" fmla="*/ 464950 w 2113030"/>
              <a:gd name="connsiteY9" fmla="*/ 594175 h 1020885"/>
              <a:gd name="connsiteX10" fmla="*/ 0 w 2113030"/>
              <a:gd name="connsiteY10" fmla="*/ 605678 h 1020885"/>
              <a:gd name="connsiteX11" fmla="*/ 1241011 w 2113030"/>
              <a:gd name="connsiteY11" fmla="*/ 766 h 10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3030" h="1020885">
                <a:moveTo>
                  <a:pt x="1241011" y="766"/>
                </a:moveTo>
                <a:cubicBezTo>
                  <a:pt x="1477911" y="8253"/>
                  <a:pt x="1715229" y="70628"/>
                  <a:pt x="1931044" y="188998"/>
                </a:cubicBezTo>
                <a:lnTo>
                  <a:pt x="2038420" y="254872"/>
                </a:lnTo>
                <a:lnTo>
                  <a:pt x="2095836" y="171791"/>
                </a:lnTo>
                <a:lnTo>
                  <a:pt x="2113030" y="818914"/>
                </a:lnTo>
                <a:lnTo>
                  <a:pt x="1588900" y="905327"/>
                </a:lnTo>
                <a:lnTo>
                  <a:pt x="1653684" y="811584"/>
                </a:lnTo>
                <a:lnTo>
                  <a:pt x="1590351" y="773755"/>
                </a:lnTo>
                <a:cubicBezTo>
                  <a:pt x="1236350" y="589629"/>
                  <a:pt x="706551" y="701189"/>
                  <a:pt x="543487" y="1020885"/>
                </a:cubicBezTo>
                <a:lnTo>
                  <a:pt x="464950" y="594175"/>
                </a:lnTo>
                <a:lnTo>
                  <a:pt x="0" y="605678"/>
                </a:lnTo>
                <a:cubicBezTo>
                  <a:pt x="295084" y="190377"/>
                  <a:pt x="767211" y="-14207"/>
                  <a:pt x="1241011" y="766"/>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05" name="Arc 474+"/>
          <p:cNvSpPr/>
          <p:nvPr/>
        </p:nvSpPr>
        <p:spPr>
          <a:xfrm rot="19566226">
            <a:off x="4252686" y="1644424"/>
            <a:ext cx="3686628" cy="3686628"/>
          </a:xfrm>
          <a:prstGeom prst="arc">
            <a:avLst>
              <a:gd name="adj1" fmla="val 13936654"/>
              <a:gd name="adj2" fmla="val 18231503"/>
            </a:avLst>
          </a:prstGeom>
          <a:ln>
            <a:gradFill flip="none" rotWithShape="1">
              <a:gsLst>
                <a:gs pos="0">
                  <a:schemeClr val="accent1">
                    <a:lumMod val="8000"/>
                    <a:lumOff val="92000"/>
                  </a:scheme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6" name="Arc 474++"/>
          <p:cNvSpPr/>
          <p:nvPr/>
        </p:nvSpPr>
        <p:spPr>
          <a:xfrm rot="14166226">
            <a:off x="4252686" y="1644424"/>
            <a:ext cx="3686628" cy="3686628"/>
          </a:xfrm>
          <a:prstGeom prst="arc">
            <a:avLst>
              <a:gd name="adj1" fmla="val 13936654"/>
              <a:gd name="adj2" fmla="val 18231503"/>
            </a:avLst>
          </a:prstGeom>
          <a:ln>
            <a:gradFill flip="none" rotWithShape="1">
              <a:gsLst>
                <a:gs pos="0">
                  <a:schemeClr val="accent2">
                    <a:lumMod val="8000"/>
                    <a:lumOff val="92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2" name="Arc 474+++"/>
          <p:cNvSpPr/>
          <p:nvPr/>
        </p:nvSpPr>
        <p:spPr>
          <a:xfrm rot="8766226">
            <a:off x="4252686" y="1644424"/>
            <a:ext cx="3686628" cy="3686628"/>
          </a:xfrm>
          <a:prstGeom prst="arc">
            <a:avLst>
              <a:gd name="adj1" fmla="val 13936654"/>
              <a:gd name="adj2" fmla="val 18231503"/>
            </a:avLst>
          </a:prstGeom>
          <a:ln>
            <a:gradFill flip="none" rotWithShape="1">
              <a:gsLst>
                <a:gs pos="0">
                  <a:schemeClr val="accent1">
                    <a:lumMod val="8000"/>
                    <a:lumOff val="92000"/>
                  </a:schemeClr>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4" name="Arc 474++++"/>
          <p:cNvSpPr/>
          <p:nvPr/>
        </p:nvSpPr>
        <p:spPr>
          <a:xfrm rot="3366226">
            <a:off x="4252686" y="1644424"/>
            <a:ext cx="3686628" cy="3686628"/>
          </a:xfrm>
          <a:prstGeom prst="arc">
            <a:avLst>
              <a:gd name="adj1" fmla="val 13936654"/>
              <a:gd name="adj2" fmla="val 18231503"/>
            </a:avLst>
          </a:prstGeom>
          <a:ln>
            <a:gradFill flip="none" rotWithShape="1">
              <a:gsLst>
                <a:gs pos="0">
                  <a:schemeClr val="accent2">
                    <a:lumMod val="8000"/>
                    <a:lumOff val="92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7" name="矩形 516"/>
          <p:cNvSpPr/>
          <p:nvPr/>
        </p:nvSpPr>
        <p:spPr>
          <a:xfrm>
            <a:off x="334963" y="1253948"/>
            <a:ext cx="1364298" cy="399143"/>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16" name="文本框 515"/>
          <p:cNvSpPr txBox="1"/>
          <p:nvPr/>
        </p:nvSpPr>
        <p:spPr>
          <a:xfrm>
            <a:off x="388304" y="1265226"/>
            <a:ext cx="1261608"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dirty="0">
                <a:solidFill>
                  <a:schemeClr val="bg1"/>
                </a:solidFill>
              </a:rPr>
              <a:t>计划阶段</a:t>
            </a:r>
            <a:endParaRPr lang="zh-CN" altLang="en-US" dirty="0">
              <a:solidFill>
                <a:schemeClr val="bg1"/>
              </a:solidFill>
            </a:endParaRPr>
          </a:p>
        </p:txBody>
      </p:sp>
      <p:sp>
        <p:nvSpPr>
          <p:cNvPr id="520" name="任意多边形: 形状 519"/>
          <p:cNvSpPr/>
          <p:nvPr/>
        </p:nvSpPr>
        <p:spPr>
          <a:xfrm flipV="1">
            <a:off x="333829" y="3857708"/>
            <a:ext cx="4615542" cy="510596"/>
          </a:xfrm>
          <a:custGeom>
            <a:avLst/>
            <a:gdLst>
              <a:gd name="connsiteX0" fmla="*/ 5094514 w 5094514"/>
              <a:gd name="connsiteY0" fmla="*/ 740228 h 740228"/>
              <a:gd name="connsiteX1" fmla="*/ 4354286 w 5094514"/>
              <a:gd name="connsiteY1" fmla="*/ 0 h 740228"/>
              <a:gd name="connsiteX2" fmla="*/ 0 w 5094514"/>
              <a:gd name="connsiteY2" fmla="*/ 0 h 740228"/>
              <a:gd name="connsiteX0-1" fmla="*/ 6691302 w 6691302"/>
              <a:gd name="connsiteY0-2" fmla="*/ 740228 h 740228"/>
              <a:gd name="connsiteX1-3" fmla="*/ 5951074 w 6691302"/>
              <a:gd name="connsiteY1-4" fmla="*/ 0 h 740228"/>
              <a:gd name="connsiteX2-5" fmla="*/ 0 w 6691302"/>
              <a:gd name="connsiteY2-6" fmla="*/ 0 h 740228"/>
            </a:gdLst>
            <a:ahLst/>
            <a:cxnLst>
              <a:cxn ang="0">
                <a:pos x="connsiteX0-1" y="connsiteY0-2"/>
              </a:cxn>
              <a:cxn ang="0">
                <a:pos x="connsiteX1-3" y="connsiteY1-4"/>
              </a:cxn>
              <a:cxn ang="0">
                <a:pos x="connsiteX2-5" y="connsiteY2-6"/>
              </a:cxn>
            </a:cxnLst>
            <a:rect l="l" t="t" r="r" b="b"/>
            <a:pathLst>
              <a:path w="6691302" h="740228">
                <a:moveTo>
                  <a:pt x="6691302" y="740228"/>
                </a:moveTo>
                <a:lnTo>
                  <a:pt x="5951074" y="0"/>
                </a:lnTo>
                <a:lnTo>
                  <a:pt x="0" y="0"/>
                </a:lnTo>
              </a:path>
            </a:pathLst>
          </a:custGeom>
          <a:noFill/>
          <a:ln>
            <a:solidFill>
              <a:schemeClr val="accent2"/>
            </a:solidFill>
            <a:prstDash val="dash"/>
          </a:ln>
          <a:effectLst>
            <a:outerShdw blurRad="38100" algn="ctr" rotWithShape="0">
              <a:schemeClr val="accent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6" name="任意多边形: 形状 535"/>
          <p:cNvSpPr/>
          <p:nvPr/>
        </p:nvSpPr>
        <p:spPr>
          <a:xfrm>
            <a:off x="333829" y="1647057"/>
            <a:ext cx="4615542" cy="510596"/>
          </a:xfrm>
          <a:custGeom>
            <a:avLst/>
            <a:gdLst>
              <a:gd name="connsiteX0" fmla="*/ 5094514 w 5094514"/>
              <a:gd name="connsiteY0" fmla="*/ 740228 h 740228"/>
              <a:gd name="connsiteX1" fmla="*/ 4354286 w 5094514"/>
              <a:gd name="connsiteY1" fmla="*/ 0 h 740228"/>
              <a:gd name="connsiteX2" fmla="*/ 0 w 5094514"/>
              <a:gd name="connsiteY2" fmla="*/ 0 h 740228"/>
              <a:gd name="connsiteX0-1" fmla="*/ 6691302 w 6691302"/>
              <a:gd name="connsiteY0-2" fmla="*/ 740228 h 740228"/>
              <a:gd name="connsiteX1-3" fmla="*/ 5951074 w 6691302"/>
              <a:gd name="connsiteY1-4" fmla="*/ 0 h 740228"/>
              <a:gd name="connsiteX2-5" fmla="*/ 0 w 6691302"/>
              <a:gd name="connsiteY2-6" fmla="*/ 0 h 740228"/>
            </a:gdLst>
            <a:ahLst/>
            <a:cxnLst>
              <a:cxn ang="0">
                <a:pos x="connsiteX0-1" y="connsiteY0-2"/>
              </a:cxn>
              <a:cxn ang="0">
                <a:pos x="connsiteX1-3" y="connsiteY1-4"/>
              </a:cxn>
              <a:cxn ang="0">
                <a:pos x="connsiteX2-5" y="connsiteY2-6"/>
              </a:cxn>
            </a:cxnLst>
            <a:rect l="l" t="t" r="r" b="b"/>
            <a:pathLst>
              <a:path w="6691302" h="740228">
                <a:moveTo>
                  <a:pt x="6691302" y="740228"/>
                </a:moveTo>
                <a:lnTo>
                  <a:pt x="5951074" y="0"/>
                </a:lnTo>
                <a:lnTo>
                  <a:pt x="0" y="0"/>
                </a:lnTo>
              </a:path>
            </a:pathLst>
          </a:custGeom>
          <a:noFill/>
          <a:ln>
            <a:solidFill>
              <a:schemeClr val="accent1"/>
            </a:solidFill>
            <a:prstDash val="dash"/>
          </a:ln>
          <a:effectLst>
            <a:outerShdw blurRad="38100" algn="ctr" rotWithShape="0">
              <a:schemeClr val="accent1">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1" name="矩形 520"/>
          <p:cNvSpPr/>
          <p:nvPr/>
        </p:nvSpPr>
        <p:spPr>
          <a:xfrm>
            <a:off x="334963" y="3990932"/>
            <a:ext cx="1364298" cy="399143"/>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22" name="文本框 521"/>
          <p:cNvSpPr txBox="1"/>
          <p:nvPr/>
        </p:nvSpPr>
        <p:spPr>
          <a:xfrm>
            <a:off x="388304" y="4002210"/>
            <a:ext cx="1261608"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dirty="0">
                <a:solidFill>
                  <a:schemeClr val="bg1"/>
                </a:solidFill>
              </a:rPr>
              <a:t>改进阶段</a:t>
            </a:r>
            <a:endParaRPr lang="zh-CN" altLang="en-US" dirty="0">
              <a:solidFill>
                <a:schemeClr val="bg1"/>
              </a:solidFill>
            </a:endParaRPr>
          </a:p>
        </p:txBody>
      </p:sp>
      <p:sp>
        <p:nvSpPr>
          <p:cNvPr id="539" name="矩形 538"/>
          <p:cNvSpPr/>
          <p:nvPr/>
        </p:nvSpPr>
        <p:spPr>
          <a:xfrm flipH="1">
            <a:off x="10526531" y="1253948"/>
            <a:ext cx="1364298" cy="399143"/>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40" name="文本框 539"/>
          <p:cNvSpPr txBox="1"/>
          <p:nvPr/>
        </p:nvSpPr>
        <p:spPr>
          <a:xfrm flipH="1">
            <a:off x="10575880" y="1265226"/>
            <a:ext cx="1261608"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dirty="0">
                <a:solidFill>
                  <a:schemeClr val="bg1"/>
                </a:solidFill>
              </a:rPr>
              <a:t>执行阶段</a:t>
            </a:r>
            <a:endParaRPr lang="zh-CN" altLang="en-US" dirty="0">
              <a:solidFill>
                <a:schemeClr val="bg1"/>
              </a:solidFill>
            </a:endParaRPr>
          </a:p>
        </p:txBody>
      </p:sp>
      <p:sp>
        <p:nvSpPr>
          <p:cNvPr id="542" name="任意多边形: 形状 541"/>
          <p:cNvSpPr/>
          <p:nvPr/>
        </p:nvSpPr>
        <p:spPr>
          <a:xfrm flipH="1" flipV="1">
            <a:off x="7276421" y="3857708"/>
            <a:ext cx="4615542" cy="510596"/>
          </a:xfrm>
          <a:custGeom>
            <a:avLst/>
            <a:gdLst>
              <a:gd name="connsiteX0" fmla="*/ 5094514 w 5094514"/>
              <a:gd name="connsiteY0" fmla="*/ 740228 h 740228"/>
              <a:gd name="connsiteX1" fmla="*/ 4354286 w 5094514"/>
              <a:gd name="connsiteY1" fmla="*/ 0 h 740228"/>
              <a:gd name="connsiteX2" fmla="*/ 0 w 5094514"/>
              <a:gd name="connsiteY2" fmla="*/ 0 h 740228"/>
              <a:gd name="connsiteX0-1" fmla="*/ 6691302 w 6691302"/>
              <a:gd name="connsiteY0-2" fmla="*/ 740228 h 740228"/>
              <a:gd name="connsiteX1-3" fmla="*/ 5951074 w 6691302"/>
              <a:gd name="connsiteY1-4" fmla="*/ 0 h 740228"/>
              <a:gd name="connsiteX2-5" fmla="*/ 0 w 6691302"/>
              <a:gd name="connsiteY2-6" fmla="*/ 0 h 740228"/>
            </a:gdLst>
            <a:ahLst/>
            <a:cxnLst>
              <a:cxn ang="0">
                <a:pos x="connsiteX0-1" y="connsiteY0-2"/>
              </a:cxn>
              <a:cxn ang="0">
                <a:pos x="connsiteX1-3" y="connsiteY1-4"/>
              </a:cxn>
              <a:cxn ang="0">
                <a:pos x="connsiteX2-5" y="connsiteY2-6"/>
              </a:cxn>
            </a:cxnLst>
            <a:rect l="l" t="t" r="r" b="b"/>
            <a:pathLst>
              <a:path w="6691302" h="740228">
                <a:moveTo>
                  <a:pt x="6691302" y="740228"/>
                </a:moveTo>
                <a:lnTo>
                  <a:pt x="5951074" y="0"/>
                </a:lnTo>
                <a:lnTo>
                  <a:pt x="0" y="0"/>
                </a:lnTo>
              </a:path>
            </a:pathLst>
          </a:custGeom>
          <a:noFill/>
          <a:ln>
            <a:solidFill>
              <a:schemeClr val="accent1"/>
            </a:solidFill>
            <a:prstDash val="dash"/>
          </a:ln>
          <a:effectLst>
            <a:outerShdw blurRad="38100" algn="ctr" rotWithShape="0">
              <a:schemeClr val="accent1">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4" name="任意多边形: 形状 543"/>
          <p:cNvSpPr/>
          <p:nvPr/>
        </p:nvSpPr>
        <p:spPr>
          <a:xfrm flipH="1">
            <a:off x="7276421" y="1647057"/>
            <a:ext cx="4615542" cy="510596"/>
          </a:xfrm>
          <a:custGeom>
            <a:avLst/>
            <a:gdLst>
              <a:gd name="connsiteX0" fmla="*/ 5094514 w 5094514"/>
              <a:gd name="connsiteY0" fmla="*/ 740228 h 740228"/>
              <a:gd name="connsiteX1" fmla="*/ 4354286 w 5094514"/>
              <a:gd name="connsiteY1" fmla="*/ 0 h 740228"/>
              <a:gd name="connsiteX2" fmla="*/ 0 w 5094514"/>
              <a:gd name="connsiteY2" fmla="*/ 0 h 740228"/>
              <a:gd name="connsiteX0-1" fmla="*/ 6691302 w 6691302"/>
              <a:gd name="connsiteY0-2" fmla="*/ 740228 h 740228"/>
              <a:gd name="connsiteX1-3" fmla="*/ 5951074 w 6691302"/>
              <a:gd name="connsiteY1-4" fmla="*/ 0 h 740228"/>
              <a:gd name="connsiteX2-5" fmla="*/ 0 w 6691302"/>
              <a:gd name="connsiteY2-6" fmla="*/ 0 h 740228"/>
            </a:gdLst>
            <a:ahLst/>
            <a:cxnLst>
              <a:cxn ang="0">
                <a:pos x="connsiteX0-1" y="connsiteY0-2"/>
              </a:cxn>
              <a:cxn ang="0">
                <a:pos x="connsiteX1-3" y="connsiteY1-4"/>
              </a:cxn>
              <a:cxn ang="0">
                <a:pos x="connsiteX2-5" y="connsiteY2-6"/>
              </a:cxn>
            </a:cxnLst>
            <a:rect l="l" t="t" r="r" b="b"/>
            <a:pathLst>
              <a:path w="6691302" h="740228">
                <a:moveTo>
                  <a:pt x="6691302" y="740228"/>
                </a:moveTo>
                <a:lnTo>
                  <a:pt x="5951074" y="0"/>
                </a:lnTo>
                <a:lnTo>
                  <a:pt x="0" y="0"/>
                </a:lnTo>
              </a:path>
            </a:pathLst>
          </a:custGeom>
          <a:noFill/>
          <a:ln>
            <a:solidFill>
              <a:schemeClr val="accent2"/>
            </a:solidFill>
            <a:prstDash val="dash"/>
          </a:ln>
          <a:effectLst>
            <a:outerShdw blurRad="38100" algn="ctr" rotWithShape="0">
              <a:schemeClr val="accent2">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矩形 544"/>
          <p:cNvSpPr/>
          <p:nvPr/>
        </p:nvSpPr>
        <p:spPr>
          <a:xfrm flipH="1">
            <a:off x="10526531" y="3990932"/>
            <a:ext cx="1364298" cy="399143"/>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46" name="文本框 545"/>
          <p:cNvSpPr txBox="1"/>
          <p:nvPr/>
        </p:nvSpPr>
        <p:spPr>
          <a:xfrm flipH="1">
            <a:off x="10575880" y="4002210"/>
            <a:ext cx="1261608"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dirty="0">
                <a:solidFill>
                  <a:schemeClr val="bg1"/>
                </a:solidFill>
              </a:rPr>
              <a:t>复盘阶段</a:t>
            </a:r>
            <a:endParaRPr lang="zh-CN" altLang="en-US" dirty="0">
              <a:solidFill>
                <a:schemeClr val="bg1"/>
              </a:solidFill>
            </a:endParaRPr>
          </a:p>
        </p:txBody>
      </p:sp>
      <p:sp>
        <p:nvSpPr>
          <p:cNvPr id="547" name="文本框 546"/>
          <p:cNvSpPr txBox="1"/>
          <p:nvPr/>
        </p:nvSpPr>
        <p:spPr>
          <a:xfrm>
            <a:off x="4948003" y="2185757"/>
            <a:ext cx="686406" cy="400110"/>
          </a:xfrm>
          <a:prstGeom prst="rect">
            <a:avLst/>
          </a:prstGeom>
          <a:noFill/>
        </p:spPr>
        <p:txBody>
          <a:bodyPr wrap="none" rtlCol="0">
            <a:spAutoFit/>
          </a:bodyPr>
          <a:lstStyle/>
          <a:p>
            <a:pPr algn="ctr"/>
            <a:r>
              <a:rPr lang="en-US" altLang="zh-CN" sz="2000" b="1" dirty="0">
                <a:solidFill>
                  <a:schemeClr val="bg1">
                    <a:alpha val="90000"/>
                  </a:schemeClr>
                </a:solidFill>
              </a:rPr>
              <a:t>Plan</a:t>
            </a:r>
            <a:endParaRPr lang="zh-CN" altLang="en-US" sz="2000" b="1" dirty="0">
              <a:solidFill>
                <a:schemeClr val="bg1">
                  <a:alpha val="90000"/>
                </a:schemeClr>
              </a:solidFill>
            </a:endParaRPr>
          </a:p>
        </p:txBody>
      </p:sp>
      <p:sp>
        <p:nvSpPr>
          <p:cNvPr id="549" name="文本框 548"/>
          <p:cNvSpPr txBox="1"/>
          <p:nvPr/>
        </p:nvSpPr>
        <p:spPr>
          <a:xfrm>
            <a:off x="6875273" y="2503391"/>
            <a:ext cx="522900" cy="400110"/>
          </a:xfrm>
          <a:prstGeom prst="rect">
            <a:avLst/>
          </a:prstGeom>
          <a:noFill/>
        </p:spPr>
        <p:txBody>
          <a:bodyPr wrap="none" rtlCol="0">
            <a:spAutoFit/>
          </a:bodyPr>
          <a:lstStyle/>
          <a:p>
            <a:pPr algn="ctr"/>
            <a:r>
              <a:rPr lang="en-US" altLang="zh-CN" sz="2000" b="1" dirty="0">
                <a:solidFill>
                  <a:schemeClr val="bg1">
                    <a:alpha val="90000"/>
                  </a:schemeClr>
                </a:solidFill>
              </a:rPr>
              <a:t>Do</a:t>
            </a:r>
            <a:endParaRPr lang="zh-CN" altLang="en-US" sz="2000" b="1" dirty="0">
              <a:solidFill>
                <a:schemeClr val="bg1">
                  <a:alpha val="90000"/>
                </a:schemeClr>
              </a:solidFill>
            </a:endParaRPr>
          </a:p>
        </p:txBody>
      </p:sp>
      <p:sp>
        <p:nvSpPr>
          <p:cNvPr id="550" name="文本框 549"/>
          <p:cNvSpPr txBox="1"/>
          <p:nvPr/>
        </p:nvSpPr>
        <p:spPr>
          <a:xfrm>
            <a:off x="6397792" y="4160741"/>
            <a:ext cx="883575" cy="400110"/>
          </a:xfrm>
          <a:prstGeom prst="rect">
            <a:avLst/>
          </a:prstGeom>
          <a:noFill/>
        </p:spPr>
        <p:txBody>
          <a:bodyPr wrap="none" rtlCol="0">
            <a:spAutoFit/>
          </a:bodyPr>
          <a:lstStyle/>
          <a:p>
            <a:pPr algn="ctr"/>
            <a:r>
              <a:rPr lang="en-US" altLang="zh-CN" sz="2000" b="1" dirty="0">
                <a:solidFill>
                  <a:schemeClr val="bg1">
                    <a:alpha val="90000"/>
                  </a:schemeClr>
                </a:solidFill>
              </a:rPr>
              <a:t>Check</a:t>
            </a:r>
            <a:endParaRPr lang="zh-CN" altLang="en-US" sz="2000" b="1" dirty="0">
              <a:solidFill>
                <a:schemeClr val="bg1">
                  <a:alpha val="90000"/>
                </a:schemeClr>
              </a:solidFill>
            </a:endParaRPr>
          </a:p>
        </p:txBody>
      </p:sp>
      <p:sp>
        <p:nvSpPr>
          <p:cNvPr id="551" name="文本框 550"/>
          <p:cNvSpPr txBox="1"/>
          <p:nvPr/>
        </p:nvSpPr>
        <p:spPr>
          <a:xfrm>
            <a:off x="4879832" y="3951191"/>
            <a:ext cx="569387" cy="400110"/>
          </a:xfrm>
          <a:prstGeom prst="rect">
            <a:avLst/>
          </a:prstGeom>
          <a:noFill/>
        </p:spPr>
        <p:txBody>
          <a:bodyPr wrap="none" rtlCol="0">
            <a:spAutoFit/>
          </a:bodyPr>
          <a:lstStyle/>
          <a:p>
            <a:pPr algn="ctr"/>
            <a:r>
              <a:rPr lang="en-US" altLang="zh-CN" sz="2000" b="1" dirty="0">
                <a:solidFill>
                  <a:schemeClr val="bg1">
                    <a:alpha val="90000"/>
                  </a:schemeClr>
                </a:solidFill>
              </a:rPr>
              <a:t>Act</a:t>
            </a:r>
            <a:endParaRPr lang="zh-CN" altLang="en-US" sz="2000" b="1" dirty="0">
              <a:solidFill>
                <a:schemeClr val="bg1">
                  <a:alpha val="90000"/>
                </a:schemeClr>
              </a:solidFill>
            </a:endParaRPr>
          </a:p>
        </p:txBody>
      </p:sp>
      <p:grpSp>
        <p:nvGrpSpPr>
          <p:cNvPr id="1036" name="组合 1035"/>
          <p:cNvGrpSpPr/>
          <p:nvPr/>
        </p:nvGrpSpPr>
        <p:grpSpPr>
          <a:xfrm>
            <a:off x="334962" y="1795918"/>
            <a:ext cx="3764597" cy="538162"/>
            <a:chOff x="334962" y="1995488"/>
            <a:chExt cx="3764597" cy="538162"/>
          </a:xfrm>
        </p:grpSpPr>
        <p:sp>
          <p:nvSpPr>
            <p:cNvPr id="564" name="矩形: 圆角 563"/>
            <p:cNvSpPr/>
            <p:nvPr/>
          </p:nvSpPr>
          <p:spPr>
            <a:xfrm>
              <a:off x="334962" y="1995488"/>
              <a:ext cx="3764597" cy="538162"/>
            </a:xfrm>
            <a:prstGeom prst="roundRect">
              <a:avLst>
                <a:gd name="adj" fmla="val 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3" name="文本框 552"/>
            <p:cNvSpPr txBox="1"/>
            <p:nvPr/>
          </p:nvSpPr>
          <p:spPr>
            <a:xfrm>
              <a:off x="334963" y="2051708"/>
              <a:ext cx="503237" cy="461665"/>
            </a:xfrm>
            <a:prstGeom prst="rect">
              <a:avLst/>
            </a:prstGeom>
            <a:noFill/>
          </p:spPr>
          <p:txBody>
            <a:bodyPr wrap="square">
              <a:spAutoFit/>
            </a:bodyPr>
            <a:lstStyle/>
            <a:p>
              <a:pPr algn="l"/>
              <a:r>
                <a:rPr lang="zh-CN" altLang="en-US" sz="1200" b="0" i="0" dirty="0">
                  <a:solidFill>
                    <a:schemeClr val="accent1"/>
                  </a:solidFill>
                  <a:effectLst>
                    <a:outerShdw blurRad="190500" dist="38100" dir="2700000" algn="tl">
                      <a:schemeClr val="accent1">
                        <a:alpha val="20000"/>
                      </a:schemeClr>
                    </a:outerShdw>
                  </a:effectLst>
                  <a:latin typeface="+mj-ea"/>
                  <a:ea typeface="+mj-ea"/>
                </a:rPr>
                <a:t>品牌</a:t>
              </a:r>
              <a:endParaRPr lang="en-US" altLang="zh-CN" sz="1200" b="0" i="0" dirty="0">
                <a:solidFill>
                  <a:schemeClr val="accent1"/>
                </a:solidFill>
                <a:effectLst>
                  <a:outerShdw blurRad="190500" dist="38100" dir="2700000" algn="tl">
                    <a:schemeClr val="accent1">
                      <a:alpha val="20000"/>
                    </a:schemeClr>
                  </a:outerShdw>
                </a:effectLst>
                <a:latin typeface="+mj-ea"/>
                <a:ea typeface="+mj-ea"/>
              </a:endParaRPr>
            </a:p>
            <a:p>
              <a:pPr algn="l"/>
              <a:r>
                <a:rPr lang="zh-CN" altLang="en-US" sz="1200" b="0" i="0" dirty="0">
                  <a:solidFill>
                    <a:schemeClr val="accent1"/>
                  </a:solidFill>
                  <a:effectLst>
                    <a:outerShdw blurRad="190500" dist="38100" dir="2700000" algn="tl">
                      <a:schemeClr val="accent1">
                        <a:alpha val="20000"/>
                      </a:schemeClr>
                    </a:outerShdw>
                  </a:effectLst>
                  <a:latin typeface="+mj-ea"/>
                  <a:ea typeface="+mj-ea"/>
                </a:rPr>
                <a:t>定位</a:t>
              </a:r>
              <a:endParaRPr lang="zh-CN" altLang="en-US" sz="1200" b="0" i="0" dirty="0">
                <a:solidFill>
                  <a:schemeClr val="accent1"/>
                </a:solidFill>
                <a:effectLst>
                  <a:outerShdw blurRad="190500" dist="38100" dir="2700000" algn="tl">
                    <a:schemeClr val="accent1">
                      <a:alpha val="20000"/>
                    </a:schemeClr>
                  </a:outerShdw>
                </a:effectLst>
                <a:latin typeface="+mj-ea"/>
                <a:ea typeface="+mj-ea"/>
              </a:endParaRPr>
            </a:p>
          </p:txBody>
        </p:sp>
      </p:grpSp>
      <p:sp>
        <p:nvSpPr>
          <p:cNvPr id="554" name="文本框 553"/>
          <p:cNvSpPr txBox="1"/>
          <p:nvPr/>
        </p:nvSpPr>
        <p:spPr>
          <a:xfrm>
            <a:off x="805498" y="1927135"/>
            <a:ext cx="3322002" cy="276999"/>
          </a:xfrm>
          <a:prstGeom prst="rect">
            <a:avLst/>
          </a:prstGeom>
          <a:noFill/>
        </p:spPr>
        <p:txBody>
          <a:bodyPr wrap="square">
            <a:spAutoFit/>
          </a:bodyPr>
          <a:lstStyle/>
          <a:p>
            <a:pPr algn="l"/>
            <a:r>
              <a:rPr lang="zh-CN" altLang="en-US" sz="1200" b="0" i="0" dirty="0">
                <a:solidFill>
                  <a:srgbClr val="333639"/>
                </a:solidFill>
                <a:effectLst/>
                <a:latin typeface="-apple-system"/>
                <a:ea typeface="思源黑体 CN Normal" panose="020B0400000000000000" pitchFamily="34" charset="-122"/>
              </a:rPr>
              <a:t>明确奢侈品风格，强调尊贵、高品质、时尚。</a:t>
            </a:r>
            <a:endParaRPr lang="zh-CN" altLang="en-US" sz="1200" b="0" i="0" dirty="0">
              <a:solidFill>
                <a:srgbClr val="333639"/>
              </a:solidFill>
              <a:effectLst/>
              <a:latin typeface="-apple-system"/>
              <a:ea typeface="思源黑体 CN Normal" panose="020B0400000000000000" pitchFamily="34" charset="-122"/>
            </a:endParaRPr>
          </a:p>
        </p:txBody>
      </p:sp>
      <p:grpSp>
        <p:nvGrpSpPr>
          <p:cNvPr id="1035" name="组合 1034"/>
          <p:cNvGrpSpPr/>
          <p:nvPr/>
        </p:nvGrpSpPr>
        <p:grpSpPr>
          <a:xfrm>
            <a:off x="334962" y="2471003"/>
            <a:ext cx="3764597" cy="538162"/>
            <a:chOff x="334962" y="2612708"/>
            <a:chExt cx="3764597" cy="538162"/>
          </a:xfrm>
        </p:grpSpPr>
        <p:sp>
          <p:nvSpPr>
            <p:cNvPr id="566" name="矩形: 圆角 565"/>
            <p:cNvSpPr/>
            <p:nvPr/>
          </p:nvSpPr>
          <p:spPr>
            <a:xfrm>
              <a:off x="334962" y="2612708"/>
              <a:ext cx="3764597" cy="538162"/>
            </a:xfrm>
            <a:prstGeom prst="roundRect">
              <a:avLst>
                <a:gd name="adj" fmla="val 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5" name="文本框 554"/>
            <p:cNvSpPr txBox="1"/>
            <p:nvPr/>
          </p:nvSpPr>
          <p:spPr>
            <a:xfrm>
              <a:off x="334963" y="2668928"/>
              <a:ext cx="579437" cy="461665"/>
            </a:xfrm>
            <a:prstGeom prst="rect">
              <a:avLst/>
            </a:prstGeom>
            <a:noFill/>
          </p:spPr>
          <p:txBody>
            <a:bodyPr wrap="square">
              <a:spAutoFit/>
            </a:bodyPr>
            <a:lstStyle>
              <a:defPPr>
                <a:defRPr lang="zh-CN"/>
              </a:defPPr>
              <a:lvl1pPr>
                <a:defRPr sz="1200" b="0" i="0">
                  <a:solidFill>
                    <a:schemeClr val="accent1"/>
                  </a:solidFill>
                  <a:effectLst/>
                  <a:latin typeface="+mj-ea"/>
                  <a:ea typeface="+mj-ea"/>
                </a:defRPr>
              </a:lvl1pPr>
            </a:lstStyle>
            <a:p>
              <a:r>
                <a:rPr lang="zh-CN" altLang="en-US" dirty="0">
                  <a:effectLst>
                    <a:outerShdw blurRad="190500" dist="38100" dir="2700000" algn="tl">
                      <a:schemeClr val="accent1">
                        <a:alpha val="20000"/>
                      </a:schemeClr>
                    </a:outerShdw>
                  </a:effectLst>
                </a:rPr>
                <a:t>目标</a:t>
              </a:r>
              <a:endParaRPr lang="en-US" altLang="zh-CN" dirty="0">
                <a:effectLst>
                  <a:outerShdw blurRad="190500" dist="38100" dir="2700000" algn="tl">
                    <a:schemeClr val="accent1">
                      <a:alpha val="20000"/>
                    </a:schemeClr>
                  </a:outerShdw>
                </a:effectLst>
              </a:endParaRPr>
            </a:p>
            <a:p>
              <a:r>
                <a:rPr lang="zh-CN" altLang="en-US" dirty="0">
                  <a:effectLst>
                    <a:outerShdw blurRad="190500" dist="38100" dir="2700000" algn="tl">
                      <a:schemeClr val="accent1">
                        <a:alpha val="20000"/>
                      </a:schemeClr>
                    </a:outerShdw>
                  </a:effectLst>
                </a:rPr>
                <a:t>人群</a:t>
              </a:r>
              <a:endParaRPr lang="zh-CN" altLang="en-US" dirty="0">
                <a:effectLst>
                  <a:outerShdw blurRad="190500" dist="38100" dir="2700000" algn="tl">
                    <a:schemeClr val="accent1">
                      <a:alpha val="20000"/>
                    </a:schemeClr>
                  </a:outerShdw>
                </a:effectLst>
              </a:endParaRPr>
            </a:p>
          </p:txBody>
        </p:sp>
        <p:sp>
          <p:nvSpPr>
            <p:cNvPr id="556" name="文本框 555"/>
            <p:cNvSpPr txBox="1"/>
            <p:nvPr/>
          </p:nvSpPr>
          <p:spPr>
            <a:xfrm>
              <a:off x="820738" y="2661308"/>
              <a:ext cx="3254057" cy="461665"/>
            </a:xfrm>
            <a:prstGeom prst="rect">
              <a:avLst/>
            </a:prstGeom>
            <a:noFill/>
          </p:spPr>
          <p:txBody>
            <a:bodyPr wrap="square">
              <a:spAutoFit/>
            </a:bodyPr>
            <a:lstStyle/>
            <a:p>
              <a:pPr algn="l"/>
              <a:r>
                <a:rPr lang="zh-CN" altLang="en-US" sz="1200" b="0" i="0" dirty="0">
                  <a:solidFill>
                    <a:srgbClr val="333639"/>
                  </a:solidFill>
                  <a:effectLst/>
                  <a:latin typeface="-apple-system"/>
                  <a:ea typeface="思源黑体 CN Normal" panose="020B0400000000000000" pitchFamily="34" charset="-122"/>
                </a:rPr>
                <a:t>细分目标人群，重点关注具有一定购买力和消费水平的时尚人士，年龄在</a:t>
              </a:r>
              <a:r>
                <a:rPr lang="en-US" altLang="zh-CN" sz="1200" b="0" i="0" dirty="0">
                  <a:solidFill>
                    <a:srgbClr val="333639"/>
                  </a:solidFill>
                  <a:effectLst/>
                  <a:latin typeface="-apple-system"/>
                  <a:ea typeface="思源黑体 CN Normal" panose="020B0400000000000000" pitchFamily="34" charset="-122"/>
                </a:rPr>
                <a:t>25</a:t>
              </a:r>
              <a:r>
                <a:rPr lang="zh-CN" altLang="en-US" sz="1200" b="0" i="0" dirty="0">
                  <a:solidFill>
                    <a:srgbClr val="333639"/>
                  </a:solidFill>
                  <a:effectLst/>
                  <a:latin typeface="-apple-system"/>
                  <a:ea typeface="思源黑体 CN Normal" panose="020B0400000000000000" pitchFamily="34" charset="-122"/>
                </a:rPr>
                <a:t>到</a:t>
              </a:r>
              <a:r>
                <a:rPr lang="en-US" altLang="zh-CN" sz="1200" b="0" i="0" dirty="0">
                  <a:solidFill>
                    <a:srgbClr val="333639"/>
                  </a:solidFill>
                  <a:effectLst/>
                  <a:latin typeface="-apple-system"/>
                  <a:ea typeface="思源黑体 CN Normal" panose="020B0400000000000000" pitchFamily="34" charset="-122"/>
                </a:rPr>
                <a:t>45</a:t>
              </a:r>
              <a:r>
                <a:rPr lang="zh-CN" altLang="en-US" sz="1200" b="0" i="0" dirty="0">
                  <a:solidFill>
                    <a:srgbClr val="333639"/>
                  </a:solidFill>
                  <a:effectLst/>
                  <a:latin typeface="-apple-system"/>
                  <a:ea typeface="思源黑体 CN Normal" panose="020B0400000000000000" pitchFamily="34" charset="-122"/>
                </a:rPr>
                <a:t>岁之间。</a:t>
              </a:r>
              <a:endParaRPr lang="zh-CN" altLang="en-US" sz="1200" b="0" i="0" dirty="0">
                <a:solidFill>
                  <a:srgbClr val="333639"/>
                </a:solidFill>
                <a:effectLst/>
                <a:latin typeface="-apple-system"/>
                <a:ea typeface="思源黑体 CN Normal" panose="020B0400000000000000" pitchFamily="34" charset="-122"/>
              </a:endParaRPr>
            </a:p>
          </p:txBody>
        </p:sp>
      </p:grpSp>
      <p:grpSp>
        <p:nvGrpSpPr>
          <p:cNvPr id="1034" name="组合 1033"/>
          <p:cNvGrpSpPr/>
          <p:nvPr/>
        </p:nvGrpSpPr>
        <p:grpSpPr>
          <a:xfrm>
            <a:off x="334962" y="3146087"/>
            <a:ext cx="3764597" cy="538162"/>
            <a:chOff x="334962" y="3231357"/>
            <a:chExt cx="3764597" cy="538162"/>
          </a:xfrm>
        </p:grpSpPr>
        <p:sp>
          <p:nvSpPr>
            <p:cNvPr id="567" name="矩形: 圆角 566"/>
            <p:cNvSpPr/>
            <p:nvPr/>
          </p:nvSpPr>
          <p:spPr>
            <a:xfrm>
              <a:off x="334962" y="3231357"/>
              <a:ext cx="3764597" cy="538162"/>
            </a:xfrm>
            <a:prstGeom prst="roundRect">
              <a:avLst>
                <a:gd name="adj" fmla="val 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7" name="文本框 556"/>
            <p:cNvSpPr txBox="1"/>
            <p:nvPr/>
          </p:nvSpPr>
          <p:spPr>
            <a:xfrm>
              <a:off x="334963" y="3269605"/>
              <a:ext cx="533717" cy="461665"/>
            </a:xfrm>
            <a:prstGeom prst="rect">
              <a:avLst/>
            </a:prstGeom>
            <a:noFill/>
          </p:spPr>
          <p:txBody>
            <a:bodyPr wrap="square">
              <a:spAutoFit/>
            </a:bodyPr>
            <a:lstStyle>
              <a:defPPr>
                <a:defRPr lang="zh-CN"/>
              </a:defPPr>
              <a:lvl1pPr>
                <a:defRPr sz="1200" b="0" i="0">
                  <a:solidFill>
                    <a:schemeClr val="accent1"/>
                  </a:solidFill>
                  <a:effectLst>
                    <a:outerShdw blurRad="190500" dist="38100" dir="2700000" algn="tl">
                      <a:schemeClr val="accent1">
                        <a:alpha val="20000"/>
                      </a:schemeClr>
                    </a:outerShdw>
                  </a:effectLst>
                  <a:latin typeface="+mj-ea"/>
                  <a:ea typeface="+mj-ea"/>
                </a:defRPr>
              </a:lvl1pPr>
            </a:lstStyle>
            <a:p>
              <a:r>
                <a:rPr lang="zh-CN" altLang="en-US" dirty="0"/>
                <a:t>推广</a:t>
              </a:r>
              <a:endParaRPr lang="en-US" altLang="zh-CN" dirty="0"/>
            </a:p>
            <a:p>
              <a:r>
                <a:rPr lang="zh-CN" altLang="en-US" dirty="0"/>
                <a:t>渠道</a:t>
              </a:r>
              <a:endParaRPr lang="zh-CN" altLang="en-US" dirty="0"/>
            </a:p>
          </p:txBody>
        </p:sp>
        <p:sp>
          <p:nvSpPr>
            <p:cNvPr id="558" name="文本框 557"/>
            <p:cNvSpPr txBox="1"/>
            <p:nvPr/>
          </p:nvSpPr>
          <p:spPr>
            <a:xfrm>
              <a:off x="828358" y="3269605"/>
              <a:ext cx="3116897" cy="461665"/>
            </a:xfrm>
            <a:prstGeom prst="rect">
              <a:avLst/>
            </a:prstGeom>
            <a:noFill/>
          </p:spPr>
          <p:txBody>
            <a:bodyPr wrap="square">
              <a:spAutoFit/>
            </a:bodyPr>
            <a:lstStyle/>
            <a:p>
              <a:pPr algn="l"/>
              <a:r>
                <a:rPr lang="zh-CN" altLang="en-US" sz="1200" b="0" i="0" dirty="0">
                  <a:solidFill>
                    <a:srgbClr val="333639"/>
                  </a:solidFill>
                  <a:effectLst/>
                  <a:latin typeface="-apple-system"/>
                  <a:ea typeface="思源黑体 CN Normal" panose="020B0400000000000000" pitchFamily="34" charset="-122"/>
                </a:rPr>
                <a:t>选择社交媒体和电子商务平台，通过推送精美图片和内容来吸引目标人群和增加关注</a:t>
              </a:r>
              <a:endParaRPr lang="zh-CN" altLang="en-US" sz="1200" b="0" i="0" dirty="0">
                <a:solidFill>
                  <a:srgbClr val="333639"/>
                </a:solidFill>
                <a:effectLst/>
                <a:latin typeface="-apple-system"/>
                <a:ea typeface="思源黑体 CN Normal" panose="020B0400000000000000" pitchFamily="34" charset="-122"/>
              </a:endParaRPr>
            </a:p>
          </p:txBody>
        </p:sp>
      </p:grpSp>
      <p:grpSp>
        <p:nvGrpSpPr>
          <p:cNvPr id="1037" name="组合 1036"/>
          <p:cNvGrpSpPr/>
          <p:nvPr/>
        </p:nvGrpSpPr>
        <p:grpSpPr>
          <a:xfrm>
            <a:off x="8143648" y="1795918"/>
            <a:ext cx="3764597" cy="538162"/>
            <a:chOff x="8143648" y="1995488"/>
            <a:chExt cx="3764597" cy="538162"/>
          </a:xfrm>
        </p:grpSpPr>
        <p:sp>
          <p:nvSpPr>
            <p:cNvPr id="1027" name="矩形: 圆角 1026"/>
            <p:cNvSpPr/>
            <p:nvPr/>
          </p:nvSpPr>
          <p:spPr>
            <a:xfrm>
              <a:off x="8143648" y="1995488"/>
              <a:ext cx="3764597" cy="538162"/>
            </a:xfrm>
            <a:prstGeom prst="roundRect">
              <a:avLst>
                <a:gd name="adj" fmla="val 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8" name="文本框 1027"/>
            <p:cNvSpPr txBox="1"/>
            <p:nvPr/>
          </p:nvSpPr>
          <p:spPr>
            <a:xfrm>
              <a:off x="8143649" y="2051708"/>
              <a:ext cx="503237" cy="461665"/>
            </a:xfrm>
            <a:prstGeom prst="rect">
              <a:avLst/>
            </a:prstGeom>
            <a:noFill/>
          </p:spPr>
          <p:txBody>
            <a:bodyPr wrap="square">
              <a:spAutoFit/>
            </a:bodyPr>
            <a:lstStyle/>
            <a:p>
              <a:pPr algn="l"/>
              <a:r>
                <a:rPr lang="zh-CN" altLang="en-US" sz="1200" b="0" i="0" dirty="0">
                  <a:solidFill>
                    <a:schemeClr val="accent2"/>
                  </a:solidFill>
                  <a:effectLst>
                    <a:outerShdw blurRad="190500" dist="38100" dir="2700000" algn="tl">
                      <a:schemeClr val="accent2">
                        <a:alpha val="20000"/>
                      </a:schemeClr>
                    </a:outerShdw>
                  </a:effectLst>
                  <a:latin typeface="+mj-ea"/>
                  <a:ea typeface="+mj-ea"/>
                </a:rPr>
                <a:t>产品拍摄</a:t>
              </a:r>
              <a:endParaRPr lang="zh-CN" altLang="en-US" sz="1200" b="0" i="0" dirty="0">
                <a:solidFill>
                  <a:schemeClr val="accent2"/>
                </a:solidFill>
                <a:effectLst>
                  <a:outerShdw blurRad="190500" dist="38100" dir="2700000" algn="tl">
                    <a:schemeClr val="accent2">
                      <a:alpha val="20000"/>
                    </a:schemeClr>
                  </a:outerShdw>
                </a:effectLst>
                <a:latin typeface="+mj-ea"/>
                <a:ea typeface="+mj-ea"/>
              </a:endParaRPr>
            </a:p>
          </p:txBody>
        </p:sp>
        <p:sp>
          <p:nvSpPr>
            <p:cNvPr id="1029" name="文本框 1028"/>
            <p:cNvSpPr txBox="1"/>
            <p:nvPr/>
          </p:nvSpPr>
          <p:spPr>
            <a:xfrm>
              <a:off x="8614184" y="2049704"/>
              <a:ext cx="3277779" cy="461665"/>
            </a:xfrm>
            <a:prstGeom prst="rect">
              <a:avLst/>
            </a:prstGeom>
            <a:noFill/>
          </p:spPr>
          <p:txBody>
            <a:bodyPr wrap="square">
              <a:spAutoFit/>
            </a:bodyPr>
            <a:lstStyle/>
            <a:p>
              <a:pPr algn="l"/>
              <a:r>
                <a:rPr lang="zh-CN" altLang="en-US" sz="1200" b="0" i="0" dirty="0">
                  <a:solidFill>
                    <a:srgbClr val="333639"/>
                  </a:solidFill>
                  <a:effectLst/>
                  <a:latin typeface="-apple-system"/>
                  <a:ea typeface="思源黑体 CN Normal" panose="020B0400000000000000" pitchFamily="34" charset="-122"/>
                </a:rPr>
                <a:t>根据计划制作奢侈品服装系列并进行摄影拍摄，以便后期宣传使用。</a:t>
              </a:r>
              <a:endParaRPr lang="zh-CN" altLang="en-US" sz="1200" b="0" i="0" dirty="0">
                <a:solidFill>
                  <a:srgbClr val="333639"/>
                </a:solidFill>
                <a:effectLst/>
                <a:latin typeface="-apple-system"/>
                <a:ea typeface="思源黑体 CN Normal" panose="020B0400000000000000" pitchFamily="34" charset="-122"/>
              </a:endParaRPr>
            </a:p>
          </p:txBody>
        </p:sp>
      </p:grpSp>
      <p:grpSp>
        <p:nvGrpSpPr>
          <p:cNvPr id="1038" name="组合 1037"/>
          <p:cNvGrpSpPr/>
          <p:nvPr/>
        </p:nvGrpSpPr>
        <p:grpSpPr>
          <a:xfrm>
            <a:off x="8143648" y="2471003"/>
            <a:ext cx="3764597" cy="538162"/>
            <a:chOff x="8143648" y="2612708"/>
            <a:chExt cx="3764597" cy="538162"/>
          </a:xfrm>
        </p:grpSpPr>
        <p:sp>
          <p:nvSpPr>
            <p:cNvPr id="1025" name="矩形: 圆角 1024"/>
            <p:cNvSpPr/>
            <p:nvPr/>
          </p:nvSpPr>
          <p:spPr>
            <a:xfrm>
              <a:off x="8143648" y="2612708"/>
              <a:ext cx="3764597" cy="538162"/>
            </a:xfrm>
            <a:prstGeom prst="roundRect">
              <a:avLst>
                <a:gd name="adj" fmla="val 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0" name="文本框 1029"/>
            <p:cNvSpPr txBox="1"/>
            <p:nvPr/>
          </p:nvSpPr>
          <p:spPr>
            <a:xfrm>
              <a:off x="8143649" y="2668928"/>
              <a:ext cx="579437" cy="461665"/>
            </a:xfrm>
            <a:prstGeom prst="rect">
              <a:avLst/>
            </a:prstGeom>
            <a:noFill/>
          </p:spPr>
          <p:txBody>
            <a:bodyPr wrap="square">
              <a:spAutoFit/>
            </a:bodyPr>
            <a:lstStyle>
              <a:defPPr>
                <a:defRPr lang="zh-CN"/>
              </a:defPPr>
              <a:lvl1pPr>
                <a:defRPr sz="1200" b="0" i="0">
                  <a:solidFill>
                    <a:schemeClr val="accent1"/>
                  </a:solidFill>
                  <a:effectLst/>
                  <a:latin typeface="+mj-ea"/>
                  <a:ea typeface="+mj-ea"/>
                </a:defRPr>
              </a:lvl1pPr>
            </a:lstStyle>
            <a:p>
              <a:r>
                <a:rPr lang="zh-CN" altLang="en-US" dirty="0">
                  <a:solidFill>
                    <a:schemeClr val="accent2"/>
                  </a:solidFill>
                  <a:effectLst>
                    <a:outerShdw blurRad="190500" dist="38100" dir="2700000" algn="tl">
                      <a:schemeClr val="accent2">
                        <a:alpha val="20000"/>
                      </a:schemeClr>
                    </a:outerShdw>
                  </a:effectLst>
                </a:rPr>
                <a:t>渠道推广</a:t>
              </a:r>
              <a:endParaRPr lang="zh-CN" altLang="en-US" dirty="0">
                <a:solidFill>
                  <a:schemeClr val="accent2"/>
                </a:solidFill>
                <a:effectLst>
                  <a:outerShdw blurRad="190500" dist="38100" dir="2700000" algn="tl">
                    <a:schemeClr val="accent2">
                      <a:alpha val="20000"/>
                    </a:schemeClr>
                  </a:outerShdw>
                </a:effectLst>
              </a:endParaRPr>
            </a:p>
          </p:txBody>
        </p:sp>
        <p:sp>
          <p:nvSpPr>
            <p:cNvPr id="1031" name="文本框 1030"/>
            <p:cNvSpPr txBox="1"/>
            <p:nvPr/>
          </p:nvSpPr>
          <p:spPr>
            <a:xfrm>
              <a:off x="8629424" y="2661308"/>
              <a:ext cx="3254057" cy="461665"/>
            </a:xfrm>
            <a:prstGeom prst="rect">
              <a:avLst/>
            </a:prstGeom>
            <a:noFill/>
          </p:spPr>
          <p:txBody>
            <a:bodyPr wrap="square">
              <a:spAutoFit/>
            </a:bodyPr>
            <a:lstStyle/>
            <a:p>
              <a:pPr algn="l"/>
              <a:r>
                <a:rPr lang="zh-CN" altLang="en-US" sz="1200" b="0" i="0" dirty="0">
                  <a:solidFill>
                    <a:srgbClr val="333639"/>
                  </a:solidFill>
                  <a:effectLst/>
                  <a:latin typeface="-apple-system"/>
                  <a:ea typeface="思源黑体 CN Normal" panose="020B0400000000000000" pitchFamily="34" charset="-122"/>
                </a:rPr>
                <a:t>在社交媒体账号中上传产品图片，组织时尚搭配，与粉丝互动，利用流行趋势来提高话题度。</a:t>
              </a:r>
              <a:endParaRPr lang="zh-CN" altLang="en-US" sz="1200" b="0" i="0" dirty="0">
                <a:solidFill>
                  <a:srgbClr val="333639"/>
                </a:solidFill>
                <a:effectLst/>
                <a:latin typeface="-apple-system"/>
                <a:ea typeface="思源黑体 CN Normal" panose="020B0400000000000000" pitchFamily="34" charset="-122"/>
              </a:endParaRPr>
            </a:p>
          </p:txBody>
        </p:sp>
      </p:grpSp>
      <p:grpSp>
        <p:nvGrpSpPr>
          <p:cNvPr id="1039" name="组合 1038"/>
          <p:cNvGrpSpPr/>
          <p:nvPr/>
        </p:nvGrpSpPr>
        <p:grpSpPr>
          <a:xfrm>
            <a:off x="8143648" y="3146087"/>
            <a:ext cx="3764597" cy="538162"/>
            <a:chOff x="8143648" y="3231357"/>
            <a:chExt cx="3764597" cy="538162"/>
          </a:xfrm>
        </p:grpSpPr>
        <p:sp>
          <p:nvSpPr>
            <p:cNvPr id="1024" name="矩形: 圆角 1023"/>
            <p:cNvSpPr/>
            <p:nvPr/>
          </p:nvSpPr>
          <p:spPr>
            <a:xfrm>
              <a:off x="8143648" y="3231357"/>
              <a:ext cx="3764597" cy="538162"/>
            </a:xfrm>
            <a:prstGeom prst="roundRect">
              <a:avLst>
                <a:gd name="adj" fmla="val 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2" name="文本框 1031"/>
            <p:cNvSpPr txBox="1"/>
            <p:nvPr/>
          </p:nvSpPr>
          <p:spPr>
            <a:xfrm>
              <a:off x="8143649" y="3269605"/>
              <a:ext cx="533717" cy="461665"/>
            </a:xfrm>
            <a:prstGeom prst="rect">
              <a:avLst/>
            </a:prstGeom>
            <a:noFill/>
          </p:spPr>
          <p:txBody>
            <a:bodyPr wrap="square">
              <a:spAutoFit/>
            </a:bodyPr>
            <a:lstStyle>
              <a:defPPr>
                <a:defRPr lang="zh-CN"/>
              </a:defPPr>
              <a:lvl1pPr>
                <a:defRPr sz="1200" b="0" i="0">
                  <a:solidFill>
                    <a:schemeClr val="accent1"/>
                  </a:solidFill>
                  <a:effectLst>
                    <a:outerShdw blurRad="190500" dist="38100" dir="2700000" algn="tl">
                      <a:schemeClr val="accent1">
                        <a:alpha val="20000"/>
                      </a:schemeClr>
                    </a:outerShdw>
                  </a:effectLst>
                  <a:latin typeface="+mj-ea"/>
                  <a:ea typeface="+mj-ea"/>
                </a:defRPr>
              </a:lvl1pPr>
            </a:lstStyle>
            <a:p>
              <a:r>
                <a:rPr lang="zh-CN" altLang="en-US" dirty="0">
                  <a:solidFill>
                    <a:schemeClr val="accent2"/>
                  </a:solidFill>
                  <a:effectLst>
                    <a:outerShdw blurRad="190500" dist="38100" dir="2700000" algn="tl">
                      <a:schemeClr val="accent2">
                        <a:alpha val="20000"/>
                      </a:schemeClr>
                    </a:outerShdw>
                  </a:effectLst>
                </a:rPr>
                <a:t>商城转化</a:t>
              </a:r>
              <a:endParaRPr lang="zh-CN" altLang="en-US" dirty="0">
                <a:solidFill>
                  <a:schemeClr val="accent2"/>
                </a:solidFill>
                <a:effectLst>
                  <a:outerShdw blurRad="190500" dist="38100" dir="2700000" algn="tl">
                    <a:schemeClr val="accent2">
                      <a:alpha val="20000"/>
                    </a:schemeClr>
                  </a:outerShdw>
                </a:effectLst>
              </a:endParaRPr>
            </a:p>
          </p:txBody>
        </p:sp>
        <p:sp>
          <p:nvSpPr>
            <p:cNvPr id="1033" name="文本框 1032"/>
            <p:cNvSpPr txBox="1"/>
            <p:nvPr/>
          </p:nvSpPr>
          <p:spPr>
            <a:xfrm>
              <a:off x="8637044" y="3269605"/>
              <a:ext cx="3254919" cy="461665"/>
            </a:xfrm>
            <a:prstGeom prst="rect">
              <a:avLst/>
            </a:prstGeom>
            <a:noFill/>
          </p:spPr>
          <p:txBody>
            <a:bodyPr wrap="square">
              <a:spAutoFit/>
            </a:bodyPr>
            <a:lstStyle/>
            <a:p>
              <a:pPr algn="l"/>
              <a:r>
                <a:rPr lang="zh-CN" altLang="en-US" sz="1200" b="0" i="0" dirty="0">
                  <a:solidFill>
                    <a:srgbClr val="333639"/>
                  </a:solidFill>
                  <a:effectLst/>
                  <a:latin typeface="-apple-system"/>
                  <a:ea typeface="思源黑体 CN Normal" panose="020B0400000000000000" pitchFamily="34" charset="-122"/>
                </a:rPr>
                <a:t>利用电子商务平台建立真实、有效的在线销售渠道，包括网站、在线购物商城等。</a:t>
              </a:r>
              <a:endParaRPr lang="zh-CN" altLang="en-US" sz="1200" b="0" i="0" dirty="0">
                <a:solidFill>
                  <a:srgbClr val="333639"/>
                </a:solidFill>
                <a:effectLst/>
                <a:latin typeface="-apple-system"/>
                <a:ea typeface="思源黑体 CN Normal" panose="020B0400000000000000" pitchFamily="34" charset="-122"/>
              </a:endParaRPr>
            </a:p>
          </p:txBody>
        </p:sp>
      </p:grpSp>
      <p:grpSp>
        <p:nvGrpSpPr>
          <p:cNvPr id="1040" name="组合 1039"/>
          <p:cNvGrpSpPr/>
          <p:nvPr/>
        </p:nvGrpSpPr>
        <p:grpSpPr>
          <a:xfrm>
            <a:off x="334963" y="4528799"/>
            <a:ext cx="3764597" cy="538162"/>
            <a:chOff x="8143648" y="1995488"/>
            <a:chExt cx="3764597" cy="538162"/>
          </a:xfrm>
        </p:grpSpPr>
        <p:sp>
          <p:nvSpPr>
            <p:cNvPr id="1041" name="矩形: 圆角 1040"/>
            <p:cNvSpPr/>
            <p:nvPr/>
          </p:nvSpPr>
          <p:spPr>
            <a:xfrm>
              <a:off x="8143648" y="1995488"/>
              <a:ext cx="3764597" cy="538162"/>
            </a:xfrm>
            <a:prstGeom prst="roundRect">
              <a:avLst>
                <a:gd name="adj" fmla="val 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2" name="文本框 1041"/>
            <p:cNvSpPr txBox="1"/>
            <p:nvPr/>
          </p:nvSpPr>
          <p:spPr>
            <a:xfrm>
              <a:off x="8143649" y="2051708"/>
              <a:ext cx="503237" cy="461665"/>
            </a:xfrm>
            <a:prstGeom prst="rect">
              <a:avLst/>
            </a:prstGeom>
            <a:noFill/>
          </p:spPr>
          <p:txBody>
            <a:bodyPr wrap="square">
              <a:spAutoFit/>
            </a:bodyPr>
            <a:lstStyle/>
            <a:p>
              <a:pPr algn="l"/>
              <a:r>
                <a:rPr lang="zh-CN" altLang="en-US" sz="1200" b="0" i="0" dirty="0">
                  <a:solidFill>
                    <a:schemeClr val="accent2"/>
                  </a:solidFill>
                  <a:effectLst>
                    <a:outerShdw blurRad="190500" dist="38100" dir="2700000" algn="tl">
                      <a:schemeClr val="accent2">
                        <a:alpha val="20000"/>
                      </a:schemeClr>
                    </a:outerShdw>
                  </a:effectLst>
                  <a:latin typeface="+mj-ea"/>
                  <a:ea typeface="+mj-ea"/>
                </a:rPr>
                <a:t>促销优惠</a:t>
              </a:r>
              <a:endParaRPr lang="zh-CN" altLang="en-US" sz="1200" b="0" i="0" dirty="0">
                <a:solidFill>
                  <a:schemeClr val="accent2"/>
                </a:solidFill>
                <a:effectLst>
                  <a:outerShdw blurRad="190500" dist="38100" dir="2700000" algn="tl">
                    <a:schemeClr val="accent2">
                      <a:alpha val="20000"/>
                    </a:schemeClr>
                  </a:outerShdw>
                </a:effectLst>
                <a:latin typeface="+mj-ea"/>
                <a:ea typeface="+mj-ea"/>
              </a:endParaRPr>
            </a:p>
          </p:txBody>
        </p:sp>
        <p:sp>
          <p:nvSpPr>
            <p:cNvPr id="1043" name="文本框 1042"/>
            <p:cNvSpPr txBox="1"/>
            <p:nvPr/>
          </p:nvSpPr>
          <p:spPr>
            <a:xfrm>
              <a:off x="8614184" y="2049704"/>
              <a:ext cx="3277779" cy="461665"/>
            </a:xfrm>
            <a:prstGeom prst="rect">
              <a:avLst/>
            </a:prstGeom>
            <a:noFill/>
          </p:spPr>
          <p:txBody>
            <a:bodyPr wrap="square">
              <a:spAutoFit/>
            </a:bodyPr>
            <a:lstStyle/>
            <a:p>
              <a:pPr algn="l"/>
              <a:r>
                <a:rPr lang="zh-CN" altLang="en-US" sz="1200" b="0" i="0" dirty="0">
                  <a:solidFill>
                    <a:srgbClr val="333639"/>
                  </a:solidFill>
                  <a:effectLst/>
                  <a:latin typeface="-apple-system"/>
                  <a:ea typeface="思源黑体 CN Normal" panose="020B0400000000000000" pitchFamily="34" charset="-122"/>
                </a:rPr>
                <a:t>根据检查结果，制定销售促销活动计划或优惠政策。</a:t>
              </a:r>
              <a:endParaRPr lang="zh-CN" altLang="en-US" sz="1200" b="0" i="0" dirty="0">
                <a:solidFill>
                  <a:srgbClr val="333639"/>
                </a:solidFill>
                <a:effectLst/>
                <a:latin typeface="-apple-system"/>
                <a:ea typeface="思源黑体 CN Normal" panose="020B0400000000000000" pitchFamily="34" charset="-122"/>
              </a:endParaRPr>
            </a:p>
          </p:txBody>
        </p:sp>
      </p:grpSp>
      <p:grpSp>
        <p:nvGrpSpPr>
          <p:cNvPr id="1044" name="组合 1043"/>
          <p:cNvGrpSpPr/>
          <p:nvPr/>
        </p:nvGrpSpPr>
        <p:grpSpPr>
          <a:xfrm>
            <a:off x="334963" y="5203884"/>
            <a:ext cx="3764597" cy="538162"/>
            <a:chOff x="8143648" y="2612708"/>
            <a:chExt cx="3764597" cy="538162"/>
          </a:xfrm>
        </p:grpSpPr>
        <p:sp>
          <p:nvSpPr>
            <p:cNvPr id="1045" name="矩形: 圆角 1044"/>
            <p:cNvSpPr/>
            <p:nvPr/>
          </p:nvSpPr>
          <p:spPr>
            <a:xfrm>
              <a:off x="8143648" y="2612708"/>
              <a:ext cx="3764597" cy="538162"/>
            </a:xfrm>
            <a:prstGeom prst="roundRect">
              <a:avLst>
                <a:gd name="adj" fmla="val 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6" name="文本框 1045"/>
            <p:cNvSpPr txBox="1"/>
            <p:nvPr/>
          </p:nvSpPr>
          <p:spPr>
            <a:xfrm>
              <a:off x="8143649" y="2668928"/>
              <a:ext cx="579437" cy="461665"/>
            </a:xfrm>
            <a:prstGeom prst="rect">
              <a:avLst/>
            </a:prstGeom>
            <a:noFill/>
          </p:spPr>
          <p:txBody>
            <a:bodyPr wrap="square">
              <a:spAutoFit/>
            </a:bodyPr>
            <a:lstStyle>
              <a:defPPr>
                <a:defRPr lang="zh-CN"/>
              </a:defPPr>
              <a:lvl1pPr>
                <a:defRPr sz="1200" b="0" i="0">
                  <a:solidFill>
                    <a:schemeClr val="accent1"/>
                  </a:solidFill>
                  <a:effectLst/>
                  <a:latin typeface="+mj-ea"/>
                  <a:ea typeface="+mj-ea"/>
                </a:defRPr>
              </a:lvl1pPr>
            </a:lstStyle>
            <a:p>
              <a:r>
                <a:rPr lang="zh-CN" altLang="en-US" dirty="0">
                  <a:solidFill>
                    <a:schemeClr val="accent2"/>
                  </a:solidFill>
                  <a:effectLst>
                    <a:outerShdw blurRad="190500" dist="38100" dir="2700000" algn="tl">
                      <a:schemeClr val="accent2">
                        <a:alpha val="20000"/>
                      </a:schemeClr>
                    </a:outerShdw>
                  </a:effectLst>
                </a:rPr>
                <a:t>提高服务</a:t>
              </a:r>
              <a:endParaRPr lang="zh-CN" altLang="en-US" dirty="0">
                <a:solidFill>
                  <a:schemeClr val="accent2"/>
                </a:solidFill>
                <a:effectLst>
                  <a:outerShdw blurRad="190500" dist="38100" dir="2700000" algn="tl">
                    <a:schemeClr val="accent2">
                      <a:alpha val="20000"/>
                    </a:schemeClr>
                  </a:outerShdw>
                </a:effectLst>
              </a:endParaRPr>
            </a:p>
          </p:txBody>
        </p:sp>
        <p:sp>
          <p:nvSpPr>
            <p:cNvPr id="1047" name="文本框 1046"/>
            <p:cNvSpPr txBox="1"/>
            <p:nvPr/>
          </p:nvSpPr>
          <p:spPr>
            <a:xfrm>
              <a:off x="8629424" y="2661308"/>
              <a:ext cx="3254057" cy="461665"/>
            </a:xfrm>
            <a:prstGeom prst="rect">
              <a:avLst/>
            </a:prstGeom>
            <a:noFill/>
          </p:spPr>
          <p:txBody>
            <a:bodyPr wrap="square">
              <a:spAutoFit/>
            </a:bodyPr>
            <a:lstStyle/>
            <a:p>
              <a:pPr algn="l"/>
              <a:r>
                <a:rPr lang="zh-CN" altLang="en-US" sz="1200" b="0" i="0" dirty="0">
                  <a:solidFill>
                    <a:srgbClr val="333639"/>
                  </a:solidFill>
                  <a:effectLst/>
                  <a:latin typeface="-apple-system"/>
                  <a:ea typeface="思源黑体 CN Normal" panose="020B0400000000000000" pitchFamily="34" charset="-122"/>
                </a:rPr>
                <a:t>加强在线客户服务，以满足客人需求并加深品牌形象。</a:t>
              </a:r>
              <a:endParaRPr lang="zh-CN" altLang="en-US" sz="1200" b="0" i="0" dirty="0">
                <a:solidFill>
                  <a:srgbClr val="333639"/>
                </a:solidFill>
                <a:effectLst/>
                <a:latin typeface="-apple-system"/>
                <a:ea typeface="思源黑体 CN Normal" panose="020B0400000000000000" pitchFamily="34" charset="-122"/>
              </a:endParaRPr>
            </a:p>
          </p:txBody>
        </p:sp>
      </p:grpSp>
      <p:grpSp>
        <p:nvGrpSpPr>
          <p:cNvPr id="1048" name="组合 1047"/>
          <p:cNvGrpSpPr/>
          <p:nvPr/>
        </p:nvGrpSpPr>
        <p:grpSpPr>
          <a:xfrm>
            <a:off x="334963" y="5878968"/>
            <a:ext cx="3764597" cy="538162"/>
            <a:chOff x="8143648" y="3231357"/>
            <a:chExt cx="3764597" cy="538162"/>
          </a:xfrm>
        </p:grpSpPr>
        <p:sp>
          <p:nvSpPr>
            <p:cNvPr id="1049" name="矩形: 圆角 1048"/>
            <p:cNvSpPr/>
            <p:nvPr/>
          </p:nvSpPr>
          <p:spPr>
            <a:xfrm>
              <a:off x="8143648" y="3231357"/>
              <a:ext cx="3764597" cy="538162"/>
            </a:xfrm>
            <a:prstGeom prst="roundRect">
              <a:avLst>
                <a:gd name="adj" fmla="val 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0" name="文本框 1049"/>
            <p:cNvSpPr txBox="1"/>
            <p:nvPr/>
          </p:nvSpPr>
          <p:spPr>
            <a:xfrm>
              <a:off x="8143649" y="3269605"/>
              <a:ext cx="533717" cy="461665"/>
            </a:xfrm>
            <a:prstGeom prst="rect">
              <a:avLst/>
            </a:prstGeom>
            <a:noFill/>
          </p:spPr>
          <p:txBody>
            <a:bodyPr wrap="square">
              <a:spAutoFit/>
            </a:bodyPr>
            <a:lstStyle>
              <a:defPPr>
                <a:defRPr lang="zh-CN"/>
              </a:defPPr>
              <a:lvl1pPr>
                <a:defRPr sz="1200" b="0" i="0">
                  <a:solidFill>
                    <a:schemeClr val="accent1"/>
                  </a:solidFill>
                  <a:effectLst>
                    <a:outerShdw blurRad="190500" dist="38100" dir="2700000" algn="tl">
                      <a:schemeClr val="accent1">
                        <a:alpha val="20000"/>
                      </a:schemeClr>
                    </a:outerShdw>
                  </a:effectLst>
                  <a:latin typeface="+mj-ea"/>
                  <a:ea typeface="+mj-ea"/>
                </a:defRPr>
              </a:lvl1pPr>
            </a:lstStyle>
            <a:p>
              <a:r>
                <a:rPr lang="zh-CN" altLang="en-US" dirty="0">
                  <a:solidFill>
                    <a:schemeClr val="accent2"/>
                  </a:solidFill>
                  <a:effectLst>
                    <a:outerShdw blurRad="190500" dist="38100" dir="2700000" algn="tl">
                      <a:schemeClr val="accent2">
                        <a:alpha val="20000"/>
                      </a:schemeClr>
                    </a:outerShdw>
                  </a:effectLst>
                </a:rPr>
                <a:t>营销创新</a:t>
              </a:r>
              <a:endParaRPr lang="zh-CN" altLang="en-US" dirty="0">
                <a:solidFill>
                  <a:schemeClr val="accent2"/>
                </a:solidFill>
                <a:effectLst>
                  <a:outerShdw blurRad="190500" dist="38100" dir="2700000" algn="tl">
                    <a:schemeClr val="accent2">
                      <a:alpha val="20000"/>
                    </a:schemeClr>
                  </a:outerShdw>
                </a:effectLst>
              </a:endParaRPr>
            </a:p>
          </p:txBody>
        </p:sp>
        <p:sp>
          <p:nvSpPr>
            <p:cNvPr id="1051" name="文本框 1050"/>
            <p:cNvSpPr txBox="1"/>
            <p:nvPr/>
          </p:nvSpPr>
          <p:spPr>
            <a:xfrm>
              <a:off x="8637044" y="3269605"/>
              <a:ext cx="3254919" cy="461665"/>
            </a:xfrm>
            <a:prstGeom prst="rect">
              <a:avLst/>
            </a:prstGeom>
            <a:noFill/>
          </p:spPr>
          <p:txBody>
            <a:bodyPr wrap="square">
              <a:spAutoFit/>
            </a:bodyPr>
            <a:lstStyle/>
            <a:p>
              <a:pPr algn="l"/>
              <a:r>
                <a:rPr lang="zh-CN" altLang="en-US" sz="1200" b="0" i="0" dirty="0">
                  <a:solidFill>
                    <a:srgbClr val="333639"/>
                  </a:solidFill>
                  <a:effectLst/>
                  <a:latin typeface="-apple-system"/>
                  <a:ea typeface="思源黑体 CN Normal" panose="020B0400000000000000" pitchFamily="34" charset="-122"/>
                </a:rPr>
                <a:t>营销创新，研究每年不同的宣传策略，尝试新的销售渠道、合作伙伴等等，保持竞争力。</a:t>
              </a:r>
              <a:endParaRPr lang="zh-CN" altLang="en-US" sz="1200" b="0" i="0" dirty="0">
                <a:solidFill>
                  <a:srgbClr val="333639"/>
                </a:solidFill>
                <a:effectLst/>
                <a:latin typeface="-apple-system"/>
                <a:ea typeface="思源黑体 CN Normal" panose="020B0400000000000000" pitchFamily="34" charset="-122"/>
              </a:endParaRPr>
            </a:p>
          </p:txBody>
        </p:sp>
      </p:grpSp>
      <p:grpSp>
        <p:nvGrpSpPr>
          <p:cNvPr id="1052" name="组合 1051"/>
          <p:cNvGrpSpPr/>
          <p:nvPr/>
        </p:nvGrpSpPr>
        <p:grpSpPr>
          <a:xfrm>
            <a:off x="8127366" y="4513718"/>
            <a:ext cx="3764597" cy="538162"/>
            <a:chOff x="334962" y="1995488"/>
            <a:chExt cx="3764597" cy="538162"/>
          </a:xfrm>
        </p:grpSpPr>
        <p:sp>
          <p:nvSpPr>
            <p:cNvPr id="1053" name="矩形: 圆角 1052"/>
            <p:cNvSpPr/>
            <p:nvPr/>
          </p:nvSpPr>
          <p:spPr>
            <a:xfrm>
              <a:off x="334962" y="1995488"/>
              <a:ext cx="3764597" cy="538162"/>
            </a:xfrm>
            <a:prstGeom prst="roundRect">
              <a:avLst>
                <a:gd name="adj" fmla="val 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4" name="文本框 1053"/>
            <p:cNvSpPr txBox="1"/>
            <p:nvPr/>
          </p:nvSpPr>
          <p:spPr>
            <a:xfrm>
              <a:off x="334963" y="2051708"/>
              <a:ext cx="503237" cy="461665"/>
            </a:xfrm>
            <a:prstGeom prst="rect">
              <a:avLst/>
            </a:prstGeom>
            <a:noFill/>
          </p:spPr>
          <p:txBody>
            <a:bodyPr wrap="square">
              <a:spAutoFit/>
            </a:bodyPr>
            <a:lstStyle/>
            <a:p>
              <a:pPr algn="l"/>
              <a:r>
                <a:rPr lang="zh-CN" altLang="en-US" sz="1200" b="0" i="0" dirty="0">
                  <a:solidFill>
                    <a:schemeClr val="accent1"/>
                  </a:solidFill>
                  <a:effectLst>
                    <a:outerShdw blurRad="190500" dist="38100" dir="2700000" algn="tl">
                      <a:schemeClr val="accent1">
                        <a:alpha val="20000"/>
                      </a:schemeClr>
                    </a:outerShdw>
                  </a:effectLst>
                  <a:latin typeface="+mj-ea"/>
                  <a:ea typeface="+mj-ea"/>
                </a:rPr>
                <a:t>转化复盘</a:t>
              </a:r>
              <a:endParaRPr lang="zh-CN" altLang="en-US" sz="1200" b="0" i="0" dirty="0">
                <a:solidFill>
                  <a:schemeClr val="accent1"/>
                </a:solidFill>
                <a:effectLst>
                  <a:outerShdw blurRad="190500" dist="38100" dir="2700000" algn="tl">
                    <a:schemeClr val="accent1">
                      <a:alpha val="20000"/>
                    </a:schemeClr>
                  </a:outerShdw>
                </a:effectLst>
                <a:latin typeface="+mj-ea"/>
                <a:ea typeface="+mj-ea"/>
              </a:endParaRPr>
            </a:p>
          </p:txBody>
        </p:sp>
      </p:grpSp>
      <p:grpSp>
        <p:nvGrpSpPr>
          <p:cNvPr id="1055" name="组合 1054"/>
          <p:cNvGrpSpPr/>
          <p:nvPr/>
        </p:nvGrpSpPr>
        <p:grpSpPr>
          <a:xfrm>
            <a:off x="8127366" y="5188803"/>
            <a:ext cx="3764597" cy="538162"/>
            <a:chOff x="334962" y="2612708"/>
            <a:chExt cx="3764597" cy="538162"/>
          </a:xfrm>
        </p:grpSpPr>
        <p:sp>
          <p:nvSpPr>
            <p:cNvPr id="1056" name="矩形: 圆角 1055"/>
            <p:cNvSpPr/>
            <p:nvPr/>
          </p:nvSpPr>
          <p:spPr>
            <a:xfrm>
              <a:off x="334962" y="2612708"/>
              <a:ext cx="3764597" cy="538162"/>
            </a:xfrm>
            <a:prstGeom prst="roundRect">
              <a:avLst>
                <a:gd name="adj" fmla="val 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7" name="文本框 1056"/>
            <p:cNvSpPr txBox="1"/>
            <p:nvPr/>
          </p:nvSpPr>
          <p:spPr>
            <a:xfrm>
              <a:off x="334963" y="2668928"/>
              <a:ext cx="579437" cy="461665"/>
            </a:xfrm>
            <a:prstGeom prst="rect">
              <a:avLst/>
            </a:prstGeom>
            <a:noFill/>
          </p:spPr>
          <p:txBody>
            <a:bodyPr wrap="square">
              <a:spAutoFit/>
            </a:bodyPr>
            <a:lstStyle>
              <a:defPPr>
                <a:defRPr lang="zh-CN"/>
              </a:defPPr>
              <a:lvl1pPr>
                <a:defRPr sz="1200" b="0" i="0">
                  <a:solidFill>
                    <a:schemeClr val="accent1"/>
                  </a:solidFill>
                  <a:effectLst/>
                  <a:latin typeface="+mj-ea"/>
                  <a:ea typeface="+mj-ea"/>
                </a:defRPr>
              </a:lvl1pPr>
            </a:lstStyle>
            <a:p>
              <a:r>
                <a:rPr lang="zh-CN" altLang="en-US" dirty="0">
                  <a:effectLst>
                    <a:outerShdw blurRad="190500" dist="38100" dir="2700000" algn="tl">
                      <a:schemeClr val="accent1">
                        <a:alpha val="20000"/>
                      </a:schemeClr>
                    </a:outerShdw>
                  </a:effectLst>
                </a:rPr>
                <a:t>互动复盘</a:t>
              </a:r>
              <a:endParaRPr lang="zh-CN" altLang="en-US" dirty="0">
                <a:effectLst>
                  <a:outerShdw blurRad="190500" dist="38100" dir="2700000" algn="tl">
                    <a:schemeClr val="accent1">
                      <a:alpha val="20000"/>
                    </a:schemeClr>
                  </a:outerShdw>
                </a:effectLst>
              </a:endParaRPr>
            </a:p>
          </p:txBody>
        </p:sp>
        <p:sp>
          <p:nvSpPr>
            <p:cNvPr id="1058" name="文本框 1057"/>
            <p:cNvSpPr txBox="1"/>
            <p:nvPr/>
          </p:nvSpPr>
          <p:spPr>
            <a:xfrm>
              <a:off x="820738" y="2661308"/>
              <a:ext cx="3254057" cy="461665"/>
            </a:xfrm>
            <a:prstGeom prst="rect">
              <a:avLst/>
            </a:prstGeom>
            <a:noFill/>
          </p:spPr>
          <p:txBody>
            <a:bodyPr wrap="square">
              <a:spAutoFit/>
            </a:bodyPr>
            <a:lstStyle/>
            <a:p>
              <a:pPr algn="l"/>
              <a:r>
                <a:rPr lang="zh-CN" altLang="en-US" sz="1200" b="0" i="0" dirty="0">
                  <a:solidFill>
                    <a:srgbClr val="333639"/>
                  </a:solidFill>
                  <a:effectLst/>
                  <a:latin typeface="-apple-system"/>
                  <a:ea typeface="思源黑体 CN Normal" panose="020B0400000000000000" pitchFamily="34" charset="-122"/>
                </a:rPr>
                <a:t>监测社交媒体上的粉丝互动率和转化率。，并根据反馈调整发布内容和策略</a:t>
              </a:r>
              <a:endParaRPr lang="zh-CN" altLang="en-US" sz="1200" b="0" i="0" dirty="0">
                <a:solidFill>
                  <a:srgbClr val="333639"/>
                </a:solidFill>
                <a:effectLst/>
                <a:latin typeface="-apple-system"/>
                <a:ea typeface="思源黑体 CN Normal" panose="020B0400000000000000" pitchFamily="34" charset="-122"/>
              </a:endParaRPr>
            </a:p>
          </p:txBody>
        </p:sp>
      </p:grpSp>
      <p:sp>
        <p:nvSpPr>
          <p:cNvPr id="1059" name="文本框 1058"/>
          <p:cNvSpPr txBox="1"/>
          <p:nvPr/>
        </p:nvSpPr>
        <p:spPr>
          <a:xfrm>
            <a:off x="8637906" y="4577003"/>
            <a:ext cx="3254057" cy="461665"/>
          </a:xfrm>
          <a:prstGeom prst="rect">
            <a:avLst/>
          </a:prstGeom>
          <a:noFill/>
        </p:spPr>
        <p:txBody>
          <a:bodyPr wrap="square">
            <a:spAutoFit/>
          </a:bodyPr>
          <a:lstStyle/>
          <a:p>
            <a:pPr algn="l"/>
            <a:r>
              <a:rPr lang="zh-CN" altLang="en-US" sz="1200" b="0" i="0" dirty="0">
                <a:solidFill>
                  <a:srgbClr val="333639"/>
                </a:solidFill>
                <a:effectLst/>
                <a:latin typeface="-apple-system"/>
                <a:ea typeface="思源黑体 CN Normal" panose="020B0400000000000000" pitchFamily="34" charset="-122"/>
              </a:rPr>
              <a:t>定期跟进销售业绩，分析销售数据以确定客户偏好和采取针对性措施。</a:t>
            </a:r>
            <a:endParaRPr lang="zh-CN" altLang="en-US" sz="1200" b="0" i="0" dirty="0">
              <a:solidFill>
                <a:srgbClr val="333639"/>
              </a:solidFill>
              <a:effectLst/>
              <a:latin typeface="-apple-system"/>
              <a:ea typeface="思源黑体 CN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3" name="梯形 482"/>
          <p:cNvSpPr/>
          <p:nvPr/>
        </p:nvSpPr>
        <p:spPr>
          <a:xfrm>
            <a:off x="334963" y="4778829"/>
            <a:ext cx="11557000" cy="638628"/>
          </a:xfrm>
          <a:prstGeom prst="trapezoid">
            <a:avLst>
              <a:gd name="adj" fmla="val 131897"/>
            </a:avLst>
          </a:prstGeom>
          <a:solidFill>
            <a:schemeClr val="accent2">
              <a:lumMod val="20000"/>
              <a:lumOff val="80000"/>
              <a:alpha val="14000"/>
            </a:schemeClr>
          </a:solidFill>
          <a:ln>
            <a:solidFill>
              <a:schemeClr val="accent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20435" y="475734"/>
            <a:ext cx="6193065"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58 </a:t>
            </a:r>
            <a:r>
              <a:rPr lang="zh-CN" altLang="en-US" dirty="0"/>
              <a:t>品牌策略洞察</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6" name="椭圆 5"/>
          <p:cNvSpPr/>
          <p:nvPr/>
        </p:nvSpPr>
        <p:spPr>
          <a:xfrm>
            <a:off x="952499" y="1501095"/>
            <a:ext cx="3378200" cy="3378200"/>
          </a:xfrm>
          <a:prstGeom prst="ellipse">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890327" y="1501095"/>
            <a:ext cx="3378200" cy="3378200"/>
          </a:xfrm>
          <a:prstGeom prst="ellipse">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869996" y="2739220"/>
            <a:ext cx="2452008"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dirty="0"/>
              <a:t>多种营销策略触达</a:t>
            </a:r>
            <a:endParaRPr lang="zh-CN" altLang="en-US" dirty="0"/>
          </a:p>
        </p:txBody>
      </p:sp>
      <p:sp>
        <p:nvSpPr>
          <p:cNvPr id="13" name="文本框 12"/>
          <p:cNvSpPr txBox="1"/>
          <p:nvPr/>
        </p:nvSpPr>
        <p:spPr>
          <a:xfrm>
            <a:off x="1770744" y="1762062"/>
            <a:ext cx="1683656"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dirty="0"/>
              <a:t>用户画像</a:t>
            </a:r>
            <a:endParaRPr lang="zh-CN" altLang="en-US" dirty="0"/>
          </a:p>
        </p:txBody>
      </p:sp>
      <p:sp>
        <p:nvSpPr>
          <p:cNvPr id="14" name="文本框 13"/>
          <p:cNvSpPr txBox="1"/>
          <p:nvPr/>
        </p:nvSpPr>
        <p:spPr>
          <a:xfrm>
            <a:off x="8694058" y="1762062"/>
            <a:ext cx="1683656"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dirty="0"/>
              <a:t>产品价值</a:t>
            </a:r>
            <a:endParaRPr lang="zh-CN" altLang="en-US" dirty="0"/>
          </a:p>
        </p:txBody>
      </p:sp>
      <p:cxnSp>
        <p:nvCxnSpPr>
          <p:cNvPr id="16" name="直接箭头连接符 15"/>
          <p:cNvCxnSpPr/>
          <p:nvPr/>
        </p:nvCxnSpPr>
        <p:spPr>
          <a:xfrm>
            <a:off x="4637315" y="2584224"/>
            <a:ext cx="2988000" cy="0"/>
          </a:xfrm>
          <a:prstGeom prst="straightConnector1">
            <a:avLst/>
          </a:prstGeom>
          <a:ln>
            <a:solidFill>
              <a:schemeClr val="tx1">
                <a:lumMod val="50000"/>
                <a:lumOff val="50000"/>
              </a:schemeClr>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4637315" y="2326595"/>
            <a:ext cx="2988000" cy="0"/>
          </a:xfrm>
          <a:prstGeom prst="straightConnector1">
            <a:avLst/>
          </a:prstGeom>
          <a:ln>
            <a:solidFill>
              <a:schemeClr val="tx1">
                <a:lumMod val="50000"/>
                <a:lumOff val="50000"/>
              </a:schemeClr>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24" name="矩形: 圆角 23"/>
          <p:cNvSpPr/>
          <p:nvPr/>
        </p:nvSpPr>
        <p:spPr>
          <a:xfrm>
            <a:off x="1484313" y="2329791"/>
            <a:ext cx="723900" cy="266700"/>
          </a:xfrm>
          <a:prstGeom prst="round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5" name="矩形: 圆角 24"/>
          <p:cNvSpPr/>
          <p:nvPr/>
        </p:nvSpPr>
        <p:spPr>
          <a:xfrm>
            <a:off x="2309813" y="2329791"/>
            <a:ext cx="723900" cy="266700"/>
          </a:xfrm>
          <a:prstGeom prst="round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6" name="矩形: 圆角 25"/>
          <p:cNvSpPr/>
          <p:nvPr/>
        </p:nvSpPr>
        <p:spPr>
          <a:xfrm>
            <a:off x="3153455" y="2332286"/>
            <a:ext cx="723900" cy="266700"/>
          </a:xfrm>
          <a:prstGeom prst="round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8" name="文本框 27"/>
          <p:cNvSpPr txBox="1"/>
          <p:nvPr/>
        </p:nvSpPr>
        <p:spPr>
          <a:xfrm>
            <a:off x="1516063" y="2346717"/>
            <a:ext cx="690810" cy="241605"/>
          </a:xfrm>
          <a:prstGeom prst="rect">
            <a:avLst/>
          </a:prstGeom>
          <a:noFill/>
          <a:effectLst/>
        </p:spPr>
        <p:txBody>
          <a:bodyPr wrap="square" lIns="86868" tIns="43434" rIns="86868" bIns="43434" rtlCol="0">
            <a:spAutoFit/>
          </a:bodyPr>
          <a:lstStyle/>
          <a:p>
            <a:pPr algn="ctr"/>
            <a:r>
              <a:rPr lang="en-US" altLang="zh-CN" sz="1000" dirty="0">
                <a:solidFill>
                  <a:schemeClr val="bg1"/>
                </a:solidFill>
                <a:latin typeface="+mn-ea"/>
              </a:rPr>
              <a:t>18-25</a:t>
            </a:r>
            <a:r>
              <a:rPr lang="zh-CN" altLang="en-US" sz="1000" dirty="0">
                <a:solidFill>
                  <a:schemeClr val="bg1"/>
                </a:solidFill>
                <a:latin typeface="+mn-ea"/>
              </a:rPr>
              <a:t>岁</a:t>
            </a:r>
            <a:endParaRPr lang="en-US" altLang="zh-CN" sz="1000" dirty="0">
              <a:solidFill>
                <a:schemeClr val="bg1"/>
              </a:solidFill>
              <a:latin typeface="+mn-ea"/>
            </a:endParaRPr>
          </a:p>
        </p:txBody>
      </p:sp>
      <p:sp>
        <p:nvSpPr>
          <p:cNvPr id="29" name="文本框 28"/>
          <p:cNvSpPr txBox="1"/>
          <p:nvPr/>
        </p:nvSpPr>
        <p:spPr>
          <a:xfrm>
            <a:off x="3185205" y="2360324"/>
            <a:ext cx="690810" cy="249299"/>
          </a:xfrm>
          <a:prstGeom prst="rect">
            <a:avLst/>
          </a:prstGeom>
          <a:noFill/>
          <a:effectLst/>
        </p:spPr>
        <p:txBody>
          <a:bodyPr wrap="square" lIns="86868" tIns="43434" rIns="86868" bIns="43434" rtlCol="0">
            <a:spAutoFit/>
          </a:bodyPr>
          <a:lstStyle/>
          <a:p>
            <a:pPr algn="ctr"/>
            <a:r>
              <a:rPr lang="zh-CN" altLang="en-US" sz="1000" dirty="0">
                <a:solidFill>
                  <a:schemeClr val="bg1"/>
                </a:solidFill>
                <a:latin typeface="+mn-ea"/>
              </a:rPr>
              <a:t>收入低</a:t>
            </a:r>
            <a:endParaRPr lang="en-US" altLang="zh-CN" sz="1000" dirty="0">
              <a:solidFill>
                <a:schemeClr val="bg1"/>
              </a:solidFill>
              <a:latin typeface="+mn-ea"/>
            </a:endParaRPr>
          </a:p>
        </p:txBody>
      </p:sp>
      <p:sp>
        <p:nvSpPr>
          <p:cNvPr id="31" name="文本框 30"/>
          <p:cNvSpPr txBox="1"/>
          <p:nvPr/>
        </p:nvSpPr>
        <p:spPr>
          <a:xfrm>
            <a:off x="2324100" y="2346717"/>
            <a:ext cx="690810" cy="241605"/>
          </a:xfrm>
          <a:prstGeom prst="rect">
            <a:avLst/>
          </a:prstGeom>
          <a:noFill/>
          <a:effectLst/>
        </p:spPr>
        <p:txBody>
          <a:bodyPr wrap="square" lIns="86868" tIns="43434" rIns="86868" bIns="43434" rtlCol="0">
            <a:spAutoFit/>
          </a:bodyPr>
          <a:lstStyle/>
          <a:p>
            <a:pPr algn="ctr"/>
            <a:r>
              <a:rPr lang="zh-CN" altLang="en-US" sz="1000" dirty="0">
                <a:solidFill>
                  <a:schemeClr val="bg1"/>
                </a:solidFill>
                <a:latin typeface="+mn-ea"/>
              </a:rPr>
              <a:t>学生人群</a:t>
            </a:r>
            <a:endParaRPr lang="en-US" altLang="zh-CN" sz="1000" dirty="0">
              <a:solidFill>
                <a:schemeClr val="bg1"/>
              </a:solidFill>
              <a:latin typeface="+mn-ea"/>
            </a:endParaRPr>
          </a:p>
        </p:txBody>
      </p:sp>
      <p:sp>
        <p:nvSpPr>
          <p:cNvPr id="33" name="文本框 32"/>
          <p:cNvSpPr txBox="1"/>
          <p:nvPr/>
        </p:nvSpPr>
        <p:spPr>
          <a:xfrm>
            <a:off x="1858282" y="2900496"/>
            <a:ext cx="2161268" cy="400110"/>
          </a:xfrm>
          <a:prstGeom prst="rect">
            <a:avLst/>
          </a:prstGeom>
          <a:noFill/>
        </p:spPr>
        <p:txBody>
          <a:bodyPr wrap="square">
            <a:spAutoFit/>
          </a:bodyPr>
          <a:lstStyle/>
          <a:p>
            <a:pPr algn="just"/>
            <a:r>
              <a:rPr lang="zh-CN" altLang="en-US" sz="1000" b="0" i="0" dirty="0">
                <a:solidFill>
                  <a:srgbClr val="334155"/>
                </a:solidFill>
                <a:effectLst/>
                <a:latin typeface="system-ui"/>
              </a:rPr>
              <a:t>追求时尚、个性和创新，注重个人形象和社交关系。</a:t>
            </a:r>
            <a:endParaRPr lang="zh-CN" altLang="en-US" sz="1000" dirty="0"/>
          </a:p>
        </p:txBody>
      </p:sp>
      <p:pic>
        <p:nvPicPr>
          <p:cNvPr id="35" name="图片 34"/>
          <p:cNvPicPr>
            <a:picLocks noChangeAspect="1"/>
          </p:cNvPicPr>
          <p:nvPr/>
        </p:nvPicPr>
        <p:blipFill>
          <a:blip r:embed="rId1">
            <a:extLst>
              <a:ext uri="{BEBA8EAE-BF5A-486C-A8C5-ECC9F3942E4B}">
                <a14:imgProps xmlns:a14="http://schemas.microsoft.com/office/drawing/2010/main">
                  <a14:imgLayer r:embed="rId2">
                    <a14:imgEffect>
                      <a14:backgroundRemoval t="10000" b="90000" l="10000" r="90000">
                        <a14:foregroundMark x1="69774" y1="21837" x2="69774" y2="21837"/>
                        <a14:foregroundMark x1="69774" y1="21837" x2="76695" y2="37088"/>
                        <a14:foregroundMark x1="69350" y1="39688" x2="68644" y2="35875"/>
                        <a14:foregroundMark x1="42232" y1="61179" x2="39407" y2="59445"/>
                      </a14:backgroundRemoval>
                    </a14:imgEffect>
                  </a14:imgLayer>
                </a14:imgProps>
              </a:ext>
            </a:extLst>
          </a:blip>
          <a:stretch>
            <a:fillRect/>
          </a:stretch>
        </p:blipFill>
        <p:spPr>
          <a:xfrm>
            <a:off x="2064851" y="4176195"/>
            <a:ext cx="327571" cy="266960"/>
          </a:xfrm>
          <a:prstGeom prst="rect">
            <a:avLst/>
          </a:prstGeom>
        </p:spPr>
      </p:pic>
      <p:pic>
        <p:nvPicPr>
          <p:cNvPr id="36" name="图片 35"/>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5399" y1="75465" x2="55894" y2="82900"/>
                        <a14:foregroundMark x1="38023" y1="55390" x2="28897" y2="65799"/>
                        <a14:foregroundMark x1="38023" y1="55019" x2="30798" y2="64312"/>
                        <a14:foregroundMark x1="65779" y1="60967" x2="47148" y2="86617"/>
                        <a14:foregroundMark x1="47148" y1="86617" x2="54753" y2="85874"/>
                        <a14:foregroundMark x1="61597" y1="61710" x2="52471" y2="81784"/>
                        <a14:foregroundMark x1="46388" y1="86617" x2="45247" y2="88848"/>
                        <a14:foregroundMark x1="45627" y1="89591" x2="51331" y2="89219"/>
                      </a14:backgroundRemoval>
                    </a14:imgEffect>
                  </a14:imgLayer>
                </a14:imgProps>
              </a:ext>
            </a:extLst>
          </a:blip>
          <a:stretch>
            <a:fillRect/>
          </a:stretch>
        </p:blipFill>
        <p:spPr>
          <a:xfrm>
            <a:off x="2475488" y="4166329"/>
            <a:ext cx="241936" cy="247455"/>
          </a:xfrm>
          <a:prstGeom prst="rect">
            <a:avLst/>
          </a:prstGeom>
        </p:spPr>
      </p:pic>
      <p:pic>
        <p:nvPicPr>
          <p:cNvPr id="37" name="图片 36"/>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39901" y1="31795" x2="54680" y2="57436"/>
                        <a14:foregroundMark x1="54680" y1="57436" x2="54680" y2="57436"/>
                        <a14:foregroundMark x1="54187" y1="47692" x2="58621" y2="56923"/>
                        <a14:foregroundMark x1="63547" y1="46154" x2="26601" y2="48718"/>
                        <a14:foregroundMark x1="26601" y1="48718" x2="40887" y2="54359"/>
                        <a14:foregroundMark x1="59113" y1="34872" x2="52709" y2="63590"/>
                        <a14:foregroundMark x1="74877" y1="41026" x2="63054" y2="70769"/>
                        <a14:foregroundMark x1="74384" y1="37949" x2="59606" y2="64615"/>
                        <a14:foregroundMark x1="74877" y1="36923" x2="59606" y2="59487"/>
                        <a14:foregroundMark x1="64532" y1="50256" x2="68473" y2="63077"/>
                        <a14:foregroundMark x1="79310" y1="44103" x2="68966" y2="66667"/>
                        <a14:foregroundMark x1="69951" y1="52821" x2="62562" y2="60513"/>
                        <a14:foregroundMark x1="53695" y1="59487" x2="43350" y2="66154"/>
                        <a14:foregroundMark x1="41379" y1="58462" x2="46798" y2="58974"/>
                      </a14:backgroundRemoval>
                    </a14:imgEffect>
                  </a14:imgLayer>
                </a14:imgProps>
              </a:ext>
            </a:extLst>
          </a:blip>
          <a:stretch>
            <a:fillRect/>
          </a:stretch>
        </p:blipFill>
        <p:spPr>
          <a:xfrm>
            <a:off x="2895137" y="4182951"/>
            <a:ext cx="257866" cy="247704"/>
          </a:xfrm>
          <a:prstGeom prst="rect">
            <a:avLst/>
          </a:prstGeom>
        </p:spPr>
      </p:pic>
      <p:sp>
        <p:nvSpPr>
          <p:cNvPr id="38" name="文本框 37"/>
          <p:cNvSpPr txBox="1"/>
          <p:nvPr/>
        </p:nvSpPr>
        <p:spPr>
          <a:xfrm>
            <a:off x="1162051" y="2902413"/>
            <a:ext cx="622299" cy="256993"/>
          </a:xfrm>
          <a:prstGeom prst="rect">
            <a:avLst/>
          </a:prstGeom>
          <a:noFill/>
          <a:effectLst/>
        </p:spPr>
        <p:txBody>
          <a:bodyPr wrap="square" lIns="86868" tIns="43434" rIns="86868" bIns="43434" rtlCol="0">
            <a:spAutoFit/>
          </a:bodyPr>
          <a:lstStyle/>
          <a:p>
            <a:r>
              <a:rPr lang="zh-CN" altLang="en-US" sz="1100" dirty="0">
                <a:solidFill>
                  <a:schemeClr val="tx1">
                    <a:lumMod val="75000"/>
                    <a:lumOff val="25000"/>
                  </a:schemeClr>
                </a:solidFill>
                <a:latin typeface="+mj-ea"/>
                <a:ea typeface="+mj-ea"/>
              </a:rPr>
              <a:t>价值观</a:t>
            </a:r>
            <a:endParaRPr lang="en-US" altLang="zh-CN" sz="1100" dirty="0">
              <a:solidFill>
                <a:schemeClr val="tx1">
                  <a:lumMod val="75000"/>
                  <a:lumOff val="25000"/>
                </a:schemeClr>
              </a:solidFill>
              <a:latin typeface="+mj-ea"/>
              <a:ea typeface="+mj-ea"/>
            </a:endParaRPr>
          </a:p>
        </p:txBody>
      </p:sp>
      <p:sp>
        <p:nvSpPr>
          <p:cNvPr id="39" name="文本框 38"/>
          <p:cNvSpPr txBox="1"/>
          <p:nvPr/>
        </p:nvSpPr>
        <p:spPr>
          <a:xfrm>
            <a:off x="1164567" y="3397713"/>
            <a:ext cx="739690" cy="256993"/>
          </a:xfrm>
          <a:prstGeom prst="rect">
            <a:avLst/>
          </a:prstGeom>
          <a:noFill/>
          <a:effectLst/>
        </p:spPr>
        <p:txBody>
          <a:bodyPr wrap="none" lIns="86868" tIns="43434" rIns="86868" bIns="43434" rtlCol="0">
            <a:spAutoFit/>
          </a:bodyPr>
          <a:lstStyle/>
          <a:p>
            <a:r>
              <a:rPr lang="zh-CN" altLang="en-US" sz="1100" dirty="0">
                <a:solidFill>
                  <a:schemeClr val="tx1">
                    <a:lumMod val="75000"/>
                    <a:lumOff val="25000"/>
                  </a:schemeClr>
                </a:solidFill>
                <a:latin typeface="+mj-ea"/>
                <a:ea typeface="+mj-ea"/>
              </a:rPr>
              <a:t>生活方式</a:t>
            </a:r>
            <a:endParaRPr lang="en-US" altLang="zh-CN" sz="1100" dirty="0">
              <a:solidFill>
                <a:schemeClr val="tx1">
                  <a:lumMod val="75000"/>
                  <a:lumOff val="25000"/>
                </a:schemeClr>
              </a:solidFill>
              <a:latin typeface="+mj-ea"/>
              <a:ea typeface="+mj-ea"/>
            </a:endParaRPr>
          </a:p>
        </p:txBody>
      </p:sp>
      <p:sp>
        <p:nvSpPr>
          <p:cNvPr id="43" name="文本框 42"/>
          <p:cNvSpPr txBox="1"/>
          <p:nvPr/>
        </p:nvSpPr>
        <p:spPr>
          <a:xfrm>
            <a:off x="1851025" y="3414877"/>
            <a:ext cx="2168525" cy="553998"/>
          </a:xfrm>
          <a:prstGeom prst="rect">
            <a:avLst/>
          </a:prstGeom>
          <a:noFill/>
        </p:spPr>
        <p:txBody>
          <a:bodyPr wrap="square">
            <a:spAutoFit/>
          </a:bodyPr>
          <a:lstStyle/>
          <a:p>
            <a:pPr algn="just"/>
            <a:r>
              <a:rPr lang="zh-CN" altLang="en-US" sz="1000" b="0" i="0" dirty="0">
                <a:solidFill>
                  <a:srgbClr val="334155"/>
                </a:solidFill>
                <a:effectLst/>
                <a:latin typeface="system-ui"/>
              </a:rPr>
              <a:t>喜欢逛各种时尚店铺、购物中心、电商平台，关注时尚资讯和潮流趋势。</a:t>
            </a:r>
            <a:endParaRPr lang="zh-CN" altLang="en-US" sz="1000" dirty="0"/>
          </a:p>
        </p:txBody>
      </p:sp>
      <p:sp>
        <p:nvSpPr>
          <p:cNvPr id="48" name="文本框 47"/>
          <p:cNvSpPr txBox="1"/>
          <p:nvPr/>
        </p:nvSpPr>
        <p:spPr>
          <a:xfrm>
            <a:off x="8235950" y="3190195"/>
            <a:ext cx="2794000" cy="634020"/>
          </a:xfrm>
          <a:prstGeom prst="rect">
            <a:avLst/>
          </a:prstGeom>
          <a:noFill/>
        </p:spPr>
        <p:txBody>
          <a:bodyPr wrap="square">
            <a:spAutoFit/>
          </a:bodyPr>
          <a:lstStyle>
            <a:defPPr>
              <a:defRPr lang="zh-CN"/>
            </a:defPPr>
            <a:lvl1pPr algn="just">
              <a:defRPr sz="1000" b="0" i="0">
                <a:solidFill>
                  <a:srgbClr val="334155"/>
                </a:solidFill>
                <a:effectLst/>
                <a:latin typeface="system-ui"/>
              </a:defRPr>
            </a:lvl1pPr>
          </a:lstStyle>
          <a:p>
            <a:pPr algn="ctr">
              <a:lnSpc>
                <a:spcPct val="120000"/>
              </a:lnSpc>
            </a:pPr>
            <a:r>
              <a:rPr lang="zh-CN" altLang="en-US" dirty="0"/>
              <a:t>每周推出新款式和季节必备单品，强调追求时尚的同时，提供可负担的、灵活的选择，旨在满足年轻人日益多元化而快速变化的需求</a:t>
            </a:r>
            <a:endParaRPr lang="zh-CN" altLang="en-US" dirty="0"/>
          </a:p>
        </p:txBody>
      </p:sp>
      <p:sp>
        <p:nvSpPr>
          <p:cNvPr id="51" name="矩形: 圆角 50"/>
          <p:cNvSpPr/>
          <p:nvPr/>
        </p:nvSpPr>
        <p:spPr>
          <a:xfrm>
            <a:off x="8681493" y="2286566"/>
            <a:ext cx="1747430" cy="266700"/>
          </a:xfrm>
          <a:prstGeom prst="round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2" name="文本框 51"/>
          <p:cNvSpPr txBox="1"/>
          <p:nvPr/>
        </p:nvSpPr>
        <p:spPr>
          <a:xfrm>
            <a:off x="8811623" y="2292404"/>
            <a:ext cx="1487170" cy="261610"/>
          </a:xfrm>
          <a:prstGeom prst="rect">
            <a:avLst/>
          </a:prstGeom>
          <a:noFill/>
        </p:spPr>
        <p:txBody>
          <a:bodyPr wrap="square">
            <a:spAutoFit/>
          </a:bodyPr>
          <a:lstStyle/>
          <a:p>
            <a:pPr algn="ctr"/>
            <a:r>
              <a:rPr lang="zh-CN" altLang="en-US" sz="1100" b="0" i="0" dirty="0">
                <a:solidFill>
                  <a:schemeClr val="bg1"/>
                </a:solidFill>
                <a:effectLst/>
                <a:latin typeface="-apple-system"/>
                <a:ea typeface="思源黑体 CN Normal" panose="020B0400000000000000" pitchFamily="34" charset="-122"/>
              </a:rPr>
              <a:t>新鲜、多样化的风格</a:t>
            </a:r>
            <a:endParaRPr lang="zh-CN" altLang="en-US" sz="1100" dirty="0">
              <a:solidFill>
                <a:schemeClr val="bg1"/>
              </a:solidFill>
              <a:effectLst/>
              <a:latin typeface="-apple-system"/>
              <a:ea typeface="思源黑体 CN Normal" panose="020B0400000000000000" pitchFamily="34" charset="-122"/>
            </a:endParaRPr>
          </a:p>
        </p:txBody>
      </p:sp>
      <p:sp>
        <p:nvSpPr>
          <p:cNvPr id="55" name="矩形: 圆角 54"/>
          <p:cNvSpPr/>
          <p:nvPr/>
        </p:nvSpPr>
        <p:spPr>
          <a:xfrm>
            <a:off x="8681493" y="2700903"/>
            <a:ext cx="1747430" cy="266700"/>
          </a:xfrm>
          <a:prstGeom prst="round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6" name="文本框 55"/>
          <p:cNvSpPr txBox="1"/>
          <p:nvPr/>
        </p:nvSpPr>
        <p:spPr>
          <a:xfrm>
            <a:off x="8811623" y="2706741"/>
            <a:ext cx="1487170" cy="261610"/>
          </a:xfrm>
          <a:prstGeom prst="rect">
            <a:avLst/>
          </a:prstGeom>
          <a:noFill/>
        </p:spPr>
        <p:txBody>
          <a:bodyPr wrap="square">
            <a:spAutoFit/>
          </a:bodyPr>
          <a:lstStyle/>
          <a:p>
            <a:pPr algn="ctr"/>
            <a:r>
              <a:rPr lang="zh-CN" altLang="en-US" sz="1100" b="0" i="0" dirty="0">
                <a:solidFill>
                  <a:schemeClr val="bg1"/>
                </a:solidFill>
                <a:effectLst/>
                <a:latin typeface="-apple-system"/>
                <a:ea typeface="思源黑体 CN Normal" panose="020B0400000000000000" pitchFamily="34" charset="-122"/>
              </a:rPr>
              <a:t>低廉的价格优势</a:t>
            </a:r>
            <a:endParaRPr lang="zh-CN" altLang="en-US" sz="1100" b="0" i="0" dirty="0">
              <a:solidFill>
                <a:schemeClr val="bg1"/>
              </a:solidFill>
              <a:effectLst/>
              <a:latin typeface="-apple-system"/>
              <a:ea typeface="思源黑体 CN Normal" panose="020B0400000000000000" pitchFamily="34" charset="-122"/>
            </a:endParaRPr>
          </a:p>
        </p:txBody>
      </p:sp>
      <p:sp>
        <p:nvSpPr>
          <p:cNvPr id="57" name="椭圆 56"/>
          <p:cNvSpPr/>
          <p:nvPr/>
        </p:nvSpPr>
        <p:spPr>
          <a:xfrm>
            <a:off x="8890000" y="4007757"/>
            <a:ext cx="558800" cy="558800"/>
          </a:xfrm>
          <a:prstGeom prst="ellipse">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9690100" y="4007757"/>
            <a:ext cx="558800" cy="558800"/>
          </a:xfrm>
          <a:prstGeom prst="ellipse">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4702629" y="1799420"/>
            <a:ext cx="2786742"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dirty="0"/>
              <a:t>不断创新，快速响应需求</a:t>
            </a:r>
            <a:endParaRPr lang="zh-CN" altLang="en-US" dirty="0"/>
          </a:p>
        </p:txBody>
      </p:sp>
      <p:sp>
        <p:nvSpPr>
          <p:cNvPr id="63" name="矩形: 圆角 62"/>
          <p:cNvSpPr/>
          <p:nvPr/>
        </p:nvSpPr>
        <p:spPr>
          <a:xfrm>
            <a:off x="4678725" y="3270477"/>
            <a:ext cx="723900" cy="266700"/>
          </a:xfrm>
          <a:prstGeom prst="roundRect">
            <a:avLst/>
          </a:prstGeom>
          <a:gradFill flip="none" rotWithShape="1">
            <a:gsLst>
              <a:gs pos="0">
                <a:schemeClr val="bg1">
                  <a:lumMod val="97000"/>
                  <a:alpha val="99000"/>
                </a:schemeClr>
              </a:gs>
              <a:gs pos="100000">
                <a:schemeClr val="bg1"/>
              </a:gs>
              <a:gs pos="46000">
                <a:schemeClr val="accent1">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文本框 448"/>
          <p:cNvSpPr txBox="1"/>
          <p:nvPr/>
        </p:nvSpPr>
        <p:spPr>
          <a:xfrm>
            <a:off x="4698023" y="3298515"/>
            <a:ext cx="715714" cy="241605"/>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平台种草</a:t>
            </a:r>
            <a:endParaRPr lang="en-US" altLang="zh-CN" sz="1000" dirty="0">
              <a:solidFill>
                <a:schemeClr val="tx1">
                  <a:lumMod val="75000"/>
                  <a:lumOff val="25000"/>
                </a:schemeClr>
              </a:solidFill>
              <a:latin typeface="+mn-ea"/>
            </a:endParaRPr>
          </a:p>
        </p:txBody>
      </p:sp>
      <p:sp>
        <p:nvSpPr>
          <p:cNvPr id="457" name="文本框 456"/>
          <p:cNvSpPr txBox="1"/>
          <p:nvPr/>
        </p:nvSpPr>
        <p:spPr>
          <a:xfrm>
            <a:off x="5432425" y="3256190"/>
            <a:ext cx="2282825" cy="400110"/>
          </a:xfrm>
          <a:prstGeom prst="rect">
            <a:avLst/>
          </a:prstGeom>
          <a:noFill/>
        </p:spPr>
        <p:txBody>
          <a:bodyPr wrap="square">
            <a:spAutoFit/>
          </a:bodyPr>
          <a:lstStyle>
            <a:defPPr>
              <a:defRPr lang="zh-CN"/>
            </a:defPPr>
            <a:lvl1pPr algn="just">
              <a:defRPr sz="1000" b="0" i="0">
                <a:solidFill>
                  <a:srgbClr val="334155"/>
                </a:solidFill>
                <a:effectLst/>
                <a:latin typeface="system-ui"/>
              </a:defRPr>
            </a:lvl1pPr>
          </a:lstStyle>
          <a:p>
            <a:r>
              <a:rPr lang="zh-CN" altLang="en-US" dirty="0"/>
              <a:t>持续性的小红书</a:t>
            </a:r>
            <a:r>
              <a:rPr lang="en-US" altLang="zh-CN" dirty="0"/>
              <a:t>KOC</a:t>
            </a:r>
            <a:r>
              <a:rPr lang="zh-CN" altLang="en-US" dirty="0"/>
              <a:t>推广种草，营造品牌的火热氛围</a:t>
            </a:r>
            <a:endParaRPr lang="zh-CN" altLang="en-US" dirty="0"/>
          </a:p>
        </p:txBody>
      </p:sp>
      <p:sp>
        <p:nvSpPr>
          <p:cNvPr id="458" name="矩形: 圆角 457"/>
          <p:cNvSpPr/>
          <p:nvPr/>
        </p:nvSpPr>
        <p:spPr>
          <a:xfrm>
            <a:off x="4678725" y="3918177"/>
            <a:ext cx="723900" cy="266700"/>
          </a:xfrm>
          <a:prstGeom prst="roundRect">
            <a:avLst/>
          </a:prstGeom>
          <a:gradFill flip="none" rotWithShape="1">
            <a:gsLst>
              <a:gs pos="0">
                <a:schemeClr val="bg1">
                  <a:lumMod val="97000"/>
                  <a:alpha val="99000"/>
                </a:schemeClr>
              </a:gs>
              <a:gs pos="100000">
                <a:schemeClr val="bg1"/>
              </a:gs>
              <a:gs pos="46000">
                <a:schemeClr val="accent1">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文本框 458"/>
          <p:cNvSpPr txBox="1"/>
          <p:nvPr/>
        </p:nvSpPr>
        <p:spPr>
          <a:xfrm>
            <a:off x="4698023" y="3946215"/>
            <a:ext cx="715714" cy="241605"/>
          </a:xfrm>
          <a:prstGeom prst="rect">
            <a:avLst/>
          </a:prstGeom>
          <a:noFill/>
          <a:effectLst/>
        </p:spPr>
        <p:txBody>
          <a:bodyPr wrap="square" lIns="86868" tIns="43434" rIns="86868" bIns="43434" rtlCol="0">
            <a:spAutoFit/>
          </a:bodyPr>
          <a:lstStyle/>
          <a:p>
            <a:pPr algn="ctr"/>
            <a:r>
              <a:rPr lang="en-US" altLang="zh-CN" sz="1000" dirty="0">
                <a:solidFill>
                  <a:schemeClr val="tx1">
                    <a:lumMod val="75000"/>
                    <a:lumOff val="25000"/>
                  </a:schemeClr>
                </a:solidFill>
                <a:latin typeface="+mn-ea"/>
              </a:rPr>
              <a:t>KOL</a:t>
            </a:r>
            <a:r>
              <a:rPr lang="zh-CN" altLang="en-US" sz="1000" dirty="0">
                <a:solidFill>
                  <a:schemeClr val="tx1">
                    <a:lumMod val="75000"/>
                    <a:lumOff val="25000"/>
                  </a:schemeClr>
                </a:solidFill>
                <a:latin typeface="+mn-ea"/>
              </a:rPr>
              <a:t>合作</a:t>
            </a:r>
            <a:endParaRPr lang="zh-CN" altLang="en-US" sz="1000" dirty="0">
              <a:solidFill>
                <a:schemeClr val="tx1">
                  <a:lumMod val="75000"/>
                  <a:lumOff val="25000"/>
                </a:schemeClr>
              </a:solidFill>
              <a:latin typeface="+mn-ea"/>
            </a:endParaRPr>
          </a:p>
        </p:txBody>
      </p:sp>
      <p:sp>
        <p:nvSpPr>
          <p:cNvPr id="460" name="文本框 459"/>
          <p:cNvSpPr txBox="1"/>
          <p:nvPr/>
        </p:nvSpPr>
        <p:spPr>
          <a:xfrm>
            <a:off x="5432425" y="3903890"/>
            <a:ext cx="2282825" cy="553998"/>
          </a:xfrm>
          <a:prstGeom prst="rect">
            <a:avLst/>
          </a:prstGeom>
          <a:noFill/>
        </p:spPr>
        <p:txBody>
          <a:bodyPr wrap="square">
            <a:spAutoFit/>
          </a:bodyPr>
          <a:lstStyle>
            <a:defPPr>
              <a:defRPr lang="zh-CN"/>
            </a:defPPr>
            <a:lvl1pPr algn="just">
              <a:defRPr sz="1000" b="0" i="0">
                <a:solidFill>
                  <a:srgbClr val="334155"/>
                </a:solidFill>
                <a:effectLst/>
                <a:latin typeface="system-ui"/>
              </a:defRPr>
            </a:lvl1pPr>
          </a:lstStyle>
          <a:p>
            <a:r>
              <a:rPr lang="zh-CN" altLang="en-US" dirty="0"/>
              <a:t>与时尚博主、艺术家等协作推出联名产品，以增加品牌渗透度。让品牌更加接地气，获得顾客口碑</a:t>
            </a:r>
            <a:endParaRPr lang="zh-CN" altLang="en-US" dirty="0"/>
          </a:p>
        </p:txBody>
      </p:sp>
      <p:sp>
        <p:nvSpPr>
          <p:cNvPr id="461" name="矩形: 圆角 460"/>
          <p:cNvSpPr/>
          <p:nvPr/>
        </p:nvSpPr>
        <p:spPr>
          <a:xfrm>
            <a:off x="4678725" y="4565877"/>
            <a:ext cx="723900" cy="266700"/>
          </a:xfrm>
          <a:prstGeom prst="roundRect">
            <a:avLst/>
          </a:prstGeom>
          <a:gradFill flip="none" rotWithShape="1">
            <a:gsLst>
              <a:gs pos="0">
                <a:schemeClr val="bg1">
                  <a:lumMod val="97000"/>
                  <a:alpha val="99000"/>
                </a:schemeClr>
              </a:gs>
              <a:gs pos="100000">
                <a:schemeClr val="bg1"/>
              </a:gs>
              <a:gs pos="46000">
                <a:schemeClr val="accent1">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2" name="文本框 461"/>
          <p:cNvSpPr txBox="1"/>
          <p:nvPr/>
        </p:nvSpPr>
        <p:spPr>
          <a:xfrm>
            <a:off x="4698023" y="4593915"/>
            <a:ext cx="715714" cy="241605"/>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广告投放</a:t>
            </a:r>
            <a:endParaRPr lang="zh-CN" altLang="en-US" sz="1000" dirty="0">
              <a:solidFill>
                <a:schemeClr val="tx1">
                  <a:lumMod val="75000"/>
                  <a:lumOff val="25000"/>
                </a:schemeClr>
              </a:solidFill>
              <a:latin typeface="+mn-ea"/>
            </a:endParaRPr>
          </a:p>
        </p:txBody>
      </p:sp>
      <p:sp>
        <p:nvSpPr>
          <p:cNvPr id="463" name="文本框 462"/>
          <p:cNvSpPr txBox="1"/>
          <p:nvPr/>
        </p:nvSpPr>
        <p:spPr>
          <a:xfrm>
            <a:off x="5432425" y="4551590"/>
            <a:ext cx="2282825" cy="400110"/>
          </a:xfrm>
          <a:prstGeom prst="rect">
            <a:avLst/>
          </a:prstGeom>
          <a:noFill/>
        </p:spPr>
        <p:txBody>
          <a:bodyPr wrap="square">
            <a:spAutoFit/>
          </a:bodyPr>
          <a:lstStyle>
            <a:defPPr>
              <a:defRPr lang="zh-CN"/>
            </a:defPPr>
            <a:lvl1pPr algn="just">
              <a:defRPr sz="1000" b="0" i="0">
                <a:solidFill>
                  <a:srgbClr val="334155"/>
                </a:solidFill>
                <a:effectLst/>
                <a:latin typeface="system-ui"/>
              </a:defRPr>
            </a:lvl1pPr>
          </a:lstStyle>
          <a:p>
            <a:r>
              <a:rPr lang="zh-CN" altLang="en-US" dirty="0"/>
              <a:t>通过腾讯、网易等广告平台投放有针对性的广告</a:t>
            </a:r>
            <a:endParaRPr lang="zh-CN" altLang="en-US" dirty="0"/>
          </a:p>
        </p:txBody>
      </p:sp>
      <p:sp>
        <p:nvSpPr>
          <p:cNvPr id="464" name="矩形: 圆角 463"/>
          <p:cNvSpPr/>
          <p:nvPr/>
        </p:nvSpPr>
        <p:spPr>
          <a:xfrm>
            <a:off x="334963" y="5428342"/>
            <a:ext cx="11557000" cy="736601"/>
          </a:xfrm>
          <a:prstGeom prst="roundRect">
            <a:avLst>
              <a:gd name="adj" fmla="val 594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65" name="文本框 464"/>
          <p:cNvSpPr txBox="1"/>
          <p:nvPr/>
        </p:nvSpPr>
        <p:spPr>
          <a:xfrm>
            <a:off x="4597400" y="5502069"/>
            <a:ext cx="2997200"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en-US" altLang="zh-CN" dirty="0">
                <a:solidFill>
                  <a:schemeClr val="bg1"/>
                </a:solidFill>
              </a:rPr>
              <a:t>TRR </a:t>
            </a:r>
            <a:r>
              <a:rPr lang="zh-CN" altLang="en-US" dirty="0">
                <a:solidFill>
                  <a:schemeClr val="bg1"/>
                </a:solidFill>
              </a:rPr>
              <a:t>快时尚品牌策略洞察</a:t>
            </a:r>
            <a:endParaRPr lang="zh-CN" altLang="en-US" dirty="0">
              <a:solidFill>
                <a:schemeClr val="bg1"/>
              </a:solidFill>
            </a:endParaRPr>
          </a:p>
        </p:txBody>
      </p:sp>
      <p:sp>
        <p:nvSpPr>
          <p:cNvPr id="466" name="文本框 465"/>
          <p:cNvSpPr txBox="1"/>
          <p:nvPr/>
        </p:nvSpPr>
        <p:spPr>
          <a:xfrm>
            <a:off x="4412343" y="5859156"/>
            <a:ext cx="3367314" cy="261610"/>
          </a:xfrm>
          <a:prstGeom prst="rect">
            <a:avLst/>
          </a:prstGeom>
          <a:noFill/>
        </p:spPr>
        <p:txBody>
          <a:bodyPr wrap="square">
            <a:spAutoFit/>
          </a:bodyPr>
          <a:lstStyle/>
          <a:p>
            <a:pPr algn="ctr"/>
            <a:r>
              <a:rPr lang="zh-CN" altLang="en-US" sz="1100" dirty="0">
                <a:solidFill>
                  <a:schemeClr val="bg1"/>
                </a:solidFill>
                <a:effectLst/>
                <a:latin typeface="-apple-system"/>
                <a:ea typeface="思源黑体 CN Normal" panose="020B0400000000000000" pitchFamily="34" charset="-122"/>
              </a:rPr>
              <a:t>多风格、低价快时尚品牌</a:t>
            </a:r>
            <a:endParaRPr lang="zh-CN" altLang="en-US" sz="1100" dirty="0">
              <a:solidFill>
                <a:schemeClr val="bg1"/>
              </a:solidFill>
              <a:effectLst/>
              <a:latin typeface="-apple-system"/>
              <a:ea typeface="思源黑体 CN Normal" panose="020B0400000000000000" pitchFamily="34" charset="-122"/>
            </a:endParaRPr>
          </a:p>
        </p:txBody>
      </p:sp>
      <p:pic>
        <p:nvPicPr>
          <p:cNvPr id="468" name="图形 46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9700" y="4145643"/>
            <a:ext cx="273050" cy="273050"/>
          </a:xfrm>
          <a:prstGeom prst="rect">
            <a:avLst/>
          </a:prstGeom>
        </p:spPr>
      </p:pic>
      <p:pic>
        <p:nvPicPr>
          <p:cNvPr id="470" name="图形 46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42500" y="4151993"/>
            <a:ext cx="273050" cy="273050"/>
          </a:xfrm>
          <a:prstGeom prst="rect">
            <a:avLst/>
          </a:prstGeom>
        </p:spPr>
      </p:pic>
      <p:pic>
        <p:nvPicPr>
          <p:cNvPr id="481" name="图片 480"/>
          <p:cNvPicPr>
            <a:picLocks noChangeAspect="1"/>
          </p:cNvPicPr>
          <p:nvPr/>
        </p:nvPicPr>
        <p:blipFill rotWithShape="1">
          <a:blip r:embed="rId11">
            <a:grayscl/>
          </a:blip>
          <a:srcRect l="36442" r="36442"/>
          <a:stretch>
            <a:fillRect/>
          </a:stretch>
        </p:blipFill>
        <p:spPr>
          <a:xfrm>
            <a:off x="1635756" y="4953602"/>
            <a:ext cx="1953632" cy="611458"/>
          </a:xfrm>
          <a:prstGeom prst="rect">
            <a:avLst/>
          </a:prstGeom>
        </p:spPr>
      </p:pic>
      <p:pic>
        <p:nvPicPr>
          <p:cNvPr id="482" name="图片 481"/>
          <p:cNvPicPr>
            <a:picLocks noChangeAspect="1"/>
          </p:cNvPicPr>
          <p:nvPr/>
        </p:nvPicPr>
        <p:blipFill rotWithShape="1">
          <a:blip r:embed="rId11">
            <a:grayscl/>
          </a:blip>
          <a:srcRect l="36442" r="36442"/>
          <a:stretch>
            <a:fillRect/>
          </a:stretch>
        </p:blipFill>
        <p:spPr>
          <a:xfrm>
            <a:off x="8631640" y="4953602"/>
            <a:ext cx="1953632" cy="61145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220435" y="475734"/>
            <a:ext cx="6193065"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59 </a:t>
            </a:r>
            <a:r>
              <a:rPr lang="zh-CN" altLang="en-US" dirty="0"/>
              <a:t>用户运营</a:t>
            </a:r>
            <a:r>
              <a:rPr lang="en-US" altLang="zh-CN" dirty="0"/>
              <a:t>-</a:t>
            </a:r>
            <a:r>
              <a:rPr lang="zh-CN" altLang="en-US" dirty="0"/>
              <a:t>会员体系框架</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501" name="梯形 500"/>
          <p:cNvSpPr/>
          <p:nvPr/>
        </p:nvSpPr>
        <p:spPr>
          <a:xfrm>
            <a:off x="334963" y="5605687"/>
            <a:ext cx="11557000" cy="507201"/>
          </a:xfrm>
          <a:prstGeom prst="trapezoid">
            <a:avLst>
              <a:gd name="adj" fmla="val 79397"/>
            </a:avLst>
          </a:prstGeom>
          <a:solidFill>
            <a:schemeClr val="accent3">
              <a:alpha val="14000"/>
            </a:schemeClr>
          </a:solidFill>
          <a:ln>
            <a:solidFill>
              <a:schemeClr val="accent3">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矩形: 圆角 501"/>
          <p:cNvSpPr/>
          <p:nvPr/>
        </p:nvSpPr>
        <p:spPr>
          <a:xfrm>
            <a:off x="334963" y="6103256"/>
            <a:ext cx="11557000" cy="386443"/>
          </a:xfrm>
          <a:prstGeom prst="roundRect">
            <a:avLst>
              <a:gd name="adj" fmla="val 594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190500" dist="50800" dir="5400000" sx="101000" sy="101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503" name="文本框 502"/>
          <p:cNvSpPr txBox="1"/>
          <p:nvPr/>
        </p:nvSpPr>
        <p:spPr>
          <a:xfrm>
            <a:off x="3240314" y="6120368"/>
            <a:ext cx="2997200"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en-US" altLang="zh-CN" dirty="0">
                <a:solidFill>
                  <a:schemeClr val="bg1"/>
                </a:solidFill>
              </a:rPr>
              <a:t>TRR </a:t>
            </a:r>
            <a:r>
              <a:rPr lang="zh-CN" altLang="en-US" dirty="0">
                <a:solidFill>
                  <a:schemeClr val="bg1"/>
                </a:solidFill>
              </a:rPr>
              <a:t>快时尚品牌策略洞察</a:t>
            </a:r>
            <a:endParaRPr lang="zh-CN" altLang="en-US" dirty="0">
              <a:solidFill>
                <a:schemeClr val="bg1"/>
              </a:solidFill>
            </a:endParaRPr>
          </a:p>
        </p:txBody>
      </p:sp>
      <p:sp>
        <p:nvSpPr>
          <p:cNvPr id="505" name="文本框 504"/>
          <p:cNvSpPr txBox="1"/>
          <p:nvPr/>
        </p:nvSpPr>
        <p:spPr>
          <a:xfrm>
            <a:off x="6160245" y="6174087"/>
            <a:ext cx="3862938" cy="307777"/>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zh-CN" altLang="en-US" sz="1400" dirty="0">
                <a:solidFill>
                  <a:schemeClr val="bg1"/>
                </a:solidFill>
                <a:latin typeface="+mn-ea"/>
                <a:ea typeface="+mn-ea"/>
              </a:rPr>
              <a:t>建设基于</a:t>
            </a:r>
            <a:r>
              <a:rPr lang="en-US" altLang="zh-CN" sz="1400" dirty="0">
                <a:solidFill>
                  <a:schemeClr val="bg1"/>
                </a:solidFill>
                <a:latin typeface="+mn-ea"/>
                <a:ea typeface="+mn-ea"/>
              </a:rPr>
              <a:t>AARRR</a:t>
            </a:r>
            <a:r>
              <a:rPr lang="zh-CN" altLang="en-US" sz="1400" dirty="0">
                <a:solidFill>
                  <a:schemeClr val="bg1"/>
                </a:solidFill>
                <a:latin typeface="+mn-ea"/>
                <a:ea typeface="+mn-ea"/>
              </a:rPr>
              <a:t>的会员运营体系 </a:t>
            </a:r>
            <a:endParaRPr lang="zh-CN" altLang="en-US" sz="1400" dirty="0">
              <a:solidFill>
                <a:schemeClr val="bg1"/>
              </a:solidFill>
              <a:latin typeface="+mn-ea"/>
              <a:ea typeface="+mn-ea"/>
            </a:endParaRPr>
          </a:p>
        </p:txBody>
      </p:sp>
      <p:cxnSp>
        <p:nvCxnSpPr>
          <p:cNvPr id="49" name="直接箭头连接符 48"/>
          <p:cNvCxnSpPr/>
          <p:nvPr/>
        </p:nvCxnSpPr>
        <p:spPr>
          <a:xfrm>
            <a:off x="1129053" y="1647155"/>
            <a:ext cx="0" cy="355895"/>
          </a:xfrm>
          <a:prstGeom prst="straightConnector1">
            <a:avLst/>
          </a:prstGeom>
          <a:ln>
            <a:solidFill>
              <a:schemeClr val="tx1">
                <a:lumMod val="65000"/>
                <a:lumOff val="3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628" name="组合 627"/>
          <p:cNvGrpSpPr/>
          <p:nvPr/>
        </p:nvGrpSpPr>
        <p:grpSpPr>
          <a:xfrm>
            <a:off x="639148" y="1157787"/>
            <a:ext cx="10873402" cy="742451"/>
            <a:chOff x="639148" y="1157787"/>
            <a:chExt cx="10873402" cy="742451"/>
          </a:xfrm>
        </p:grpSpPr>
        <p:sp>
          <p:nvSpPr>
            <p:cNvPr id="38" name="矩形 37"/>
            <p:cNvSpPr/>
            <p:nvPr/>
          </p:nvSpPr>
          <p:spPr>
            <a:xfrm>
              <a:off x="639148" y="1157787"/>
              <a:ext cx="999152" cy="418116"/>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r>
                <a:rPr lang="zh-CN" altLang="en-US" sz="1200" dirty="0">
                  <a:solidFill>
                    <a:schemeClr val="bg1"/>
                  </a:solidFill>
                  <a:effectLst>
                    <a:outerShdw blurRad="137160" dist="41148" dir="2699997" algn="tl">
                      <a:srgbClr val="000000">
                        <a:alpha val="40000"/>
                      </a:srgbClr>
                    </a:outerShdw>
                  </a:effectLst>
                  <a:latin typeface="+mj-ea"/>
                  <a:ea typeface="+mj-ea"/>
                </a:rPr>
                <a:t>用户触达</a:t>
              </a:r>
              <a:endParaRPr lang="zh-CN" altLang="en-US" sz="1200" dirty="0">
                <a:solidFill>
                  <a:schemeClr val="bg1"/>
                </a:solidFill>
                <a:effectLst>
                  <a:outerShdw blurRad="137160" dist="41148" dir="2699997" algn="tl">
                    <a:srgbClr val="000000">
                      <a:alpha val="40000"/>
                    </a:srgbClr>
                  </a:outerShdw>
                </a:effectLst>
                <a:latin typeface="+mj-ea"/>
                <a:ea typeface="+mj-ea"/>
              </a:endParaRPr>
            </a:p>
          </p:txBody>
        </p:sp>
        <p:grpSp>
          <p:nvGrpSpPr>
            <p:cNvPr id="627" name="组合 626"/>
            <p:cNvGrpSpPr/>
            <p:nvPr/>
          </p:nvGrpSpPr>
          <p:grpSpPr>
            <a:xfrm>
              <a:off x="1860552" y="1157787"/>
              <a:ext cx="9651998" cy="742451"/>
              <a:chOff x="1860552" y="1157787"/>
              <a:chExt cx="9651998" cy="742451"/>
            </a:xfrm>
          </p:grpSpPr>
          <p:sp>
            <p:nvSpPr>
              <p:cNvPr id="57" name="矩形 56"/>
              <p:cNvSpPr/>
              <p:nvPr/>
            </p:nvSpPr>
            <p:spPr>
              <a:xfrm>
                <a:off x="4915535" y="1561465"/>
                <a:ext cx="1317625" cy="337185"/>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lumMod val="75000"/>
                        <a:lumOff val="25000"/>
                      </a:schemeClr>
                    </a:solidFill>
                    <a:latin typeface="+mn-ea"/>
                  </a:rPr>
                  <a:t>数字媒体广告投放</a:t>
                </a:r>
                <a:endParaRPr lang="zh-CN" altLang="en-US" sz="1000" dirty="0">
                  <a:solidFill>
                    <a:schemeClr val="tx1">
                      <a:lumMod val="75000"/>
                      <a:lumOff val="25000"/>
                    </a:schemeClr>
                  </a:solidFill>
                  <a:latin typeface="+mn-ea"/>
                </a:endParaRPr>
              </a:p>
            </p:txBody>
          </p:sp>
          <p:sp>
            <p:nvSpPr>
              <p:cNvPr id="55" name="矩形 54"/>
              <p:cNvSpPr/>
              <p:nvPr/>
            </p:nvSpPr>
            <p:spPr>
              <a:xfrm>
                <a:off x="1901211" y="1187420"/>
                <a:ext cx="2085002" cy="712818"/>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lumMod val="75000"/>
                      <a:lumOff val="25000"/>
                    </a:schemeClr>
                  </a:solidFill>
                  <a:latin typeface="+mj-ea"/>
                  <a:ea typeface="+mj-ea"/>
                </a:endParaRPr>
              </a:p>
            </p:txBody>
          </p:sp>
          <p:sp>
            <p:nvSpPr>
              <p:cNvPr id="56" name="文本框 55"/>
              <p:cNvSpPr txBox="1"/>
              <p:nvPr/>
            </p:nvSpPr>
            <p:spPr>
              <a:xfrm>
                <a:off x="2195512" y="1198562"/>
                <a:ext cx="800219" cy="276999"/>
              </a:xfrm>
              <a:prstGeom prst="rect">
                <a:avLst/>
              </a:prstGeom>
              <a:noFill/>
            </p:spPr>
            <p:txBody>
              <a:bodyPr wrap="none" rtlCol="0">
                <a:spAutoFit/>
              </a:bodyPr>
              <a:lstStyle/>
              <a:p>
                <a:r>
                  <a:rPr lang="zh-CN" altLang="en-US" sz="1200" dirty="0">
                    <a:latin typeface="+mj-ea"/>
                    <a:ea typeface="+mj-ea"/>
                  </a:rPr>
                  <a:t>考核指标</a:t>
                </a:r>
                <a:endParaRPr lang="zh-CN" altLang="en-US" sz="1200" dirty="0">
                  <a:latin typeface="+mj-ea"/>
                  <a:ea typeface="+mj-ea"/>
                </a:endParaRPr>
              </a:p>
            </p:txBody>
          </p:sp>
          <p:sp>
            <p:nvSpPr>
              <p:cNvPr id="61" name="任意多边形: 形状 60"/>
              <p:cNvSpPr/>
              <p:nvPr/>
            </p:nvSpPr>
            <p:spPr>
              <a:xfrm>
                <a:off x="1896781" y="1180240"/>
                <a:ext cx="317781" cy="332143"/>
              </a:xfrm>
              <a:custGeom>
                <a:avLst/>
                <a:gdLst>
                  <a:gd name="connsiteX0" fmla="*/ 0 w 408602"/>
                  <a:gd name="connsiteY0" fmla="*/ 0 h 427068"/>
                  <a:gd name="connsiteX1" fmla="*/ 406519 w 408602"/>
                  <a:gd name="connsiteY1" fmla="*/ 0 h 427068"/>
                  <a:gd name="connsiteX2" fmla="*/ 408602 w 408602"/>
                  <a:gd name="connsiteY2" fmla="*/ 20668 h 427068"/>
                  <a:gd name="connsiteX3" fmla="*/ 2202 w 408602"/>
                  <a:gd name="connsiteY3" fmla="*/ 427068 h 427068"/>
                  <a:gd name="connsiteX4" fmla="*/ 0 w 408602"/>
                  <a:gd name="connsiteY4" fmla="*/ 426846 h 42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602" h="427068">
                    <a:moveTo>
                      <a:pt x="0" y="0"/>
                    </a:moveTo>
                    <a:lnTo>
                      <a:pt x="406519" y="0"/>
                    </a:lnTo>
                    <a:lnTo>
                      <a:pt x="408602" y="20668"/>
                    </a:lnTo>
                    <a:cubicBezTo>
                      <a:pt x="408602" y="245117"/>
                      <a:pt x="226651" y="427068"/>
                      <a:pt x="2202" y="427068"/>
                    </a:cubicBezTo>
                    <a:lnTo>
                      <a:pt x="0" y="426846"/>
                    </a:ln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62" name="文本框 61"/>
              <p:cNvSpPr txBox="1"/>
              <p:nvPr/>
            </p:nvSpPr>
            <p:spPr>
              <a:xfrm>
                <a:off x="1860552" y="1170041"/>
                <a:ext cx="278263" cy="239367"/>
              </a:xfrm>
              <a:prstGeom prst="rect">
                <a:avLst/>
              </a:prstGeom>
              <a:noFill/>
            </p:spPr>
            <p:txBody>
              <a:bodyPr wrap="none" rtlCol="0">
                <a:spAutoFit/>
              </a:bodyPr>
              <a:lstStyle/>
              <a:p>
                <a:r>
                  <a:rPr lang="en-US" altLang="zh-CN" sz="1400" dirty="0">
                    <a:solidFill>
                      <a:schemeClr val="bg1"/>
                    </a:solidFill>
                    <a:latin typeface="+mj-ea"/>
                    <a:ea typeface="+mj-ea"/>
                  </a:rPr>
                  <a:t>%</a:t>
                </a:r>
                <a:endParaRPr lang="zh-CN" altLang="en-US" sz="1400" dirty="0">
                  <a:solidFill>
                    <a:schemeClr val="bg1"/>
                  </a:solidFill>
                  <a:latin typeface="+mj-ea"/>
                  <a:ea typeface="+mj-ea"/>
                </a:endParaRPr>
              </a:p>
            </p:txBody>
          </p:sp>
          <p:sp>
            <p:nvSpPr>
              <p:cNvPr id="449" name="文本框 448"/>
              <p:cNvSpPr txBox="1"/>
              <p:nvPr/>
            </p:nvSpPr>
            <p:spPr>
              <a:xfrm>
                <a:off x="2200275" y="1444624"/>
                <a:ext cx="798617" cy="246221"/>
              </a:xfrm>
              <a:prstGeom prst="rect">
                <a:avLst/>
              </a:prstGeom>
              <a:noFill/>
            </p:spPr>
            <p:txBody>
              <a:bodyPr wrap="none" rtlCol="0">
                <a:spAutoFit/>
              </a:bodyPr>
              <a:lstStyle/>
              <a:p>
                <a:r>
                  <a:rPr lang="en-US" altLang="zh-CN" sz="1000" dirty="0"/>
                  <a:t>App</a:t>
                </a:r>
                <a:r>
                  <a:rPr lang="zh-CN" altLang="en-US" sz="1000" dirty="0"/>
                  <a:t>访问量</a:t>
                </a:r>
                <a:endParaRPr lang="zh-CN" altLang="en-US" sz="1000" dirty="0"/>
              </a:p>
            </p:txBody>
          </p:sp>
          <p:sp>
            <p:nvSpPr>
              <p:cNvPr id="450" name="文本框 449"/>
              <p:cNvSpPr txBox="1"/>
              <p:nvPr/>
            </p:nvSpPr>
            <p:spPr>
              <a:xfrm>
                <a:off x="2976562" y="1444624"/>
                <a:ext cx="825867" cy="246221"/>
              </a:xfrm>
              <a:prstGeom prst="rect">
                <a:avLst/>
              </a:prstGeom>
              <a:noFill/>
            </p:spPr>
            <p:txBody>
              <a:bodyPr wrap="none" rtlCol="0">
                <a:spAutoFit/>
              </a:bodyPr>
              <a:lstStyle/>
              <a:p>
                <a:r>
                  <a:rPr lang="zh-CN" altLang="en-US" sz="1000" dirty="0"/>
                  <a:t>注册用户数</a:t>
                </a:r>
                <a:endParaRPr lang="zh-CN" altLang="en-US" sz="1000" dirty="0"/>
              </a:p>
            </p:txBody>
          </p:sp>
          <p:sp>
            <p:nvSpPr>
              <p:cNvPr id="452" name="文本框 451"/>
              <p:cNvSpPr txBox="1"/>
              <p:nvPr/>
            </p:nvSpPr>
            <p:spPr>
              <a:xfrm>
                <a:off x="2200275" y="1650999"/>
                <a:ext cx="644728" cy="246221"/>
              </a:xfrm>
              <a:prstGeom prst="rect">
                <a:avLst/>
              </a:prstGeom>
              <a:noFill/>
            </p:spPr>
            <p:txBody>
              <a:bodyPr wrap="none" rtlCol="0">
                <a:spAutoFit/>
              </a:bodyPr>
              <a:lstStyle/>
              <a:p>
                <a:r>
                  <a:rPr lang="zh-CN" altLang="en-US" sz="1000" dirty="0"/>
                  <a:t>广告</a:t>
                </a:r>
                <a:r>
                  <a:rPr lang="en-US" altLang="zh-CN" sz="1000" dirty="0"/>
                  <a:t>ROI</a:t>
                </a:r>
                <a:endParaRPr lang="zh-CN" altLang="en-US" sz="1000" dirty="0"/>
              </a:p>
            </p:txBody>
          </p:sp>
          <p:sp>
            <p:nvSpPr>
              <p:cNvPr id="453" name="文本框 452"/>
              <p:cNvSpPr txBox="1"/>
              <p:nvPr/>
            </p:nvSpPr>
            <p:spPr>
              <a:xfrm>
                <a:off x="2976562" y="1650999"/>
                <a:ext cx="697627" cy="246221"/>
              </a:xfrm>
              <a:prstGeom prst="rect">
                <a:avLst/>
              </a:prstGeom>
              <a:noFill/>
            </p:spPr>
            <p:txBody>
              <a:bodyPr wrap="none" rtlCol="0">
                <a:spAutoFit/>
              </a:bodyPr>
              <a:lstStyle/>
              <a:p>
                <a:r>
                  <a:rPr lang="zh-CN" altLang="en-US" sz="1000" dirty="0"/>
                  <a:t>考核指标</a:t>
                </a:r>
                <a:endParaRPr lang="zh-CN" altLang="en-US" sz="1000" dirty="0"/>
              </a:p>
            </p:txBody>
          </p:sp>
          <p:sp>
            <p:nvSpPr>
              <p:cNvPr id="455" name="文本框 454"/>
              <p:cNvSpPr txBox="1"/>
              <p:nvPr/>
            </p:nvSpPr>
            <p:spPr>
              <a:xfrm>
                <a:off x="4088764" y="1597976"/>
                <a:ext cx="800219" cy="276999"/>
              </a:xfrm>
              <a:prstGeom prst="rect">
                <a:avLst/>
              </a:prstGeom>
              <a:noFill/>
            </p:spPr>
            <p:txBody>
              <a:bodyPr wrap="none" rtlCol="0">
                <a:spAutoFit/>
              </a:bodyPr>
              <a:lstStyle/>
              <a:p>
                <a:r>
                  <a:rPr lang="zh-CN" altLang="en-US" sz="1200" dirty="0">
                    <a:latin typeface="+mj-ea"/>
                    <a:ea typeface="+mj-ea"/>
                  </a:rPr>
                  <a:t>资源支持</a:t>
                </a:r>
                <a:endParaRPr lang="zh-CN" altLang="en-US" sz="1200" dirty="0">
                  <a:latin typeface="+mj-ea"/>
                  <a:ea typeface="+mj-ea"/>
                </a:endParaRPr>
              </a:p>
            </p:txBody>
          </p:sp>
          <p:sp>
            <p:nvSpPr>
              <p:cNvPr id="458" name="矩形 457"/>
              <p:cNvSpPr/>
              <p:nvPr/>
            </p:nvSpPr>
            <p:spPr>
              <a:xfrm>
                <a:off x="6674908" y="1561465"/>
                <a:ext cx="1317625" cy="337185"/>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lumMod val="75000"/>
                        <a:lumOff val="25000"/>
                      </a:schemeClr>
                    </a:solidFill>
                    <a:latin typeface="+mn-ea"/>
                  </a:rPr>
                  <a:t>SEO</a:t>
                </a:r>
                <a:r>
                  <a:rPr lang="zh-CN" altLang="en-US" sz="1000" dirty="0">
                    <a:solidFill>
                      <a:schemeClr val="tx1">
                        <a:lumMod val="75000"/>
                        <a:lumOff val="25000"/>
                      </a:schemeClr>
                    </a:solidFill>
                    <a:latin typeface="+mn-ea"/>
                  </a:rPr>
                  <a:t>优化</a:t>
                </a:r>
                <a:endParaRPr lang="zh-CN" altLang="en-US" sz="1000" dirty="0">
                  <a:solidFill>
                    <a:schemeClr val="tx1">
                      <a:lumMod val="75000"/>
                      <a:lumOff val="25000"/>
                    </a:schemeClr>
                  </a:solidFill>
                  <a:latin typeface="+mn-ea"/>
                </a:endParaRPr>
              </a:p>
            </p:txBody>
          </p:sp>
          <p:sp>
            <p:nvSpPr>
              <p:cNvPr id="459" name="矩形 458"/>
              <p:cNvSpPr/>
              <p:nvPr/>
            </p:nvSpPr>
            <p:spPr>
              <a:xfrm>
                <a:off x="8434281" y="1561465"/>
                <a:ext cx="1317625" cy="337185"/>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lumMod val="75000"/>
                        <a:lumOff val="25000"/>
                      </a:schemeClr>
                    </a:solidFill>
                    <a:latin typeface="+mn-ea"/>
                  </a:rPr>
                  <a:t>社交媒体内容创作</a:t>
                </a:r>
                <a:endParaRPr lang="zh-CN" altLang="en-US" sz="1000" dirty="0">
                  <a:solidFill>
                    <a:schemeClr val="tx1">
                      <a:lumMod val="75000"/>
                      <a:lumOff val="25000"/>
                    </a:schemeClr>
                  </a:solidFill>
                  <a:latin typeface="+mn-ea"/>
                </a:endParaRPr>
              </a:p>
            </p:txBody>
          </p:sp>
          <p:sp>
            <p:nvSpPr>
              <p:cNvPr id="460" name="矩形 459"/>
              <p:cNvSpPr/>
              <p:nvPr/>
            </p:nvSpPr>
            <p:spPr>
              <a:xfrm>
                <a:off x="10193655" y="1561465"/>
                <a:ext cx="1317625" cy="337185"/>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lumMod val="75000"/>
                        <a:lumOff val="25000"/>
                      </a:schemeClr>
                    </a:solidFill>
                    <a:latin typeface="+mn-ea"/>
                  </a:rPr>
                  <a:t>品牌合作</a:t>
                </a:r>
                <a:endParaRPr lang="zh-CN" altLang="en-US" sz="1000" dirty="0">
                  <a:solidFill>
                    <a:schemeClr val="tx1">
                      <a:lumMod val="75000"/>
                      <a:lumOff val="25000"/>
                    </a:schemeClr>
                  </a:solidFill>
                  <a:latin typeface="+mn-ea"/>
                </a:endParaRPr>
              </a:p>
            </p:txBody>
          </p:sp>
          <p:sp>
            <p:nvSpPr>
              <p:cNvPr id="465" name="文本框 464"/>
              <p:cNvSpPr txBox="1"/>
              <p:nvPr/>
            </p:nvSpPr>
            <p:spPr>
              <a:xfrm>
                <a:off x="4225289" y="1180690"/>
                <a:ext cx="492443" cy="276999"/>
              </a:xfrm>
              <a:prstGeom prst="rect">
                <a:avLst/>
              </a:prstGeom>
              <a:noFill/>
            </p:spPr>
            <p:txBody>
              <a:bodyPr wrap="none" rtlCol="0">
                <a:spAutoFit/>
              </a:bodyPr>
              <a:lstStyle/>
              <a:p>
                <a:r>
                  <a:rPr lang="zh-CN" altLang="en-US" sz="1200" dirty="0">
                    <a:latin typeface="+mj-ea"/>
                    <a:ea typeface="+mj-ea"/>
                  </a:rPr>
                  <a:t>方法</a:t>
                </a:r>
                <a:endParaRPr lang="zh-CN" altLang="en-US" sz="1200" dirty="0">
                  <a:latin typeface="+mj-ea"/>
                  <a:ea typeface="+mj-ea"/>
                </a:endParaRPr>
              </a:p>
            </p:txBody>
          </p:sp>
          <p:sp>
            <p:nvSpPr>
              <p:cNvPr id="466" name="矩形 465"/>
              <p:cNvSpPr/>
              <p:nvPr/>
            </p:nvSpPr>
            <p:spPr>
              <a:xfrm>
                <a:off x="4915535" y="1157787"/>
                <a:ext cx="6597015" cy="337185"/>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lumMod val="75000"/>
                      <a:lumOff val="25000"/>
                    </a:schemeClr>
                  </a:solidFill>
                  <a:latin typeface="+mn-ea"/>
                </a:endParaRPr>
              </a:p>
            </p:txBody>
          </p:sp>
          <p:sp>
            <p:nvSpPr>
              <p:cNvPr id="467" name="任意多边形: 形状 466"/>
              <p:cNvSpPr/>
              <p:nvPr/>
            </p:nvSpPr>
            <p:spPr>
              <a:xfrm>
                <a:off x="4406271" y="1412875"/>
                <a:ext cx="158110" cy="263525"/>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accent1">
                      <a:alpha val="2000"/>
                    </a:schemeClr>
                  </a:gs>
                  <a:gs pos="46000">
                    <a:schemeClr val="accent1">
                      <a:alpha val="4000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68" name="文本框 467"/>
              <p:cNvSpPr txBox="1"/>
              <p:nvPr/>
            </p:nvSpPr>
            <p:spPr>
              <a:xfrm>
                <a:off x="4984401" y="1198825"/>
                <a:ext cx="6415120" cy="261610"/>
              </a:xfrm>
              <a:prstGeom prst="rect">
                <a:avLst/>
              </a:prstGeom>
              <a:noFill/>
            </p:spPr>
            <p:txBody>
              <a:bodyPr wrap="square">
                <a:spAutoFit/>
              </a:bodyPr>
              <a:lstStyle/>
              <a:p>
                <a:pPr algn="l"/>
                <a:r>
                  <a:rPr lang="zh-CN" altLang="en-US" sz="1100" b="0" i="0" dirty="0">
                    <a:solidFill>
                      <a:srgbClr val="24292F"/>
                    </a:solidFill>
                    <a:effectLst/>
                    <a:latin typeface="-apple-system"/>
                    <a:ea typeface="思源黑体 CN Normal" panose="020B0400000000000000" pitchFamily="34" charset="-122"/>
                  </a:rPr>
                  <a:t>通过广告投放、社交媒体推广、搜索引擎优化等方式，吸引更多目标用户进入会员系统。</a:t>
                </a:r>
                <a:endParaRPr lang="zh-CN" altLang="en-US" sz="1100" b="0" i="0" dirty="0">
                  <a:solidFill>
                    <a:srgbClr val="24292F"/>
                  </a:solidFill>
                  <a:effectLst/>
                  <a:latin typeface="-apple-system"/>
                  <a:ea typeface="思源黑体 CN Normal" panose="020B0400000000000000" pitchFamily="34" charset="-122"/>
                </a:endParaRPr>
              </a:p>
            </p:txBody>
          </p:sp>
        </p:grpSp>
      </p:grpSp>
      <p:sp>
        <p:nvSpPr>
          <p:cNvPr id="479" name="文本框 478"/>
          <p:cNvSpPr txBox="1"/>
          <p:nvPr/>
        </p:nvSpPr>
        <p:spPr>
          <a:xfrm>
            <a:off x="3155600" y="476250"/>
            <a:ext cx="7094531" cy="382092"/>
          </a:xfrm>
          <a:prstGeom prst="rect">
            <a:avLst/>
          </a:prstGeom>
          <a:noFill/>
        </p:spPr>
        <p:txBody>
          <a:bodyPr wrap="square">
            <a:spAutoFit/>
          </a:bodyPr>
          <a:lstStyle/>
          <a:p>
            <a:pPr algn="l">
              <a:lnSpc>
                <a:spcPct val="150000"/>
              </a:lnSpc>
              <a:buFont typeface="+mj-lt"/>
              <a:buAutoNum type="arabicPeriod"/>
            </a:pPr>
            <a:r>
              <a:rPr lang="zh-CN" altLang="en-US" sz="1400" b="0" i="0" dirty="0">
                <a:solidFill>
                  <a:srgbClr val="24292F"/>
                </a:solidFill>
                <a:effectLst/>
                <a:latin typeface="-apple-system"/>
                <a:ea typeface="思源黑体 CN Normal" panose="020B0400000000000000" pitchFamily="34" charset="-122"/>
              </a:rPr>
              <a:t>资源支持：电商渠道、产品设计师、社交媒体运营推广、优质供应商及物流合作伙伴等。</a:t>
            </a:r>
            <a:endParaRPr lang="zh-CN" altLang="en-US" sz="1400" b="0" i="0" dirty="0">
              <a:solidFill>
                <a:srgbClr val="24292F"/>
              </a:solidFill>
              <a:effectLst/>
              <a:latin typeface="-apple-system"/>
              <a:ea typeface="思源黑体 CN Normal" panose="020B0400000000000000" pitchFamily="34" charset="-122"/>
            </a:endParaRPr>
          </a:p>
        </p:txBody>
      </p:sp>
      <p:grpSp>
        <p:nvGrpSpPr>
          <p:cNvPr id="629" name="组合 628"/>
          <p:cNvGrpSpPr/>
          <p:nvPr/>
        </p:nvGrpSpPr>
        <p:grpSpPr>
          <a:xfrm>
            <a:off x="639148" y="2060278"/>
            <a:ext cx="10873402" cy="809362"/>
            <a:chOff x="639148" y="2070363"/>
            <a:chExt cx="10873402" cy="809362"/>
          </a:xfrm>
        </p:grpSpPr>
        <p:sp>
          <p:nvSpPr>
            <p:cNvPr id="43" name="矩形 42"/>
            <p:cNvSpPr/>
            <p:nvPr/>
          </p:nvSpPr>
          <p:spPr>
            <a:xfrm>
              <a:off x="639148" y="2070363"/>
              <a:ext cx="999152" cy="418116"/>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r>
                <a:rPr lang="zh-CN" altLang="en-US" sz="1200" dirty="0">
                  <a:solidFill>
                    <a:schemeClr val="bg1"/>
                  </a:solidFill>
                  <a:effectLst>
                    <a:outerShdw blurRad="137160" dist="41148" dir="2699997" algn="tl">
                      <a:srgbClr val="000000">
                        <a:alpha val="40000"/>
                      </a:srgbClr>
                    </a:outerShdw>
                  </a:effectLst>
                  <a:latin typeface="+mj-ea"/>
                  <a:ea typeface="+mj-ea"/>
                </a:rPr>
                <a:t>用户促活</a:t>
              </a:r>
              <a:endParaRPr lang="zh-CN" altLang="en-US" sz="1200" dirty="0">
                <a:solidFill>
                  <a:schemeClr val="bg1"/>
                </a:solidFill>
                <a:effectLst>
                  <a:outerShdw blurRad="137160" dist="41148" dir="2699997" algn="tl">
                    <a:srgbClr val="000000">
                      <a:alpha val="40000"/>
                    </a:srgbClr>
                  </a:outerShdw>
                </a:effectLst>
                <a:latin typeface="+mj-ea"/>
                <a:ea typeface="+mj-ea"/>
              </a:endParaRPr>
            </a:p>
          </p:txBody>
        </p:sp>
        <p:grpSp>
          <p:nvGrpSpPr>
            <p:cNvPr id="626" name="组合 625"/>
            <p:cNvGrpSpPr/>
            <p:nvPr/>
          </p:nvGrpSpPr>
          <p:grpSpPr>
            <a:xfrm>
              <a:off x="1860552" y="2070363"/>
              <a:ext cx="9651998" cy="809362"/>
              <a:chOff x="1860552" y="2070363"/>
              <a:chExt cx="9651998" cy="809362"/>
            </a:xfrm>
          </p:grpSpPr>
          <p:sp>
            <p:nvSpPr>
              <p:cNvPr id="515" name="矩形 514"/>
              <p:cNvSpPr/>
              <p:nvPr/>
            </p:nvSpPr>
            <p:spPr>
              <a:xfrm>
                <a:off x="4915535" y="2542540"/>
                <a:ext cx="1317625" cy="337185"/>
              </a:xfrm>
              <a:prstGeom prst="rect">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lumMod val="75000"/>
                        <a:lumOff val="25000"/>
                      </a:schemeClr>
                    </a:solidFill>
                  </a:rPr>
                  <a:t>优惠券发放</a:t>
                </a:r>
                <a:endParaRPr lang="zh-CN" altLang="en-US" sz="1000" dirty="0">
                  <a:solidFill>
                    <a:schemeClr val="tx1">
                      <a:lumMod val="75000"/>
                      <a:lumOff val="25000"/>
                    </a:schemeClr>
                  </a:solidFill>
                </a:endParaRPr>
              </a:p>
            </p:txBody>
          </p:sp>
          <p:sp>
            <p:nvSpPr>
              <p:cNvPr id="516" name="矩形 515"/>
              <p:cNvSpPr/>
              <p:nvPr/>
            </p:nvSpPr>
            <p:spPr>
              <a:xfrm>
                <a:off x="1901211" y="2101820"/>
                <a:ext cx="2085002" cy="712818"/>
              </a:xfrm>
              <a:prstGeom prst="rect">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3" name="任意多边形: 形状 532"/>
              <p:cNvSpPr/>
              <p:nvPr/>
            </p:nvSpPr>
            <p:spPr>
              <a:xfrm>
                <a:off x="1896781" y="2094640"/>
                <a:ext cx="317781" cy="332143"/>
              </a:xfrm>
              <a:custGeom>
                <a:avLst/>
                <a:gdLst>
                  <a:gd name="connsiteX0" fmla="*/ 0 w 408602"/>
                  <a:gd name="connsiteY0" fmla="*/ 0 h 427068"/>
                  <a:gd name="connsiteX1" fmla="*/ 406519 w 408602"/>
                  <a:gd name="connsiteY1" fmla="*/ 0 h 427068"/>
                  <a:gd name="connsiteX2" fmla="*/ 408602 w 408602"/>
                  <a:gd name="connsiteY2" fmla="*/ 20668 h 427068"/>
                  <a:gd name="connsiteX3" fmla="*/ 2202 w 408602"/>
                  <a:gd name="connsiteY3" fmla="*/ 427068 h 427068"/>
                  <a:gd name="connsiteX4" fmla="*/ 0 w 408602"/>
                  <a:gd name="connsiteY4" fmla="*/ 426846 h 42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602" h="427068">
                    <a:moveTo>
                      <a:pt x="0" y="0"/>
                    </a:moveTo>
                    <a:lnTo>
                      <a:pt x="406519" y="0"/>
                    </a:lnTo>
                    <a:lnTo>
                      <a:pt x="408602" y="20668"/>
                    </a:lnTo>
                    <a:cubicBezTo>
                      <a:pt x="408602" y="245117"/>
                      <a:pt x="226651" y="427068"/>
                      <a:pt x="2202" y="427068"/>
                    </a:cubicBezTo>
                    <a:lnTo>
                      <a:pt x="0" y="426846"/>
                    </a:ln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534" name="文本框 533"/>
              <p:cNvSpPr txBox="1"/>
              <p:nvPr/>
            </p:nvSpPr>
            <p:spPr>
              <a:xfrm>
                <a:off x="1860552" y="2084441"/>
                <a:ext cx="278263" cy="239367"/>
              </a:xfrm>
              <a:prstGeom prst="rect">
                <a:avLst/>
              </a:prstGeom>
              <a:noFill/>
            </p:spPr>
            <p:txBody>
              <a:bodyPr wrap="none" rtlCol="0">
                <a:spAutoFit/>
              </a:bodyPr>
              <a:lstStyle/>
              <a:p>
                <a:r>
                  <a:rPr lang="en-US" altLang="zh-CN" sz="1400">
                    <a:solidFill>
                      <a:schemeClr val="bg1"/>
                    </a:solidFill>
                    <a:latin typeface="+mj-ea"/>
                    <a:ea typeface="+mj-ea"/>
                  </a:rPr>
                  <a:t>%</a:t>
                </a:r>
                <a:endParaRPr lang="zh-CN" altLang="en-US" sz="1400" dirty="0">
                  <a:solidFill>
                    <a:schemeClr val="bg1"/>
                  </a:solidFill>
                  <a:latin typeface="+mj-ea"/>
                  <a:ea typeface="+mj-ea"/>
                </a:endParaRPr>
              </a:p>
            </p:txBody>
          </p:sp>
          <p:sp>
            <p:nvSpPr>
              <p:cNvPr id="525" name="文本框 524"/>
              <p:cNvSpPr txBox="1"/>
              <p:nvPr/>
            </p:nvSpPr>
            <p:spPr>
              <a:xfrm>
                <a:off x="4088764" y="2512376"/>
                <a:ext cx="800219" cy="276999"/>
              </a:xfrm>
              <a:prstGeom prst="rect">
                <a:avLst/>
              </a:prstGeom>
              <a:noFill/>
            </p:spPr>
            <p:txBody>
              <a:bodyPr wrap="none" rtlCol="0">
                <a:spAutoFit/>
              </a:bodyPr>
              <a:lstStyle/>
              <a:p>
                <a:r>
                  <a:rPr lang="zh-CN" altLang="en-US" sz="1200" dirty="0">
                    <a:latin typeface="+mj-ea"/>
                    <a:ea typeface="+mj-ea"/>
                  </a:rPr>
                  <a:t>资源支持</a:t>
                </a:r>
                <a:endParaRPr lang="zh-CN" altLang="en-US" sz="1200" dirty="0">
                  <a:latin typeface="+mj-ea"/>
                  <a:ea typeface="+mj-ea"/>
                </a:endParaRPr>
              </a:p>
            </p:txBody>
          </p:sp>
          <p:sp>
            <p:nvSpPr>
              <p:cNvPr id="526" name="矩形 525"/>
              <p:cNvSpPr/>
              <p:nvPr/>
            </p:nvSpPr>
            <p:spPr>
              <a:xfrm>
                <a:off x="6674908" y="2542540"/>
                <a:ext cx="1317625" cy="337185"/>
              </a:xfrm>
              <a:prstGeom prst="rect">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lumMod val="75000"/>
                        <a:lumOff val="25000"/>
                      </a:schemeClr>
                    </a:solidFill>
                  </a:rPr>
                  <a:t>线下实体店活动</a:t>
                </a:r>
                <a:endParaRPr lang="zh-CN" altLang="en-US" sz="1000" dirty="0">
                  <a:solidFill>
                    <a:schemeClr val="tx1">
                      <a:lumMod val="75000"/>
                      <a:lumOff val="25000"/>
                    </a:schemeClr>
                  </a:solidFill>
                </a:endParaRPr>
              </a:p>
            </p:txBody>
          </p:sp>
          <p:sp>
            <p:nvSpPr>
              <p:cNvPr id="527" name="矩形 526"/>
              <p:cNvSpPr/>
              <p:nvPr/>
            </p:nvSpPr>
            <p:spPr>
              <a:xfrm>
                <a:off x="8434281" y="2542540"/>
                <a:ext cx="1317625" cy="337185"/>
              </a:xfrm>
              <a:prstGeom prst="rect">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lumMod val="75000"/>
                        <a:lumOff val="25000"/>
                      </a:schemeClr>
                    </a:solidFill>
                  </a:rPr>
                  <a:t>用户引导教程</a:t>
                </a:r>
                <a:endParaRPr lang="zh-CN" altLang="en-US" sz="1000" dirty="0">
                  <a:solidFill>
                    <a:schemeClr val="tx1">
                      <a:lumMod val="75000"/>
                      <a:lumOff val="25000"/>
                    </a:schemeClr>
                  </a:solidFill>
                </a:endParaRPr>
              </a:p>
            </p:txBody>
          </p:sp>
          <p:sp>
            <p:nvSpPr>
              <p:cNvPr id="528" name="矩形 527"/>
              <p:cNvSpPr/>
              <p:nvPr/>
            </p:nvSpPr>
            <p:spPr>
              <a:xfrm>
                <a:off x="10193655" y="2542540"/>
                <a:ext cx="1317625" cy="337185"/>
              </a:xfrm>
              <a:prstGeom prst="rect">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lumMod val="75000"/>
                        <a:lumOff val="25000"/>
                      </a:schemeClr>
                    </a:solidFill>
                  </a:rPr>
                  <a:t>商城积分</a:t>
                </a:r>
                <a:endParaRPr lang="zh-CN" altLang="en-US" sz="1000" dirty="0">
                  <a:solidFill>
                    <a:schemeClr val="tx1">
                      <a:lumMod val="75000"/>
                      <a:lumOff val="25000"/>
                    </a:schemeClr>
                  </a:solidFill>
                </a:endParaRPr>
              </a:p>
            </p:txBody>
          </p:sp>
          <p:sp>
            <p:nvSpPr>
              <p:cNvPr id="529" name="文本框 528"/>
              <p:cNvSpPr txBox="1"/>
              <p:nvPr/>
            </p:nvSpPr>
            <p:spPr>
              <a:xfrm>
                <a:off x="4225289" y="2095090"/>
                <a:ext cx="492443" cy="276999"/>
              </a:xfrm>
              <a:prstGeom prst="rect">
                <a:avLst/>
              </a:prstGeom>
              <a:noFill/>
            </p:spPr>
            <p:txBody>
              <a:bodyPr wrap="none" rtlCol="0">
                <a:spAutoFit/>
              </a:bodyPr>
              <a:lstStyle/>
              <a:p>
                <a:r>
                  <a:rPr lang="zh-CN" altLang="en-US" sz="1200" dirty="0">
                    <a:latin typeface="+mj-ea"/>
                    <a:ea typeface="+mj-ea"/>
                  </a:rPr>
                  <a:t>方法</a:t>
                </a:r>
                <a:endParaRPr lang="zh-CN" altLang="en-US" sz="1200" dirty="0">
                  <a:latin typeface="+mj-ea"/>
                  <a:ea typeface="+mj-ea"/>
                </a:endParaRPr>
              </a:p>
            </p:txBody>
          </p:sp>
          <p:sp>
            <p:nvSpPr>
              <p:cNvPr id="530" name="矩形 529"/>
              <p:cNvSpPr/>
              <p:nvPr/>
            </p:nvSpPr>
            <p:spPr>
              <a:xfrm>
                <a:off x="4915535" y="2072187"/>
                <a:ext cx="6597015" cy="413838"/>
              </a:xfrm>
              <a:prstGeom prst="rect">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1" name="任意多边形: 形状 530"/>
              <p:cNvSpPr/>
              <p:nvPr/>
            </p:nvSpPr>
            <p:spPr>
              <a:xfrm>
                <a:off x="4406271" y="2327275"/>
                <a:ext cx="158110" cy="263525"/>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accent2">
                      <a:alpha val="2000"/>
                    </a:schemeClr>
                  </a:gs>
                  <a:gs pos="46000">
                    <a:schemeClr val="accent2">
                      <a:alpha val="40000"/>
                    </a:schemeClr>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2" name="文本框 531"/>
              <p:cNvSpPr txBox="1"/>
              <p:nvPr/>
            </p:nvSpPr>
            <p:spPr>
              <a:xfrm>
                <a:off x="4984401" y="2070363"/>
                <a:ext cx="6415120" cy="430887"/>
              </a:xfrm>
              <a:prstGeom prst="rect">
                <a:avLst/>
              </a:prstGeom>
              <a:noFill/>
            </p:spPr>
            <p:txBody>
              <a:bodyPr wrap="square">
                <a:spAutoFit/>
              </a:bodyPr>
              <a:lstStyle/>
              <a:p>
                <a:pPr algn="l"/>
                <a:r>
                  <a:rPr lang="zh-CN" altLang="en-US" sz="1100" b="0" i="0" dirty="0">
                    <a:solidFill>
                      <a:srgbClr val="24292F"/>
                    </a:solidFill>
                    <a:effectLst/>
                    <a:latin typeface="-apple-system"/>
                    <a:ea typeface="思源黑体 CN Normal" panose="020B0400000000000000" pitchFamily="34" charset="-122"/>
                  </a:rPr>
                  <a:t>将用户从注册变为真正的活跃用户，可以通过发放优惠券、赠送礼品等方式鼓励用户首次购买；另外，可以通过用户引导和教育，加深用户对品牌的认知度和信任感。</a:t>
                </a:r>
                <a:endParaRPr lang="zh-CN" altLang="en-US" sz="1100" b="0" i="0" dirty="0">
                  <a:solidFill>
                    <a:srgbClr val="24292F"/>
                  </a:solidFill>
                  <a:effectLst/>
                  <a:latin typeface="-apple-system"/>
                  <a:ea typeface="思源黑体 CN Normal" panose="020B0400000000000000" pitchFamily="34" charset="-122"/>
                </a:endParaRPr>
              </a:p>
            </p:txBody>
          </p:sp>
          <p:sp>
            <p:nvSpPr>
              <p:cNvPr id="602" name="文本框 601"/>
              <p:cNvSpPr txBox="1"/>
              <p:nvPr/>
            </p:nvSpPr>
            <p:spPr>
              <a:xfrm>
                <a:off x="2195512" y="2091191"/>
                <a:ext cx="800219" cy="276999"/>
              </a:xfrm>
              <a:prstGeom prst="rect">
                <a:avLst/>
              </a:prstGeom>
              <a:noFill/>
            </p:spPr>
            <p:txBody>
              <a:bodyPr wrap="none" rtlCol="0">
                <a:spAutoFit/>
              </a:bodyPr>
              <a:lstStyle/>
              <a:p>
                <a:r>
                  <a:rPr lang="zh-CN" altLang="en-US" sz="1200" dirty="0">
                    <a:latin typeface="+mj-ea"/>
                    <a:ea typeface="+mj-ea"/>
                  </a:rPr>
                  <a:t>考核指标</a:t>
                </a:r>
                <a:endParaRPr lang="zh-CN" altLang="en-US" sz="1200" dirty="0">
                  <a:latin typeface="+mj-ea"/>
                  <a:ea typeface="+mj-ea"/>
                </a:endParaRPr>
              </a:p>
            </p:txBody>
          </p:sp>
          <p:sp>
            <p:nvSpPr>
              <p:cNvPr id="603" name="文本框 602"/>
              <p:cNvSpPr txBox="1"/>
              <p:nvPr/>
            </p:nvSpPr>
            <p:spPr>
              <a:xfrm>
                <a:off x="2186650" y="2337253"/>
                <a:ext cx="825867" cy="246221"/>
              </a:xfrm>
              <a:prstGeom prst="rect">
                <a:avLst/>
              </a:prstGeom>
              <a:noFill/>
            </p:spPr>
            <p:txBody>
              <a:bodyPr wrap="none" rtlCol="0">
                <a:spAutoFit/>
              </a:bodyPr>
              <a:lstStyle/>
              <a:p>
                <a:r>
                  <a:rPr lang="zh-CN" altLang="en-US" sz="1000" dirty="0"/>
                  <a:t>活跃用户数</a:t>
                </a:r>
                <a:endParaRPr lang="zh-CN" altLang="en-US" sz="1000" dirty="0"/>
              </a:p>
            </p:txBody>
          </p:sp>
          <p:sp>
            <p:nvSpPr>
              <p:cNvPr id="604" name="文本框 603"/>
              <p:cNvSpPr txBox="1"/>
              <p:nvPr/>
            </p:nvSpPr>
            <p:spPr>
              <a:xfrm>
                <a:off x="2976562" y="2337253"/>
                <a:ext cx="954107" cy="246221"/>
              </a:xfrm>
              <a:prstGeom prst="rect">
                <a:avLst/>
              </a:prstGeom>
              <a:noFill/>
            </p:spPr>
            <p:txBody>
              <a:bodyPr wrap="none" rtlCol="0">
                <a:spAutoFit/>
              </a:bodyPr>
              <a:lstStyle/>
              <a:p>
                <a:r>
                  <a:rPr lang="zh-CN" altLang="en-US" sz="1000" dirty="0"/>
                  <a:t>新用户转化率</a:t>
                </a:r>
                <a:endParaRPr lang="zh-CN" altLang="en-US" sz="1000" dirty="0"/>
              </a:p>
            </p:txBody>
          </p:sp>
          <p:sp>
            <p:nvSpPr>
              <p:cNvPr id="605" name="文本框 604"/>
              <p:cNvSpPr txBox="1"/>
              <p:nvPr/>
            </p:nvSpPr>
            <p:spPr>
              <a:xfrm>
                <a:off x="2200275" y="2543628"/>
                <a:ext cx="697627" cy="246221"/>
              </a:xfrm>
              <a:prstGeom prst="rect">
                <a:avLst/>
              </a:prstGeom>
              <a:noFill/>
            </p:spPr>
            <p:txBody>
              <a:bodyPr wrap="none" rtlCol="0">
                <a:spAutoFit/>
              </a:bodyPr>
              <a:lstStyle/>
              <a:p>
                <a:r>
                  <a:rPr lang="zh-CN" altLang="en-US" sz="1000" dirty="0"/>
                  <a:t>日活月活</a:t>
                </a:r>
                <a:endParaRPr lang="zh-CN" altLang="en-US" sz="1000" dirty="0"/>
              </a:p>
            </p:txBody>
          </p:sp>
          <p:sp>
            <p:nvSpPr>
              <p:cNvPr id="606" name="文本框 605"/>
              <p:cNvSpPr txBox="1"/>
              <p:nvPr/>
            </p:nvSpPr>
            <p:spPr>
              <a:xfrm>
                <a:off x="2976562" y="2543628"/>
                <a:ext cx="697627" cy="246221"/>
              </a:xfrm>
              <a:prstGeom prst="rect">
                <a:avLst/>
              </a:prstGeom>
              <a:noFill/>
            </p:spPr>
            <p:txBody>
              <a:bodyPr wrap="none" rtlCol="0">
                <a:spAutoFit/>
              </a:bodyPr>
              <a:lstStyle/>
              <a:p>
                <a:r>
                  <a:rPr lang="zh-CN" altLang="en-US" sz="1000" dirty="0"/>
                  <a:t>在线时长</a:t>
                </a:r>
                <a:endParaRPr lang="zh-CN" altLang="en-US" sz="1000" dirty="0"/>
              </a:p>
            </p:txBody>
          </p:sp>
        </p:grpSp>
      </p:grpSp>
      <p:grpSp>
        <p:nvGrpSpPr>
          <p:cNvPr id="630" name="组合 629"/>
          <p:cNvGrpSpPr/>
          <p:nvPr/>
        </p:nvGrpSpPr>
        <p:grpSpPr>
          <a:xfrm>
            <a:off x="639148" y="3029680"/>
            <a:ext cx="10873402" cy="840878"/>
            <a:chOff x="639148" y="2986587"/>
            <a:chExt cx="10873402" cy="840878"/>
          </a:xfrm>
        </p:grpSpPr>
        <p:sp>
          <p:nvSpPr>
            <p:cNvPr id="44" name="矩形 43"/>
            <p:cNvSpPr/>
            <p:nvPr/>
          </p:nvSpPr>
          <p:spPr>
            <a:xfrm>
              <a:off x="639148" y="2986587"/>
              <a:ext cx="999152" cy="418116"/>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r>
                <a:rPr lang="zh-CN" altLang="en-US" sz="1200" dirty="0">
                  <a:solidFill>
                    <a:schemeClr val="bg1"/>
                  </a:solidFill>
                  <a:effectLst>
                    <a:outerShdw blurRad="137160" dist="41148" dir="2699997" algn="tl">
                      <a:srgbClr val="000000">
                        <a:alpha val="40000"/>
                      </a:srgbClr>
                    </a:outerShdw>
                  </a:effectLst>
                  <a:latin typeface="+mj-ea"/>
                  <a:ea typeface="+mj-ea"/>
                </a:rPr>
                <a:t>用户留存</a:t>
              </a:r>
              <a:endParaRPr lang="zh-CN" altLang="en-US" sz="1200" dirty="0">
                <a:solidFill>
                  <a:schemeClr val="bg1"/>
                </a:solidFill>
                <a:effectLst>
                  <a:outerShdw blurRad="137160" dist="41148" dir="2699997" algn="tl">
                    <a:srgbClr val="000000">
                      <a:alpha val="40000"/>
                    </a:srgbClr>
                  </a:outerShdw>
                </a:effectLst>
                <a:latin typeface="+mj-ea"/>
                <a:ea typeface="+mj-ea"/>
              </a:endParaRPr>
            </a:p>
          </p:txBody>
        </p:sp>
        <p:grpSp>
          <p:nvGrpSpPr>
            <p:cNvPr id="625" name="组合 624"/>
            <p:cNvGrpSpPr/>
            <p:nvPr/>
          </p:nvGrpSpPr>
          <p:grpSpPr>
            <a:xfrm>
              <a:off x="1860552" y="2986587"/>
              <a:ext cx="9651998" cy="840878"/>
              <a:chOff x="1860552" y="2986587"/>
              <a:chExt cx="9651998" cy="840878"/>
            </a:xfrm>
          </p:grpSpPr>
          <p:sp>
            <p:nvSpPr>
              <p:cNvPr id="536" name="矩形 535"/>
              <p:cNvSpPr/>
              <p:nvPr/>
            </p:nvSpPr>
            <p:spPr>
              <a:xfrm>
                <a:off x="4915535" y="3490280"/>
                <a:ext cx="1317625" cy="337185"/>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lumMod val="75000"/>
                        <a:lumOff val="25000"/>
                      </a:schemeClr>
                    </a:solidFill>
                    <a:latin typeface="+mn-ea"/>
                  </a:rPr>
                  <a:t>CRM</a:t>
                </a:r>
                <a:r>
                  <a:rPr lang="zh-CN" altLang="en-US" sz="1000" dirty="0">
                    <a:solidFill>
                      <a:schemeClr val="tx1">
                        <a:lumMod val="75000"/>
                        <a:lumOff val="25000"/>
                      </a:schemeClr>
                    </a:solidFill>
                    <a:latin typeface="+mn-ea"/>
                  </a:rPr>
                  <a:t>系统建设</a:t>
                </a:r>
                <a:endParaRPr lang="zh-CN" altLang="en-US" sz="1000" dirty="0">
                  <a:solidFill>
                    <a:schemeClr val="tx1">
                      <a:lumMod val="75000"/>
                      <a:lumOff val="25000"/>
                    </a:schemeClr>
                  </a:solidFill>
                  <a:latin typeface="+mn-ea"/>
                </a:endParaRPr>
              </a:p>
            </p:txBody>
          </p:sp>
          <p:sp>
            <p:nvSpPr>
              <p:cNvPr id="537" name="矩形 536"/>
              <p:cNvSpPr/>
              <p:nvPr/>
            </p:nvSpPr>
            <p:spPr>
              <a:xfrm>
                <a:off x="1901211" y="3016220"/>
                <a:ext cx="2085002" cy="712818"/>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lumMod val="75000"/>
                      <a:lumOff val="25000"/>
                    </a:schemeClr>
                  </a:solidFill>
                  <a:latin typeface="+mj-ea"/>
                  <a:ea typeface="+mj-ea"/>
                </a:endParaRPr>
              </a:p>
            </p:txBody>
          </p:sp>
          <p:sp>
            <p:nvSpPr>
              <p:cNvPr id="554" name="任意多边形: 形状 553"/>
              <p:cNvSpPr/>
              <p:nvPr/>
            </p:nvSpPr>
            <p:spPr>
              <a:xfrm>
                <a:off x="1896781" y="3009040"/>
                <a:ext cx="317781" cy="332143"/>
              </a:xfrm>
              <a:custGeom>
                <a:avLst/>
                <a:gdLst>
                  <a:gd name="connsiteX0" fmla="*/ 0 w 408602"/>
                  <a:gd name="connsiteY0" fmla="*/ 0 h 427068"/>
                  <a:gd name="connsiteX1" fmla="*/ 406519 w 408602"/>
                  <a:gd name="connsiteY1" fmla="*/ 0 h 427068"/>
                  <a:gd name="connsiteX2" fmla="*/ 408602 w 408602"/>
                  <a:gd name="connsiteY2" fmla="*/ 20668 h 427068"/>
                  <a:gd name="connsiteX3" fmla="*/ 2202 w 408602"/>
                  <a:gd name="connsiteY3" fmla="*/ 427068 h 427068"/>
                  <a:gd name="connsiteX4" fmla="*/ 0 w 408602"/>
                  <a:gd name="connsiteY4" fmla="*/ 426846 h 42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602" h="427068">
                    <a:moveTo>
                      <a:pt x="0" y="0"/>
                    </a:moveTo>
                    <a:lnTo>
                      <a:pt x="406519" y="0"/>
                    </a:lnTo>
                    <a:lnTo>
                      <a:pt x="408602" y="20668"/>
                    </a:lnTo>
                    <a:cubicBezTo>
                      <a:pt x="408602" y="245117"/>
                      <a:pt x="226651" y="427068"/>
                      <a:pt x="2202" y="427068"/>
                    </a:cubicBezTo>
                    <a:lnTo>
                      <a:pt x="0" y="426846"/>
                    </a:ln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555" name="文本框 554"/>
              <p:cNvSpPr txBox="1"/>
              <p:nvPr/>
            </p:nvSpPr>
            <p:spPr>
              <a:xfrm>
                <a:off x="1860552" y="2998841"/>
                <a:ext cx="278263" cy="239367"/>
              </a:xfrm>
              <a:prstGeom prst="rect">
                <a:avLst/>
              </a:prstGeom>
              <a:noFill/>
            </p:spPr>
            <p:txBody>
              <a:bodyPr wrap="none" rtlCol="0">
                <a:spAutoFit/>
              </a:bodyPr>
              <a:lstStyle/>
              <a:p>
                <a:r>
                  <a:rPr lang="en-US" altLang="zh-CN" sz="1400" dirty="0">
                    <a:solidFill>
                      <a:schemeClr val="bg1"/>
                    </a:solidFill>
                    <a:latin typeface="+mj-ea"/>
                    <a:ea typeface="+mj-ea"/>
                  </a:rPr>
                  <a:t>%</a:t>
                </a:r>
                <a:endParaRPr lang="zh-CN" altLang="en-US" sz="1400" dirty="0">
                  <a:solidFill>
                    <a:schemeClr val="bg1"/>
                  </a:solidFill>
                  <a:latin typeface="+mj-ea"/>
                  <a:ea typeface="+mj-ea"/>
                </a:endParaRPr>
              </a:p>
            </p:txBody>
          </p:sp>
          <p:sp>
            <p:nvSpPr>
              <p:cNvPr id="546" name="文本框 545"/>
              <p:cNvSpPr txBox="1"/>
              <p:nvPr/>
            </p:nvSpPr>
            <p:spPr>
              <a:xfrm>
                <a:off x="4088764" y="3426776"/>
                <a:ext cx="800219" cy="276999"/>
              </a:xfrm>
              <a:prstGeom prst="rect">
                <a:avLst/>
              </a:prstGeom>
              <a:noFill/>
            </p:spPr>
            <p:txBody>
              <a:bodyPr wrap="none" rtlCol="0">
                <a:spAutoFit/>
              </a:bodyPr>
              <a:lstStyle/>
              <a:p>
                <a:r>
                  <a:rPr lang="zh-CN" altLang="en-US" sz="1200" dirty="0">
                    <a:latin typeface="+mj-ea"/>
                    <a:ea typeface="+mj-ea"/>
                  </a:rPr>
                  <a:t>资源支持</a:t>
                </a:r>
                <a:endParaRPr lang="zh-CN" altLang="en-US" sz="1200" dirty="0">
                  <a:latin typeface="+mj-ea"/>
                  <a:ea typeface="+mj-ea"/>
                </a:endParaRPr>
              </a:p>
            </p:txBody>
          </p:sp>
          <p:sp>
            <p:nvSpPr>
              <p:cNvPr id="547" name="矩形 546"/>
              <p:cNvSpPr/>
              <p:nvPr/>
            </p:nvSpPr>
            <p:spPr>
              <a:xfrm>
                <a:off x="6674908" y="3490280"/>
                <a:ext cx="1317625" cy="337185"/>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lumMod val="75000"/>
                        <a:lumOff val="25000"/>
                      </a:schemeClr>
                    </a:solidFill>
                    <a:latin typeface="+mn-ea"/>
                  </a:rPr>
                  <a:t>VIP</a:t>
                </a:r>
                <a:r>
                  <a:rPr lang="zh-CN" altLang="en-US" sz="1000" dirty="0">
                    <a:solidFill>
                      <a:schemeClr val="tx1">
                        <a:lumMod val="75000"/>
                        <a:lumOff val="25000"/>
                      </a:schemeClr>
                    </a:solidFill>
                    <a:latin typeface="+mn-ea"/>
                  </a:rPr>
                  <a:t>会员服务</a:t>
                </a:r>
                <a:endParaRPr lang="zh-CN" altLang="en-US" sz="1000" dirty="0">
                  <a:solidFill>
                    <a:schemeClr val="tx1">
                      <a:lumMod val="75000"/>
                      <a:lumOff val="25000"/>
                    </a:schemeClr>
                  </a:solidFill>
                  <a:latin typeface="+mn-ea"/>
                </a:endParaRPr>
              </a:p>
            </p:txBody>
          </p:sp>
          <p:sp>
            <p:nvSpPr>
              <p:cNvPr id="548" name="矩形 547"/>
              <p:cNvSpPr/>
              <p:nvPr/>
            </p:nvSpPr>
            <p:spPr>
              <a:xfrm>
                <a:off x="8434281" y="3490280"/>
                <a:ext cx="1317625" cy="337185"/>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lumMod val="75000"/>
                        <a:lumOff val="25000"/>
                      </a:schemeClr>
                    </a:solidFill>
                    <a:latin typeface="+mn-ea"/>
                  </a:rPr>
                  <a:t>专属客服</a:t>
                </a:r>
                <a:endParaRPr lang="zh-CN" altLang="en-US" sz="1000" dirty="0">
                  <a:solidFill>
                    <a:schemeClr val="tx1">
                      <a:lumMod val="75000"/>
                      <a:lumOff val="25000"/>
                    </a:schemeClr>
                  </a:solidFill>
                  <a:latin typeface="+mn-ea"/>
                </a:endParaRPr>
              </a:p>
            </p:txBody>
          </p:sp>
          <p:sp>
            <p:nvSpPr>
              <p:cNvPr id="549" name="矩形 548"/>
              <p:cNvSpPr/>
              <p:nvPr/>
            </p:nvSpPr>
            <p:spPr>
              <a:xfrm>
                <a:off x="10193655" y="3490280"/>
                <a:ext cx="1317625" cy="337185"/>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lumMod val="75000"/>
                        <a:lumOff val="25000"/>
                      </a:schemeClr>
                    </a:solidFill>
                    <a:latin typeface="+mn-ea"/>
                  </a:rPr>
                  <a:t>数据分析师</a:t>
                </a:r>
                <a:endParaRPr lang="zh-CN" altLang="en-US" sz="1000" dirty="0">
                  <a:solidFill>
                    <a:schemeClr val="tx1">
                      <a:lumMod val="75000"/>
                      <a:lumOff val="25000"/>
                    </a:schemeClr>
                  </a:solidFill>
                  <a:latin typeface="+mn-ea"/>
                </a:endParaRPr>
              </a:p>
            </p:txBody>
          </p:sp>
          <p:sp>
            <p:nvSpPr>
              <p:cNvPr id="550" name="文本框 549"/>
              <p:cNvSpPr txBox="1"/>
              <p:nvPr/>
            </p:nvSpPr>
            <p:spPr>
              <a:xfrm>
                <a:off x="4225289" y="3009490"/>
                <a:ext cx="492443" cy="276999"/>
              </a:xfrm>
              <a:prstGeom prst="rect">
                <a:avLst/>
              </a:prstGeom>
              <a:noFill/>
            </p:spPr>
            <p:txBody>
              <a:bodyPr wrap="none" rtlCol="0">
                <a:spAutoFit/>
              </a:bodyPr>
              <a:lstStyle/>
              <a:p>
                <a:r>
                  <a:rPr lang="zh-CN" altLang="en-US" sz="1200" dirty="0">
                    <a:latin typeface="+mj-ea"/>
                    <a:ea typeface="+mj-ea"/>
                  </a:rPr>
                  <a:t>方法</a:t>
                </a:r>
                <a:endParaRPr lang="zh-CN" altLang="en-US" sz="1200" dirty="0">
                  <a:latin typeface="+mj-ea"/>
                  <a:ea typeface="+mj-ea"/>
                </a:endParaRPr>
              </a:p>
            </p:txBody>
          </p:sp>
          <p:sp>
            <p:nvSpPr>
              <p:cNvPr id="551" name="矩形 550"/>
              <p:cNvSpPr/>
              <p:nvPr/>
            </p:nvSpPr>
            <p:spPr>
              <a:xfrm>
                <a:off x="4915535" y="2986587"/>
                <a:ext cx="6597015" cy="44717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lumMod val="75000"/>
                      <a:lumOff val="25000"/>
                    </a:schemeClr>
                  </a:solidFill>
                  <a:latin typeface="+mn-ea"/>
                </a:endParaRPr>
              </a:p>
            </p:txBody>
          </p:sp>
          <p:sp>
            <p:nvSpPr>
              <p:cNvPr id="552" name="任意多边形: 形状 551"/>
              <p:cNvSpPr/>
              <p:nvPr/>
            </p:nvSpPr>
            <p:spPr>
              <a:xfrm>
                <a:off x="4406271" y="3241675"/>
                <a:ext cx="158110" cy="263525"/>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accent1">
                      <a:alpha val="2000"/>
                    </a:schemeClr>
                  </a:gs>
                  <a:gs pos="46000">
                    <a:schemeClr val="accent1">
                      <a:alpha val="4000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3" name="文本框 552"/>
              <p:cNvSpPr txBox="1"/>
              <p:nvPr/>
            </p:nvSpPr>
            <p:spPr>
              <a:xfrm>
                <a:off x="4984401" y="3027625"/>
                <a:ext cx="6415120" cy="430887"/>
              </a:xfrm>
              <a:prstGeom prst="rect">
                <a:avLst/>
              </a:prstGeom>
              <a:noFill/>
            </p:spPr>
            <p:txBody>
              <a:bodyPr wrap="square">
                <a:spAutoFit/>
              </a:bodyPr>
              <a:lstStyle/>
              <a:p>
                <a:pPr algn="l"/>
                <a:r>
                  <a:rPr lang="zh-CN" altLang="en-US" sz="1100" b="0" i="0" dirty="0">
                    <a:solidFill>
                      <a:srgbClr val="24292F"/>
                    </a:solidFill>
                    <a:effectLst/>
                    <a:latin typeface="-apple-system"/>
                    <a:ea typeface="思源黑体 CN Normal" panose="020B0400000000000000" pitchFamily="34" charset="-122"/>
                  </a:rPr>
                  <a:t>留住现有用户，可以通过定期发放专属优惠券、积分等奖励机制，及时了解用户需求并提供个性化服务等方式来提高用户粘性，增强用户满意度。</a:t>
                </a:r>
                <a:endParaRPr lang="zh-CN" altLang="en-US" sz="1100" b="0" i="0" dirty="0">
                  <a:solidFill>
                    <a:srgbClr val="24292F"/>
                  </a:solidFill>
                  <a:effectLst/>
                  <a:latin typeface="-apple-system"/>
                  <a:ea typeface="思源黑体 CN Normal" panose="020B0400000000000000" pitchFamily="34" charset="-122"/>
                </a:endParaRPr>
              </a:p>
            </p:txBody>
          </p:sp>
          <p:sp>
            <p:nvSpPr>
              <p:cNvPr id="607" name="文本框 606"/>
              <p:cNvSpPr txBox="1"/>
              <p:nvPr/>
            </p:nvSpPr>
            <p:spPr>
              <a:xfrm>
                <a:off x="2195512" y="3012848"/>
                <a:ext cx="800219" cy="276999"/>
              </a:xfrm>
              <a:prstGeom prst="rect">
                <a:avLst/>
              </a:prstGeom>
              <a:noFill/>
            </p:spPr>
            <p:txBody>
              <a:bodyPr wrap="none" rtlCol="0">
                <a:spAutoFit/>
              </a:bodyPr>
              <a:lstStyle/>
              <a:p>
                <a:r>
                  <a:rPr lang="zh-CN" altLang="en-US" sz="1200" dirty="0">
                    <a:latin typeface="+mj-ea"/>
                    <a:ea typeface="+mj-ea"/>
                  </a:rPr>
                  <a:t>考核指标</a:t>
                </a:r>
                <a:endParaRPr lang="zh-CN" altLang="en-US" sz="1200" dirty="0">
                  <a:latin typeface="+mj-ea"/>
                  <a:ea typeface="+mj-ea"/>
                </a:endParaRPr>
              </a:p>
            </p:txBody>
          </p:sp>
          <p:sp>
            <p:nvSpPr>
              <p:cNvPr id="608" name="文本框 607"/>
              <p:cNvSpPr txBox="1"/>
              <p:nvPr/>
            </p:nvSpPr>
            <p:spPr>
              <a:xfrm>
                <a:off x="2200275" y="3258910"/>
                <a:ext cx="825867" cy="246221"/>
              </a:xfrm>
              <a:prstGeom prst="rect">
                <a:avLst/>
              </a:prstGeom>
              <a:noFill/>
            </p:spPr>
            <p:txBody>
              <a:bodyPr wrap="none" rtlCol="0">
                <a:spAutoFit/>
              </a:bodyPr>
              <a:lstStyle/>
              <a:p>
                <a:r>
                  <a:rPr lang="zh-CN" altLang="en-US" sz="1000" dirty="0"/>
                  <a:t>用户留存率</a:t>
                </a:r>
                <a:endParaRPr lang="zh-CN" altLang="en-US" sz="1000" dirty="0"/>
              </a:p>
            </p:txBody>
          </p:sp>
          <p:sp>
            <p:nvSpPr>
              <p:cNvPr id="609" name="文本框 608"/>
              <p:cNvSpPr txBox="1"/>
              <p:nvPr/>
            </p:nvSpPr>
            <p:spPr>
              <a:xfrm>
                <a:off x="2976562" y="3258910"/>
                <a:ext cx="569387" cy="246221"/>
              </a:xfrm>
              <a:prstGeom prst="rect">
                <a:avLst/>
              </a:prstGeom>
              <a:noFill/>
            </p:spPr>
            <p:txBody>
              <a:bodyPr wrap="none" rtlCol="0">
                <a:spAutoFit/>
              </a:bodyPr>
              <a:lstStyle/>
              <a:p>
                <a:r>
                  <a:rPr lang="zh-CN" altLang="en-US" sz="1000" dirty="0"/>
                  <a:t>复购率</a:t>
                </a:r>
                <a:endParaRPr lang="zh-CN" altLang="en-US" sz="1000" dirty="0"/>
              </a:p>
            </p:txBody>
          </p:sp>
          <p:sp>
            <p:nvSpPr>
              <p:cNvPr id="610" name="文本框 609"/>
              <p:cNvSpPr txBox="1"/>
              <p:nvPr/>
            </p:nvSpPr>
            <p:spPr>
              <a:xfrm>
                <a:off x="2200275" y="3465285"/>
                <a:ext cx="697627" cy="246221"/>
              </a:xfrm>
              <a:prstGeom prst="rect">
                <a:avLst/>
              </a:prstGeom>
              <a:noFill/>
            </p:spPr>
            <p:txBody>
              <a:bodyPr wrap="none" rtlCol="0">
                <a:spAutoFit/>
              </a:bodyPr>
              <a:lstStyle/>
              <a:p>
                <a:r>
                  <a:rPr lang="zh-CN" altLang="en-US" sz="1000" dirty="0"/>
                  <a:t>登录频次</a:t>
                </a:r>
                <a:endParaRPr lang="zh-CN" altLang="en-US" sz="1000" dirty="0"/>
              </a:p>
            </p:txBody>
          </p:sp>
          <p:sp>
            <p:nvSpPr>
              <p:cNvPr id="611" name="文本框 610"/>
              <p:cNvSpPr txBox="1"/>
              <p:nvPr/>
            </p:nvSpPr>
            <p:spPr>
              <a:xfrm>
                <a:off x="2976562" y="3465285"/>
                <a:ext cx="697627" cy="246221"/>
              </a:xfrm>
              <a:prstGeom prst="rect">
                <a:avLst/>
              </a:prstGeom>
              <a:noFill/>
            </p:spPr>
            <p:txBody>
              <a:bodyPr wrap="none" rtlCol="0">
                <a:spAutoFit/>
              </a:bodyPr>
              <a:lstStyle/>
              <a:p>
                <a:r>
                  <a:rPr lang="zh-CN" altLang="en-US" sz="1000" dirty="0"/>
                  <a:t>考核指标</a:t>
                </a:r>
                <a:endParaRPr lang="zh-CN" altLang="en-US" sz="1000" dirty="0"/>
              </a:p>
            </p:txBody>
          </p:sp>
        </p:grpSp>
      </p:grpSp>
      <p:grpSp>
        <p:nvGrpSpPr>
          <p:cNvPr id="631" name="组合 630"/>
          <p:cNvGrpSpPr/>
          <p:nvPr/>
        </p:nvGrpSpPr>
        <p:grpSpPr>
          <a:xfrm>
            <a:off x="639148" y="4030598"/>
            <a:ext cx="10873402" cy="849720"/>
            <a:chOff x="639148" y="3900987"/>
            <a:chExt cx="10873402" cy="849720"/>
          </a:xfrm>
        </p:grpSpPr>
        <p:sp>
          <p:nvSpPr>
            <p:cNvPr id="45" name="矩形 44"/>
            <p:cNvSpPr/>
            <p:nvPr/>
          </p:nvSpPr>
          <p:spPr>
            <a:xfrm>
              <a:off x="639148" y="3900987"/>
              <a:ext cx="999152" cy="418116"/>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r>
                <a:rPr lang="zh-CN" altLang="en-US" sz="1200" dirty="0">
                  <a:solidFill>
                    <a:schemeClr val="bg1"/>
                  </a:solidFill>
                  <a:effectLst>
                    <a:outerShdw blurRad="137160" dist="41148" dir="2699997" algn="tl">
                      <a:srgbClr val="000000">
                        <a:alpha val="40000"/>
                      </a:srgbClr>
                    </a:outerShdw>
                  </a:effectLst>
                  <a:latin typeface="+mj-ea"/>
                  <a:ea typeface="+mj-ea"/>
                </a:rPr>
                <a:t>用户转化</a:t>
              </a:r>
              <a:endParaRPr lang="zh-CN" altLang="en-US" sz="1200" dirty="0">
                <a:solidFill>
                  <a:schemeClr val="bg1"/>
                </a:solidFill>
                <a:effectLst>
                  <a:outerShdw blurRad="137160" dist="41148" dir="2699997" algn="tl">
                    <a:srgbClr val="000000">
                      <a:alpha val="40000"/>
                    </a:srgbClr>
                  </a:outerShdw>
                </a:effectLst>
                <a:latin typeface="+mj-ea"/>
                <a:ea typeface="+mj-ea"/>
              </a:endParaRPr>
            </a:p>
          </p:txBody>
        </p:sp>
        <p:grpSp>
          <p:nvGrpSpPr>
            <p:cNvPr id="624" name="组合 623"/>
            <p:cNvGrpSpPr/>
            <p:nvPr/>
          </p:nvGrpSpPr>
          <p:grpSpPr>
            <a:xfrm>
              <a:off x="1860552" y="3900987"/>
              <a:ext cx="9651998" cy="849720"/>
              <a:chOff x="1860552" y="3900987"/>
              <a:chExt cx="9651998" cy="849720"/>
            </a:xfrm>
          </p:grpSpPr>
          <p:sp>
            <p:nvSpPr>
              <p:cNvPr id="557" name="矩形 556"/>
              <p:cNvSpPr/>
              <p:nvPr/>
            </p:nvSpPr>
            <p:spPr>
              <a:xfrm>
                <a:off x="4915535" y="4413522"/>
                <a:ext cx="1317625" cy="337185"/>
              </a:xfrm>
              <a:prstGeom prst="rect">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lumMod val="75000"/>
                        <a:lumOff val="25000"/>
                      </a:schemeClr>
                    </a:solidFill>
                  </a:rPr>
                  <a:t>电商渠道</a:t>
                </a:r>
                <a:endParaRPr lang="zh-CN" altLang="en-US" sz="1000" dirty="0">
                  <a:solidFill>
                    <a:schemeClr val="tx1">
                      <a:lumMod val="75000"/>
                      <a:lumOff val="25000"/>
                    </a:schemeClr>
                  </a:solidFill>
                </a:endParaRPr>
              </a:p>
            </p:txBody>
          </p:sp>
          <p:sp>
            <p:nvSpPr>
              <p:cNvPr id="558" name="矩形 557"/>
              <p:cNvSpPr/>
              <p:nvPr/>
            </p:nvSpPr>
            <p:spPr>
              <a:xfrm>
                <a:off x="1901211" y="3930620"/>
                <a:ext cx="2085002" cy="712818"/>
              </a:xfrm>
              <a:prstGeom prst="rect">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5" name="任意多边形: 形状 574"/>
              <p:cNvSpPr/>
              <p:nvPr/>
            </p:nvSpPr>
            <p:spPr>
              <a:xfrm>
                <a:off x="1896781" y="3923440"/>
                <a:ext cx="317781" cy="332143"/>
              </a:xfrm>
              <a:custGeom>
                <a:avLst/>
                <a:gdLst>
                  <a:gd name="connsiteX0" fmla="*/ 0 w 408602"/>
                  <a:gd name="connsiteY0" fmla="*/ 0 h 427068"/>
                  <a:gd name="connsiteX1" fmla="*/ 406519 w 408602"/>
                  <a:gd name="connsiteY1" fmla="*/ 0 h 427068"/>
                  <a:gd name="connsiteX2" fmla="*/ 408602 w 408602"/>
                  <a:gd name="connsiteY2" fmla="*/ 20668 h 427068"/>
                  <a:gd name="connsiteX3" fmla="*/ 2202 w 408602"/>
                  <a:gd name="connsiteY3" fmla="*/ 427068 h 427068"/>
                  <a:gd name="connsiteX4" fmla="*/ 0 w 408602"/>
                  <a:gd name="connsiteY4" fmla="*/ 426846 h 42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602" h="427068">
                    <a:moveTo>
                      <a:pt x="0" y="0"/>
                    </a:moveTo>
                    <a:lnTo>
                      <a:pt x="406519" y="0"/>
                    </a:lnTo>
                    <a:lnTo>
                      <a:pt x="408602" y="20668"/>
                    </a:lnTo>
                    <a:cubicBezTo>
                      <a:pt x="408602" y="245117"/>
                      <a:pt x="226651" y="427068"/>
                      <a:pt x="2202" y="427068"/>
                    </a:cubicBezTo>
                    <a:lnTo>
                      <a:pt x="0" y="426846"/>
                    </a:ln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576" name="文本框 575"/>
              <p:cNvSpPr txBox="1"/>
              <p:nvPr/>
            </p:nvSpPr>
            <p:spPr>
              <a:xfrm>
                <a:off x="1860552" y="3913241"/>
                <a:ext cx="278263" cy="239367"/>
              </a:xfrm>
              <a:prstGeom prst="rect">
                <a:avLst/>
              </a:prstGeom>
              <a:noFill/>
            </p:spPr>
            <p:txBody>
              <a:bodyPr wrap="none" rtlCol="0">
                <a:spAutoFit/>
              </a:bodyPr>
              <a:lstStyle/>
              <a:p>
                <a:r>
                  <a:rPr lang="en-US" altLang="zh-CN" sz="1400" dirty="0">
                    <a:solidFill>
                      <a:schemeClr val="bg1"/>
                    </a:solidFill>
                    <a:latin typeface="+mj-ea"/>
                    <a:ea typeface="+mj-ea"/>
                  </a:rPr>
                  <a:t>%</a:t>
                </a:r>
                <a:endParaRPr lang="zh-CN" altLang="en-US" sz="1400" dirty="0">
                  <a:solidFill>
                    <a:schemeClr val="bg1"/>
                  </a:solidFill>
                  <a:latin typeface="+mj-ea"/>
                  <a:ea typeface="+mj-ea"/>
                </a:endParaRPr>
              </a:p>
            </p:txBody>
          </p:sp>
          <p:sp>
            <p:nvSpPr>
              <p:cNvPr id="567" name="文本框 566"/>
              <p:cNvSpPr txBox="1"/>
              <p:nvPr/>
            </p:nvSpPr>
            <p:spPr>
              <a:xfrm>
                <a:off x="4088764" y="4341176"/>
                <a:ext cx="800219" cy="276999"/>
              </a:xfrm>
              <a:prstGeom prst="rect">
                <a:avLst/>
              </a:prstGeom>
              <a:noFill/>
            </p:spPr>
            <p:txBody>
              <a:bodyPr wrap="none" rtlCol="0">
                <a:spAutoFit/>
              </a:bodyPr>
              <a:lstStyle/>
              <a:p>
                <a:r>
                  <a:rPr lang="zh-CN" altLang="en-US" sz="1200" dirty="0">
                    <a:latin typeface="+mj-ea"/>
                    <a:ea typeface="+mj-ea"/>
                  </a:rPr>
                  <a:t>资源支持</a:t>
                </a:r>
                <a:endParaRPr lang="zh-CN" altLang="en-US" sz="1200" dirty="0">
                  <a:latin typeface="+mj-ea"/>
                  <a:ea typeface="+mj-ea"/>
                </a:endParaRPr>
              </a:p>
            </p:txBody>
          </p:sp>
          <p:sp>
            <p:nvSpPr>
              <p:cNvPr id="568" name="矩形 567"/>
              <p:cNvSpPr/>
              <p:nvPr/>
            </p:nvSpPr>
            <p:spPr>
              <a:xfrm>
                <a:off x="6674908" y="4413522"/>
                <a:ext cx="1317625" cy="337185"/>
              </a:xfrm>
              <a:prstGeom prst="rect">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lumMod val="75000"/>
                        <a:lumOff val="25000"/>
                      </a:schemeClr>
                    </a:solidFill>
                  </a:rPr>
                  <a:t>产品设计师</a:t>
                </a:r>
                <a:endParaRPr lang="zh-CN" altLang="en-US" sz="1000" dirty="0">
                  <a:solidFill>
                    <a:schemeClr val="tx1">
                      <a:lumMod val="75000"/>
                      <a:lumOff val="25000"/>
                    </a:schemeClr>
                  </a:solidFill>
                </a:endParaRPr>
              </a:p>
            </p:txBody>
          </p:sp>
          <p:sp>
            <p:nvSpPr>
              <p:cNvPr id="569" name="矩形 568"/>
              <p:cNvSpPr/>
              <p:nvPr/>
            </p:nvSpPr>
            <p:spPr>
              <a:xfrm>
                <a:off x="8434281" y="4413522"/>
                <a:ext cx="1317625" cy="337185"/>
              </a:xfrm>
              <a:prstGeom prst="rect">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lumMod val="75000"/>
                        <a:lumOff val="25000"/>
                      </a:schemeClr>
                    </a:solidFill>
                  </a:rPr>
                  <a:t>优质供应商</a:t>
                </a:r>
                <a:endParaRPr lang="zh-CN" altLang="en-US" sz="1000" dirty="0">
                  <a:solidFill>
                    <a:schemeClr val="tx1">
                      <a:lumMod val="75000"/>
                      <a:lumOff val="25000"/>
                    </a:schemeClr>
                  </a:solidFill>
                </a:endParaRPr>
              </a:p>
            </p:txBody>
          </p:sp>
          <p:sp>
            <p:nvSpPr>
              <p:cNvPr id="570" name="矩形 569"/>
              <p:cNvSpPr/>
              <p:nvPr/>
            </p:nvSpPr>
            <p:spPr>
              <a:xfrm>
                <a:off x="10193655" y="4413522"/>
                <a:ext cx="1317625" cy="337185"/>
              </a:xfrm>
              <a:prstGeom prst="rect">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lumMod val="75000"/>
                        <a:lumOff val="25000"/>
                      </a:schemeClr>
                    </a:solidFill>
                  </a:rPr>
                  <a:t>物流合作伙伴</a:t>
                </a:r>
                <a:endParaRPr lang="zh-CN" altLang="en-US" sz="1000" dirty="0">
                  <a:solidFill>
                    <a:schemeClr val="tx1">
                      <a:lumMod val="75000"/>
                      <a:lumOff val="25000"/>
                    </a:schemeClr>
                  </a:solidFill>
                </a:endParaRPr>
              </a:p>
            </p:txBody>
          </p:sp>
          <p:sp>
            <p:nvSpPr>
              <p:cNvPr id="571" name="文本框 570"/>
              <p:cNvSpPr txBox="1"/>
              <p:nvPr/>
            </p:nvSpPr>
            <p:spPr>
              <a:xfrm>
                <a:off x="4225289" y="3923890"/>
                <a:ext cx="492443" cy="276999"/>
              </a:xfrm>
              <a:prstGeom prst="rect">
                <a:avLst/>
              </a:prstGeom>
              <a:noFill/>
            </p:spPr>
            <p:txBody>
              <a:bodyPr wrap="none" rtlCol="0">
                <a:spAutoFit/>
              </a:bodyPr>
              <a:lstStyle/>
              <a:p>
                <a:r>
                  <a:rPr lang="zh-CN" altLang="en-US" sz="1200" dirty="0">
                    <a:latin typeface="+mj-ea"/>
                    <a:ea typeface="+mj-ea"/>
                  </a:rPr>
                  <a:t>方法</a:t>
                </a:r>
                <a:endParaRPr lang="zh-CN" altLang="en-US" sz="1200" dirty="0">
                  <a:latin typeface="+mj-ea"/>
                  <a:ea typeface="+mj-ea"/>
                </a:endParaRPr>
              </a:p>
            </p:txBody>
          </p:sp>
          <p:sp>
            <p:nvSpPr>
              <p:cNvPr id="572" name="矩形 571"/>
              <p:cNvSpPr/>
              <p:nvPr/>
            </p:nvSpPr>
            <p:spPr>
              <a:xfrm>
                <a:off x="4915535" y="3900987"/>
                <a:ext cx="6597015" cy="470988"/>
              </a:xfrm>
              <a:prstGeom prst="rect">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3" name="任意多边形: 形状 572"/>
              <p:cNvSpPr/>
              <p:nvPr/>
            </p:nvSpPr>
            <p:spPr>
              <a:xfrm>
                <a:off x="4406271" y="4156075"/>
                <a:ext cx="158110" cy="263525"/>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accent2">
                      <a:alpha val="2000"/>
                    </a:schemeClr>
                  </a:gs>
                  <a:gs pos="46000">
                    <a:schemeClr val="accent2">
                      <a:alpha val="40000"/>
                    </a:schemeClr>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74" name="文本框 573"/>
              <p:cNvSpPr txBox="1"/>
              <p:nvPr/>
            </p:nvSpPr>
            <p:spPr>
              <a:xfrm>
                <a:off x="4984401" y="3942025"/>
                <a:ext cx="6415120" cy="430887"/>
              </a:xfrm>
              <a:prstGeom prst="rect">
                <a:avLst/>
              </a:prstGeom>
              <a:noFill/>
            </p:spPr>
            <p:txBody>
              <a:bodyPr wrap="square">
                <a:spAutoFit/>
              </a:bodyPr>
              <a:lstStyle/>
              <a:p>
                <a:pPr algn="l"/>
                <a:r>
                  <a:rPr lang="zh-CN" altLang="en-US" sz="1100" b="0" i="0" dirty="0">
                    <a:solidFill>
                      <a:srgbClr val="24292F"/>
                    </a:solidFill>
                    <a:effectLst/>
                    <a:latin typeface="-apple-system"/>
                    <a:ea typeface="思源黑体 CN Normal" panose="020B0400000000000000" pitchFamily="34" charset="-122"/>
                  </a:rPr>
                  <a:t>促进用户转化，提高订单量和订单价值。可以通过定期推送产品推荐信息和满足用户个性化需求的宣传手段来增加用户消费频次和精准转化目标用户。</a:t>
                </a:r>
                <a:endParaRPr lang="zh-CN" altLang="en-US" sz="1100" b="0" i="0" dirty="0">
                  <a:solidFill>
                    <a:srgbClr val="24292F"/>
                  </a:solidFill>
                  <a:effectLst/>
                  <a:latin typeface="-apple-system"/>
                  <a:ea typeface="思源黑体 CN Normal" panose="020B0400000000000000" pitchFamily="34" charset="-122"/>
                </a:endParaRPr>
              </a:p>
            </p:txBody>
          </p:sp>
          <p:sp>
            <p:nvSpPr>
              <p:cNvPr id="612" name="文本框 611"/>
              <p:cNvSpPr txBox="1"/>
              <p:nvPr/>
            </p:nvSpPr>
            <p:spPr>
              <a:xfrm>
                <a:off x="2195512" y="3934505"/>
                <a:ext cx="800219" cy="276999"/>
              </a:xfrm>
              <a:prstGeom prst="rect">
                <a:avLst/>
              </a:prstGeom>
              <a:noFill/>
            </p:spPr>
            <p:txBody>
              <a:bodyPr wrap="none" rtlCol="0">
                <a:spAutoFit/>
              </a:bodyPr>
              <a:lstStyle/>
              <a:p>
                <a:r>
                  <a:rPr lang="zh-CN" altLang="en-US" sz="1200" dirty="0">
                    <a:latin typeface="+mj-ea"/>
                    <a:ea typeface="+mj-ea"/>
                  </a:rPr>
                  <a:t>考核指标</a:t>
                </a:r>
                <a:endParaRPr lang="zh-CN" altLang="en-US" sz="1200" dirty="0">
                  <a:latin typeface="+mj-ea"/>
                  <a:ea typeface="+mj-ea"/>
                </a:endParaRPr>
              </a:p>
            </p:txBody>
          </p:sp>
          <p:sp>
            <p:nvSpPr>
              <p:cNvPr id="613" name="文本框 612"/>
              <p:cNvSpPr txBox="1"/>
              <p:nvPr/>
            </p:nvSpPr>
            <p:spPr>
              <a:xfrm>
                <a:off x="2200275" y="4180567"/>
                <a:ext cx="825867" cy="246221"/>
              </a:xfrm>
              <a:prstGeom prst="rect">
                <a:avLst/>
              </a:prstGeom>
              <a:noFill/>
            </p:spPr>
            <p:txBody>
              <a:bodyPr wrap="none" rtlCol="0">
                <a:spAutoFit/>
              </a:bodyPr>
              <a:lstStyle/>
              <a:p>
                <a:r>
                  <a:rPr lang="zh-CN" altLang="en-US" sz="1000" dirty="0"/>
                  <a:t>订单成交量</a:t>
                </a:r>
                <a:endParaRPr lang="zh-CN" altLang="en-US" sz="1000" dirty="0"/>
              </a:p>
            </p:txBody>
          </p:sp>
          <p:sp>
            <p:nvSpPr>
              <p:cNvPr id="614" name="文本框 613"/>
              <p:cNvSpPr txBox="1"/>
              <p:nvPr/>
            </p:nvSpPr>
            <p:spPr>
              <a:xfrm>
                <a:off x="2976562" y="4180567"/>
                <a:ext cx="569387" cy="246221"/>
              </a:xfrm>
              <a:prstGeom prst="rect">
                <a:avLst/>
              </a:prstGeom>
              <a:noFill/>
            </p:spPr>
            <p:txBody>
              <a:bodyPr wrap="none" rtlCol="0">
                <a:spAutoFit/>
              </a:bodyPr>
              <a:lstStyle/>
              <a:p>
                <a:r>
                  <a:rPr lang="zh-CN" altLang="en-US" sz="1000" dirty="0"/>
                  <a:t>销售额</a:t>
                </a:r>
                <a:endParaRPr lang="zh-CN" altLang="en-US" sz="1000" dirty="0"/>
              </a:p>
            </p:txBody>
          </p:sp>
          <p:sp>
            <p:nvSpPr>
              <p:cNvPr id="615" name="文本框 614"/>
              <p:cNvSpPr txBox="1"/>
              <p:nvPr/>
            </p:nvSpPr>
            <p:spPr>
              <a:xfrm>
                <a:off x="2200275" y="4386942"/>
                <a:ext cx="1210588" cy="246221"/>
              </a:xfrm>
              <a:prstGeom prst="rect">
                <a:avLst/>
              </a:prstGeom>
              <a:noFill/>
            </p:spPr>
            <p:txBody>
              <a:bodyPr wrap="none" rtlCol="0">
                <a:spAutoFit/>
              </a:bodyPr>
              <a:lstStyle/>
              <a:p>
                <a:r>
                  <a:rPr lang="zh-CN" altLang="en-US" sz="1000" dirty="0"/>
                  <a:t>客户生命周期价值</a:t>
                </a:r>
                <a:endParaRPr lang="zh-CN" altLang="en-US" sz="1000" dirty="0"/>
              </a:p>
            </p:txBody>
          </p:sp>
        </p:grpSp>
      </p:grpSp>
      <p:grpSp>
        <p:nvGrpSpPr>
          <p:cNvPr id="632" name="组合 631"/>
          <p:cNvGrpSpPr/>
          <p:nvPr/>
        </p:nvGrpSpPr>
        <p:grpSpPr>
          <a:xfrm>
            <a:off x="639148" y="5040358"/>
            <a:ext cx="10873402" cy="865272"/>
            <a:chOff x="639148" y="4815387"/>
            <a:chExt cx="10873402" cy="865272"/>
          </a:xfrm>
        </p:grpSpPr>
        <p:sp>
          <p:nvSpPr>
            <p:cNvPr id="46" name="矩形 45"/>
            <p:cNvSpPr/>
            <p:nvPr/>
          </p:nvSpPr>
          <p:spPr>
            <a:xfrm>
              <a:off x="639148" y="4815387"/>
              <a:ext cx="999152" cy="418116"/>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r>
                <a:rPr lang="zh-CN" altLang="en-US" sz="1200" dirty="0">
                  <a:solidFill>
                    <a:schemeClr val="bg1"/>
                  </a:solidFill>
                  <a:effectLst>
                    <a:outerShdw blurRad="137160" dist="41148" dir="2699997" algn="tl">
                      <a:srgbClr val="000000">
                        <a:alpha val="40000"/>
                      </a:srgbClr>
                    </a:outerShdw>
                  </a:effectLst>
                  <a:latin typeface="+mj-ea"/>
                  <a:ea typeface="+mj-ea"/>
                </a:rPr>
                <a:t>口碑传播</a:t>
              </a:r>
              <a:endParaRPr lang="zh-CN" altLang="en-US" sz="1200" dirty="0">
                <a:solidFill>
                  <a:schemeClr val="bg1"/>
                </a:solidFill>
                <a:effectLst>
                  <a:outerShdw blurRad="137160" dist="41148" dir="2699997" algn="tl">
                    <a:srgbClr val="000000">
                      <a:alpha val="40000"/>
                    </a:srgbClr>
                  </a:outerShdw>
                </a:effectLst>
                <a:latin typeface="+mj-ea"/>
                <a:ea typeface="+mj-ea"/>
              </a:endParaRPr>
            </a:p>
          </p:txBody>
        </p:sp>
        <p:grpSp>
          <p:nvGrpSpPr>
            <p:cNvPr id="623" name="组合 622"/>
            <p:cNvGrpSpPr/>
            <p:nvPr/>
          </p:nvGrpSpPr>
          <p:grpSpPr>
            <a:xfrm>
              <a:off x="1860552" y="4815387"/>
              <a:ext cx="9651998" cy="865272"/>
              <a:chOff x="1860552" y="4815387"/>
              <a:chExt cx="9651998" cy="865272"/>
            </a:xfrm>
          </p:grpSpPr>
          <p:sp>
            <p:nvSpPr>
              <p:cNvPr id="578" name="矩形 577"/>
              <p:cNvSpPr/>
              <p:nvPr/>
            </p:nvSpPr>
            <p:spPr>
              <a:xfrm>
                <a:off x="4915535" y="5343474"/>
                <a:ext cx="1317625" cy="337185"/>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lumMod val="75000"/>
                        <a:lumOff val="25000"/>
                      </a:schemeClr>
                    </a:solidFill>
                    <a:latin typeface="+mn-ea"/>
                  </a:rPr>
                  <a:t>社群运营及奖励方案设计</a:t>
                </a:r>
                <a:endParaRPr lang="zh-CN" altLang="en-US" sz="1000" dirty="0">
                  <a:solidFill>
                    <a:schemeClr val="tx1">
                      <a:lumMod val="75000"/>
                      <a:lumOff val="25000"/>
                    </a:schemeClr>
                  </a:solidFill>
                  <a:latin typeface="+mn-ea"/>
                </a:endParaRPr>
              </a:p>
            </p:txBody>
          </p:sp>
          <p:sp>
            <p:nvSpPr>
              <p:cNvPr id="579" name="矩形 578"/>
              <p:cNvSpPr/>
              <p:nvPr/>
            </p:nvSpPr>
            <p:spPr>
              <a:xfrm>
                <a:off x="1901211" y="4845020"/>
                <a:ext cx="2085002" cy="712818"/>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lumMod val="75000"/>
                      <a:lumOff val="25000"/>
                    </a:schemeClr>
                  </a:solidFill>
                  <a:latin typeface="+mj-ea"/>
                  <a:ea typeface="+mj-ea"/>
                </a:endParaRPr>
              </a:p>
            </p:txBody>
          </p:sp>
          <p:sp>
            <p:nvSpPr>
              <p:cNvPr id="596" name="任意多边形: 形状 595"/>
              <p:cNvSpPr/>
              <p:nvPr/>
            </p:nvSpPr>
            <p:spPr>
              <a:xfrm>
                <a:off x="1896781" y="4837840"/>
                <a:ext cx="317781" cy="332143"/>
              </a:xfrm>
              <a:custGeom>
                <a:avLst/>
                <a:gdLst>
                  <a:gd name="connsiteX0" fmla="*/ 0 w 408602"/>
                  <a:gd name="connsiteY0" fmla="*/ 0 h 427068"/>
                  <a:gd name="connsiteX1" fmla="*/ 406519 w 408602"/>
                  <a:gd name="connsiteY1" fmla="*/ 0 h 427068"/>
                  <a:gd name="connsiteX2" fmla="*/ 408602 w 408602"/>
                  <a:gd name="connsiteY2" fmla="*/ 20668 h 427068"/>
                  <a:gd name="connsiteX3" fmla="*/ 2202 w 408602"/>
                  <a:gd name="connsiteY3" fmla="*/ 427068 h 427068"/>
                  <a:gd name="connsiteX4" fmla="*/ 0 w 408602"/>
                  <a:gd name="connsiteY4" fmla="*/ 426846 h 42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602" h="427068">
                    <a:moveTo>
                      <a:pt x="0" y="0"/>
                    </a:moveTo>
                    <a:lnTo>
                      <a:pt x="406519" y="0"/>
                    </a:lnTo>
                    <a:lnTo>
                      <a:pt x="408602" y="20668"/>
                    </a:lnTo>
                    <a:cubicBezTo>
                      <a:pt x="408602" y="245117"/>
                      <a:pt x="226651" y="427068"/>
                      <a:pt x="2202" y="427068"/>
                    </a:cubicBezTo>
                    <a:lnTo>
                      <a:pt x="0" y="426846"/>
                    </a:ln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597" name="文本框 596"/>
              <p:cNvSpPr txBox="1"/>
              <p:nvPr/>
            </p:nvSpPr>
            <p:spPr>
              <a:xfrm>
                <a:off x="1860552" y="4827641"/>
                <a:ext cx="278263" cy="239367"/>
              </a:xfrm>
              <a:prstGeom prst="rect">
                <a:avLst/>
              </a:prstGeom>
              <a:noFill/>
            </p:spPr>
            <p:txBody>
              <a:bodyPr wrap="none" rtlCol="0">
                <a:spAutoFit/>
              </a:bodyPr>
              <a:lstStyle/>
              <a:p>
                <a:r>
                  <a:rPr lang="en-US" altLang="zh-CN" sz="1400" dirty="0">
                    <a:solidFill>
                      <a:schemeClr val="bg1"/>
                    </a:solidFill>
                    <a:latin typeface="+mj-ea"/>
                    <a:ea typeface="+mj-ea"/>
                  </a:rPr>
                  <a:t>%</a:t>
                </a:r>
                <a:endParaRPr lang="zh-CN" altLang="en-US" sz="1400" dirty="0">
                  <a:solidFill>
                    <a:schemeClr val="bg1"/>
                  </a:solidFill>
                  <a:latin typeface="+mj-ea"/>
                  <a:ea typeface="+mj-ea"/>
                </a:endParaRPr>
              </a:p>
            </p:txBody>
          </p:sp>
          <p:sp>
            <p:nvSpPr>
              <p:cNvPr id="588" name="文本框 587"/>
              <p:cNvSpPr txBox="1"/>
              <p:nvPr/>
            </p:nvSpPr>
            <p:spPr>
              <a:xfrm>
                <a:off x="4088764" y="5255576"/>
                <a:ext cx="800219" cy="276999"/>
              </a:xfrm>
              <a:prstGeom prst="rect">
                <a:avLst/>
              </a:prstGeom>
              <a:noFill/>
            </p:spPr>
            <p:txBody>
              <a:bodyPr wrap="none" rtlCol="0">
                <a:spAutoFit/>
              </a:bodyPr>
              <a:lstStyle/>
              <a:p>
                <a:r>
                  <a:rPr lang="zh-CN" altLang="en-US" sz="1200" dirty="0">
                    <a:latin typeface="+mj-ea"/>
                    <a:ea typeface="+mj-ea"/>
                  </a:rPr>
                  <a:t>资源支持</a:t>
                </a:r>
                <a:endParaRPr lang="zh-CN" altLang="en-US" sz="1200" dirty="0">
                  <a:latin typeface="+mj-ea"/>
                  <a:ea typeface="+mj-ea"/>
                </a:endParaRPr>
              </a:p>
            </p:txBody>
          </p:sp>
          <p:sp>
            <p:nvSpPr>
              <p:cNvPr id="589" name="矩形 588"/>
              <p:cNvSpPr/>
              <p:nvPr/>
            </p:nvSpPr>
            <p:spPr>
              <a:xfrm>
                <a:off x="6674908" y="5343474"/>
                <a:ext cx="1317625" cy="337185"/>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lumMod val="75000"/>
                        <a:lumOff val="25000"/>
                      </a:schemeClr>
                    </a:solidFill>
                    <a:latin typeface="+mn-ea"/>
                  </a:rPr>
                  <a:t>口碑营销策划投放</a:t>
                </a:r>
                <a:endParaRPr lang="zh-CN" altLang="en-US" sz="1000" dirty="0">
                  <a:solidFill>
                    <a:schemeClr val="tx1">
                      <a:lumMod val="75000"/>
                      <a:lumOff val="25000"/>
                    </a:schemeClr>
                  </a:solidFill>
                  <a:latin typeface="+mn-ea"/>
                </a:endParaRPr>
              </a:p>
            </p:txBody>
          </p:sp>
          <p:sp>
            <p:nvSpPr>
              <p:cNvPr id="590" name="矩形 589"/>
              <p:cNvSpPr/>
              <p:nvPr/>
            </p:nvSpPr>
            <p:spPr>
              <a:xfrm>
                <a:off x="8434281" y="5343474"/>
                <a:ext cx="1317625" cy="337185"/>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lumMod val="75000"/>
                        <a:lumOff val="25000"/>
                      </a:schemeClr>
                    </a:solidFill>
                    <a:latin typeface="+mn-ea"/>
                  </a:rPr>
                  <a:t>客户体验管理</a:t>
                </a:r>
                <a:endParaRPr lang="zh-CN" altLang="en-US" sz="1000" dirty="0">
                  <a:solidFill>
                    <a:schemeClr val="tx1">
                      <a:lumMod val="75000"/>
                      <a:lumOff val="25000"/>
                    </a:schemeClr>
                  </a:solidFill>
                  <a:latin typeface="+mn-ea"/>
                </a:endParaRPr>
              </a:p>
            </p:txBody>
          </p:sp>
          <p:sp>
            <p:nvSpPr>
              <p:cNvPr id="591" name="矩形 590"/>
              <p:cNvSpPr/>
              <p:nvPr/>
            </p:nvSpPr>
            <p:spPr>
              <a:xfrm>
                <a:off x="10193655" y="5343474"/>
                <a:ext cx="1317625" cy="337185"/>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lumMod val="75000"/>
                        <a:lumOff val="25000"/>
                      </a:schemeClr>
                    </a:solidFill>
                    <a:latin typeface="+mn-ea"/>
                  </a:rPr>
                  <a:t>社交媒体内容创作</a:t>
                </a:r>
                <a:endParaRPr lang="zh-CN" altLang="en-US" sz="1000" dirty="0">
                  <a:solidFill>
                    <a:schemeClr val="tx1">
                      <a:lumMod val="75000"/>
                      <a:lumOff val="25000"/>
                    </a:schemeClr>
                  </a:solidFill>
                  <a:latin typeface="+mn-ea"/>
                </a:endParaRPr>
              </a:p>
            </p:txBody>
          </p:sp>
          <p:sp>
            <p:nvSpPr>
              <p:cNvPr id="592" name="文本框 591"/>
              <p:cNvSpPr txBox="1"/>
              <p:nvPr/>
            </p:nvSpPr>
            <p:spPr>
              <a:xfrm>
                <a:off x="4225289" y="4838290"/>
                <a:ext cx="492443" cy="276999"/>
              </a:xfrm>
              <a:prstGeom prst="rect">
                <a:avLst/>
              </a:prstGeom>
              <a:noFill/>
            </p:spPr>
            <p:txBody>
              <a:bodyPr wrap="none" rtlCol="0">
                <a:spAutoFit/>
              </a:bodyPr>
              <a:lstStyle/>
              <a:p>
                <a:r>
                  <a:rPr lang="zh-CN" altLang="en-US" sz="1200" dirty="0">
                    <a:latin typeface="+mj-ea"/>
                    <a:ea typeface="+mj-ea"/>
                  </a:rPr>
                  <a:t>方法</a:t>
                </a:r>
                <a:endParaRPr lang="zh-CN" altLang="en-US" sz="1200" dirty="0">
                  <a:latin typeface="+mj-ea"/>
                  <a:ea typeface="+mj-ea"/>
                </a:endParaRPr>
              </a:p>
            </p:txBody>
          </p:sp>
          <p:sp>
            <p:nvSpPr>
              <p:cNvPr id="593" name="矩形 592"/>
              <p:cNvSpPr/>
              <p:nvPr/>
            </p:nvSpPr>
            <p:spPr>
              <a:xfrm>
                <a:off x="4915535" y="4815387"/>
                <a:ext cx="6597015" cy="478180"/>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lumMod val="75000"/>
                      <a:lumOff val="25000"/>
                    </a:schemeClr>
                  </a:solidFill>
                  <a:latin typeface="+mn-ea"/>
                </a:endParaRPr>
              </a:p>
            </p:txBody>
          </p:sp>
          <p:sp>
            <p:nvSpPr>
              <p:cNvPr id="594" name="任意多边形: 形状 593"/>
              <p:cNvSpPr/>
              <p:nvPr/>
            </p:nvSpPr>
            <p:spPr>
              <a:xfrm>
                <a:off x="4406271" y="5070475"/>
                <a:ext cx="158110" cy="263525"/>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accent1">
                      <a:alpha val="2000"/>
                    </a:schemeClr>
                  </a:gs>
                  <a:gs pos="46000">
                    <a:schemeClr val="accent1">
                      <a:alpha val="4000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95" name="文本框 594"/>
              <p:cNvSpPr txBox="1"/>
              <p:nvPr/>
            </p:nvSpPr>
            <p:spPr>
              <a:xfrm>
                <a:off x="4984401" y="4856425"/>
                <a:ext cx="6415120" cy="430887"/>
              </a:xfrm>
              <a:prstGeom prst="rect">
                <a:avLst/>
              </a:prstGeom>
              <a:noFill/>
            </p:spPr>
            <p:txBody>
              <a:bodyPr wrap="square">
                <a:spAutoFit/>
              </a:bodyPr>
              <a:lstStyle/>
              <a:p>
                <a:pPr algn="l"/>
                <a:r>
                  <a:rPr lang="zh-CN" altLang="en-US" sz="1100" b="0" i="0" dirty="0">
                    <a:solidFill>
                      <a:srgbClr val="24292F"/>
                    </a:solidFill>
                    <a:effectLst/>
                    <a:latin typeface="-apple-system"/>
                    <a:ea typeface="思源黑体 CN Normal" panose="020B0400000000000000" pitchFamily="34" charset="-122"/>
                  </a:rPr>
                  <a:t>利用现有客户的口碑影响力，吸引更多潜在客户。可以通过现有用户推荐返利、社交媒体用户</a:t>
                </a:r>
                <a:r>
                  <a:rPr lang="en-US" altLang="zh-CN" sz="1100" b="0" i="0" dirty="0">
                    <a:solidFill>
                      <a:srgbClr val="24292F"/>
                    </a:solidFill>
                    <a:effectLst/>
                    <a:latin typeface="-apple-system"/>
                    <a:ea typeface="思源黑体 CN Normal" panose="020B0400000000000000" pitchFamily="34" charset="-122"/>
                  </a:rPr>
                  <a:t>UGC</a:t>
                </a:r>
                <a:r>
                  <a:rPr lang="zh-CN" altLang="en-US" sz="1100" b="0" i="0" dirty="0">
                    <a:solidFill>
                      <a:srgbClr val="24292F"/>
                    </a:solidFill>
                    <a:effectLst/>
                    <a:latin typeface="-apple-system"/>
                    <a:ea typeface="思源黑体 CN Normal" panose="020B0400000000000000" pitchFamily="34" charset="-122"/>
                  </a:rPr>
                  <a:t>等方式，鼓励用户进行品牌口碑传播。</a:t>
                </a:r>
                <a:endParaRPr lang="zh-CN" altLang="en-US" sz="1100" b="0" i="0" dirty="0">
                  <a:solidFill>
                    <a:srgbClr val="24292F"/>
                  </a:solidFill>
                  <a:effectLst/>
                  <a:latin typeface="-apple-system"/>
                  <a:ea typeface="思源黑体 CN Normal" panose="020B0400000000000000" pitchFamily="34" charset="-122"/>
                </a:endParaRPr>
              </a:p>
            </p:txBody>
          </p:sp>
          <p:sp>
            <p:nvSpPr>
              <p:cNvPr id="617" name="文本框 616"/>
              <p:cNvSpPr txBox="1"/>
              <p:nvPr/>
            </p:nvSpPr>
            <p:spPr>
              <a:xfrm>
                <a:off x="2195512" y="4863419"/>
                <a:ext cx="800219" cy="276999"/>
              </a:xfrm>
              <a:prstGeom prst="rect">
                <a:avLst/>
              </a:prstGeom>
              <a:noFill/>
            </p:spPr>
            <p:txBody>
              <a:bodyPr wrap="none" rtlCol="0">
                <a:spAutoFit/>
              </a:bodyPr>
              <a:lstStyle/>
              <a:p>
                <a:r>
                  <a:rPr lang="zh-CN" altLang="en-US" sz="1200" dirty="0">
                    <a:latin typeface="+mj-ea"/>
                    <a:ea typeface="+mj-ea"/>
                  </a:rPr>
                  <a:t>考核指标</a:t>
                </a:r>
                <a:endParaRPr lang="zh-CN" altLang="en-US" sz="1200" dirty="0">
                  <a:latin typeface="+mj-ea"/>
                  <a:ea typeface="+mj-ea"/>
                </a:endParaRPr>
              </a:p>
            </p:txBody>
          </p:sp>
          <p:sp>
            <p:nvSpPr>
              <p:cNvPr id="618" name="文本框 617"/>
              <p:cNvSpPr txBox="1"/>
              <p:nvPr/>
            </p:nvSpPr>
            <p:spPr>
              <a:xfrm>
                <a:off x="2200275" y="5109481"/>
                <a:ext cx="1338828" cy="246221"/>
              </a:xfrm>
              <a:prstGeom prst="rect">
                <a:avLst/>
              </a:prstGeom>
              <a:noFill/>
            </p:spPr>
            <p:txBody>
              <a:bodyPr wrap="none" rtlCol="0">
                <a:spAutoFit/>
              </a:bodyPr>
              <a:lstStyle/>
              <a:p>
                <a:r>
                  <a:rPr lang="zh-CN" altLang="en-US" sz="1000" dirty="0"/>
                  <a:t>引导新注册用户数量</a:t>
                </a:r>
                <a:endParaRPr lang="zh-CN" altLang="en-US" sz="1000" dirty="0"/>
              </a:p>
            </p:txBody>
          </p:sp>
          <p:sp>
            <p:nvSpPr>
              <p:cNvPr id="620" name="文本框 619"/>
              <p:cNvSpPr txBox="1"/>
              <p:nvPr/>
            </p:nvSpPr>
            <p:spPr>
              <a:xfrm>
                <a:off x="2200275" y="5315856"/>
                <a:ext cx="1338828" cy="246221"/>
              </a:xfrm>
              <a:prstGeom prst="rect">
                <a:avLst/>
              </a:prstGeom>
              <a:noFill/>
            </p:spPr>
            <p:txBody>
              <a:bodyPr wrap="none" rtlCol="0">
                <a:spAutoFit/>
              </a:bodyPr>
              <a:lstStyle/>
              <a:p>
                <a:r>
                  <a:rPr lang="zh-CN" altLang="en-US" sz="1000" dirty="0"/>
                  <a:t>受邀用户订单成交量</a:t>
                </a:r>
                <a:endParaRPr lang="zh-CN" altLang="en-US" sz="1000" dirty="0"/>
              </a:p>
            </p:txBody>
          </p:sp>
        </p:grpSp>
      </p:grpSp>
      <p:cxnSp>
        <p:nvCxnSpPr>
          <p:cNvPr id="636" name="直接箭头连接符 635"/>
          <p:cNvCxnSpPr/>
          <p:nvPr/>
        </p:nvCxnSpPr>
        <p:spPr>
          <a:xfrm>
            <a:off x="1129053" y="2585367"/>
            <a:ext cx="0" cy="355895"/>
          </a:xfrm>
          <a:prstGeom prst="straightConnector1">
            <a:avLst/>
          </a:prstGeom>
          <a:ln>
            <a:solidFill>
              <a:schemeClr val="tx1">
                <a:lumMod val="65000"/>
                <a:lumOff val="3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37" name="直接箭头连接符 636"/>
          <p:cNvCxnSpPr/>
          <p:nvPr/>
        </p:nvCxnSpPr>
        <p:spPr>
          <a:xfrm>
            <a:off x="1129053" y="3573342"/>
            <a:ext cx="0" cy="355895"/>
          </a:xfrm>
          <a:prstGeom prst="straightConnector1">
            <a:avLst/>
          </a:prstGeom>
          <a:ln>
            <a:solidFill>
              <a:schemeClr val="tx1">
                <a:lumMod val="65000"/>
                <a:lumOff val="3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38" name="直接箭头连接符 637"/>
          <p:cNvCxnSpPr/>
          <p:nvPr/>
        </p:nvCxnSpPr>
        <p:spPr>
          <a:xfrm>
            <a:off x="1129053" y="4592420"/>
            <a:ext cx="0" cy="355895"/>
          </a:xfrm>
          <a:prstGeom prst="straightConnector1">
            <a:avLst/>
          </a:prstGeom>
          <a:ln>
            <a:solidFill>
              <a:schemeClr val="tx1">
                <a:lumMod val="65000"/>
                <a:lumOff val="3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任意多边形: 形状 307"/>
          <p:cNvSpPr/>
          <p:nvPr/>
        </p:nvSpPr>
        <p:spPr>
          <a:xfrm>
            <a:off x="5268601" y="966634"/>
            <a:ext cx="1812210" cy="3244757"/>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accent1">
                  <a:alpha val="0"/>
                </a:schemeClr>
              </a:gs>
              <a:gs pos="46000">
                <a:schemeClr val="accent1">
                  <a:alpha val="5000"/>
                </a:schemeClr>
              </a:gs>
              <a:gs pos="100000">
                <a:schemeClr val="accent1">
                  <a:alpha val="1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文本框 29"/>
          <p:cNvSpPr txBox="1"/>
          <p:nvPr/>
        </p:nvSpPr>
        <p:spPr>
          <a:xfrm>
            <a:off x="220436" y="475734"/>
            <a:ext cx="1436612" cy="369332"/>
          </a:xfrm>
          <a:prstGeom prst="rect">
            <a:avLst/>
          </a:prstGeom>
          <a:noFill/>
        </p:spPr>
        <p:txBody>
          <a:bodyPr wrap="non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06 </a:t>
            </a:r>
            <a:r>
              <a:rPr lang="zh-CN" altLang="en-US" dirty="0"/>
              <a:t>系统介绍</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Logical Diagrams</a:t>
            </a:r>
            <a:endParaRPr kumimoji="0" lang="en-US" altLang="zh-CN" sz="1400" b="0" i="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36" name="不完整圆 235"/>
          <p:cNvSpPr/>
          <p:nvPr/>
        </p:nvSpPr>
        <p:spPr>
          <a:xfrm>
            <a:off x="2191556" y="4810932"/>
            <a:ext cx="7870963" cy="1503420"/>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gradFill flip="none" rotWithShape="1">
            <a:gsLst>
              <a:gs pos="57000">
                <a:schemeClr val="accent1">
                  <a:lumMod val="20000"/>
                  <a:lumOff val="80000"/>
                  <a:alpha val="0"/>
                </a:schemeClr>
              </a:gs>
              <a:gs pos="100000">
                <a:schemeClr val="accent1">
                  <a:lumMod val="20000"/>
                  <a:lumOff val="80000"/>
                </a:schemeClr>
              </a:gs>
            </a:gsLst>
            <a:path path="circle">
              <a:fillToRect l="50000" t="50000" r="50000" b="50000"/>
            </a:path>
            <a:tileRect/>
          </a:gradFill>
          <a:ln w="12700">
            <a:gradFill flip="none" rotWithShape="1">
              <a:gsLst>
                <a:gs pos="0">
                  <a:schemeClr val="accent1">
                    <a:alpha val="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5" name="椭圆 234"/>
          <p:cNvSpPr/>
          <p:nvPr/>
        </p:nvSpPr>
        <p:spPr>
          <a:xfrm>
            <a:off x="4357390" y="5073677"/>
            <a:ext cx="3532239" cy="723900"/>
          </a:xfrm>
          <a:prstGeom prst="ellipse">
            <a:avLst/>
          </a:prstGeom>
          <a:gradFill flip="none" rotWithShape="1">
            <a:gsLst>
              <a:gs pos="16000">
                <a:schemeClr val="accent1">
                  <a:lumMod val="75000"/>
                </a:schemeClr>
              </a:gs>
              <a:gs pos="90000">
                <a:schemeClr val="accent1">
                  <a:lumMod val="75000"/>
                </a:schemeClr>
              </a:gs>
              <a:gs pos="55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p:cNvSpPr/>
          <p:nvPr/>
        </p:nvSpPr>
        <p:spPr>
          <a:xfrm>
            <a:off x="4349844" y="5010250"/>
            <a:ext cx="3532239" cy="723900"/>
          </a:xfrm>
          <a:prstGeom prst="ellipse">
            <a:avLst/>
          </a:prstGeom>
          <a:gradFill>
            <a:gsLst>
              <a:gs pos="0">
                <a:schemeClr val="accent1">
                  <a:lumMod val="90000"/>
                  <a:lumOff val="10000"/>
                </a:schemeClr>
              </a:gs>
              <a:gs pos="100000">
                <a:schemeClr val="accent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7" name="梯形 322"/>
          <p:cNvSpPr/>
          <p:nvPr/>
        </p:nvSpPr>
        <p:spPr>
          <a:xfrm rot="10800000">
            <a:off x="4079632" y="3056516"/>
            <a:ext cx="4124714" cy="2346296"/>
          </a:xfrm>
          <a:custGeom>
            <a:avLst/>
            <a:gdLst>
              <a:gd name="connsiteX0" fmla="*/ 0 w 965390"/>
              <a:gd name="connsiteY0" fmla="*/ 697627 h 697627"/>
              <a:gd name="connsiteX1" fmla="*/ 174407 w 965390"/>
              <a:gd name="connsiteY1" fmla="*/ 0 h 697627"/>
              <a:gd name="connsiteX2" fmla="*/ 790983 w 965390"/>
              <a:gd name="connsiteY2" fmla="*/ 0 h 697627"/>
              <a:gd name="connsiteX3" fmla="*/ 965390 w 965390"/>
              <a:gd name="connsiteY3" fmla="*/ 697627 h 697627"/>
              <a:gd name="connsiteX4" fmla="*/ 0 w 965390"/>
              <a:gd name="connsiteY4" fmla="*/ 697627 h 697627"/>
              <a:gd name="connsiteX0-1" fmla="*/ 0 w 965390"/>
              <a:gd name="connsiteY0-2" fmla="*/ 697627 h 697627"/>
              <a:gd name="connsiteX1-3" fmla="*/ 174407 w 965390"/>
              <a:gd name="connsiteY1-4" fmla="*/ 0 h 697627"/>
              <a:gd name="connsiteX2-5" fmla="*/ 790983 w 965390"/>
              <a:gd name="connsiteY2-6" fmla="*/ 0 h 697627"/>
              <a:gd name="connsiteX3-7" fmla="*/ 965390 w 965390"/>
              <a:gd name="connsiteY3-8" fmla="*/ 697627 h 697627"/>
              <a:gd name="connsiteX4-9" fmla="*/ 0 w 965390"/>
              <a:gd name="connsiteY4-10" fmla="*/ 697627 h 697627"/>
              <a:gd name="connsiteX0-11" fmla="*/ 0 w 965390"/>
              <a:gd name="connsiteY0-12" fmla="*/ 697627 h 697627"/>
              <a:gd name="connsiteX1-13" fmla="*/ 174407 w 965390"/>
              <a:gd name="connsiteY1-14" fmla="*/ 0 h 697627"/>
              <a:gd name="connsiteX2-15" fmla="*/ 790983 w 965390"/>
              <a:gd name="connsiteY2-16" fmla="*/ 0 h 697627"/>
              <a:gd name="connsiteX3-17" fmla="*/ 965390 w 965390"/>
              <a:gd name="connsiteY3-18" fmla="*/ 697627 h 697627"/>
              <a:gd name="connsiteX4-19" fmla="*/ 0 w 965390"/>
              <a:gd name="connsiteY4-20" fmla="*/ 697627 h 697627"/>
              <a:gd name="connsiteX0-21" fmla="*/ 0 w 965390"/>
              <a:gd name="connsiteY0-22" fmla="*/ 697627 h 697627"/>
              <a:gd name="connsiteX1-23" fmla="*/ 174407 w 965390"/>
              <a:gd name="connsiteY1-24" fmla="*/ 0 h 697627"/>
              <a:gd name="connsiteX2-25" fmla="*/ 790983 w 965390"/>
              <a:gd name="connsiteY2-26" fmla="*/ 0 h 697627"/>
              <a:gd name="connsiteX3-27" fmla="*/ 965390 w 965390"/>
              <a:gd name="connsiteY3-28" fmla="*/ 697627 h 697627"/>
              <a:gd name="connsiteX4-29" fmla="*/ 0 w 965390"/>
              <a:gd name="connsiteY4-30" fmla="*/ 697627 h 697627"/>
              <a:gd name="connsiteX0-31" fmla="*/ 0 w 965390"/>
              <a:gd name="connsiteY0-32" fmla="*/ 697627 h 697627"/>
              <a:gd name="connsiteX1-33" fmla="*/ 174407 w 965390"/>
              <a:gd name="connsiteY1-34" fmla="*/ 0 h 697627"/>
              <a:gd name="connsiteX2-35" fmla="*/ 790983 w 965390"/>
              <a:gd name="connsiteY2-36" fmla="*/ 0 h 697627"/>
              <a:gd name="connsiteX3-37" fmla="*/ 965390 w 965390"/>
              <a:gd name="connsiteY3-38" fmla="*/ 697627 h 697627"/>
              <a:gd name="connsiteX4-39" fmla="*/ 0 w 965390"/>
              <a:gd name="connsiteY4-40" fmla="*/ 697627 h 697627"/>
              <a:gd name="connsiteX0-41" fmla="*/ 0 w 965390"/>
              <a:gd name="connsiteY0-42" fmla="*/ 697627 h 697627"/>
              <a:gd name="connsiteX1-43" fmla="*/ 174407 w 965390"/>
              <a:gd name="connsiteY1-44" fmla="*/ 0 h 697627"/>
              <a:gd name="connsiteX2-45" fmla="*/ 745261 w 965390"/>
              <a:gd name="connsiteY2-46" fmla="*/ 0 h 697627"/>
              <a:gd name="connsiteX3-47" fmla="*/ 965390 w 965390"/>
              <a:gd name="connsiteY3-48" fmla="*/ 697627 h 697627"/>
              <a:gd name="connsiteX4-49" fmla="*/ 0 w 965390"/>
              <a:gd name="connsiteY4-50" fmla="*/ 697627 h 697627"/>
              <a:gd name="connsiteX0-51" fmla="*/ 0 w 965390"/>
              <a:gd name="connsiteY0-52" fmla="*/ 697627 h 697627"/>
              <a:gd name="connsiteX1-53" fmla="*/ 197267 w 965390"/>
              <a:gd name="connsiteY1-54" fmla="*/ 0 h 697627"/>
              <a:gd name="connsiteX2-55" fmla="*/ 745261 w 965390"/>
              <a:gd name="connsiteY2-56" fmla="*/ 0 h 697627"/>
              <a:gd name="connsiteX3-57" fmla="*/ 965390 w 965390"/>
              <a:gd name="connsiteY3-58" fmla="*/ 697627 h 697627"/>
              <a:gd name="connsiteX4-59" fmla="*/ 0 w 965390"/>
              <a:gd name="connsiteY4-60" fmla="*/ 697627 h 697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5390" h="697627">
                <a:moveTo>
                  <a:pt x="0" y="697627"/>
                </a:moveTo>
                <a:cubicBezTo>
                  <a:pt x="142112" y="493080"/>
                  <a:pt x="223106" y="307190"/>
                  <a:pt x="197267" y="0"/>
                </a:cubicBezTo>
                <a:lnTo>
                  <a:pt x="745261" y="0"/>
                </a:lnTo>
                <a:cubicBezTo>
                  <a:pt x="747414" y="269867"/>
                  <a:pt x="823278" y="399774"/>
                  <a:pt x="965390" y="697627"/>
                </a:cubicBezTo>
                <a:lnTo>
                  <a:pt x="0" y="697627"/>
                </a:lnTo>
                <a:close/>
              </a:path>
            </a:pathLst>
          </a:custGeom>
          <a:gradFill flip="none" rotWithShape="1">
            <a:gsLst>
              <a:gs pos="0">
                <a:schemeClr val="accent1">
                  <a:alpha val="0"/>
                </a:schemeClr>
              </a:gs>
              <a:gs pos="100000">
                <a:schemeClr val="accent1">
                  <a:alpha val="29000"/>
                </a:schemeClr>
              </a:gs>
            </a:gsLst>
            <a:lin ang="16200000" scaled="1"/>
            <a:tileRect/>
          </a:gradFill>
          <a:ln>
            <a:gradFill flip="none" rotWithShape="1">
              <a:gsLst>
                <a:gs pos="50500">
                  <a:schemeClr val="accent1"/>
                </a:gs>
                <a:gs pos="0">
                  <a:schemeClr val="accent1">
                    <a:lumMod val="20000"/>
                    <a:lumOff val="80000"/>
                    <a:alpha val="0"/>
                  </a:schemeClr>
                </a:gs>
                <a:gs pos="100000">
                  <a:schemeClr val="accent1">
                    <a:lumMod val="30000"/>
                    <a:lumOff val="70000"/>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不完整圆 235"/>
          <p:cNvSpPr/>
          <p:nvPr/>
        </p:nvSpPr>
        <p:spPr>
          <a:xfrm>
            <a:off x="2992247" y="2463773"/>
            <a:ext cx="6269582" cy="1197542"/>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gradFill flip="none" rotWithShape="1">
            <a:gsLst>
              <a:gs pos="57000">
                <a:schemeClr val="accent1">
                  <a:lumMod val="20000"/>
                  <a:lumOff val="80000"/>
                  <a:alpha val="0"/>
                </a:schemeClr>
              </a:gs>
              <a:gs pos="100000">
                <a:schemeClr val="accent1">
                  <a:lumMod val="20000"/>
                  <a:lumOff val="80000"/>
                </a:schemeClr>
              </a:gs>
            </a:gsLst>
            <a:path path="circle">
              <a:fillToRect l="50000" t="50000" r="50000" b="50000"/>
            </a:path>
            <a:tileRect/>
          </a:gradFill>
          <a:ln w="12700">
            <a:gradFill flip="none" rotWithShape="1">
              <a:gsLst>
                <a:gs pos="0">
                  <a:schemeClr val="accent1">
                    <a:alpha val="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49" name="组合 248"/>
          <p:cNvGrpSpPr/>
          <p:nvPr/>
        </p:nvGrpSpPr>
        <p:grpSpPr>
          <a:xfrm>
            <a:off x="8480769" y="3395847"/>
            <a:ext cx="85936" cy="85936"/>
            <a:chOff x="4651189" y="2172067"/>
            <a:chExt cx="85936" cy="85936"/>
          </a:xfrm>
        </p:grpSpPr>
        <p:sp>
          <p:nvSpPr>
            <p:cNvPr id="250" name="椭圆 249"/>
            <p:cNvSpPr/>
            <p:nvPr>
              <p:custDataLst>
                <p:tags r:id="rId1"/>
              </p:custDataLst>
            </p:nvPr>
          </p:nvSpPr>
          <p:spPr>
            <a:xfrm>
              <a:off x="4651189" y="2172067"/>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latin typeface="+mn-ea"/>
              </a:endParaRPr>
            </a:p>
          </p:txBody>
        </p:sp>
        <p:sp>
          <p:nvSpPr>
            <p:cNvPr id="251" name="椭圆 250"/>
            <p:cNvSpPr/>
            <p:nvPr/>
          </p:nvSpPr>
          <p:spPr>
            <a:xfrm>
              <a:off x="4674715" y="2195595"/>
              <a:ext cx="38880" cy="38880"/>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latin typeface="+mn-ea"/>
              </a:endParaRPr>
            </a:p>
          </p:txBody>
        </p:sp>
      </p:grpSp>
      <p:grpSp>
        <p:nvGrpSpPr>
          <p:cNvPr id="252" name="组合 251"/>
          <p:cNvGrpSpPr/>
          <p:nvPr/>
        </p:nvGrpSpPr>
        <p:grpSpPr>
          <a:xfrm>
            <a:off x="3604273" y="3364473"/>
            <a:ext cx="85936" cy="85936"/>
            <a:chOff x="4651189" y="2172067"/>
            <a:chExt cx="85936" cy="85936"/>
          </a:xfrm>
        </p:grpSpPr>
        <p:sp>
          <p:nvSpPr>
            <p:cNvPr id="253" name="椭圆 252"/>
            <p:cNvSpPr/>
            <p:nvPr>
              <p:custDataLst>
                <p:tags r:id="rId2"/>
              </p:custDataLst>
            </p:nvPr>
          </p:nvSpPr>
          <p:spPr>
            <a:xfrm>
              <a:off x="4651189" y="2172067"/>
              <a:ext cx="85936" cy="85936"/>
            </a:xfrm>
            <a:prstGeom prst="ellipse">
              <a:avLst/>
            </a:prstGeom>
            <a:solidFill>
              <a:schemeClr val="bg1"/>
            </a:solidFill>
            <a:ln>
              <a:noFill/>
            </a:ln>
            <a:effectLst>
              <a:outerShdw blurRad="13716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latin typeface="+mn-ea"/>
              </a:endParaRPr>
            </a:p>
          </p:txBody>
        </p:sp>
        <p:sp>
          <p:nvSpPr>
            <p:cNvPr id="254" name="椭圆 253"/>
            <p:cNvSpPr/>
            <p:nvPr/>
          </p:nvSpPr>
          <p:spPr>
            <a:xfrm>
              <a:off x="4674715" y="2195595"/>
              <a:ext cx="38880" cy="38880"/>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latin typeface="+mn-ea"/>
              </a:endParaRPr>
            </a:p>
          </p:txBody>
        </p:sp>
      </p:grpSp>
      <p:sp>
        <p:nvSpPr>
          <p:cNvPr id="256" name="任意多边形: 形状 255"/>
          <p:cNvSpPr/>
          <p:nvPr/>
        </p:nvSpPr>
        <p:spPr>
          <a:xfrm rot="10800000">
            <a:off x="9184970" y="2978398"/>
            <a:ext cx="149614"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7" name="任意多边形: 形状 256"/>
          <p:cNvSpPr/>
          <p:nvPr/>
        </p:nvSpPr>
        <p:spPr>
          <a:xfrm rot="21412510">
            <a:off x="2930171" y="2978398"/>
            <a:ext cx="149614"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8" name="不完整圆 235"/>
          <p:cNvSpPr/>
          <p:nvPr/>
        </p:nvSpPr>
        <p:spPr>
          <a:xfrm>
            <a:off x="3246152" y="3240716"/>
            <a:ext cx="5608054" cy="1071184"/>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gradFill flip="none" rotWithShape="1">
            <a:gsLst>
              <a:gs pos="57000">
                <a:schemeClr val="accent1">
                  <a:lumMod val="20000"/>
                  <a:lumOff val="80000"/>
                  <a:alpha val="0"/>
                </a:schemeClr>
              </a:gs>
              <a:gs pos="100000">
                <a:schemeClr val="accent1">
                  <a:lumMod val="20000"/>
                  <a:lumOff val="80000"/>
                  <a:alpha val="21000"/>
                </a:schemeClr>
              </a:gs>
            </a:gsLst>
            <a:path path="circle">
              <a:fillToRect l="50000" t="50000" r="50000" b="50000"/>
            </a:path>
            <a:tileRect/>
          </a:gradFill>
          <a:ln w="12700">
            <a:gradFill flip="none" rotWithShape="1">
              <a:gsLst>
                <a:gs pos="0">
                  <a:schemeClr val="accent1">
                    <a:alpha val="0"/>
                  </a:schemeClr>
                </a:gs>
                <a:gs pos="100000">
                  <a:schemeClr val="accent1">
                    <a:alpha val="60000"/>
                  </a:schemeClr>
                </a:gs>
              </a:gsLst>
              <a:lin ang="540000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0" name="图片 229" descr="图标&#10;&#10;描述已自动生成"/>
          <p:cNvPicPr>
            <a:picLocks noChangeAspect="1"/>
          </p:cNvPicPr>
          <p:nvPr/>
        </p:nvPicPr>
        <p:blipFill>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4860520" y="3529430"/>
            <a:ext cx="2434168" cy="2434168"/>
          </a:xfrm>
          <a:prstGeom prst="rect">
            <a:avLst/>
          </a:prstGeom>
          <a:effectLst/>
        </p:spPr>
      </p:pic>
      <p:sp>
        <p:nvSpPr>
          <p:cNvPr id="262" name="椭圆 261"/>
          <p:cNvSpPr/>
          <p:nvPr>
            <p:custDataLst>
              <p:tags r:id="rId5"/>
            </p:custDataLst>
          </p:nvPr>
        </p:nvSpPr>
        <p:spPr>
          <a:xfrm flipH="1">
            <a:off x="3194286" y="4323915"/>
            <a:ext cx="670170" cy="670170"/>
          </a:xfrm>
          <a:prstGeom prst="ellipse">
            <a:avLst/>
          </a:prstGeom>
          <a:gradFill flip="none" rotWithShape="1">
            <a:gsLst>
              <a:gs pos="0">
                <a:schemeClr val="accent1"/>
              </a:gs>
              <a:gs pos="100000">
                <a:schemeClr val="accent1">
                  <a:lumMod val="80000"/>
                  <a:lumOff val="20000"/>
                </a:schemeClr>
              </a:gs>
            </a:gsLst>
            <a:path path="circle">
              <a:fillToRect t="100000" r="100000"/>
            </a:path>
            <a:tileRect l="-100000" b="-10000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63" name="椭圆 262"/>
          <p:cNvSpPr/>
          <p:nvPr>
            <p:custDataLst>
              <p:tags r:id="rId6"/>
            </p:custDataLst>
          </p:nvPr>
        </p:nvSpPr>
        <p:spPr>
          <a:xfrm flipH="1">
            <a:off x="2655509" y="5156635"/>
            <a:ext cx="670170" cy="670170"/>
          </a:xfrm>
          <a:prstGeom prst="ellipse">
            <a:avLst/>
          </a:prstGeom>
          <a:gradFill flip="none" rotWithShape="1">
            <a:gsLst>
              <a:gs pos="0">
                <a:schemeClr val="accent1"/>
              </a:gs>
              <a:gs pos="100000">
                <a:schemeClr val="accent1">
                  <a:lumMod val="80000"/>
                  <a:lumOff val="20000"/>
                </a:schemeClr>
              </a:gs>
            </a:gsLst>
            <a:path path="circle">
              <a:fillToRect t="100000" r="100000"/>
            </a:path>
            <a:tileRect l="-100000" b="-10000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pic>
        <p:nvPicPr>
          <p:cNvPr id="267" name="图片 266"/>
          <p:cNvPicPr>
            <a:picLocks noChangeAspect="1"/>
          </p:cNvPicPr>
          <p:nvPr/>
        </p:nvPicPr>
        <p:blipFill rotWithShape="1">
          <a:blip r:embed="rId7"/>
          <a:srcRect l="36442" r="36442"/>
          <a:stretch>
            <a:fillRect/>
          </a:stretch>
        </p:blipFill>
        <p:spPr>
          <a:xfrm>
            <a:off x="2981673" y="4918358"/>
            <a:ext cx="1089406" cy="340969"/>
          </a:xfrm>
          <a:prstGeom prst="rect">
            <a:avLst/>
          </a:prstGeom>
        </p:spPr>
      </p:pic>
      <p:pic>
        <p:nvPicPr>
          <p:cNvPr id="268" name="图片 267"/>
          <p:cNvPicPr>
            <a:picLocks noChangeAspect="1"/>
          </p:cNvPicPr>
          <p:nvPr/>
        </p:nvPicPr>
        <p:blipFill rotWithShape="1">
          <a:blip r:embed="rId7"/>
          <a:srcRect l="36442" r="36442"/>
          <a:stretch>
            <a:fillRect/>
          </a:stretch>
        </p:blipFill>
        <p:spPr>
          <a:xfrm>
            <a:off x="2436711" y="5734150"/>
            <a:ext cx="1089406" cy="340969"/>
          </a:xfrm>
          <a:prstGeom prst="rect">
            <a:avLst/>
          </a:prstGeom>
        </p:spPr>
      </p:pic>
      <p:sp>
        <p:nvSpPr>
          <p:cNvPr id="269" name="椭圆 268"/>
          <p:cNvSpPr/>
          <p:nvPr>
            <p:custDataLst>
              <p:tags r:id="rId8"/>
            </p:custDataLst>
          </p:nvPr>
        </p:nvSpPr>
        <p:spPr>
          <a:xfrm flipH="1">
            <a:off x="8157161" y="4323915"/>
            <a:ext cx="670170" cy="670170"/>
          </a:xfrm>
          <a:prstGeom prst="ellipse">
            <a:avLst/>
          </a:prstGeom>
          <a:gradFill flip="none" rotWithShape="1">
            <a:gsLst>
              <a:gs pos="0">
                <a:schemeClr val="accent1"/>
              </a:gs>
              <a:gs pos="100000">
                <a:schemeClr val="accent1">
                  <a:lumMod val="80000"/>
                  <a:lumOff val="20000"/>
                </a:schemeClr>
              </a:gs>
            </a:gsLst>
            <a:path path="circle">
              <a:fillToRect t="100000" r="100000"/>
            </a:path>
            <a:tileRect l="-100000" b="-10000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pic>
        <p:nvPicPr>
          <p:cNvPr id="270" name="图片 269"/>
          <p:cNvPicPr>
            <a:picLocks noChangeAspect="1"/>
          </p:cNvPicPr>
          <p:nvPr/>
        </p:nvPicPr>
        <p:blipFill rotWithShape="1">
          <a:blip r:embed="rId7"/>
          <a:srcRect l="36442" r="36442"/>
          <a:stretch>
            <a:fillRect/>
          </a:stretch>
        </p:blipFill>
        <p:spPr>
          <a:xfrm>
            <a:off x="7944548" y="4918358"/>
            <a:ext cx="1089406" cy="340969"/>
          </a:xfrm>
          <a:prstGeom prst="rect">
            <a:avLst/>
          </a:prstGeom>
        </p:spPr>
      </p:pic>
      <p:sp>
        <p:nvSpPr>
          <p:cNvPr id="271" name="椭圆 270"/>
          <p:cNvSpPr/>
          <p:nvPr>
            <p:custDataLst>
              <p:tags r:id="rId9"/>
            </p:custDataLst>
          </p:nvPr>
        </p:nvSpPr>
        <p:spPr>
          <a:xfrm flipH="1">
            <a:off x="8827331" y="5156635"/>
            <a:ext cx="670170" cy="670170"/>
          </a:xfrm>
          <a:prstGeom prst="ellipse">
            <a:avLst/>
          </a:prstGeom>
          <a:gradFill flip="none" rotWithShape="1">
            <a:gsLst>
              <a:gs pos="0">
                <a:schemeClr val="accent1"/>
              </a:gs>
              <a:gs pos="100000">
                <a:schemeClr val="accent1">
                  <a:lumMod val="80000"/>
                  <a:lumOff val="20000"/>
                </a:schemeClr>
              </a:gs>
            </a:gsLst>
            <a:path path="circle">
              <a:fillToRect t="100000" r="100000"/>
            </a:path>
            <a:tileRect l="-100000" b="-10000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pic>
        <p:nvPicPr>
          <p:cNvPr id="272" name="图片 271"/>
          <p:cNvPicPr>
            <a:picLocks noChangeAspect="1"/>
          </p:cNvPicPr>
          <p:nvPr/>
        </p:nvPicPr>
        <p:blipFill rotWithShape="1">
          <a:blip r:embed="rId7"/>
          <a:srcRect l="36442" r="36442"/>
          <a:stretch>
            <a:fillRect/>
          </a:stretch>
        </p:blipFill>
        <p:spPr>
          <a:xfrm>
            <a:off x="8608533" y="5734150"/>
            <a:ext cx="1089406" cy="340969"/>
          </a:xfrm>
          <a:prstGeom prst="rect">
            <a:avLst/>
          </a:prstGeom>
        </p:spPr>
      </p:pic>
      <p:sp>
        <p:nvSpPr>
          <p:cNvPr id="273" name="文本框 272"/>
          <p:cNvSpPr txBox="1"/>
          <p:nvPr/>
        </p:nvSpPr>
        <p:spPr>
          <a:xfrm>
            <a:off x="4166343" y="2427713"/>
            <a:ext cx="3951290" cy="646331"/>
          </a:xfrm>
          <a:prstGeom prst="rect">
            <a:avLst/>
          </a:prstGeom>
          <a:noFill/>
          <a:ln w="38100">
            <a:noFill/>
          </a:ln>
          <a:effectLst>
            <a:outerShdw blurRad="411480" dist="123444" dir="5400000" sx="108000" sy="108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defPPr>
              <a:defRPr lang="zh-CN"/>
            </a:defPPr>
            <a:lvl1pPr algn="ctr">
              <a:defRPr sz="1945">
                <a:solidFill>
                  <a:schemeClr val="bg1"/>
                </a:solidFill>
                <a:effectLst>
                  <a:outerShdw blurRad="137160" dist="41148" dir="2699997" algn="tl">
                    <a:srgbClr val="000000">
                      <a:alpha val="40000"/>
                    </a:srgbClr>
                  </a:outerShdw>
                </a:effectLst>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400" dirty="0">
                <a:solidFill>
                  <a:schemeClr val="accent1"/>
                </a:solidFill>
                <a:effectLst/>
              </a:rPr>
              <a:t>以人为中心跨界共享</a:t>
            </a:r>
            <a:endParaRPr lang="en-US" altLang="zh-CN" sz="1400" dirty="0">
              <a:solidFill>
                <a:schemeClr val="accent1"/>
              </a:solidFill>
              <a:effectLst/>
            </a:endParaRPr>
          </a:p>
        </p:txBody>
      </p:sp>
      <p:sp>
        <p:nvSpPr>
          <p:cNvPr id="275" name="椭圆 274"/>
          <p:cNvSpPr/>
          <p:nvPr>
            <p:custDataLst>
              <p:tags r:id="rId10"/>
            </p:custDataLst>
          </p:nvPr>
        </p:nvSpPr>
        <p:spPr>
          <a:xfrm flipH="1">
            <a:off x="8061435" y="1887988"/>
            <a:ext cx="929803" cy="929802"/>
          </a:xfrm>
          <a:prstGeom prst="ellipse">
            <a:avLst/>
          </a:prstGeom>
          <a:gradFill flip="none" rotWithShape="1">
            <a:gsLst>
              <a:gs pos="0">
                <a:schemeClr val="accent3"/>
              </a:gs>
              <a:gs pos="100000">
                <a:schemeClr val="accent3">
                  <a:lumMod val="80000"/>
                  <a:lumOff val="20000"/>
                </a:schemeClr>
              </a:gs>
            </a:gsLst>
            <a:path path="circle">
              <a:fillToRect t="100000" r="100000"/>
            </a:path>
            <a:tileRect l="-100000" b="-100000"/>
          </a:gradFill>
          <a:ln w="38100">
            <a:noFill/>
          </a:ln>
          <a:effectLst>
            <a:outerShdw blurRad="190500" dir="5400000" sx="86000" sy="86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pic>
        <p:nvPicPr>
          <p:cNvPr id="276" name="图片 275"/>
          <p:cNvPicPr>
            <a:picLocks noChangeAspect="1"/>
          </p:cNvPicPr>
          <p:nvPr/>
        </p:nvPicPr>
        <p:blipFill rotWithShape="1">
          <a:blip r:embed="rId7"/>
          <a:srcRect l="36442" r="36442"/>
          <a:stretch>
            <a:fillRect/>
          </a:stretch>
        </p:blipFill>
        <p:spPr>
          <a:xfrm>
            <a:off x="7757872" y="2689239"/>
            <a:ext cx="1511456" cy="473065"/>
          </a:xfrm>
          <a:prstGeom prst="rect">
            <a:avLst/>
          </a:prstGeom>
        </p:spPr>
      </p:pic>
      <p:sp>
        <p:nvSpPr>
          <p:cNvPr id="303" name="矩形: 圆角 302"/>
          <p:cNvSpPr/>
          <p:nvPr/>
        </p:nvSpPr>
        <p:spPr>
          <a:xfrm>
            <a:off x="1212998" y="1309268"/>
            <a:ext cx="1202108" cy="29241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190500" dir="5400000" sx="86000" sy="86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304" name="矩形: 圆角 303"/>
          <p:cNvSpPr/>
          <p:nvPr/>
        </p:nvSpPr>
        <p:spPr>
          <a:xfrm>
            <a:off x="1212998" y="1757976"/>
            <a:ext cx="1202108" cy="29241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190500" dir="5400000" sx="86000" sy="86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305" name="矩形: 圆角 304"/>
          <p:cNvSpPr/>
          <p:nvPr/>
        </p:nvSpPr>
        <p:spPr>
          <a:xfrm>
            <a:off x="1212998" y="2206684"/>
            <a:ext cx="1202108" cy="29241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190500" dir="5400000" sx="86000" sy="86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306" name="矩形: 圆角 305"/>
          <p:cNvSpPr/>
          <p:nvPr/>
        </p:nvSpPr>
        <p:spPr>
          <a:xfrm>
            <a:off x="1212998" y="2655392"/>
            <a:ext cx="1202108" cy="29241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190500" dir="5400000" sx="86000" sy="86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307" name="矩形: 圆角 306"/>
          <p:cNvSpPr/>
          <p:nvPr/>
        </p:nvSpPr>
        <p:spPr>
          <a:xfrm>
            <a:off x="1212998" y="3104101"/>
            <a:ext cx="1202108" cy="292410"/>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190500" dir="5400000" sx="86000" sy="86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309" name="右大括号 308"/>
          <p:cNvSpPr/>
          <p:nvPr/>
        </p:nvSpPr>
        <p:spPr>
          <a:xfrm>
            <a:off x="2587686" y="1492807"/>
            <a:ext cx="338157" cy="1716273"/>
          </a:xfrm>
          <a:prstGeom prst="rightBrace">
            <a:avLst>
              <a:gd name="adj1" fmla="val 53950"/>
              <a:gd name="adj2" fmla="val 50000"/>
            </a:avLst>
          </a:prstGeom>
          <a:noFill/>
          <a:ln w="12700">
            <a:solidFill>
              <a:schemeClr val="bg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lt1"/>
              </a:solidFill>
            </a:endParaRPr>
          </a:p>
        </p:txBody>
      </p:sp>
      <p:pic>
        <p:nvPicPr>
          <p:cNvPr id="280" name="图片 279"/>
          <p:cNvPicPr>
            <a:picLocks noChangeAspect="1"/>
          </p:cNvPicPr>
          <p:nvPr/>
        </p:nvPicPr>
        <p:blipFill rotWithShape="1">
          <a:blip r:embed="rId7"/>
          <a:srcRect l="36442" r="36442"/>
          <a:stretch>
            <a:fillRect/>
          </a:stretch>
        </p:blipFill>
        <p:spPr>
          <a:xfrm>
            <a:off x="2894472" y="2689239"/>
            <a:ext cx="1511456" cy="473065"/>
          </a:xfrm>
          <a:prstGeom prst="rect">
            <a:avLst/>
          </a:prstGeom>
        </p:spPr>
      </p:pic>
      <p:sp>
        <p:nvSpPr>
          <p:cNvPr id="279" name="椭圆 278"/>
          <p:cNvSpPr/>
          <p:nvPr>
            <p:custDataLst>
              <p:tags r:id="rId11"/>
            </p:custDataLst>
          </p:nvPr>
        </p:nvSpPr>
        <p:spPr>
          <a:xfrm flipH="1">
            <a:off x="3198035" y="1887988"/>
            <a:ext cx="929803" cy="929802"/>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190500" dir="5400000" sx="86000" sy="86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11" name="文本框 310"/>
          <p:cNvSpPr txBox="1"/>
          <p:nvPr/>
        </p:nvSpPr>
        <p:spPr>
          <a:xfrm>
            <a:off x="1894860" y="5366360"/>
            <a:ext cx="811600" cy="276999"/>
          </a:xfrm>
          <a:prstGeom prst="rect">
            <a:avLst/>
          </a:prstGeom>
          <a:noFill/>
        </p:spPr>
        <p:txBody>
          <a:bodyPr wrap="square" rtlCol="0">
            <a:spAutoFit/>
          </a:bodyPr>
          <a:lstStyle/>
          <a:p>
            <a:pPr algn="ctr"/>
            <a:r>
              <a:rPr lang="zh-CN" altLang="en-US" sz="1200" dirty="0">
                <a:solidFill>
                  <a:srgbClr val="0B36C0"/>
                </a:solidFill>
                <a:latin typeface="+mj-ea"/>
                <a:ea typeface="+mj-ea"/>
              </a:rPr>
              <a:t>大数据</a:t>
            </a:r>
            <a:endParaRPr lang="zh-CN" altLang="en-US" sz="1200" dirty="0">
              <a:solidFill>
                <a:srgbClr val="0B36C0"/>
              </a:solidFill>
              <a:latin typeface="+mj-ea"/>
              <a:ea typeface="+mj-ea"/>
            </a:endParaRPr>
          </a:p>
        </p:txBody>
      </p:sp>
      <p:sp>
        <p:nvSpPr>
          <p:cNvPr id="221" name="文本框 220"/>
          <p:cNvSpPr txBox="1"/>
          <p:nvPr/>
        </p:nvSpPr>
        <p:spPr>
          <a:xfrm>
            <a:off x="2973071" y="3490777"/>
            <a:ext cx="794532" cy="253916"/>
          </a:xfrm>
          <a:prstGeom prst="rect">
            <a:avLst/>
          </a:prstGeom>
          <a:noFill/>
        </p:spPr>
        <p:txBody>
          <a:bodyPr wrap="square">
            <a:spAutoFit/>
          </a:bodyPr>
          <a:lstStyle/>
          <a:p>
            <a:pPr algn="ctr"/>
            <a:r>
              <a:rPr lang="zh-CN" altLang="en-US" sz="1050" dirty="0">
                <a:solidFill>
                  <a:schemeClr val="tx1">
                    <a:lumMod val="75000"/>
                    <a:lumOff val="25000"/>
                  </a:schemeClr>
                </a:solidFill>
                <a:latin typeface="+mn-ea"/>
              </a:rPr>
              <a:t>用户标签</a:t>
            </a:r>
            <a:endParaRPr lang="zh-CN" altLang="en-US" sz="1050" dirty="0">
              <a:solidFill>
                <a:schemeClr val="tx1">
                  <a:lumMod val="75000"/>
                  <a:lumOff val="25000"/>
                </a:schemeClr>
              </a:solidFill>
              <a:latin typeface="+mn-ea"/>
            </a:endParaRPr>
          </a:p>
        </p:txBody>
      </p:sp>
      <p:sp>
        <p:nvSpPr>
          <p:cNvPr id="255" name="任意多边形: 形状 254"/>
          <p:cNvSpPr/>
          <p:nvPr/>
        </p:nvSpPr>
        <p:spPr>
          <a:xfrm rot="16200000">
            <a:off x="6070946" y="3588309"/>
            <a:ext cx="149614"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latin typeface="+mn-ea"/>
            </a:endParaRPr>
          </a:p>
        </p:txBody>
      </p:sp>
      <p:sp>
        <p:nvSpPr>
          <p:cNvPr id="312" name="文本框 311"/>
          <p:cNvSpPr txBox="1"/>
          <p:nvPr/>
        </p:nvSpPr>
        <p:spPr>
          <a:xfrm>
            <a:off x="8435451" y="3490777"/>
            <a:ext cx="794532" cy="253916"/>
          </a:xfrm>
          <a:prstGeom prst="rect">
            <a:avLst/>
          </a:prstGeom>
          <a:noFill/>
        </p:spPr>
        <p:txBody>
          <a:bodyPr wrap="square">
            <a:spAutoFit/>
          </a:bodyPr>
          <a:lstStyle/>
          <a:p>
            <a:pPr algn="ctr"/>
            <a:r>
              <a:rPr lang="zh-CN" altLang="en-US" sz="1050" dirty="0">
                <a:solidFill>
                  <a:schemeClr val="tx1">
                    <a:lumMod val="75000"/>
                    <a:lumOff val="25000"/>
                  </a:schemeClr>
                </a:solidFill>
                <a:latin typeface="+mn-ea"/>
              </a:rPr>
              <a:t>权益匹配</a:t>
            </a:r>
            <a:endParaRPr lang="zh-CN" altLang="en-US" sz="1050" dirty="0">
              <a:solidFill>
                <a:schemeClr val="tx1">
                  <a:lumMod val="75000"/>
                  <a:lumOff val="25000"/>
                </a:schemeClr>
              </a:solidFill>
              <a:latin typeface="+mn-ea"/>
            </a:endParaRPr>
          </a:p>
        </p:txBody>
      </p:sp>
      <p:sp>
        <p:nvSpPr>
          <p:cNvPr id="315" name="矩形: 圆角 314"/>
          <p:cNvSpPr/>
          <p:nvPr/>
        </p:nvSpPr>
        <p:spPr>
          <a:xfrm flipH="1">
            <a:off x="9855846" y="1309268"/>
            <a:ext cx="1202108" cy="292410"/>
          </a:xfrm>
          <a:prstGeom prst="roundRect">
            <a:avLst>
              <a:gd name="adj" fmla="val 50000"/>
            </a:avLst>
          </a:prstGeom>
          <a:gradFill flip="none" rotWithShape="1">
            <a:gsLst>
              <a:gs pos="0">
                <a:schemeClr val="accent3"/>
              </a:gs>
              <a:gs pos="100000">
                <a:schemeClr val="accent3">
                  <a:lumMod val="80000"/>
                  <a:lumOff val="20000"/>
                </a:schemeClr>
              </a:gs>
            </a:gsLst>
            <a:path path="circle">
              <a:fillToRect t="100000" r="100000"/>
            </a:path>
            <a:tileRect l="-100000" b="-100000"/>
          </a:gradFill>
          <a:ln w="38100">
            <a:noFill/>
          </a:ln>
          <a:effectLst>
            <a:outerShdw blurRad="190500" dir="5400000" sx="86000" sy="86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316" name="矩形: 圆角 315"/>
          <p:cNvSpPr/>
          <p:nvPr/>
        </p:nvSpPr>
        <p:spPr>
          <a:xfrm flipH="1">
            <a:off x="9855846" y="1757976"/>
            <a:ext cx="1202108" cy="292410"/>
          </a:xfrm>
          <a:prstGeom prst="roundRect">
            <a:avLst>
              <a:gd name="adj" fmla="val 50000"/>
            </a:avLst>
          </a:prstGeom>
          <a:gradFill flip="none" rotWithShape="1">
            <a:gsLst>
              <a:gs pos="0">
                <a:schemeClr val="accent3"/>
              </a:gs>
              <a:gs pos="100000">
                <a:schemeClr val="accent3">
                  <a:lumMod val="80000"/>
                  <a:lumOff val="20000"/>
                </a:schemeClr>
              </a:gs>
            </a:gsLst>
            <a:path path="circle">
              <a:fillToRect t="100000" r="100000"/>
            </a:path>
            <a:tileRect l="-100000" b="-100000"/>
          </a:gradFill>
          <a:ln w="38100">
            <a:noFill/>
          </a:ln>
          <a:effectLst>
            <a:outerShdw blurRad="190500" dir="5400000" sx="86000" sy="86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317" name="矩形: 圆角 316"/>
          <p:cNvSpPr/>
          <p:nvPr/>
        </p:nvSpPr>
        <p:spPr>
          <a:xfrm flipH="1">
            <a:off x="9855846" y="2206684"/>
            <a:ext cx="1202108" cy="292410"/>
          </a:xfrm>
          <a:prstGeom prst="roundRect">
            <a:avLst>
              <a:gd name="adj" fmla="val 50000"/>
            </a:avLst>
          </a:prstGeom>
          <a:gradFill flip="none" rotWithShape="1">
            <a:gsLst>
              <a:gs pos="0">
                <a:schemeClr val="accent3"/>
              </a:gs>
              <a:gs pos="100000">
                <a:schemeClr val="accent3">
                  <a:lumMod val="80000"/>
                  <a:lumOff val="20000"/>
                </a:schemeClr>
              </a:gs>
            </a:gsLst>
            <a:path path="circle">
              <a:fillToRect t="100000" r="100000"/>
            </a:path>
            <a:tileRect l="-100000" b="-100000"/>
          </a:gradFill>
          <a:ln w="38100">
            <a:noFill/>
          </a:ln>
          <a:effectLst>
            <a:outerShdw blurRad="190500" dir="5400000" sx="86000" sy="86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318" name="矩形: 圆角 317"/>
          <p:cNvSpPr/>
          <p:nvPr/>
        </p:nvSpPr>
        <p:spPr>
          <a:xfrm flipH="1">
            <a:off x="9855846" y="2655392"/>
            <a:ext cx="1202108" cy="292410"/>
          </a:xfrm>
          <a:prstGeom prst="roundRect">
            <a:avLst>
              <a:gd name="adj" fmla="val 50000"/>
            </a:avLst>
          </a:prstGeom>
          <a:gradFill flip="none" rotWithShape="1">
            <a:gsLst>
              <a:gs pos="0">
                <a:schemeClr val="accent3"/>
              </a:gs>
              <a:gs pos="100000">
                <a:schemeClr val="accent3">
                  <a:lumMod val="80000"/>
                  <a:lumOff val="20000"/>
                </a:schemeClr>
              </a:gs>
            </a:gsLst>
            <a:path path="circle">
              <a:fillToRect t="100000" r="100000"/>
            </a:path>
            <a:tileRect l="-100000" b="-100000"/>
          </a:gradFill>
          <a:ln w="38100">
            <a:noFill/>
          </a:ln>
          <a:effectLst>
            <a:outerShdw blurRad="190500" dir="5400000" sx="86000" sy="86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319" name="矩形: 圆角 318"/>
          <p:cNvSpPr/>
          <p:nvPr/>
        </p:nvSpPr>
        <p:spPr>
          <a:xfrm flipH="1">
            <a:off x="9855846" y="3104101"/>
            <a:ext cx="1202108" cy="292410"/>
          </a:xfrm>
          <a:prstGeom prst="roundRect">
            <a:avLst>
              <a:gd name="adj" fmla="val 50000"/>
            </a:avLst>
          </a:prstGeom>
          <a:gradFill flip="none" rotWithShape="1">
            <a:gsLst>
              <a:gs pos="0">
                <a:schemeClr val="accent3"/>
              </a:gs>
              <a:gs pos="100000">
                <a:schemeClr val="accent3">
                  <a:lumMod val="80000"/>
                  <a:lumOff val="20000"/>
                </a:schemeClr>
              </a:gs>
            </a:gsLst>
            <a:path path="circle">
              <a:fillToRect t="100000" r="100000"/>
            </a:path>
            <a:tileRect l="-100000" b="-100000"/>
          </a:gradFill>
          <a:ln w="38100">
            <a:noFill/>
          </a:ln>
          <a:effectLst>
            <a:outerShdw blurRad="190500" dir="5400000" sx="86000" sy="86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320" name="右大括号 319"/>
          <p:cNvSpPr/>
          <p:nvPr/>
        </p:nvSpPr>
        <p:spPr>
          <a:xfrm flipH="1">
            <a:off x="9345109" y="1492807"/>
            <a:ext cx="338157" cy="1716273"/>
          </a:xfrm>
          <a:prstGeom prst="rightBrace">
            <a:avLst>
              <a:gd name="adj1" fmla="val 53950"/>
              <a:gd name="adj2" fmla="val 50000"/>
            </a:avLst>
          </a:prstGeom>
          <a:noFill/>
          <a:ln w="12700">
            <a:solidFill>
              <a:schemeClr val="bg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lt1"/>
              </a:solidFill>
            </a:endParaRPr>
          </a:p>
        </p:txBody>
      </p:sp>
      <p:sp>
        <p:nvSpPr>
          <p:cNvPr id="321" name="矩形: 圆角 320"/>
          <p:cNvSpPr/>
          <p:nvPr/>
        </p:nvSpPr>
        <p:spPr>
          <a:xfrm>
            <a:off x="4733035" y="2946742"/>
            <a:ext cx="846534" cy="273973"/>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矩形: 圆角 321"/>
          <p:cNvSpPr/>
          <p:nvPr/>
        </p:nvSpPr>
        <p:spPr>
          <a:xfrm>
            <a:off x="5718064" y="2946742"/>
            <a:ext cx="846534" cy="273973"/>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矩形: 圆角 322"/>
          <p:cNvSpPr/>
          <p:nvPr/>
        </p:nvSpPr>
        <p:spPr>
          <a:xfrm>
            <a:off x="6703093" y="2946742"/>
            <a:ext cx="846534" cy="273973"/>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文本框 323"/>
          <p:cNvSpPr txBox="1"/>
          <p:nvPr/>
        </p:nvSpPr>
        <p:spPr>
          <a:xfrm>
            <a:off x="2371341" y="4536034"/>
            <a:ext cx="811600" cy="286181"/>
          </a:xfrm>
          <a:prstGeom prst="rect">
            <a:avLst/>
          </a:prstGeom>
          <a:noFill/>
        </p:spPr>
        <p:txBody>
          <a:bodyPr wrap="square" rtlCol="0">
            <a:spAutoFit/>
          </a:bodyPr>
          <a:lstStyle/>
          <a:p>
            <a:pPr algn="ctr"/>
            <a:r>
              <a:rPr lang="zh-CN" altLang="en-US" sz="1200" dirty="0">
                <a:solidFill>
                  <a:srgbClr val="0B36C0"/>
                </a:solidFill>
                <a:latin typeface="+mj-ea"/>
                <a:ea typeface="+mj-ea"/>
              </a:rPr>
              <a:t>云计算</a:t>
            </a:r>
            <a:endParaRPr lang="zh-CN" altLang="en-US" sz="1200" dirty="0">
              <a:solidFill>
                <a:srgbClr val="0B36C0"/>
              </a:solidFill>
              <a:latin typeface="+mj-ea"/>
              <a:ea typeface="+mj-ea"/>
            </a:endParaRPr>
          </a:p>
        </p:txBody>
      </p:sp>
      <p:sp>
        <p:nvSpPr>
          <p:cNvPr id="325" name="文本框 324"/>
          <p:cNvSpPr txBox="1"/>
          <p:nvPr/>
        </p:nvSpPr>
        <p:spPr>
          <a:xfrm>
            <a:off x="9575849" y="5366360"/>
            <a:ext cx="811600" cy="276999"/>
          </a:xfrm>
          <a:prstGeom prst="rect">
            <a:avLst/>
          </a:prstGeom>
          <a:noFill/>
        </p:spPr>
        <p:txBody>
          <a:bodyPr wrap="square" rtlCol="0">
            <a:spAutoFit/>
          </a:bodyPr>
          <a:lstStyle/>
          <a:p>
            <a:pPr algn="ctr"/>
            <a:r>
              <a:rPr lang="en-US" altLang="zh-CN" sz="1200" dirty="0">
                <a:solidFill>
                  <a:srgbClr val="0B36C0"/>
                </a:solidFill>
                <a:latin typeface="+mj-ea"/>
                <a:ea typeface="+mj-ea"/>
              </a:rPr>
              <a:t>AI</a:t>
            </a:r>
            <a:r>
              <a:rPr lang="zh-CN" altLang="en-US" sz="1200" dirty="0">
                <a:solidFill>
                  <a:srgbClr val="0B36C0"/>
                </a:solidFill>
                <a:latin typeface="+mj-ea"/>
                <a:ea typeface="+mj-ea"/>
              </a:rPr>
              <a:t>智能</a:t>
            </a:r>
            <a:endParaRPr lang="zh-CN" altLang="en-US" sz="1200" dirty="0">
              <a:solidFill>
                <a:srgbClr val="0B36C0"/>
              </a:solidFill>
              <a:latin typeface="+mj-ea"/>
              <a:ea typeface="+mj-ea"/>
            </a:endParaRPr>
          </a:p>
        </p:txBody>
      </p:sp>
      <p:sp>
        <p:nvSpPr>
          <p:cNvPr id="326" name="文本框 325"/>
          <p:cNvSpPr txBox="1"/>
          <p:nvPr/>
        </p:nvSpPr>
        <p:spPr>
          <a:xfrm>
            <a:off x="8885462" y="4536034"/>
            <a:ext cx="811600" cy="286181"/>
          </a:xfrm>
          <a:prstGeom prst="rect">
            <a:avLst/>
          </a:prstGeom>
          <a:noFill/>
        </p:spPr>
        <p:txBody>
          <a:bodyPr wrap="square" rtlCol="0">
            <a:spAutoFit/>
          </a:bodyPr>
          <a:lstStyle/>
          <a:p>
            <a:pPr algn="ctr"/>
            <a:r>
              <a:rPr lang="zh-CN" altLang="en-US" sz="1200" dirty="0">
                <a:solidFill>
                  <a:srgbClr val="0B36C0"/>
                </a:solidFill>
                <a:latin typeface="+mj-ea"/>
                <a:ea typeface="+mj-ea"/>
              </a:rPr>
              <a:t>移动互联</a:t>
            </a:r>
            <a:endParaRPr lang="zh-CN" altLang="en-US" sz="1200" dirty="0">
              <a:solidFill>
                <a:srgbClr val="0B36C0"/>
              </a:solidFill>
              <a:latin typeface="+mj-ea"/>
              <a:ea typeface="+mj-ea"/>
            </a:endParaRPr>
          </a:p>
        </p:txBody>
      </p:sp>
      <p:sp>
        <p:nvSpPr>
          <p:cNvPr id="327" name="文本框 326"/>
          <p:cNvSpPr txBox="1"/>
          <p:nvPr/>
        </p:nvSpPr>
        <p:spPr>
          <a:xfrm>
            <a:off x="4766210" y="2956050"/>
            <a:ext cx="794532" cy="253916"/>
          </a:xfrm>
          <a:prstGeom prst="rect">
            <a:avLst/>
          </a:prstGeom>
          <a:noFill/>
        </p:spPr>
        <p:txBody>
          <a:bodyPr wrap="square">
            <a:spAutoFit/>
          </a:bodyPr>
          <a:lstStyle/>
          <a:p>
            <a:pPr algn="ctr"/>
            <a:r>
              <a:rPr lang="zh-CN" altLang="en-US" sz="1050" dirty="0">
                <a:solidFill>
                  <a:schemeClr val="tx1">
                    <a:lumMod val="75000"/>
                    <a:lumOff val="25000"/>
                  </a:schemeClr>
                </a:solidFill>
                <a:latin typeface="+mn-ea"/>
              </a:rPr>
              <a:t>权益匹配</a:t>
            </a:r>
            <a:endParaRPr lang="zh-CN" altLang="en-US" sz="1050" dirty="0">
              <a:solidFill>
                <a:schemeClr val="tx1">
                  <a:lumMod val="75000"/>
                  <a:lumOff val="25000"/>
                </a:schemeClr>
              </a:solidFill>
              <a:latin typeface="+mn-ea"/>
            </a:endParaRPr>
          </a:p>
        </p:txBody>
      </p:sp>
      <p:sp>
        <p:nvSpPr>
          <p:cNvPr id="328" name="文本框 327"/>
          <p:cNvSpPr txBox="1"/>
          <p:nvPr/>
        </p:nvSpPr>
        <p:spPr>
          <a:xfrm>
            <a:off x="5754723" y="2956050"/>
            <a:ext cx="794532" cy="253916"/>
          </a:xfrm>
          <a:prstGeom prst="rect">
            <a:avLst/>
          </a:prstGeom>
          <a:noFill/>
        </p:spPr>
        <p:txBody>
          <a:bodyPr wrap="square">
            <a:spAutoFit/>
          </a:bodyPr>
          <a:lstStyle/>
          <a:p>
            <a:pPr algn="ctr"/>
            <a:r>
              <a:rPr lang="zh-CN" altLang="en-US" sz="1050" dirty="0">
                <a:solidFill>
                  <a:schemeClr val="tx1">
                    <a:lumMod val="75000"/>
                    <a:lumOff val="25000"/>
                  </a:schemeClr>
                </a:solidFill>
                <a:latin typeface="+mn-ea"/>
              </a:rPr>
              <a:t>权益匹配</a:t>
            </a:r>
            <a:endParaRPr lang="zh-CN" altLang="en-US" sz="1050" dirty="0">
              <a:solidFill>
                <a:schemeClr val="tx1">
                  <a:lumMod val="75000"/>
                  <a:lumOff val="25000"/>
                </a:schemeClr>
              </a:solidFill>
              <a:latin typeface="+mn-ea"/>
            </a:endParaRPr>
          </a:p>
        </p:txBody>
      </p:sp>
      <p:sp>
        <p:nvSpPr>
          <p:cNvPr id="329" name="文本框 328"/>
          <p:cNvSpPr txBox="1"/>
          <p:nvPr/>
        </p:nvSpPr>
        <p:spPr>
          <a:xfrm>
            <a:off x="6754952" y="2956050"/>
            <a:ext cx="794532" cy="253916"/>
          </a:xfrm>
          <a:prstGeom prst="rect">
            <a:avLst/>
          </a:prstGeom>
          <a:noFill/>
        </p:spPr>
        <p:txBody>
          <a:bodyPr wrap="square">
            <a:spAutoFit/>
          </a:bodyPr>
          <a:lstStyle/>
          <a:p>
            <a:pPr algn="ctr"/>
            <a:r>
              <a:rPr lang="zh-CN" altLang="en-US" sz="1050" dirty="0">
                <a:solidFill>
                  <a:schemeClr val="tx1">
                    <a:lumMod val="75000"/>
                    <a:lumOff val="25000"/>
                  </a:schemeClr>
                </a:solidFill>
                <a:latin typeface="+mn-ea"/>
              </a:rPr>
              <a:t>权益匹配</a:t>
            </a:r>
            <a:endParaRPr lang="zh-CN" altLang="en-US" sz="1050" dirty="0">
              <a:solidFill>
                <a:schemeClr val="tx1">
                  <a:lumMod val="75000"/>
                  <a:lumOff val="25000"/>
                </a:schemeClr>
              </a:solidFill>
              <a:latin typeface="+mn-ea"/>
            </a:endParaRPr>
          </a:p>
        </p:txBody>
      </p:sp>
      <p:sp>
        <p:nvSpPr>
          <p:cNvPr id="330" name="文本框 329"/>
          <p:cNvSpPr txBox="1"/>
          <p:nvPr/>
        </p:nvSpPr>
        <p:spPr>
          <a:xfrm>
            <a:off x="1416786" y="1331202"/>
            <a:ext cx="794532" cy="253916"/>
          </a:xfrm>
          <a:prstGeom prst="rect">
            <a:avLst/>
          </a:prstGeom>
          <a:noFill/>
        </p:spPr>
        <p:txBody>
          <a:bodyPr wrap="square">
            <a:spAutoFit/>
          </a:bodyPr>
          <a:lstStyle/>
          <a:p>
            <a:pPr algn="ctr"/>
            <a:r>
              <a:rPr lang="zh-CN" altLang="en-US" sz="1050" dirty="0">
                <a:solidFill>
                  <a:schemeClr val="bg1"/>
                </a:solidFill>
                <a:latin typeface="+mn-ea"/>
              </a:rPr>
              <a:t>权益匹配</a:t>
            </a:r>
            <a:endParaRPr lang="zh-CN" altLang="en-US" sz="1050" dirty="0">
              <a:solidFill>
                <a:schemeClr val="bg1"/>
              </a:solidFill>
              <a:latin typeface="+mn-ea"/>
            </a:endParaRPr>
          </a:p>
        </p:txBody>
      </p:sp>
      <p:sp>
        <p:nvSpPr>
          <p:cNvPr id="331" name="文本框 330"/>
          <p:cNvSpPr txBox="1"/>
          <p:nvPr/>
        </p:nvSpPr>
        <p:spPr>
          <a:xfrm>
            <a:off x="1416786" y="1793189"/>
            <a:ext cx="794532" cy="253916"/>
          </a:xfrm>
          <a:prstGeom prst="rect">
            <a:avLst/>
          </a:prstGeom>
          <a:noFill/>
        </p:spPr>
        <p:txBody>
          <a:bodyPr wrap="square">
            <a:spAutoFit/>
          </a:bodyPr>
          <a:lstStyle/>
          <a:p>
            <a:pPr algn="ctr"/>
            <a:r>
              <a:rPr lang="zh-CN" altLang="en-US" sz="1050" dirty="0">
                <a:solidFill>
                  <a:schemeClr val="bg1"/>
                </a:solidFill>
                <a:latin typeface="+mn-ea"/>
              </a:rPr>
              <a:t>权益匹配</a:t>
            </a:r>
            <a:endParaRPr lang="zh-CN" altLang="en-US" sz="1050" dirty="0">
              <a:solidFill>
                <a:schemeClr val="bg1"/>
              </a:solidFill>
              <a:latin typeface="+mn-ea"/>
            </a:endParaRPr>
          </a:p>
        </p:txBody>
      </p:sp>
      <p:sp>
        <p:nvSpPr>
          <p:cNvPr id="332" name="文本框 331"/>
          <p:cNvSpPr txBox="1"/>
          <p:nvPr/>
        </p:nvSpPr>
        <p:spPr>
          <a:xfrm>
            <a:off x="1416786" y="2232000"/>
            <a:ext cx="794532" cy="253916"/>
          </a:xfrm>
          <a:prstGeom prst="rect">
            <a:avLst/>
          </a:prstGeom>
          <a:noFill/>
        </p:spPr>
        <p:txBody>
          <a:bodyPr wrap="square">
            <a:spAutoFit/>
          </a:bodyPr>
          <a:lstStyle/>
          <a:p>
            <a:pPr algn="ctr"/>
            <a:r>
              <a:rPr lang="zh-CN" altLang="en-US" sz="1050" dirty="0">
                <a:solidFill>
                  <a:schemeClr val="bg1"/>
                </a:solidFill>
                <a:latin typeface="+mn-ea"/>
              </a:rPr>
              <a:t>权益匹配</a:t>
            </a:r>
            <a:endParaRPr lang="zh-CN" altLang="en-US" sz="1050" dirty="0">
              <a:solidFill>
                <a:schemeClr val="bg1"/>
              </a:solidFill>
              <a:latin typeface="+mn-ea"/>
            </a:endParaRPr>
          </a:p>
        </p:txBody>
      </p:sp>
      <p:sp>
        <p:nvSpPr>
          <p:cNvPr id="333" name="文本框 332"/>
          <p:cNvSpPr txBox="1"/>
          <p:nvPr/>
        </p:nvSpPr>
        <p:spPr>
          <a:xfrm>
            <a:off x="1416786" y="2684599"/>
            <a:ext cx="794532" cy="253916"/>
          </a:xfrm>
          <a:prstGeom prst="rect">
            <a:avLst/>
          </a:prstGeom>
          <a:noFill/>
        </p:spPr>
        <p:txBody>
          <a:bodyPr wrap="square">
            <a:spAutoFit/>
          </a:bodyPr>
          <a:lstStyle/>
          <a:p>
            <a:pPr algn="ctr"/>
            <a:r>
              <a:rPr lang="zh-CN" altLang="en-US" sz="1050" dirty="0">
                <a:solidFill>
                  <a:schemeClr val="bg1"/>
                </a:solidFill>
                <a:latin typeface="+mn-ea"/>
              </a:rPr>
              <a:t>权益匹配</a:t>
            </a:r>
            <a:endParaRPr lang="zh-CN" altLang="en-US" sz="1050" dirty="0">
              <a:solidFill>
                <a:schemeClr val="bg1"/>
              </a:solidFill>
              <a:latin typeface="+mn-ea"/>
            </a:endParaRPr>
          </a:p>
        </p:txBody>
      </p:sp>
      <p:sp>
        <p:nvSpPr>
          <p:cNvPr id="334" name="文本框 333"/>
          <p:cNvSpPr txBox="1"/>
          <p:nvPr/>
        </p:nvSpPr>
        <p:spPr>
          <a:xfrm>
            <a:off x="1416786" y="3131030"/>
            <a:ext cx="794532" cy="253916"/>
          </a:xfrm>
          <a:prstGeom prst="rect">
            <a:avLst/>
          </a:prstGeom>
          <a:noFill/>
        </p:spPr>
        <p:txBody>
          <a:bodyPr wrap="square">
            <a:spAutoFit/>
          </a:bodyPr>
          <a:lstStyle/>
          <a:p>
            <a:pPr algn="ctr"/>
            <a:r>
              <a:rPr lang="zh-CN" altLang="en-US" sz="1050" dirty="0">
                <a:solidFill>
                  <a:schemeClr val="bg1"/>
                </a:solidFill>
                <a:latin typeface="+mn-ea"/>
              </a:rPr>
              <a:t>权益匹配</a:t>
            </a:r>
            <a:endParaRPr lang="zh-CN" altLang="en-US" sz="1050" dirty="0">
              <a:solidFill>
                <a:schemeClr val="bg1"/>
              </a:solidFill>
              <a:latin typeface="+mn-ea"/>
            </a:endParaRPr>
          </a:p>
        </p:txBody>
      </p:sp>
      <p:sp>
        <p:nvSpPr>
          <p:cNvPr id="342" name="文本框 341"/>
          <p:cNvSpPr txBox="1"/>
          <p:nvPr/>
        </p:nvSpPr>
        <p:spPr>
          <a:xfrm>
            <a:off x="10071378" y="1331202"/>
            <a:ext cx="794532" cy="253916"/>
          </a:xfrm>
          <a:prstGeom prst="rect">
            <a:avLst/>
          </a:prstGeom>
          <a:noFill/>
        </p:spPr>
        <p:txBody>
          <a:bodyPr wrap="square">
            <a:spAutoFit/>
          </a:bodyPr>
          <a:lstStyle/>
          <a:p>
            <a:pPr algn="ctr"/>
            <a:r>
              <a:rPr lang="zh-CN" altLang="en-US" sz="1050" dirty="0">
                <a:solidFill>
                  <a:schemeClr val="bg1"/>
                </a:solidFill>
                <a:latin typeface="+mn-ea"/>
              </a:rPr>
              <a:t>权益匹配</a:t>
            </a:r>
            <a:endParaRPr lang="zh-CN" altLang="en-US" sz="1050" dirty="0">
              <a:solidFill>
                <a:schemeClr val="bg1"/>
              </a:solidFill>
              <a:latin typeface="+mn-ea"/>
            </a:endParaRPr>
          </a:p>
        </p:txBody>
      </p:sp>
      <p:sp>
        <p:nvSpPr>
          <p:cNvPr id="343" name="文本框 342"/>
          <p:cNvSpPr txBox="1"/>
          <p:nvPr/>
        </p:nvSpPr>
        <p:spPr>
          <a:xfrm>
            <a:off x="10071378" y="1793189"/>
            <a:ext cx="794532" cy="253916"/>
          </a:xfrm>
          <a:prstGeom prst="rect">
            <a:avLst/>
          </a:prstGeom>
          <a:noFill/>
        </p:spPr>
        <p:txBody>
          <a:bodyPr wrap="square">
            <a:spAutoFit/>
          </a:bodyPr>
          <a:lstStyle/>
          <a:p>
            <a:pPr algn="ctr"/>
            <a:r>
              <a:rPr lang="zh-CN" altLang="en-US" sz="1050" dirty="0">
                <a:solidFill>
                  <a:schemeClr val="bg1"/>
                </a:solidFill>
                <a:latin typeface="+mn-ea"/>
              </a:rPr>
              <a:t>权益匹配</a:t>
            </a:r>
            <a:endParaRPr lang="zh-CN" altLang="en-US" sz="1050" dirty="0">
              <a:solidFill>
                <a:schemeClr val="bg1"/>
              </a:solidFill>
              <a:latin typeface="+mn-ea"/>
            </a:endParaRPr>
          </a:p>
        </p:txBody>
      </p:sp>
      <p:sp>
        <p:nvSpPr>
          <p:cNvPr id="344" name="文本框 343"/>
          <p:cNvSpPr txBox="1"/>
          <p:nvPr/>
        </p:nvSpPr>
        <p:spPr>
          <a:xfrm>
            <a:off x="10071378" y="2232000"/>
            <a:ext cx="794532" cy="253916"/>
          </a:xfrm>
          <a:prstGeom prst="rect">
            <a:avLst/>
          </a:prstGeom>
          <a:noFill/>
        </p:spPr>
        <p:txBody>
          <a:bodyPr wrap="square">
            <a:spAutoFit/>
          </a:bodyPr>
          <a:lstStyle/>
          <a:p>
            <a:pPr algn="ctr"/>
            <a:r>
              <a:rPr lang="zh-CN" altLang="en-US" sz="1050" dirty="0">
                <a:solidFill>
                  <a:schemeClr val="bg1"/>
                </a:solidFill>
                <a:latin typeface="+mn-ea"/>
              </a:rPr>
              <a:t>权益匹配</a:t>
            </a:r>
            <a:endParaRPr lang="zh-CN" altLang="en-US" sz="1050" dirty="0">
              <a:solidFill>
                <a:schemeClr val="bg1"/>
              </a:solidFill>
              <a:latin typeface="+mn-ea"/>
            </a:endParaRPr>
          </a:p>
        </p:txBody>
      </p:sp>
      <p:sp>
        <p:nvSpPr>
          <p:cNvPr id="345" name="文本框 344"/>
          <p:cNvSpPr txBox="1"/>
          <p:nvPr/>
        </p:nvSpPr>
        <p:spPr>
          <a:xfrm>
            <a:off x="10071378" y="2684599"/>
            <a:ext cx="794532" cy="253916"/>
          </a:xfrm>
          <a:prstGeom prst="rect">
            <a:avLst/>
          </a:prstGeom>
          <a:noFill/>
        </p:spPr>
        <p:txBody>
          <a:bodyPr wrap="square">
            <a:spAutoFit/>
          </a:bodyPr>
          <a:lstStyle/>
          <a:p>
            <a:pPr algn="ctr"/>
            <a:r>
              <a:rPr lang="zh-CN" altLang="en-US" sz="1050" dirty="0">
                <a:solidFill>
                  <a:schemeClr val="bg1"/>
                </a:solidFill>
                <a:latin typeface="+mn-ea"/>
              </a:rPr>
              <a:t>权益匹配</a:t>
            </a:r>
            <a:endParaRPr lang="zh-CN" altLang="en-US" sz="1050" dirty="0">
              <a:solidFill>
                <a:schemeClr val="bg1"/>
              </a:solidFill>
              <a:latin typeface="+mn-ea"/>
            </a:endParaRPr>
          </a:p>
        </p:txBody>
      </p:sp>
      <p:sp>
        <p:nvSpPr>
          <p:cNvPr id="346" name="文本框 345"/>
          <p:cNvSpPr txBox="1"/>
          <p:nvPr/>
        </p:nvSpPr>
        <p:spPr>
          <a:xfrm>
            <a:off x="10071378" y="3131030"/>
            <a:ext cx="794532" cy="253916"/>
          </a:xfrm>
          <a:prstGeom prst="rect">
            <a:avLst/>
          </a:prstGeom>
          <a:noFill/>
        </p:spPr>
        <p:txBody>
          <a:bodyPr wrap="square">
            <a:spAutoFit/>
          </a:bodyPr>
          <a:lstStyle/>
          <a:p>
            <a:pPr algn="ctr"/>
            <a:r>
              <a:rPr lang="zh-CN" altLang="en-US" sz="1050" dirty="0">
                <a:solidFill>
                  <a:schemeClr val="bg1"/>
                </a:solidFill>
                <a:latin typeface="+mn-ea"/>
              </a:rPr>
              <a:t>权益匹配</a:t>
            </a:r>
            <a:endParaRPr lang="zh-CN" altLang="en-US" sz="1050" dirty="0">
              <a:solidFill>
                <a:schemeClr val="bg1"/>
              </a:solidFill>
              <a:latin typeface="+mn-ea"/>
            </a:endParaRPr>
          </a:p>
        </p:txBody>
      </p:sp>
      <p:sp>
        <p:nvSpPr>
          <p:cNvPr id="347" name="文本框 346"/>
          <p:cNvSpPr txBox="1"/>
          <p:nvPr/>
        </p:nvSpPr>
        <p:spPr>
          <a:xfrm>
            <a:off x="2926006" y="2403216"/>
            <a:ext cx="1489600" cy="276999"/>
          </a:xfrm>
          <a:prstGeom prst="rect">
            <a:avLst/>
          </a:prstGeom>
          <a:noFill/>
        </p:spPr>
        <p:txBody>
          <a:bodyPr wrap="square" rtlCol="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机构合作</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48" name="文本框 347"/>
          <p:cNvSpPr txBox="1"/>
          <p:nvPr/>
        </p:nvSpPr>
        <p:spPr>
          <a:xfrm>
            <a:off x="7801662" y="2403216"/>
            <a:ext cx="1489600" cy="276999"/>
          </a:xfrm>
          <a:prstGeom prst="rect">
            <a:avLst/>
          </a:prstGeom>
          <a:noFill/>
        </p:spPr>
        <p:txBody>
          <a:bodyPr wrap="square" rtlCol="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医疗机构</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26" name="object 6"/>
          <p:cNvSpPr/>
          <p:nvPr/>
        </p:nvSpPr>
        <p:spPr>
          <a:xfrm>
            <a:off x="8334717" y="2093573"/>
            <a:ext cx="408516" cy="279028"/>
          </a:xfrm>
          <a:custGeom>
            <a:avLst/>
            <a:gdLst/>
            <a:ahLst/>
            <a:cxnLst/>
            <a:rect l="l" t="t" r="r" b="b"/>
            <a:pathLst>
              <a:path w="452754" h="309244">
                <a:moveTo>
                  <a:pt x="311124" y="276225"/>
                </a:moveTo>
                <a:lnTo>
                  <a:pt x="141554" y="276225"/>
                </a:lnTo>
                <a:lnTo>
                  <a:pt x="140830" y="274789"/>
                </a:lnTo>
                <a:lnTo>
                  <a:pt x="140545" y="273354"/>
                </a:lnTo>
                <a:lnTo>
                  <a:pt x="140474" y="7175"/>
                </a:lnTo>
                <a:lnTo>
                  <a:pt x="147662" y="0"/>
                </a:lnTo>
                <a:lnTo>
                  <a:pt x="305015" y="0"/>
                </a:lnTo>
                <a:lnTo>
                  <a:pt x="312204" y="7175"/>
                </a:lnTo>
                <a:lnTo>
                  <a:pt x="226339" y="7175"/>
                </a:lnTo>
                <a:lnTo>
                  <a:pt x="204341" y="11586"/>
                </a:lnTo>
                <a:lnTo>
                  <a:pt x="186418" y="23631"/>
                </a:lnTo>
                <a:lnTo>
                  <a:pt x="174356" y="41529"/>
                </a:lnTo>
                <a:lnTo>
                  <a:pt x="169938" y="63500"/>
                </a:lnTo>
                <a:lnTo>
                  <a:pt x="174356" y="85312"/>
                </a:lnTo>
                <a:lnTo>
                  <a:pt x="186418" y="103224"/>
                </a:lnTo>
                <a:lnTo>
                  <a:pt x="204341" y="115351"/>
                </a:lnTo>
                <a:lnTo>
                  <a:pt x="226339" y="119811"/>
                </a:lnTo>
                <a:lnTo>
                  <a:pt x="312204" y="119811"/>
                </a:lnTo>
                <a:lnTo>
                  <a:pt x="312204" y="191566"/>
                </a:lnTo>
                <a:lnTo>
                  <a:pt x="194729" y="191566"/>
                </a:lnTo>
                <a:lnTo>
                  <a:pt x="194729" y="275145"/>
                </a:lnTo>
                <a:lnTo>
                  <a:pt x="311669" y="275145"/>
                </a:lnTo>
                <a:lnTo>
                  <a:pt x="311124" y="276225"/>
                </a:lnTo>
                <a:close/>
              </a:path>
              <a:path w="452754" h="309244">
                <a:moveTo>
                  <a:pt x="312204" y="119811"/>
                </a:moveTo>
                <a:lnTo>
                  <a:pt x="226339" y="119811"/>
                </a:lnTo>
                <a:lnTo>
                  <a:pt x="248337" y="115351"/>
                </a:lnTo>
                <a:lnTo>
                  <a:pt x="266260" y="103224"/>
                </a:lnTo>
                <a:lnTo>
                  <a:pt x="278322" y="85312"/>
                </a:lnTo>
                <a:lnTo>
                  <a:pt x="282740" y="63500"/>
                </a:lnTo>
                <a:lnTo>
                  <a:pt x="278322" y="41529"/>
                </a:lnTo>
                <a:lnTo>
                  <a:pt x="266260" y="23631"/>
                </a:lnTo>
                <a:lnTo>
                  <a:pt x="248337" y="11586"/>
                </a:lnTo>
                <a:lnTo>
                  <a:pt x="226339" y="7175"/>
                </a:lnTo>
                <a:lnTo>
                  <a:pt x="312204" y="7175"/>
                </a:lnTo>
                <a:lnTo>
                  <a:pt x="312204" y="119811"/>
                </a:lnTo>
                <a:close/>
              </a:path>
              <a:path w="452754" h="309244">
                <a:moveTo>
                  <a:pt x="240347" y="49504"/>
                </a:moveTo>
                <a:lnTo>
                  <a:pt x="212331" y="49504"/>
                </a:lnTo>
                <a:lnTo>
                  <a:pt x="212331" y="27978"/>
                </a:lnTo>
                <a:lnTo>
                  <a:pt x="240347" y="27978"/>
                </a:lnTo>
                <a:lnTo>
                  <a:pt x="240347" y="49504"/>
                </a:lnTo>
                <a:close/>
              </a:path>
              <a:path w="452754" h="309244">
                <a:moveTo>
                  <a:pt x="261912" y="77482"/>
                </a:moveTo>
                <a:lnTo>
                  <a:pt x="190766" y="77482"/>
                </a:lnTo>
                <a:lnTo>
                  <a:pt x="190766" y="49504"/>
                </a:lnTo>
                <a:lnTo>
                  <a:pt x="261912" y="49504"/>
                </a:lnTo>
                <a:lnTo>
                  <a:pt x="261912" y="77482"/>
                </a:lnTo>
                <a:close/>
              </a:path>
              <a:path w="452754" h="309244">
                <a:moveTo>
                  <a:pt x="131140" y="276225"/>
                </a:moveTo>
                <a:lnTo>
                  <a:pt x="27304" y="276225"/>
                </a:lnTo>
                <a:lnTo>
                  <a:pt x="26949" y="274789"/>
                </a:lnTo>
                <a:lnTo>
                  <a:pt x="26664" y="273354"/>
                </a:lnTo>
                <a:lnTo>
                  <a:pt x="26593" y="76415"/>
                </a:lnTo>
                <a:lnTo>
                  <a:pt x="33769" y="69240"/>
                </a:lnTo>
                <a:lnTo>
                  <a:pt x="129336" y="69240"/>
                </a:lnTo>
                <a:lnTo>
                  <a:pt x="129336" y="109410"/>
                </a:lnTo>
                <a:lnTo>
                  <a:pt x="51739" y="109410"/>
                </a:lnTo>
                <a:lnTo>
                  <a:pt x="51739" y="132016"/>
                </a:lnTo>
                <a:lnTo>
                  <a:pt x="129336" y="132016"/>
                </a:lnTo>
                <a:lnTo>
                  <a:pt x="129336" y="148158"/>
                </a:lnTo>
                <a:lnTo>
                  <a:pt x="51739" y="148158"/>
                </a:lnTo>
                <a:lnTo>
                  <a:pt x="51739" y="171119"/>
                </a:lnTo>
                <a:lnTo>
                  <a:pt x="129336" y="171119"/>
                </a:lnTo>
                <a:lnTo>
                  <a:pt x="129336" y="188328"/>
                </a:lnTo>
                <a:lnTo>
                  <a:pt x="51739" y="188328"/>
                </a:lnTo>
                <a:lnTo>
                  <a:pt x="51739" y="211289"/>
                </a:lnTo>
                <a:lnTo>
                  <a:pt x="129336" y="211289"/>
                </a:lnTo>
                <a:lnTo>
                  <a:pt x="129336" y="270484"/>
                </a:lnTo>
                <a:lnTo>
                  <a:pt x="130060" y="273354"/>
                </a:lnTo>
                <a:lnTo>
                  <a:pt x="131140" y="276225"/>
                </a:lnTo>
                <a:close/>
              </a:path>
              <a:path w="452754" h="309244">
                <a:moveTo>
                  <a:pt x="427532" y="276225"/>
                </a:moveTo>
                <a:lnTo>
                  <a:pt x="321551" y="276225"/>
                </a:lnTo>
                <a:lnTo>
                  <a:pt x="322618" y="273354"/>
                </a:lnTo>
                <a:lnTo>
                  <a:pt x="323342" y="270484"/>
                </a:lnTo>
                <a:lnTo>
                  <a:pt x="323342" y="69240"/>
                </a:lnTo>
                <a:lnTo>
                  <a:pt x="421055" y="69240"/>
                </a:lnTo>
                <a:lnTo>
                  <a:pt x="428244" y="76415"/>
                </a:lnTo>
                <a:lnTo>
                  <a:pt x="428244" y="109410"/>
                </a:lnTo>
                <a:lnTo>
                  <a:pt x="348843" y="109410"/>
                </a:lnTo>
                <a:lnTo>
                  <a:pt x="348843" y="132016"/>
                </a:lnTo>
                <a:lnTo>
                  <a:pt x="428244" y="132016"/>
                </a:lnTo>
                <a:lnTo>
                  <a:pt x="428244" y="148158"/>
                </a:lnTo>
                <a:lnTo>
                  <a:pt x="348843" y="148158"/>
                </a:lnTo>
                <a:lnTo>
                  <a:pt x="348843" y="171119"/>
                </a:lnTo>
                <a:lnTo>
                  <a:pt x="428244" y="171119"/>
                </a:lnTo>
                <a:lnTo>
                  <a:pt x="428244" y="188328"/>
                </a:lnTo>
                <a:lnTo>
                  <a:pt x="348843" y="188328"/>
                </a:lnTo>
                <a:lnTo>
                  <a:pt x="348843" y="211289"/>
                </a:lnTo>
                <a:lnTo>
                  <a:pt x="428244" y="211289"/>
                </a:lnTo>
                <a:lnTo>
                  <a:pt x="428173" y="273354"/>
                </a:lnTo>
                <a:lnTo>
                  <a:pt x="427888" y="274789"/>
                </a:lnTo>
                <a:lnTo>
                  <a:pt x="427532" y="276225"/>
                </a:lnTo>
                <a:close/>
              </a:path>
              <a:path w="452754" h="309244">
                <a:moveTo>
                  <a:pt x="240347" y="99009"/>
                </a:moveTo>
                <a:lnTo>
                  <a:pt x="212331" y="99009"/>
                </a:lnTo>
                <a:lnTo>
                  <a:pt x="212331" y="77482"/>
                </a:lnTo>
                <a:lnTo>
                  <a:pt x="240347" y="77482"/>
                </a:lnTo>
                <a:lnTo>
                  <a:pt x="240347" y="99009"/>
                </a:lnTo>
                <a:close/>
              </a:path>
              <a:path w="452754" h="309244">
                <a:moveTo>
                  <a:pt x="87299" y="132016"/>
                </a:moveTo>
                <a:lnTo>
                  <a:pt x="74726" y="132016"/>
                </a:lnTo>
                <a:lnTo>
                  <a:pt x="74726" y="109410"/>
                </a:lnTo>
                <a:lnTo>
                  <a:pt x="87299" y="109410"/>
                </a:lnTo>
                <a:lnTo>
                  <a:pt x="87299" y="132016"/>
                </a:lnTo>
                <a:close/>
              </a:path>
              <a:path w="452754" h="309244">
                <a:moveTo>
                  <a:pt x="129336" y="132016"/>
                </a:moveTo>
                <a:lnTo>
                  <a:pt x="110299" y="132016"/>
                </a:lnTo>
                <a:lnTo>
                  <a:pt x="110299" y="109410"/>
                </a:lnTo>
                <a:lnTo>
                  <a:pt x="129336" y="109410"/>
                </a:lnTo>
                <a:lnTo>
                  <a:pt x="129336" y="132016"/>
                </a:lnTo>
                <a:close/>
              </a:path>
              <a:path w="452754" h="309244">
                <a:moveTo>
                  <a:pt x="384416" y="132016"/>
                </a:moveTo>
                <a:lnTo>
                  <a:pt x="371843" y="132016"/>
                </a:lnTo>
                <a:lnTo>
                  <a:pt x="371843" y="109410"/>
                </a:lnTo>
                <a:lnTo>
                  <a:pt x="384416" y="109410"/>
                </a:lnTo>
                <a:lnTo>
                  <a:pt x="384416" y="132016"/>
                </a:lnTo>
                <a:close/>
              </a:path>
              <a:path w="452754" h="309244">
                <a:moveTo>
                  <a:pt x="428244" y="132016"/>
                </a:moveTo>
                <a:lnTo>
                  <a:pt x="407403" y="132016"/>
                </a:lnTo>
                <a:lnTo>
                  <a:pt x="407403" y="109410"/>
                </a:lnTo>
                <a:lnTo>
                  <a:pt x="428244" y="109410"/>
                </a:lnTo>
                <a:lnTo>
                  <a:pt x="428244" y="132016"/>
                </a:lnTo>
                <a:close/>
              </a:path>
              <a:path w="452754" h="309244">
                <a:moveTo>
                  <a:pt x="87299" y="171119"/>
                </a:moveTo>
                <a:lnTo>
                  <a:pt x="74726" y="171119"/>
                </a:lnTo>
                <a:lnTo>
                  <a:pt x="74726" y="148158"/>
                </a:lnTo>
                <a:lnTo>
                  <a:pt x="87299" y="148158"/>
                </a:lnTo>
                <a:lnTo>
                  <a:pt x="87299" y="171119"/>
                </a:lnTo>
                <a:close/>
              </a:path>
              <a:path w="452754" h="309244">
                <a:moveTo>
                  <a:pt x="129336" y="171119"/>
                </a:moveTo>
                <a:lnTo>
                  <a:pt x="110299" y="171119"/>
                </a:lnTo>
                <a:lnTo>
                  <a:pt x="110299" y="148158"/>
                </a:lnTo>
                <a:lnTo>
                  <a:pt x="129336" y="148158"/>
                </a:lnTo>
                <a:lnTo>
                  <a:pt x="129336" y="171119"/>
                </a:lnTo>
                <a:close/>
              </a:path>
              <a:path w="452754" h="309244">
                <a:moveTo>
                  <a:pt x="384416" y="171119"/>
                </a:moveTo>
                <a:lnTo>
                  <a:pt x="371843" y="171119"/>
                </a:lnTo>
                <a:lnTo>
                  <a:pt x="371843" y="148158"/>
                </a:lnTo>
                <a:lnTo>
                  <a:pt x="384416" y="148158"/>
                </a:lnTo>
                <a:lnTo>
                  <a:pt x="384416" y="171119"/>
                </a:lnTo>
                <a:close/>
              </a:path>
              <a:path w="452754" h="309244">
                <a:moveTo>
                  <a:pt x="428244" y="171119"/>
                </a:moveTo>
                <a:lnTo>
                  <a:pt x="407403" y="171119"/>
                </a:lnTo>
                <a:lnTo>
                  <a:pt x="407403" y="148158"/>
                </a:lnTo>
                <a:lnTo>
                  <a:pt x="428244" y="148158"/>
                </a:lnTo>
                <a:lnTo>
                  <a:pt x="428244" y="171119"/>
                </a:lnTo>
                <a:close/>
              </a:path>
              <a:path w="452754" h="309244">
                <a:moveTo>
                  <a:pt x="87299" y="211289"/>
                </a:moveTo>
                <a:lnTo>
                  <a:pt x="74726" y="211289"/>
                </a:lnTo>
                <a:lnTo>
                  <a:pt x="74726" y="188328"/>
                </a:lnTo>
                <a:lnTo>
                  <a:pt x="87299" y="188328"/>
                </a:lnTo>
                <a:lnTo>
                  <a:pt x="87299" y="211289"/>
                </a:lnTo>
                <a:close/>
              </a:path>
              <a:path w="452754" h="309244">
                <a:moveTo>
                  <a:pt x="129336" y="211289"/>
                </a:moveTo>
                <a:lnTo>
                  <a:pt x="110299" y="211289"/>
                </a:lnTo>
                <a:lnTo>
                  <a:pt x="110299" y="188328"/>
                </a:lnTo>
                <a:lnTo>
                  <a:pt x="129336" y="188328"/>
                </a:lnTo>
                <a:lnTo>
                  <a:pt x="129336" y="211289"/>
                </a:lnTo>
                <a:close/>
              </a:path>
              <a:path w="452754" h="309244">
                <a:moveTo>
                  <a:pt x="384416" y="211289"/>
                </a:moveTo>
                <a:lnTo>
                  <a:pt x="371843" y="211289"/>
                </a:lnTo>
                <a:lnTo>
                  <a:pt x="371843" y="188328"/>
                </a:lnTo>
                <a:lnTo>
                  <a:pt x="384416" y="188328"/>
                </a:lnTo>
                <a:lnTo>
                  <a:pt x="384416" y="211289"/>
                </a:lnTo>
                <a:close/>
              </a:path>
              <a:path w="452754" h="309244">
                <a:moveTo>
                  <a:pt x="428244" y="211289"/>
                </a:moveTo>
                <a:lnTo>
                  <a:pt x="407403" y="211289"/>
                </a:lnTo>
                <a:lnTo>
                  <a:pt x="407403" y="188328"/>
                </a:lnTo>
                <a:lnTo>
                  <a:pt x="428244" y="188328"/>
                </a:lnTo>
                <a:lnTo>
                  <a:pt x="428244" y="211289"/>
                </a:lnTo>
                <a:close/>
              </a:path>
              <a:path w="452754" h="309244">
                <a:moveTo>
                  <a:pt x="311669" y="275145"/>
                </a:moveTo>
                <a:lnTo>
                  <a:pt x="261912" y="275145"/>
                </a:lnTo>
                <a:lnTo>
                  <a:pt x="261912" y="191566"/>
                </a:lnTo>
                <a:lnTo>
                  <a:pt x="312204" y="191566"/>
                </a:lnTo>
                <a:lnTo>
                  <a:pt x="312133" y="273354"/>
                </a:lnTo>
                <a:lnTo>
                  <a:pt x="311848" y="274789"/>
                </a:lnTo>
                <a:lnTo>
                  <a:pt x="311669" y="275145"/>
                </a:lnTo>
                <a:close/>
              </a:path>
              <a:path w="452754" h="309244">
                <a:moveTo>
                  <a:pt x="452678" y="309219"/>
                </a:moveTo>
                <a:lnTo>
                  <a:pt x="0" y="309219"/>
                </a:lnTo>
                <a:lnTo>
                  <a:pt x="0" y="276225"/>
                </a:lnTo>
                <a:lnTo>
                  <a:pt x="452678" y="276225"/>
                </a:lnTo>
                <a:lnTo>
                  <a:pt x="452678" y="309219"/>
                </a:lnTo>
                <a:close/>
              </a:path>
            </a:pathLst>
          </a:custGeom>
          <a:solidFill>
            <a:schemeClr val="bg1"/>
          </a:solidFill>
          <a:effectLst>
            <a:outerShdw blurRad="127000" sx="102000" sy="102000" algn="ctr" rotWithShape="0">
              <a:schemeClr val="accent3">
                <a:lumMod val="50000"/>
                <a:alpha val="40000"/>
              </a:schemeClr>
            </a:outerShdw>
          </a:effectLst>
        </p:spPr>
        <p:txBody>
          <a:bodyPr wrap="square" lIns="0" tIns="0" rIns="0" bIns="0" rtlCol="0"/>
          <a:lstStyle/>
          <a:p>
            <a:endParaRPr dirty="0"/>
          </a:p>
        </p:txBody>
      </p:sp>
      <p:sp>
        <p:nvSpPr>
          <p:cNvPr id="349" name="object 6"/>
          <p:cNvSpPr/>
          <p:nvPr/>
        </p:nvSpPr>
        <p:spPr>
          <a:xfrm>
            <a:off x="3442981" y="2093573"/>
            <a:ext cx="408516" cy="279028"/>
          </a:xfrm>
          <a:custGeom>
            <a:avLst/>
            <a:gdLst/>
            <a:ahLst/>
            <a:cxnLst/>
            <a:rect l="l" t="t" r="r" b="b"/>
            <a:pathLst>
              <a:path w="452754" h="309244">
                <a:moveTo>
                  <a:pt x="311124" y="276225"/>
                </a:moveTo>
                <a:lnTo>
                  <a:pt x="141554" y="276225"/>
                </a:lnTo>
                <a:lnTo>
                  <a:pt x="140830" y="274789"/>
                </a:lnTo>
                <a:lnTo>
                  <a:pt x="140545" y="273354"/>
                </a:lnTo>
                <a:lnTo>
                  <a:pt x="140474" y="7175"/>
                </a:lnTo>
                <a:lnTo>
                  <a:pt x="147662" y="0"/>
                </a:lnTo>
                <a:lnTo>
                  <a:pt x="305015" y="0"/>
                </a:lnTo>
                <a:lnTo>
                  <a:pt x="312204" y="7175"/>
                </a:lnTo>
                <a:lnTo>
                  <a:pt x="226339" y="7175"/>
                </a:lnTo>
                <a:lnTo>
                  <a:pt x="204341" y="11586"/>
                </a:lnTo>
                <a:lnTo>
                  <a:pt x="186418" y="23631"/>
                </a:lnTo>
                <a:lnTo>
                  <a:pt x="174356" y="41529"/>
                </a:lnTo>
                <a:lnTo>
                  <a:pt x="169938" y="63500"/>
                </a:lnTo>
                <a:lnTo>
                  <a:pt x="174356" y="85312"/>
                </a:lnTo>
                <a:lnTo>
                  <a:pt x="186418" y="103224"/>
                </a:lnTo>
                <a:lnTo>
                  <a:pt x="204341" y="115351"/>
                </a:lnTo>
                <a:lnTo>
                  <a:pt x="226339" y="119811"/>
                </a:lnTo>
                <a:lnTo>
                  <a:pt x="312204" y="119811"/>
                </a:lnTo>
                <a:lnTo>
                  <a:pt x="312204" y="191566"/>
                </a:lnTo>
                <a:lnTo>
                  <a:pt x="194729" y="191566"/>
                </a:lnTo>
                <a:lnTo>
                  <a:pt x="194729" y="275145"/>
                </a:lnTo>
                <a:lnTo>
                  <a:pt x="311669" y="275145"/>
                </a:lnTo>
                <a:lnTo>
                  <a:pt x="311124" y="276225"/>
                </a:lnTo>
                <a:close/>
              </a:path>
              <a:path w="452754" h="309244">
                <a:moveTo>
                  <a:pt x="312204" y="119811"/>
                </a:moveTo>
                <a:lnTo>
                  <a:pt x="226339" y="119811"/>
                </a:lnTo>
                <a:lnTo>
                  <a:pt x="248337" y="115351"/>
                </a:lnTo>
                <a:lnTo>
                  <a:pt x="266260" y="103224"/>
                </a:lnTo>
                <a:lnTo>
                  <a:pt x="278322" y="85312"/>
                </a:lnTo>
                <a:lnTo>
                  <a:pt x="282740" y="63500"/>
                </a:lnTo>
                <a:lnTo>
                  <a:pt x="278322" y="41529"/>
                </a:lnTo>
                <a:lnTo>
                  <a:pt x="266260" y="23631"/>
                </a:lnTo>
                <a:lnTo>
                  <a:pt x="248337" y="11586"/>
                </a:lnTo>
                <a:lnTo>
                  <a:pt x="226339" y="7175"/>
                </a:lnTo>
                <a:lnTo>
                  <a:pt x="312204" y="7175"/>
                </a:lnTo>
                <a:lnTo>
                  <a:pt x="312204" y="119811"/>
                </a:lnTo>
                <a:close/>
              </a:path>
              <a:path w="452754" h="309244">
                <a:moveTo>
                  <a:pt x="240347" y="49504"/>
                </a:moveTo>
                <a:lnTo>
                  <a:pt x="212331" y="49504"/>
                </a:lnTo>
                <a:lnTo>
                  <a:pt x="212331" y="27978"/>
                </a:lnTo>
                <a:lnTo>
                  <a:pt x="240347" y="27978"/>
                </a:lnTo>
                <a:lnTo>
                  <a:pt x="240347" y="49504"/>
                </a:lnTo>
                <a:close/>
              </a:path>
              <a:path w="452754" h="309244">
                <a:moveTo>
                  <a:pt x="261912" y="77482"/>
                </a:moveTo>
                <a:lnTo>
                  <a:pt x="190766" y="77482"/>
                </a:lnTo>
                <a:lnTo>
                  <a:pt x="190766" y="49504"/>
                </a:lnTo>
                <a:lnTo>
                  <a:pt x="261912" y="49504"/>
                </a:lnTo>
                <a:lnTo>
                  <a:pt x="261912" y="77482"/>
                </a:lnTo>
                <a:close/>
              </a:path>
              <a:path w="452754" h="309244">
                <a:moveTo>
                  <a:pt x="131140" y="276225"/>
                </a:moveTo>
                <a:lnTo>
                  <a:pt x="27304" y="276225"/>
                </a:lnTo>
                <a:lnTo>
                  <a:pt x="26949" y="274789"/>
                </a:lnTo>
                <a:lnTo>
                  <a:pt x="26664" y="273354"/>
                </a:lnTo>
                <a:lnTo>
                  <a:pt x="26593" y="76415"/>
                </a:lnTo>
                <a:lnTo>
                  <a:pt x="33769" y="69240"/>
                </a:lnTo>
                <a:lnTo>
                  <a:pt x="129336" y="69240"/>
                </a:lnTo>
                <a:lnTo>
                  <a:pt x="129336" y="109410"/>
                </a:lnTo>
                <a:lnTo>
                  <a:pt x="51739" y="109410"/>
                </a:lnTo>
                <a:lnTo>
                  <a:pt x="51739" y="132016"/>
                </a:lnTo>
                <a:lnTo>
                  <a:pt x="129336" y="132016"/>
                </a:lnTo>
                <a:lnTo>
                  <a:pt x="129336" y="148158"/>
                </a:lnTo>
                <a:lnTo>
                  <a:pt x="51739" y="148158"/>
                </a:lnTo>
                <a:lnTo>
                  <a:pt x="51739" y="171119"/>
                </a:lnTo>
                <a:lnTo>
                  <a:pt x="129336" y="171119"/>
                </a:lnTo>
                <a:lnTo>
                  <a:pt x="129336" y="188328"/>
                </a:lnTo>
                <a:lnTo>
                  <a:pt x="51739" y="188328"/>
                </a:lnTo>
                <a:lnTo>
                  <a:pt x="51739" y="211289"/>
                </a:lnTo>
                <a:lnTo>
                  <a:pt x="129336" y="211289"/>
                </a:lnTo>
                <a:lnTo>
                  <a:pt x="129336" y="270484"/>
                </a:lnTo>
                <a:lnTo>
                  <a:pt x="130060" y="273354"/>
                </a:lnTo>
                <a:lnTo>
                  <a:pt x="131140" y="276225"/>
                </a:lnTo>
                <a:close/>
              </a:path>
              <a:path w="452754" h="309244">
                <a:moveTo>
                  <a:pt x="427532" y="276225"/>
                </a:moveTo>
                <a:lnTo>
                  <a:pt x="321551" y="276225"/>
                </a:lnTo>
                <a:lnTo>
                  <a:pt x="322618" y="273354"/>
                </a:lnTo>
                <a:lnTo>
                  <a:pt x="323342" y="270484"/>
                </a:lnTo>
                <a:lnTo>
                  <a:pt x="323342" y="69240"/>
                </a:lnTo>
                <a:lnTo>
                  <a:pt x="421055" y="69240"/>
                </a:lnTo>
                <a:lnTo>
                  <a:pt x="428244" y="76415"/>
                </a:lnTo>
                <a:lnTo>
                  <a:pt x="428244" y="109410"/>
                </a:lnTo>
                <a:lnTo>
                  <a:pt x="348843" y="109410"/>
                </a:lnTo>
                <a:lnTo>
                  <a:pt x="348843" y="132016"/>
                </a:lnTo>
                <a:lnTo>
                  <a:pt x="428244" y="132016"/>
                </a:lnTo>
                <a:lnTo>
                  <a:pt x="428244" y="148158"/>
                </a:lnTo>
                <a:lnTo>
                  <a:pt x="348843" y="148158"/>
                </a:lnTo>
                <a:lnTo>
                  <a:pt x="348843" y="171119"/>
                </a:lnTo>
                <a:lnTo>
                  <a:pt x="428244" y="171119"/>
                </a:lnTo>
                <a:lnTo>
                  <a:pt x="428244" y="188328"/>
                </a:lnTo>
                <a:lnTo>
                  <a:pt x="348843" y="188328"/>
                </a:lnTo>
                <a:lnTo>
                  <a:pt x="348843" y="211289"/>
                </a:lnTo>
                <a:lnTo>
                  <a:pt x="428244" y="211289"/>
                </a:lnTo>
                <a:lnTo>
                  <a:pt x="428173" y="273354"/>
                </a:lnTo>
                <a:lnTo>
                  <a:pt x="427888" y="274789"/>
                </a:lnTo>
                <a:lnTo>
                  <a:pt x="427532" y="276225"/>
                </a:lnTo>
                <a:close/>
              </a:path>
              <a:path w="452754" h="309244">
                <a:moveTo>
                  <a:pt x="240347" y="99009"/>
                </a:moveTo>
                <a:lnTo>
                  <a:pt x="212331" y="99009"/>
                </a:lnTo>
                <a:lnTo>
                  <a:pt x="212331" y="77482"/>
                </a:lnTo>
                <a:lnTo>
                  <a:pt x="240347" y="77482"/>
                </a:lnTo>
                <a:lnTo>
                  <a:pt x="240347" y="99009"/>
                </a:lnTo>
                <a:close/>
              </a:path>
              <a:path w="452754" h="309244">
                <a:moveTo>
                  <a:pt x="87299" y="132016"/>
                </a:moveTo>
                <a:lnTo>
                  <a:pt x="74726" y="132016"/>
                </a:lnTo>
                <a:lnTo>
                  <a:pt x="74726" y="109410"/>
                </a:lnTo>
                <a:lnTo>
                  <a:pt x="87299" y="109410"/>
                </a:lnTo>
                <a:lnTo>
                  <a:pt x="87299" y="132016"/>
                </a:lnTo>
                <a:close/>
              </a:path>
              <a:path w="452754" h="309244">
                <a:moveTo>
                  <a:pt x="129336" y="132016"/>
                </a:moveTo>
                <a:lnTo>
                  <a:pt x="110299" y="132016"/>
                </a:lnTo>
                <a:lnTo>
                  <a:pt x="110299" y="109410"/>
                </a:lnTo>
                <a:lnTo>
                  <a:pt x="129336" y="109410"/>
                </a:lnTo>
                <a:lnTo>
                  <a:pt x="129336" y="132016"/>
                </a:lnTo>
                <a:close/>
              </a:path>
              <a:path w="452754" h="309244">
                <a:moveTo>
                  <a:pt x="384416" y="132016"/>
                </a:moveTo>
                <a:lnTo>
                  <a:pt x="371843" y="132016"/>
                </a:lnTo>
                <a:lnTo>
                  <a:pt x="371843" y="109410"/>
                </a:lnTo>
                <a:lnTo>
                  <a:pt x="384416" y="109410"/>
                </a:lnTo>
                <a:lnTo>
                  <a:pt x="384416" y="132016"/>
                </a:lnTo>
                <a:close/>
              </a:path>
              <a:path w="452754" h="309244">
                <a:moveTo>
                  <a:pt x="428244" y="132016"/>
                </a:moveTo>
                <a:lnTo>
                  <a:pt x="407403" y="132016"/>
                </a:lnTo>
                <a:lnTo>
                  <a:pt x="407403" y="109410"/>
                </a:lnTo>
                <a:lnTo>
                  <a:pt x="428244" y="109410"/>
                </a:lnTo>
                <a:lnTo>
                  <a:pt x="428244" y="132016"/>
                </a:lnTo>
                <a:close/>
              </a:path>
              <a:path w="452754" h="309244">
                <a:moveTo>
                  <a:pt x="87299" y="171119"/>
                </a:moveTo>
                <a:lnTo>
                  <a:pt x="74726" y="171119"/>
                </a:lnTo>
                <a:lnTo>
                  <a:pt x="74726" y="148158"/>
                </a:lnTo>
                <a:lnTo>
                  <a:pt x="87299" y="148158"/>
                </a:lnTo>
                <a:lnTo>
                  <a:pt x="87299" y="171119"/>
                </a:lnTo>
                <a:close/>
              </a:path>
              <a:path w="452754" h="309244">
                <a:moveTo>
                  <a:pt x="129336" y="171119"/>
                </a:moveTo>
                <a:lnTo>
                  <a:pt x="110299" y="171119"/>
                </a:lnTo>
                <a:lnTo>
                  <a:pt x="110299" y="148158"/>
                </a:lnTo>
                <a:lnTo>
                  <a:pt x="129336" y="148158"/>
                </a:lnTo>
                <a:lnTo>
                  <a:pt x="129336" y="171119"/>
                </a:lnTo>
                <a:close/>
              </a:path>
              <a:path w="452754" h="309244">
                <a:moveTo>
                  <a:pt x="384416" y="171119"/>
                </a:moveTo>
                <a:lnTo>
                  <a:pt x="371843" y="171119"/>
                </a:lnTo>
                <a:lnTo>
                  <a:pt x="371843" y="148158"/>
                </a:lnTo>
                <a:lnTo>
                  <a:pt x="384416" y="148158"/>
                </a:lnTo>
                <a:lnTo>
                  <a:pt x="384416" y="171119"/>
                </a:lnTo>
                <a:close/>
              </a:path>
              <a:path w="452754" h="309244">
                <a:moveTo>
                  <a:pt x="428244" y="171119"/>
                </a:moveTo>
                <a:lnTo>
                  <a:pt x="407403" y="171119"/>
                </a:lnTo>
                <a:lnTo>
                  <a:pt x="407403" y="148158"/>
                </a:lnTo>
                <a:lnTo>
                  <a:pt x="428244" y="148158"/>
                </a:lnTo>
                <a:lnTo>
                  <a:pt x="428244" y="171119"/>
                </a:lnTo>
                <a:close/>
              </a:path>
              <a:path w="452754" h="309244">
                <a:moveTo>
                  <a:pt x="87299" y="211289"/>
                </a:moveTo>
                <a:lnTo>
                  <a:pt x="74726" y="211289"/>
                </a:lnTo>
                <a:lnTo>
                  <a:pt x="74726" y="188328"/>
                </a:lnTo>
                <a:lnTo>
                  <a:pt x="87299" y="188328"/>
                </a:lnTo>
                <a:lnTo>
                  <a:pt x="87299" y="211289"/>
                </a:lnTo>
                <a:close/>
              </a:path>
              <a:path w="452754" h="309244">
                <a:moveTo>
                  <a:pt x="129336" y="211289"/>
                </a:moveTo>
                <a:lnTo>
                  <a:pt x="110299" y="211289"/>
                </a:lnTo>
                <a:lnTo>
                  <a:pt x="110299" y="188328"/>
                </a:lnTo>
                <a:lnTo>
                  <a:pt x="129336" y="188328"/>
                </a:lnTo>
                <a:lnTo>
                  <a:pt x="129336" y="211289"/>
                </a:lnTo>
                <a:close/>
              </a:path>
              <a:path w="452754" h="309244">
                <a:moveTo>
                  <a:pt x="384416" y="211289"/>
                </a:moveTo>
                <a:lnTo>
                  <a:pt x="371843" y="211289"/>
                </a:lnTo>
                <a:lnTo>
                  <a:pt x="371843" y="188328"/>
                </a:lnTo>
                <a:lnTo>
                  <a:pt x="384416" y="188328"/>
                </a:lnTo>
                <a:lnTo>
                  <a:pt x="384416" y="211289"/>
                </a:lnTo>
                <a:close/>
              </a:path>
              <a:path w="452754" h="309244">
                <a:moveTo>
                  <a:pt x="428244" y="211289"/>
                </a:moveTo>
                <a:lnTo>
                  <a:pt x="407403" y="211289"/>
                </a:lnTo>
                <a:lnTo>
                  <a:pt x="407403" y="188328"/>
                </a:lnTo>
                <a:lnTo>
                  <a:pt x="428244" y="188328"/>
                </a:lnTo>
                <a:lnTo>
                  <a:pt x="428244" y="211289"/>
                </a:lnTo>
                <a:close/>
              </a:path>
              <a:path w="452754" h="309244">
                <a:moveTo>
                  <a:pt x="311669" y="275145"/>
                </a:moveTo>
                <a:lnTo>
                  <a:pt x="261912" y="275145"/>
                </a:lnTo>
                <a:lnTo>
                  <a:pt x="261912" y="191566"/>
                </a:lnTo>
                <a:lnTo>
                  <a:pt x="312204" y="191566"/>
                </a:lnTo>
                <a:lnTo>
                  <a:pt x="312133" y="273354"/>
                </a:lnTo>
                <a:lnTo>
                  <a:pt x="311848" y="274789"/>
                </a:lnTo>
                <a:lnTo>
                  <a:pt x="311669" y="275145"/>
                </a:lnTo>
                <a:close/>
              </a:path>
              <a:path w="452754" h="309244">
                <a:moveTo>
                  <a:pt x="452678" y="309219"/>
                </a:moveTo>
                <a:lnTo>
                  <a:pt x="0" y="309219"/>
                </a:lnTo>
                <a:lnTo>
                  <a:pt x="0" y="276225"/>
                </a:lnTo>
                <a:lnTo>
                  <a:pt x="452678" y="276225"/>
                </a:lnTo>
                <a:lnTo>
                  <a:pt x="452678" y="309219"/>
                </a:lnTo>
                <a:close/>
              </a:path>
            </a:pathLst>
          </a:custGeom>
          <a:solidFill>
            <a:schemeClr val="bg1"/>
          </a:solidFill>
          <a:effectLst>
            <a:outerShdw blurRad="127000" sx="102000" sy="102000" algn="ctr" rotWithShape="0">
              <a:schemeClr val="accent3">
                <a:lumMod val="50000"/>
                <a:alpha val="40000"/>
              </a:schemeClr>
            </a:outerShdw>
          </a:effectLst>
        </p:spPr>
        <p:txBody>
          <a:bodyPr wrap="square" lIns="0" tIns="0" rIns="0" bIns="0" rtlCol="0"/>
          <a:lstStyle/>
          <a:p>
            <a:endParaRPr dirty="0"/>
          </a:p>
        </p:txBody>
      </p:sp>
      <p:pic>
        <p:nvPicPr>
          <p:cNvPr id="3" name="图形 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56069" y="5277582"/>
            <a:ext cx="432002" cy="432000"/>
          </a:xfrm>
          <a:prstGeom prst="rect">
            <a:avLst/>
          </a:prstGeom>
        </p:spPr>
      </p:pic>
      <p:pic>
        <p:nvPicPr>
          <p:cNvPr id="5" name="图形 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306900" y="4469163"/>
            <a:ext cx="372065" cy="372065"/>
          </a:xfrm>
          <a:prstGeom prst="rect">
            <a:avLst/>
          </a:prstGeom>
        </p:spPr>
      </p:pic>
      <p:pic>
        <p:nvPicPr>
          <p:cNvPr id="7" name="图形 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765102" y="5208388"/>
            <a:ext cx="497167" cy="497165"/>
          </a:xfrm>
          <a:prstGeom prst="rect">
            <a:avLst/>
          </a:prstGeom>
        </p:spPr>
      </p:pic>
      <p:pic>
        <p:nvPicPr>
          <p:cNvPr id="9" name="图形 8"/>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39617" y="4454015"/>
            <a:ext cx="372065" cy="372065"/>
          </a:xfrm>
          <a:prstGeom prst="rect">
            <a:avLst/>
          </a:prstGeom>
        </p:spPr>
      </p:pic>
      <p:sp>
        <p:nvSpPr>
          <p:cNvPr id="246" name="文本框 245"/>
          <p:cNvSpPr txBox="1"/>
          <p:nvPr/>
        </p:nvSpPr>
        <p:spPr>
          <a:xfrm>
            <a:off x="4166343" y="5648021"/>
            <a:ext cx="3951290" cy="646331"/>
          </a:xfrm>
          <a:prstGeom prst="rect">
            <a:avLst/>
          </a:prstGeom>
          <a:noFill/>
          <a:ln w="38100">
            <a:noFill/>
          </a:ln>
          <a:effectLst>
            <a:outerShdw blurRad="411480" dist="123444" dir="5400000" sx="108000" sy="108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defPPr>
              <a:defRPr lang="zh-CN"/>
            </a:defPPr>
            <a:lvl1pPr algn="ctr">
              <a:defRPr sz="1945">
                <a:solidFill>
                  <a:schemeClr val="bg1"/>
                </a:solidFill>
                <a:effectLst>
                  <a:outerShdw blurRad="137160" dist="41148" dir="2699997" algn="tl">
                    <a:srgbClr val="000000">
                      <a:alpha val="40000"/>
                    </a:srgbClr>
                  </a:outerShdw>
                </a:effectLst>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400" dirty="0">
                <a:solidFill>
                  <a:schemeClr val="accent1"/>
                </a:solidFill>
                <a:effectLst/>
              </a:rPr>
              <a:t>跨界惠民服务平台</a:t>
            </a:r>
            <a:endParaRPr lang="en-US" altLang="zh-CN" sz="1400" dirty="0">
              <a:solidFill>
                <a:schemeClr val="accent1"/>
              </a:solidFill>
              <a:effectLst/>
            </a:endParaRPr>
          </a:p>
        </p:txBody>
      </p:sp>
      <p:sp>
        <p:nvSpPr>
          <p:cNvPr id="261" name="文本框 260"/>
          <p:cNvSpPr txBox="1"/>
          <p:nvPr/>
        </p:nvSpPr>
        <p:spPr>
          <a:xfrm>
            <a:off x="4826681" y="6030952"/>
            <a:ext cx="261166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Service Platform</a:t>
            </a:r>
            <a:endParaRPr kumimoji="0" lang="en-US" altLang="zh-CN" sz="1200" b="0" i="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 name="矩形 5"/>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220435" y="475734"/>
            <a:ext cx="6193065"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60 </a:t>
            </a:r>
            <a:r>
              <a:rPr lang="zh-CN" altLang="en-US" dirty="0"/>
              <a:t>品牌和营销的区别 对比</a:t>
            </a:r>
            <a:r>
              <a:rPr lang="en-US" altLang="zh-CN" dirty="0"/>
              <a:t>/</a:t>
            </a:r>
            <a:r>
              <a:rPr lang="zh-CN" altLang="en-US" dirty="0"/>
              <a:t>概念解释页</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3" name="矩形: 圆角 2"/>
          <p:cNvSpPr/>
          <p:nvPr/>
        </p:nvSpPr>
        <p:spPr>
          <a:xfrm>
            <a:off x="1857375" y="1323974"/>
            <a:ext cx="2952750" cy="923925"/>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8" name="任意多边形: 形状 7"/>
          <p:cNvSpPr/>
          <p:nvPr/>
        </p:nvSpPr>
        <p:spPr>
          <a:xfrm>
            <a:off x="781050" y="2419348"/>
            <a:ext cx="5095875" cy="1891396"/>
          </a:xfrm>
          <a:custGeom>
            <a:avLst/>
            <a:gdLst>
              <a:gd name="connsiteX0" fmla="*/ 2547938 w 5095875"/>
              <a:gd name="connsiteY0" fmla="*/ 0 h 1866900"/>
              <a:gd name="connsiteX1" fmla="*/ 2713673 w 5095875"/>
              <a:gd name="connsiteY1" fmla="*/ 276225 h 1866900"/>
              <a:gd name="connsiteX2" fmla="*/ 5095875 w 5095875"/>
              <a:gd name="connsiteY2" fmla="*/ 276225 h 1866900"/>
              <a:gd name="connsiteX3" fmla="*/ 5095875 w 5095875"/>
              <a:gd name="connsiteY3" fmla="*/ 1866900 h 1866900"/>
              <a:gd name="connsiteX4" fmla="*/ 0 w 5095875"/>
              <a:gd name="connsiteY4" fmla="*/ 1866900 h 1866900"/>
              <a:gd name="connsiteX5" fmla="*/ 0 w 5095875"/>
              <a:gd name="connsiteY5" fmla="*/ 276225 h 1866900"/>
              <a:gd name="connsiteX6" fmla="*/ 2382203 w 5095875"/>
              <a:gd name="connsiteY6" fmla="*/ 276225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5875" h="1866900">
                <a:moveTo>
                  <a:pt x="2547938" y="0"/>
                </a:moveTo>
                <a:lnTo>
                  <a:pt x="2713673" y="276225"/>
                </a:lnTo>
                <a:lnTo>
                  <a:pt x="5095875" y="276225"/>
                </a:lnTo>
                <a:lnTo>
                  <a:pt x="5095875" y="1866900"/>
                </a:lnTo>
                <a:lnTo>
                  <a:pt x="0" y="1866900"/>
                </a:lnTo>
                <a:lnTo>
                  <a:pt x="0" y="276225"/>
                </a:lnTo>
                <a:lnTo>
                  <a:pt x="2382203" y="276225"/>
                </a:lnTo>
                <a:close/>
              </a:path>
            </a:pathLst>
          </a:cu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矩形: 圆角 11"/>
          <p:cNvSpPr/>
          <p:nvPr/>
        </p:nvSpPr>
        <p:spPr>
          <a:xfrm>
            <a:off x="7353300" y="1323974"/>
            <a:ext cx="2952750" cy="923925"/>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3" name="任意多边形: 形状 12"/>
          <p:cNvSpPr/>
          <p:nvPr/>
        </p:nvSpPr>
        <p:spPr>
          <a:xfrm>
            <a:off x="6305550" y="2419348"/>
            <a:ext cx="5095875" cy="1891396"/>
          </a:xfrm>
          <a:custGeom>
            <a:avLst/>
            <a:gdLst>
              <a:gd name="connsiteX0" fmla="*/ 2547938 w 5095875"/>
              <a:gd name="connsiteY0" fmla="*/ 0 h 1866900"/>
              <a:gd name="connsiteX1" fmla="*/ 2713673 w 5095875"/>
              <a:gd name="connsiteY1" fmla="*/ 276225 h 1866900"/>
              <a:gd name="connsiteX2" fmla="*/ 5095875 w 5095875"/>
              <a:gd name="connsiteY2" fmla="*/ 276225 h 1866900"/>
              <a:gd name="connsiteX3" fmla="*/ 5095875 w 5095875"/>
              <a:gd name="connsiteY3" fmla="*/ 1866900 h 1866900"/>
              <a:gd name="connsiteX4" fmla="*/ 0 w 5095875"/>
              <a:gd name="connsiteY4" fmla="*/ 1866900 h 1866900"/>
              <a:gd name="connsiteX5" fmla="*/ 0 w 5095875"/>
              <a:gd name="connsiteY5" fmla="*/ 276225 h 1866900"/>
              <a:gd name="connsiteX6" fmla="*/ 2382203 w 5095875"/>
              <a:gd name="connsiteY6" fmla="*/ 276225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5875" h="1866900">
                <a:moveTo>
                  <a:pt x="2547938" y="0"/>
                </a:moveTo>
                <a:lnTo>
                  <a:pt x="2713673" y="276225"/>
                </a:lnTo>
                <a:lnTo>
                  <a:pt x="5095875" y="276225"/>
                </a:lnTo>
                <a:lnTo>
                  <a:pt x="5095875" y="1866900"/>
                </a:lnTo>
                <a:lnTo>
                  <a:pt x="0" y="1866900"/>
                </a:lnTo>
                <a:lnTo>
                  <a:pt x="0" y="276225"/>
                </a:lnTo>
                <a:lnTo>
                  <a:pt x="2382203" y="276225"/>
                </a:lnTo>
                <a:close/>
              </a:path>
            </a:pathLst>
          </a:cu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文本框 13"/>
          <p:cNvSpPr txBox="1"/>
          <p:nvPr/>
        </p:nvSpPr>
        <p:spPr>
          <a:xfrm>
            <a:off x="2615292" y="1396030"/>
            <a:ext cx="1436916" cy="461665"/>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2400" dirty="0">
                <a:solidFill>
                  <a:schemeClr val="bg1"/>
                </a:solidFill>
              </a:rPr>
              <a:t>品牌营销</a:t>
            </a:r>
            <a:endParaRPr lang="zh-CN" altLang="en-US" sz="2400" dirty="0">
              <a:solidFill>
                <a:schemeClr val="bg1"/>
              </a:solidFill>
            </a:endParaRPr>
          </a:p>
        </p:txBody>
      </p:sp>
      <p:sp>
        <p:nvSpPr>
          <p:cNvPr id="15" name="文本框 14"/>
          <p:cNvSpPr txBox="1"/>
          <p:nvPr/>
        </p:nvSpPr>
        <p:spPr>
          <a:xfrm>
            <a:off x="2123168" y="1816944"/>
            <a:ext cx="2421164"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en-US" altLang="zh-CN" dirty="0">
                <a:solidFill>
                  <a:schemeClr val="bg1"/>
                </a:solidFill>
                <a:latin typeface="思源黑体 CN Medium" panose="020B0600000000000000" pitchFamily="34" charset="-122"/>
                <a:ea typeface="思源黑体 CN Medium" panose="020B0600000000000000" pitchFamily="34" charset="-122"/>
              </a:rPr>
              <a:t>BRANDING</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
        <p:nvSpPr>
          <p:cNvPr id="18" name="文本框 17"/>
          <p:cNvSpPr txBox="1"/>
          <p:nvPr/>
        </p:nvSpPr>
        <p:spPr>
          <a:xfrm>
            <a:off x="999898" y="2883260"/>
            <a:ext cx="4658178" cy="851130"/>
          </a:xfrm>
          <a:prstGeom prst="rect">
            <a:avLst/>
          </a:prstGeom>
          <a:noFill/>
        </p:spPr>
        <p:txBody>
          <a:bodyPr wrap="square">
            <a:spAutoFit/>
          </a:bodyPr>
          <a:lstStyle/>
          <a:p>
            <a:pPr algn="ctr">
              <a:lnSpc>
                <a:spcPct val="120000"/>
              </a:lnSpc>
            </a:pPr>
            <a:r>
              <a:rPr lang="zh-CN" altLang="en-US" sz="1400" b="0" i="0" dirty="0">
                <a:solidFill>
                  <a:srgbClr val="334155"/>
                </a:solidFill>
                <a:effectLst/>
                <a:latin typeface="system-ui"/>
              </a:rPr>
              <a:t>企业通过品牌名称、标志、口号、形象等元素，将品牌塑造成消费者心中的信任和认可对象，以增强品牌的知名度和影响力，并促进产品销售和企业发展的活动。</a:t>
            </a:r>
            <a:endParaRPr lang="zh-CN" altLang="en-US" sz="1400" dirty="0"/>
          </a:p>
        </p:txBody>
      </p:sp>
      <p:grpSp>
        <p:nvGrpSpPr>
          <p:cNvPr id="27" name="组合 26"/>
          <p:cNvGrpSpPr/>
          <p:nvPr/>
        </p:nvGrpSpPr>
        <p:grpSpPr>
          <a:xfrm>
            <a:off x="1123951" y="3864428"/>
            <a:ext cx="944562" cy="266700"/>
            <a:chOff x="1052513" y="4114800"/>
            <a:chExt cx="944562" cy="266700"/>
          </a:xfrm>
        </p:grpSpPr>
        <p:sp>
          <p:nvSpPr>
            <p:cNvPr id="19" name="矩形: 圆角 18"/>
            <p:cNvSpPr/>
            <p:nvPr/>
          </p:nvSpPr>
          <p:spPr>
            <a:xfrm>
              <a:off x="1052513" y="4114800"/>
              <a:ext cx="944562" cy="266700"/>
            </a:xfrm>
            <a:prstGeom prst="roundRect">
              <a:avLst/>
            </a:prstGeom>
            <a:gradFill flip="none" rotWithShape="1">
              <a:gsLst>
                <a:gs pos="0">
                  <a:schemeClr val="bg1">
                    <a:lumMod val="97000"/>
                    <a:alpha val="99000"/>
                  </a:schemeClr>
                </a:gs>
                <a:gs pos="100000">
                  <a:schemeClr val="bg1"/>
                </a:gs>
                <a:gs pos="46000">
                  <a:schemeClr val="accent1">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089026" y="4129851"/>
              <a:ext cx="871536" cy="241605"/>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信任和认可</a:t>
              </a:r>
              <a:endParaRPr lang="en-US" altLang="zh-CN" sz="1000" dirty="0">
                <a:solidFill>
                  <a:schemeClr val="tx1">
                    <a:lumMod val="75000"/>
                    <a:lumOff val="25000"/>
                  </a:schemeClr>
                </a:solidFill>
                <a:latin typeface="+mn-ea"/>
              </a:endParaRPr>
            </a:p>
          </p:txBody>
        </p:sp>
      </p:grpSp>
      <p:grpSp>
        <p:nvGrpSpPr>
          <p:cNvPr id="28" name="组合 27"/>
          <p:cNvGrpSpPr/>
          <p:nvPr/>
        </p:nvGrpSpPr>
        <p:grpSpPr>
          <a:xfrm>
            <a:off x="2292351" y="3864428"/>
            <a:ext cx="944562" cy="266700"/>
            <a:chOff x="1052513" y="4114800"/>
            <a:chExt cx="944562" cy="266700"/>
          </a:xfrm>
        </p:grpSpPr>
        <p:sp>
          <p:nvSpPr>
            <p:cNvPr id="29" name="矩形: 圆角 28"/>
            <p:cNvSpPr/>
            <p:nvPr/>
          </p:nvSpPr>
          <p:spPr>
            <a:xfrm>
              <a:off x="1052513" y="4114800"/>
              <a:ext cx="944562" cy="266700"/>
            </a:xfrm>
            <a:prstGeom prst="roundRect">
              <a:avLst/>
            </a:prstGeom>
            <a:gradFill flip="none" rotWithShape="1">
              <a:gsLst>
                <a:gs pos="0">
                  <a:schemeClr val="bg1">
                    <a:lumMod val="97000"/>
                    <a:alpha val="99000"/>
                  </a:schemeClr>
                </a:gs>
                <a:gs pos="100000">
                  <a:schemeClr val="bg1"/>
                </a:gs>
                <a:gs pos="46000">
                  <a:schemeClr val="accent1">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166937" y="4129851"/>
              <a:ext cx="715714" cy="241605"/>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知名度</a:t>
              </a:r>
              <a:endParaRPr lang="en-US" altLang="zh-CN" sz="1000" dirty="0">
                <a:solidFill>
                  <a:schemeClr val="tx1">
                    <a:lumMod val="75000"/>
                    <a:lumOff val="25000"/>
                  </a:schemeClr>
                </a:solidFill>
                <a:latin typeface="+mn-ea"/>
              </a:endParaRPr>
            </a:p>
          </p:txBody>
        </p:sp>
      </p:grpSp>
      <p:grpSp>
        <p:nvGrpSpPr>
          <p:cNvPr id="32" name="组合 31"/>
          <p:cNvGrpSpPr/>
          <p:nvPr/>
        </p:nvGrpSpPr>
        <p:grpSpPr>
          <a:xfrm>
            <a:off x="3460751" y="3864428"/>
            <a:ext cx="944562" cy="266700"/>
            <a:chOff x="1052513" y="4114800"/>
            <a:chExt cx="944562" cy="266700"/>
          </a:xfrm>
        </p:grpSpPr>
        <p:sp>
          <p:nvSpPr>
            <p:cNvPr id="33" name="矩形: 圆角 32"/>
            <p:cNvSpPr/>
            <p:nvPr/>
          </p:nvSpPr>
          <p:spPr>
            <a:xfrm>
              <a:off x="1052513" y="4114800"/>
              <a:ext cx="944562" cy="266700"/>
            </a:xfrm>
            <a:prstGeom prst="roundRect">
              <a:avLst/>
            </a:prstGeom>
            <a:gradFill flip="none" rotWithShape="1">
              <a:gsLst>
                <a:gs pos="0">
                  <a:schemeClr val="bg1">
                    <a:lumMod val="97000"/>
                    <a:alpha val="99000"/>
                  </a:schemeClr>
                </a:gs>
                <a:gs pos="100000">
                  <a:schemeClr val="bg1"/>
                </a:gs>
                <a:gs pos="46000">
                  <a:schemeClr val="accent1">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1166937" y="4129851"/>
              <a:ext cx="715714" cy="249299"/>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影响力</a:t>
              </a:r>
              <a:endParaRPr lang="en-US" altLang="zh-CN" sz="1000" dirty="0">
                <a:solidFill>
                  <a:schemeClr val="tx1">
                    <a:lumMod val="75000"/>
                    <a:lumOff val="25000"/>
                  </a:schemeClr>
                </a:solidFill>
                <a:latin typeface="+mn-ea"/>
              </a:endParaRPr>
            </a:p>
          </p:txBody>
        </p:sp>
      </p:grpSp>
      <p:grpSp>
        <p:nvGrpSpPr>
          <p:cNvPr id="36" name="组合 35"/>
          <p:cNvGrpSpPr/>
          <p:nvPr/>
        </p:nvGrpSpPr>
        <p:grpSpPr>
          <a:xfrm>
            <a:off x="4629151" y="3864428"/>
            <a:ext cx="944562" cy="266700"/>
            <a:chOff x="1052513" y="4114800"/>
            <a:chExt cx="944562" cy="266700"/>
          </a:xfrm>
        </p:grpSpPr>
        <p:sp>
          <p:nvSpPr>
            <p:cNvPr id="37" name="矩形: 圆角 36"/>
            <p:cNvSpPr/>
            <p:nvPr/>
          </p:nvSpPr>
          <p:spPr>
            <a:xfrm>
              <a:off x="1052513" y="4114800"/>
              <a:ext cx="944562" cy="266700"/>
            </a:xfrm>
            <a:prstGeom prst="roundRect">
              <a:avLst/>
            </a:prstGeom>
            <a:gradFill flip="none" rotWithShape="1">
              <a:gsLst>
                <a:gs pos="0">
                  <a:schemeClr val="bg1">
                    <a:lumMod val="97000"/>
                    <a:alpha val="99000"/>
                  </a:schemeClr>
                </a:gs>
                <a:gs pos="100000">
                  <a:schemeClr val="bg1"/>
                </a:gs>
                <a:gs pos="46000">
                  <a:schemeClr val="accent1">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1166937" y="4129851"/>
              <a:ext cx="715714" cy="241605"/>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促进销售</a:t>
              </a:r>
              <a:endParaRPr lang="en-US" altLang="zh-CN" sz="1000" dirty="0">
                <a:solidFill>
                  <a:schemeClr val="tx1">
                    <a:lumMod val="75000"/>
                    <a:lumOff val="25000"/>
                  </a:schemeClr>
                </a:solidFill>
                <a:latin typeface="+mn-ea"/>
              </a:endParaRPr>
            </a:p>
          </p:txBody>
        </p:sp>
      </p:grpSp>
      <p:sp>
        <p:nvSpPr>
          <p:cNvPr id="49" name="文本框 48"/>
          <p:cNvSpPr txBox="1"/>
          <p:nvPr/>
        </p:nvSpPr>
        <p:spPr>
          <a:xfrm>
            <a:off x="6562498" y="2883260"/>
            <a:ext cx="4658178" cy="850682"/>
          </a:xfrm>
          <a:prstGeom prst="rect">
            <a:avLst/>
          </a:prstGeom>
          <a:noFill/>
        </p:spPr>
        <p:txBody>
          <a:bodyPr wrap="square">
            <a:spAutoFit/>
          </a:bodyPr>
          <a:lstStyle>
            <a:defPPr>
              <a:defRPr lang="zh-CN"/>
            </a:defPPr>
            <a:lvl1pPr algn="ctr">
              <a:lnSpc>
                <a:spcPct val="120000"/>
              </a:lnSpc>
              <a:defRPr sz="1400" b="0" i="0">
                <a:solidFill>
                  <a:srgbClr val="334155"/>
                </a:solidFill>
                <a:effectLst/>
                <a:latin typeface="system-ui"/>
              </a:defRPr>
            </a:lvl1pPr>
          </a:lstStyle>
          <a:p>
            <a:r>
              <a:rPr lang="zh-CN" altLang="en-US" dirty="0"/>
              <a:t>企业通过市场调研、产品开发、定价、渠道建设、广告宣传等手段，针对目标市场实施的一系列策略和活动，以满足消费者需求，促进产品销售和企业发展的活动。</a:t>
            </a:r>
            <a:endParaRPr lang="zh-CN" altLang="en-US" dirty="0"/>
          </a:p>
        </p:txBody>
      </p:sp>
      <p:grpSp>
        <p:nvGrpSpPr>
          <p:cNvPr id="50" name="组合 49"/>
          <p:cNvGrpSpPr/>
          <p:nvPr/>
        </p:nvGrpSpPr>
        <p:grpSpPr>
          <a:xfrm>
            <a:off x="6686551" y="3864428"/>
            <a:ext cx="944562" cy="266700"/>
            <a:chOff x="1052513" y="4114800"/>
            <a:chExt cx="944562" cy="266700"/>
          </a:xfrm>
        </p:grpSpPr>
        <p:sp>
          <p:nvSpPr>
            <p:cNvPr id="51" name="矩形: 圆角 50"/>
            <p:cNvSpPr/>
            <p:nvPr/>
          </p:nvSpPr>
          <p:spPr>
            <a:xfrm>
              <a:off x="1052513" y="4114800"/>
              <a:ext cx="944562" cy="266700"/>
            </a:xfrm>
            <a:prstGeom prst="roundRect">
              <a:avLst/>
            </a:prstGeom>
            <a:gradFill flip="none" rotWithShape="1">
              <a:gsLst>
                <a:gs pos="0">
                  <a:schemeClr val="bg1">
                    <a:lumMod val="97000"/>
                    <a:alpha val="99000"/>
                  </a:schemeClr>
                </a:gs>
                <a:gs pos="100000">
                  <a:schemeClr val="bg1"/>
                </a:gs>
                <a:gs pos="46000">
                  <a:schemeClr val="accent1">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1166937" y="4129851"/>
              <a:ext cx="715714" cy="241605"/>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转化销售</a:t>
              </a:r>
              <a:endParaRPr lang="en-US" altLang="zh-CN" sz="1000" dirty="0">
                <a:solidFill>
                  <a:schemeClr val="tx1">
                    <a:lumMod val="75000"/>
                    <a:lumOff val="25000"/>
                  </a:schemeClr>
                </a:solidFill>
                <a:latin typeface="+mn-ea"/>
              </a:endParaRPr>
            </a:p>
          </p:txBody>
        </p:sp>
      </p:grpSp>
      <p:grpSp>
        <p:nvGrpSpPr>
          <p:cNvPr id="53" name="组合 52"/>
          <p:cNvGrpSpPr/>
          <p:nvPr/>
        </p:nvGrpSpPr>
        <p:grpSpPr>
          <a:xfrm>
            <a:off x="7800750" y="3864428"/>
            <a:ext cx="1052964" cy="266700"/>
            <a:chOff x="998312" y="4114800"/>
            <a:chExt cx="1052964" cy="266700"/>
          </a:xfrm>
        </p:grpSpPr>
        <p:sp>
          <p:nvSpPr>
            <p:cNvPr id="54" name="矩形: 圆角 53"/>
            <p:cNvSpPr/>
            <p:nvPr/>
          </p:nvSpPr>
          <p:spPr>
            <a:xfrm>
              <a:off x="1052513" y="4114800"/>
              <a:ext cx="944562" cy="266700"/>
            </a:xfrm>
            <a:prstGeom prst="roundRect">
              <a:avLst/>
            </a:prstGeom>
            <a:gradFill flip="none" rotWithShape="1">
              <a:gsLst>
                <a:gs pos="0">
                  <a:schemeClr val="bg1">
                    <a:lumMod val="97000"/>
                    <a:alpha val="99000"/>
                  </a:schemeClr>
                </a:gs>
                <a:gs pos="100000">
                  <a:schemeClr val="bg1"/>
                </a:gs>
                <a:gs pos="46000">
                  <a:schemeClr val="accent1">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998312" y="4129851"/>
              <a:ext cx="1052964" cy="241605"/>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消费者需求</a:t>
              </a:r>
              <a:endParaRPr lang="en-US" altLang="zh-CN" sz="1000" dirty="0">
                <a:solidFill>
                  <a:schemeClr val="tx1">
                    <a:lumMod val="75000"/>
                    <a:lumOff val="25000"/>
                  </a:schemeClr>
                </a:solidFill>
                <a:latin typeface="+mn-ea"/>
              </a:endParaRPr>
            </a:p>
          </p:txBody>
        </p:sp>
      </p:grpSp>
      <p:grpSp>
        <p:nvGrpSpPr>
          <p:cNvPr id="56" name="组合 55"/>
          <p:cNvGrpSpPr/>
          <p:nvPr/>
        </p:nvGrpSpPr>
        <p:grpSpPr>
          <a:xfrm>
            <a:off x="9023351" y="3864428"/>
            <a:ext cx="944562" cy="266700"/>
            <a:chOff x="1052513" y="4114800"/>
            <a:chExt cx="944562" cy="266700"/>
          </a:xfrm>
        </p:grpSpPr>
        <p:sp>
          <p:nvSpPr>
            <p:cNvPr id="57" name="矩形: 圆角 56"/>
            <p:cNvSpPr/>
            <p:nvPr/>
          </p:nvSpPr>
          <p:spPr>
            <a:xfrm>
              <a:off x="1052513" y="4114800"/>
              <a:ext cx="944562" cy="266700"/>
            </a:xfrm>
            <a:prstGeom prst="roundRect">
              <a:avLst/>
            </a:prstGeom>
            <a:gradFill flip="none" rotWithShape="1">
              <a:gsLst>
                <a:gs pos="0">
                  <a:schemeClr val="bg1">
                    <a:lumMod val="97000"/>
                    <a:alpha val="99000"/>
                  </a:schemeClr>
                </a:gs>
                <a:gs pos="100000">
                  <a:schemeClr val="bg1"/>
                </a:gs>
                <a:gs pos="46000">
                  <a:schemeClr val="accent1">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1166937" y="4129851"/>
              <a:ext cx="715714" cy="241605"/>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渠道管理</a:t>
              </a:r>
              <a:endParaRPr lang="en-US" altLang="zh-CN" sz="1000" dirty="0">
                <a:solidFill>
                  <a:schemeClr val="tx1">
                    <a:lumMod val="75000"/>
                    <a:lumOff val="25000"/>
                  </a:schemeClr>
                </a:solidFill>
                <a:latin typeface="+mn-ea"/>
              </a:endParaRPr>
            </a:p>
          </p:txBody>
        </p:sp>
      </p:grpSp>
      <p:grpSp>
        <p:nvGrpSpPr>
          <p:cNvPr id="59" name="组合 58"/>
          <p:cNvGrpSpPr/>
          <p:nvPr/>
        </p:nvGrpSpPr>
        <p:grpSpPr>
          <a:xfrm>
            <a:off x="10191751" y="3864428"/>
            <a:ext cx="944562" cy="266700"/>
            <a:chOff x="1052513" y="4114800"/>
            <a:chExt cx="944562" cy="266700"/>
          </a:xfrm>
        </p:grpSpPr>
        <p:sp>
          <p:nvSpPr>
            <p:cNvPr id="60" name="矩形: 圆角 59"/>
            <p:cNvSpPr/>
            <p:nvPr/>
          </p:nvSpPr>
          <p:spPr>
            <a:xfrm>
              <a:off x="1052513" y="4114800"/>
              <a:ext cx="944562" cy="266700"/>
            </a:xfrm>
            <a:prstGeom prst="roundRect">
              <a:avLst/>
            </a:prstGeom>
            <a:gradFill flip="none" rotWithShape="1">
              <a:gsLst>
                <a:gs pos="0">
                  <a:schemeClr val="bg1">
                    <a:lumMod val="97000"/>
                    <a:alpha val="99000"/>
                  </a:schemeClr>
                </a:gs>
                <a:gs pos="100000">
                  <a:schemeClr val="bg1"/>
                </a:gs>
                <a:gs pos="46000">
                  <a:schemeClr val="accent1">
                    <a:lumMod val="5000"/>
                    <a:lumOff val="95000"/>
                  </a:schemeClr>
                </a:gs>
              </a:gsLst>
              <a:path path="circle">
                <a:fillToRect r="100000" b="100000"/>
              </a:path>
              <a:tileRect l="-100000" t="-100000"/>
            </a:gra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1166937" y="4129851"/>
              <a:ext cx="715714" cy="249299"/>
            </a:xfrm>
            <a:prstGeom prst="rect">
              <a:avLst/>
            </a:prstGeom>
            <a:noFill/>
            <a:effectLst/>
          </p:spPr>
          <p:txBody>
            <a:bodyPr wrap="square" lIns="86868" tIns="43434" rIns="86868" bIns="43434" rtlCol="0">
              <a:spAutoFit/>
            </a:bodyPr>
            <a:lstStyle/>
            <a:p>
              <a:pPr algn="ctr"/>
              <a:r>
                <a:rPr lang="zh-CN" altLang="en-US" sz="1000" dirty="0">
                  <a:solidFill>
                    <a:schemeClr val="tx1">
                      <a:lumMod val="75000"/>
                      <a:lumOff val="25000"/>
                    </a:schemeClr>
                  </a:solidFill>
                  <a:latin typeface="+mn-ea"/>
                </a:rPr>
                <a:t>策略</a:t>
              </a:r>
              <a:endParaRPr lang="en-US" altLang="zh-CN" sz="1000" dirty="0">
                <a:solidFill>
                  <a:schemeClr val="tx1">
                    <a:lumMod val="75000"/>
                    <a:lumOff val="25000"/>
                  </a:schemeClr>
                </a:solidFill>
                <a:latin typeface="+mn-ea"/>
              </a:endParaRPr>
            </a:p>
          </p:txBody>
        </p:sp>
      </p:grpSp>
      <p:sp>
        <p:nvSpPr>
          <p:cNvPr id="62" name="文本框 61"/>
          <p:cNvSpPr txBox="1"/>
          <p:nvPr/>
        </p:nvSpPr>
        <p:spPr>
          <a:xfrm>
            <a:off x="8130267" y="1396030"/>
            <a:ext cx="1436916" cy="461665"/>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2400" dirty="0">
                <a:solidFill>
                  <a:schemeClr val="bg1"/>
                </a:solidFill>
              </a:rPr>
              <a:t>市场营销</a:t>
            </a:r>
            <a:endParaRPr lang="zh-CN" altLang="en-US" sz="2400" dirty="0">
              <a:solidFill>
                <a:schemeClr val="bg1"/>
              </a:solidFill>
            </a:endParaRPr>
          </a:p>
        </p:txBody>
      </p:sp>
      <p:sp>
        <p:nvSpPr>
          <p:cNvPr id="63" name="文本框 62"/>
          <p:cNvSpPr txBox="1"/>
          <p:nvPr/>
        </p:nvSpPr>
        <p:spPr>
          <a:xfrm>
            <a:off x="7638143" y="1816944"/>
            <a:ext cx="2421164"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en-US" altLang="zh-CN" dirty="0">
                <a:solidFill>
                  <a:schemeClr val="bg1"/>
                </a:solidFill>
                <a:latin typeface="思源黑体 CN Medium" panose="020B0600000000000000" pitchFamily="34" charset="-122"/>
                <a:ea typeface="思源黑体 CN Medium" panose="020B0600000000000000" pitchFamily="34" charset="-122"/>
              </a:rPr>
              <a:t>MARKETING</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grpSp>
        <p:nvGrpSpPr>
          <p:cNvPr id="456" name="组合 455"/>
          <p:cNvGrpSpPr/>
          <p:nvPr/>
        </p:nvGrpSpPr>
        <p:grpSpPr>
          <a:xfrm>
            <a:off x="1023937" y="4612451"/>
            <a:ext cx="10144125" cy="1681306"/>
            <a:chOff x="1023937" y="4750336"/>
            <a:chExt cx="10144125" cy="1681306"/>
          </a:xfrm>
        </p:grpSpPr>
        <p:sp>
          <p:nvSpPr>
            <p:cNvPr id="9" name="平行四边形 8"/>
            <p:cNvSpPr/>
            <p:nvPr/>
          </p:nvSpPr>
          <p:spPr>
            <a:xfrm>
              <a:off x="1023937" y="5040085"/>
              <a:ext cx="5343177" cy="908958"/>
            </a:xfrm>
            <a:prstGeom prst="parallelogram">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 name="平行四边形 9"/>
            <p:cNvSpPr/>
            <p:nvPr/>
          </p:nvSpPr>
          <p:spPr>
            <a:xfrm>
              <a:off x="5824885" y="5230585"/>
              <a:ext cx="5343177" cy="908958"/>
            </a:xfrm>
            <a:prstGeom prst="parallelogram">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7" name="文本框 46"/>
            <p:cNvSpPr txBox="1"/>
            <p:nvPr/>
          </p:nvSpPr>
          <p:spPr>
            <a:xfrm>
              <a:off x="1470153" y="5155781"/>
              <a:ext cx="4451676" cy="630301"/>
            </a:xfrm>
            <a:prstGeom prst="rect">
              <a:avLst/>
            </a:prstGeom>
            <a:noFill/>
          </p:spPr>
          <p:txBody>
            <a:bodyPr wrap="square">
              <a:spAutoFit/>
            </a:bodyPr>
            <a:lstStyle/>
            <a:p>
              <a:pPr algn="ctr">
                <a:lnSpc>
                  <a:spcPct val="130000"/>
                </a:lnSpc>
              </a:pPr>
              <a:r>
                <a:rPr lang="zh-CN" altLang="en-US" sz="1400" b="0" i="0" dirty="0">
                  <a:solidFill>
                    <a:schemeClr val="bg1"/>
                  </a:solidFill>
                  <a:effectLst/>
                  <a:latin typeface="system-ui"/>
                </a:rPr>
                <a:t>注重品牌的塑造和提升，提高消费者对企业和产品的好感度和认知度，增加品牌忠诚度，提升企业的整体形象</a:t>
              </a:r>
              <a:endParaRPr lang="zh-CN" altLang="en-US" sz="1400" dirty="0">
                <a:solidFill>
                  <a:schemeClr val="bg1"/>
                </a:solidFill>
              </a:endParaRPr>
            </a:p>
          </p:txBody>
        </p:sp>
        <p:sp>
          <p:nvSpPr>
            <p:cNvPr id="48" name="文本框 47"/>
            <p:cNvSpPr txBox="1"/>
            <p:nvPr/>
          </p:nvSpPr>
          <p:spPr>
            <a:xfrm>
              <a:off x="6167597" y="5390084"/>
              <a:ext cx="4797946" cy="629852"/>
            </a:xfrm>
            <a:prstGeom prst="rect">
              <a:avLst/>
            </a:prstGeom>
            <a:noFill/>
          </p:spPr>
          <p:txBody>
            <a:bodyPr wrap="square">
              <a:spAutoFit/>
            </a:bodyPr>
            <a:lstStyle>
              <a:defPPr>
                <a:defRPr lang="zh-CN"/>
              </a:defPPr>
              <a:lvl1pPr algn="ctr">
                <a:lnSpc>
                  <a:spcPct val="130000"/>
                </a:lnSpc>
                <a:defRPr sz="1400" b="0" i="0">
                  <a:solidFill>
                    <a:schemeClr val="bg1"/>
                  </a:solidFill>
                  <a:effectLst/>
                  <a:latin typeface="system-ui"/>
                </a:defRPr>
              </a:lvl1pPr>
            </a:lstStyle>
            <a:p>
              <a:r>
                <a:rPr lang="zh-CN" altLang="en-US" dirty="0"/>
                <a:t>注重产品的营销和销售，着重在满足消费者需求和提高销售额方面</a:t>
              </a:r>
              <a:endParaRPr lang="zh-CN" altLang="en-US" dirty="0"/>
            </a:p>
          </p:txBody>
        </p:sp>
        <p:sp>
          <p:nvSpPr>
            <p:cNvPr id="450" name="任意多边形: 形状 449"/>
            <p:cNvSpPr/>
            <p:nvPr/>
          </p:nvSpPr>
          <p:spPr>
            <a:xfrm>
              <a:off x="5617029" y="4767943"/>
              <a:ext cx="1226457" cy="377371"/>
            </a:xfrm>
            <a:custGeom>
              <a:avLst/>
              <a:gdLst>
                <a:gd name="connsiteX0" fmla="*/ 0 w 1226457"/>
                <a:gd name="connsiteY0" fmla="*/ 246743 h 486229"/>
                <a:gd name="connsiteX1" fmla="*/ 0 w 1226457"/>
                <a:gd name="connsiteY1" fmla="*/ 0 h 486229"/>
                <a:gd name="connsiteX2" fmla="*/ 1226457 w 1226457"/>
                <a:gd name="connsiteY2" fmla="*/ 0 h 486229"/>
                <a:gd name="connsiteX3" fmla="*/ 1226457 w 1226457"/>
                <a:gd name="connsiteY3" fmla="*/ 486229 h 486229"/>
              </a:gdLst>
              <a:ahLst/>
              <a:cxnLst>
                <a:cxn ang="0">
                  <a:pos x="connsiteX0" y="connsiteY0"/>
                </a:cxn>
                <a:cxn ang="0">
                  <a:pos x="connsiteX1" y="connsiteY1"/>
                </a:cxn>
                <a:cxn ang="0">
                  <a:pos x="connsiteX2" y="connsiteY2"/>
                </a:cxn>
                <a:cxn ang="0">
                  <a:pos x="connsiteX3" y="connsiteY3"/>
                </a:cxn>
              </a:cxnLst>
              <a:rect l="l" t="t" r="r" b="b"/>
              <a:pathLst>
                <a:path w="1226457" h="486229">
                  <a:moveTo>
                    <a:pt x="0" y="246743"/>
                  </a:moveTo>
                  <a:lnTo>
                    <a:pt x="0" y="0"/>
                  </a:lnTo>
                  <a:lnTo>
                    <a:pt x="1226457" y="0"/>
                  </a:lnTo>
                  <a:lnTo>
                    <a:pt x="1226457" y="486229"/>
                  </a:lnTo>
                </a:path>
              </a:pathLst>
            </a:custGeom>
            <a:noFill/>
            <a:ln>
              <a:solidFill>
                <a:schemeClr val="tx1">
                  <a:lumMod val="75000"/>
                  <a:lumOff val="25000"/>
                </a:schemeClr>
              </a:solidFill>
              <a:prstDash val="dash"/>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 name="任意多边形: 形状 452"/>
            <p:cNvSpPr/>
            <p:nvPr/>
          </p:nvSpPr>
          <p:spPr>
            <a:xfrm rot="10800000">
              <a:off x="5617029" y="6054271"/>
              <a:ext cx="1226457" cy="377371"/>
            </a:xfrm>
            <a:custGeom>
              <a:avLst/>
              <a:gdLst>
                <a:gd name="connsiteX0" fmla="*/ 0 w 1226457"/>
                <a:gd name="connsiteY0" fmla="*/ 246743 h 486229"/>
                <a:gd name="connsiteX1" fmla="*/ 0 w 1226457"/>
                <a:gd name="connsiteY1" fmla="*/ 0 h 486229"/>
                <a:gd name="connsiteX2" fmla="*/ 1226457 w 1226457"/>
                <a:gd name="connsiteY2" fmla="*/ 0 h 486229"/>
                <a:gd name="connsiteX3" fmla="*/ 1226457 w 1226457"/>
                <a:gd name="connsiteY3" fmla="*/ 486229 h 486229"/>
              </a:gdLst>
              <a:ahLst/>
              <a:cxnLst>
                <a:cxn ang="0">
                  <a:pos x="connsiteX0" y="connsiteY0"/>
                </a:cxn>
                <a:cxn ang="0">
                  <a:pos x="connsiteX1" y="connsiteY1"/>
                </a:cxn>
                <a:cxn ang="0">
                  <a:pos x="connsiteX2" y="connsiteY2"/>
                </a:cxn>
                <a:cxn ang="0">
                  <a:pos x="connsiteX3" y="connsiteY3"/>
                </a:cxn>
              </a:cxnLst>
              <a:rect l="l" t="t" r="r" b="b"/>
              <a:pathLst>
                <a:path w="1226457" h="486229">
                  <a:moveTo>
                    <a:pt x="0" y="246743"/>
                  </a:moveTo>
                  <a:lnTo>
                    <a:pt x="0" y="0"/>
                  </a:lnTo>
                  <a:lnTo>
                    <a:pt x="1226457" y="0"/>
                  </a:lnTo>
                  <a:lnTo>
                    <a:pt x="1226457" y="486229"/>
                  </a:lnTo>
                </a:path>
              </a:pathLst>
            </a:custGeom>
            <a:noFill/>
            <a:ln>
              <a:solidFill>
                <a:schemeClr val="tx1">
                  <a:lumMod val="75000"/>
                  <a:lumOff val="25000"/>
                </a:schemeClr>
              </a:solidFill>
              <a:prstDash val="dash"/>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 name="文本框 453"/>
            <p:cNvSpPr txBox="1"/>
            <p:nvPr/>
          </p:nvSpPr>
          <p:spPr>
            <a:xfrm>
              <a:off x="6835551" y="4750336"/>
              <a:ext cx="1655306" cy="272382"/>
            </a:xfrm>
            <a:prstGeom prst="rect">
              <a:avLst/>
            </a:prstGeom>
            <a:noFill/>
            <a:effectLst/>
          </p:spPr>
          <p:txBody>
            <a:bodyPr wrap="square" lIns="86868" tIns="43434" rIns="86868" bIns="43434" rtlCol="0">
              <a:spAutoFit/>
            </a:bodyPr>
            <a:lstStyle/>
            <a:p>
              <a:pPr algn="ctr"/>
              <a:r>
                <a:rPr lang="zh-CN" altLang="en-US" sz="1200" dirty="0">
                  <a:solidFill>
                    <a:schemeClr val="tx1">
                      <a:lumMod val="75000"/>
                      <a:lumOff val="25000"/>
                    </a:schemeClr>
                  </a:solidFill>
                  <a:latin typeface="+mn-ea"/>
                </a:rPr>
                <a:t>相互关联、相互促进</a:t>
              </a:r>
              <a:endParaRPr lang="en-US" altLang="zh-CN" sz="1200" dirty="0">
                <a:solidFill>
                  <a:schemeClr val="tx1">
                    <a:lumMod val="75000"/>
                    <a:lumOff val="25000"/>
                  </a:schemeClr>
                </a:solidFill>
                <a:latin typeface="+mn-ea"/>
              </a:endParaRPr>
            </a:p>
          </p:txBody>
        </p:sp>
        <p:sp>
          <p:nvSpPr>
            <p:cNvPr id="455" name="文本框 454"/>
            <p:cNvSpPr txBox="1"/>
            <p:nvPr/>
          </p:nvSpPr>
          <p:spPr>
            <a:xfrm>
              <a:off x="3177952" y="6141357"/>
              <a:ext cx="2656792" cy="272382"/>
            </a:xfrm>
            <a:prstGeom prst="rect">
              <a:avLst/>
            </a:prstGeom>
            <a:noFill/>
            <a:effectLst/>
          </p:spPr>
          <p:txBody>
            <a:bodyPr wrap="square" lIns="86868" tIns="43434" rIns="86868" bIns="43434" rtlCol="0">
              <a:spAutoFit/>
            </a:bodyPr>
            <a:lstStyle/>
            <a:p>
              <a:pPr algn="ctr"/>
              <a:r>
                <a:rPr lang="zh-CN" altLang="en-US" sz="1200" dirty="0">
                  <a:solidFill>
                    <a:schemeClr val="tx1">
                      <a:lumMod val="75000"/>
                      <a:lumOff val="25000"/>
                    </a:schemeClr>
                  </a:solidFill>
                  <a:latin typeface="+mn-ea"/>
                </a:rPr>
                <a:t>品牌为基础，市场为实现途径</a:t>
              </a:r>
              <a:endParaRPr lang="en-US" altLang="zh-CN" sz="1200" dirty="0">
                <a:solidFill>
                  <a:schemeClr val="tx1">
                    <a:lumMod val="75000"/>
                    <a:lumOff val="25000"/>
                  </a:schemeClr>
                </a:solidFill>
                <a:latin typeface="+mn-ea"/>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220435" y="475734"/>
            <a:ext cx="6193065"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61 </a:t>
            </a:r>
            <a:r>
              <a:rPr lang="zh-CN" altLang="en-US" dirty="0"/>
              <a:t>人才画像</a:t>
            </a:r>
            <a:r>
              <a:rPr lang="en-US" altLang="zh-CN" dirty="0"/>
              <a:t>/</a:t>
            </a:r>
            <a:r>
              <a:rPr lang="zh-CN" altLang="en-US" dirty="0"/>
              <a:t>冰山模型</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8" name="任意多边形: 形状 7"/>
          <p:cNvSpPr/>
          <p:nvPr/>
        </p:nvSpPr>
        <p:spPr>
          <a:xfrm>
            <a:off x="768624" y="1175657"/>
            <a:ext cx="3597376" cy="1605971"/>
          </a:xfrm>
          <a:custGeom>
            <a:avLst/>
            <a:gdLst>
              <a:gd name="connsiteX0" fmla="*/ 2032000 w 4267200"/>
              <a:gd name="connsiteY0" fmla="*/ 82550 h 1905000"/>
              <a:gd name="connsiteX1" fmla="*/ 2032000 w 4267200"/>
              <a:gd name="connsiteY1" fmla="*/ 0 h 1905000"/>
              <a:gd name="connsiteX2" fmla="*/ 1384300 w 4267200"/>
              <a:gd name="connsiteY2" fmla="*/ 1149350 h 1905000"/>
              <a:gd name="connsiteX3" fmla="*/ 1047750 w 4267200"/>
              <a:gd name="connsiteY3" fmla="*/ 895350 h 1905000"/>
              <a:gd name="connsiteX4" fmla="*/ 774700 w 4267200"/>
              <a:gd name="connsiteY4" fmla="*/ 1200150 h 1905000"/>
              <a:gd name="connsiteX5" fmla="*/ 546100 w 4267200"/>
              <a:gd name="connsiteY5" fmla="*/ 1282700 h 1905000"/>
              <a:gd name="connsiteX6" fmla="*/ 0 w 4267200"/>
              <a:gd name="connsiteY6" fmla="*/ 1905000 h 1905000"/>
              <a:gd name="connsiteX7" fmla="*/ 4267200 w 4267200"/>
              <a:gd name="connsiteY7" fmla="*/ 1905000 h 1905000"/>
              <a:gd name="connsiteX8" fmla="*/ 3670300 w 4267200"/>
              <a:gd name="connsiteY8" fmla="*/ 1181100 h 1905000"/>
              <a:gd name="connsiteX9" fmla="*/ 3200400 w 4267200"/>
              <a:gd name="connsiteY9" fmla="*/ 908050 h 1905000"/>
              <a:gd name="connsiteX10" fmla="*/ 3086100 w 4267200"/>
              <a:gd name="connsiteY10" fmla="*/ 1022350 h 1905000"/>
              <a:gd name="connsiteX11" fmla="*/ 2349500 w 4267200"/>
              <a:gd name="connsiteY11" fmla="*/ 463550 h 1905000"/>
              <a:gd name="connsiteX12" fmla="*/ 2139950 w 4267200"/>
              <a:gd name="connsiteY12" fmla="*/ 63500 h 1905000"/>
              <a:gd name="connsiteX13" fmla="*/ 2032000 w 4267200"/>
              <a:gd name="connsiteY13" fmla="*/ 82550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7200" h="1905000">
                <a:moveTo>
                  <a:pt x="2032000" y="82550"/>
                </a:moveTo>
                <a:lnTo>
                  <a:pt x="2032000" y="0"/>
                </a:lnTo>
                <a:lnTo>
                  <a:pt x="1384300" y="1149350"/>
                </a:lnTo>
                <a:lnTo>
                  <a:pt x="1047750" y="895350"/>
                </a:lnTo>
                <a:lnTo>
                  <a:pt x="774700" y="1200150"/>
                </a:lnTo>
                <a:lnTo>
                  <a:pt x="546100" y="1282700"/>
                </a:lnTo>
                <a:lnTo>
                  <a:pt x="0" y="1905000"/>
                </a:lnTo>
                <a:lnTo>
                  <a:pt x="4267200" y="1905000"/>
                </a:lnTo>
                <a:lnTo>
                  <a:pt x="3670300" y="1181100"/>
                </a:lnTo>
                <a:lnTo>
                  <a:pt x="3200400" y="908050"/>
                </a:lnTo>
                <a:lnTo>
                  <a:pt x="3086100" y="1022350"/>
                </a:lnTo>
                <a:lnTo>
                  <a:pt x="2349500" y="463550"/>
                </a:lnTo>
                <a:lnTo>
                  <a:pt x="2139950" y="63500"/>
                </a:lnTo>
                <a:lnTo>
                  <a:pt x="2032000" y="82550"/>
                </a:lnTo>
                <a:close/>
              </a:path>
            </a:pathLst>
          </a:custGeom>
          <a:gradFill flip="none" rotWithShape="1">
            <a:gsLst>
              <a:gs pos="0">
                <a:schemeClr val="bg1">
                  <a:lumMod val="100000"/>
                </a:schemeClr>
              </a:gs>
              <a:gs pos="100000">
                <a:schemeClr val="bg1"/>
              </a:gs>
              <a:gs pos="46000">
                <a:schemeClr val="accent1">
                  <a:lumMod val="10000"/>
                  <a:lumOff val="90000"/>
                </a:schemeClr>
              </a:gs>
            </a:gsLst>
            <a:path path="circle">
              <a:fillToRect r="100000" b="100000"/>
            </a:path>
            <a:tileRect l="-100000" t="-100000"/>
          </a:gradFill>
          <a:ln w="190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nvSpPr>
        <p:spPr>
          <a:xfrm>
            <a:off x="757918" y="2804850"/>
            <a:ext cx="3645555" cy="3276182"/>
          </a:xfrm>
          <a:custGeom>
            <a:avLst/>
            <a:gdLst>
              <a:gd name="connsiteX0" fmla="*/ 0 w 4324350"/>
              <a:gd name="connsiteY0" fmla="*/ 6350 h 3886200"/>
              <a:gd name="connsiteX1" fmla="*/ 425450 w 4324350"/>
              <a:gd name="connsiteY1" fmla="*/ 711200 h 3886200"/>
              <a:gd name="connsiteX2" fmla="*/ 527050 w 4324350"/>
              <a:gd name="connsiteY2" fmla="*/ 1092200 h 3886200"/>
              <a:gd name="connsiteX3" fmla="*/ 742950 w 4324350"/>
              <a:gd name="connsiteY3" fmla="*/ 1327150 h 3886200"/>
              <a:gd name="connsiteX4" fmla="*/ 730250 w 4324350"/>
              <a:gd name="connsiteY4" fmla="*/ 1422400 h 3886200"/>
              <a:gd name="connsiteX5" fmla="*/ 1066800 w 4324350"/>
              <a:gd name="connsiteY5" fmla="*/ 1917700 h 3886200"/>
              <a:gd name="connsiteX6" fmla="*/ 1225550 w 4324350"/>
              <a:gd name="connsiteY6" fmla="*/ 2520950 h 3886200"/>
              <a:gd name="connsiteX7" fmla="*/ 1733550 w 4324350"/>
              <a:gd name="connsiteY7" fmla="*/ 3117850 h 3886200"/>
              <a:gd name="connsiteX8" fmla="*/ 2159000 w 4324350"/>
              <a:gd name="connsiteY8" fmla="*/ 3886200 h 3886200"/>
              <a:gd name="connsiteX9" fmla="*/ 2584450 w 4324350"/>
              <a:gd name="connsiteY9" fmla="*/ 3587750 h 3886200"/>
              <a:gd name="connsiteX10" fmla="*/ 2667000 w 4324350"/>
              <a:gd name="connsiteY10" fmla="*/ 3441700 h 3886200"/>
              <a:gd name="connsiteX11" fmla="*/ 2647950 w 4324350"/>
              <a:gd name="connsiteY11" fmla="*/ 3194050 h 3886200"/>
              <a:gd name="connsiteX12" fmla="*/ 3213100 w 4324350"/>
              <a:gd name="connsiteY12" fmla="*/ 2660650 h 3886200"/>
              <a:gd name="connsiteX13" fmla="*/ 3536950 w 4324350"/>
              <a:gd name="connsiteY13" fmla="*/ 1682750 h 3886200"/>
              <a:gd name="connsiteX14" fmla="*/ 3924300 w 4324350"/>
              <a:gd name="connsiteY14" fmla="*/ 825500 h 3886200"/>
              <a:gd name="connsiteX15" fmla="*/ 3962400 w 4324350"/>
              <a:gd name="connsiteY15" fmla="*/ 609600 h 3886200"/>
              <a:gd name="connsiteX16" fmla="*/ 4324350 w 4324350"/>
              <a:gd name="connsiteY16" fmla="*/ 0 h 3886200"/>
              <a:gd name="connsiteX17" fmla="*/ 0 w 4324350"/>
              <a:gd name="connsiteY17" fmla="*/ 635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4350" h="3886200">
                <a:moveTo>
                  <a:pt x="0" y="6350"/>
                </a:moveTo>
                <a:lnTo>
                  <a:pt x="425450" y="711200"/>
                </a:lnTo>
                <a:lnTo>
                  <a:pt x="527050" y="1092200"/>
                </a:lnTo>
                <a:lnTo>
                  <a:pt x="742950" y="1327150"/>
                </a:lnTo>
                <a:lnTo>
                  <a:pt x="730250" y="1422400"/>
                </a:lnTo>
                <a:lnTo>
                  <a:pt x="1066800" y="1917700"/>
                </a:lnTo>
                <a:lnTo>
                  <a:pt x="1225550" y="2520950"/>
                </a:lnTo>
                <a:lnTo>
                  <a:pt x="1733550" y="3117850"/>
                </a:lnTo>
                <a:lnTo>
                  <a:pt x="2159000" y="3886200"/>
                </a:lnTo>
                <a:lnTo>
                  <a:pt x="2584450" y="3587750"/>
                </a:lnTo>
                <a:lnTo>
                  <a:pt x="2667000" y="3441700"/>
                </a:lnTo>
                <a:lnTo>
                  <a:pt x="2647950" y="3194050"/>
                </a:lnTo>
                <a:lnTo>
                  <a:pt x="3213100" y="2660650"/>
                </a:lnTo>
                <a:lnTo>
                  <a:pt x="3536950" y="1682750"/>
                </a:lnTo>
                <a:lnTo>
                  <a:pt x="3924300" y="825500"/>
                </a:lnTo>
                <a:lnTo>
                  <a:pt x="3962400" y="609600"/>
                </a:lnTo>
                <a:lnTo>
                  <a:pt x="4324350" y="0"/>
                </a:lnTo>
                <a:lnTo>
                  <a:pt x="0" y="6350"/>
                </a:ln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12700">
            <a:solidFill>
              <a:schemeClr val="bg1"/>
            </a:solidFill>
            <a:prstDash val="dash"/>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cxnSp>
        <p:nvCxnSpPr>
          <p:cNvPr id="15" name="直接连接符 14"/>
          <p:cNvCxnSpPr/>
          <p:nvPr/>
        </p:nvCxnSpPr>
        <p:spPr>
          <a:xfrm flipH="1">
            <a:off x="4972276" y="2010228"/>
            <a:ext cx="2075089" cy="0"/>
          </a:xfrm>
          <a:prstGeom prst="line">
            <a:avLst/>
          </a:prstGeom>
          <a:ln>
            <a:prstDash val="dash"/>
            <a:tailEnd type="ova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852987" y="1598386"/>
            <a:ext cx="1107996" cy="369332"/>
          </a:xfrm>
          <a:prstGeom prst="rect">
            <a:avLst/>
          </a:prstGeom>
          <a:noFill/>
        </p:spPr>
        <p:txBody>
          <a:bodyPr wrap="none" rtlCol="0">
            <a:spAutoFit/>
          </a:bodyPr>
          <a:lstStyle/>
          <a:p>
            <a:r>
              <a:rPr lang="zh-CN" altLang="en-US" dirty="0">
                <a:solidFill>
                  <a:schemeClr val="accent1"/>
                </a:solidFill>
                <a:latin typeface="+mj-ea"/>
                <a:ea typeface="+mj-ea"/>
              </a:rPr>
              <a:t>显性因素</a:t>
            </a:r>
            <a:endParaRPr lang="zh-CN" altLang="en-US" dirty="0">
              <a:solidFill>
                <a:schemeClr val="accent1"/>
              </a:solidFill>
              <a:latin typeface="+mj-ea"/>
              <a:ea typeface="+mj-ea"/>
            </a:endParaRPr>
          </a:p>
        </p:txBody>
      </p:sp>
      <p:sp>
        <p:nvSpPr>
          <p:cNvPr id="23" name="矩形 22"/>
          <p:cNvSpPr/>
          <p:nvPr/>
        </p:nvSpPr>
        <p:spPr>
          <a:xfrm>
            <a:off x="7301657" y="1608335"/>
            <a:ext cx="4368962" cy="80466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lumMod val="75000"/>
                  <a:lumOff val="25000"/>
                </a:schemeClr>
              </a:solidFill>
              <a:latin typeface="+mj-ea"/>
              <a:ea typeface="+mj-ea"/>
            </a:endParaRPr>
          </a:p>
        </p:txBody>
      </p:sp>
      <p:sp>
        <p:nvSpPr>
          <p:cNvPr id="27" name="文本框 26"/>
          <p:cNvSpPr txBox="1"/>
          <p:nvPr/>
        </p:nvSpPr>
        <p:spPr>
          <a:xfrm>
            <a:off x="7401830" y="1671317"/>
            <a:ext cx="4268788" cy="592598"/>
          </a:xfrm>
          <a:prstGeom prst="rect">
            <a:avLst/>
          </a:prstGeom>
          <a:noFill/>
        </p:spPr>
        <p:txBody>
          <a:bodyPr wrap="square">
            <a:spAutoFit/>
          </a:bodyPr>
          <a:lstStyle/>
          <a:p>
            <a:pPr>
              <a:lnSpc>
                <a:spcPct val="120000"/>
              </a:lnSpc>
            </a:pPr>
            <a:r>
              <a:rPr lang="zh-CN" altLang="en-US" sz="1400" b="0" i="0" dirty="0">
                <a:solidFill>
                  <a:srgbClr val="334155"/>
                </a:solidFill>
                <a:effectLst/>
                <a:latin typeface="system-ui"/>
              </a:rPr>
              <a:t>主要包括：学历、证书</a:t>
            </a:r>
            <a:r>
              <a:rPr lang="zh-CN" altLang="en-US" sz="1400" dirty="0">
                <a:solidFill>
                  <a:srgbClr val="334155"/>
                </a:solidFill>
                <a:latin typeface="system-ui"/>
              </a:rPr>
              <a:t>、</a:t>
            </a:r>
            <a:r>
              <a:rPr lang="zh-CN" altLang="en-US" sz="1400" b="0" i="0" dirty="0">
                <a:solidFill>
                  <a:srgbClr val="334155"/>
                </a:solidFill>
                <a:effectLst/>
                <a:latin typeface="system-ui"/>
              </a:rPr>
              <a:t>从业年限、专业技能、岗位经历、公司履历等</a:t>
            </a:r>
            <a:endParaRPr lang="zh-CN" altLang="en-US" sz="1400" dirty="0"/>
          </a:p>
        </p:txBody>
      </p:sp>
      <p:sp>
        <p:nvSpPr>
          <p:cNvPr id="28" name="文本框 27"/>
          <p:cNvSpPr txBox="1"/>
          <p:nvPr/>
        </p:nvSpPr>
        <p:spPr>
          <a:xfrm>
            <a:off x="4852987" y="2062843"/>
            <a:ext cx="2185214" cy="276999"/>
          </a:xfrm>
          <a:prstGeom prst="rect">
            <a:avLst/>
          </a:prstGeom>
          <a:noFill/>
        </p:spPr>
        <p:txBody>
          <a:bodyPr wrap="none" rtlCol="0">
            <a:spAutoFit/>
          </a:bodyPr>
          <a:lstStyle/>
          <a:p>
            <a:r>
              <a:rPr lang="zh-CN" altLang="en-US" sz="1200" dirty="0">
                <a:latin typeface="+mn-ea"/>
              </a:rPr>
              <a:t>学历、工作年限、从业经验等</a:t>
            </a:r>
            <a:endParaRPr lang="zh-CN" altLang="en-US" sz="1200" dirty="0">
              <a:latin typeface="+mn-ea"/>
            </a:endParaRPr>
          </a:p>
        </p:txBody>
      </p:sp>
      <p:sp>
        <p:nvSpPr>
          <p:cNvPr id="55" name="文本框 54"/>
          <p:cNvSpPr txBox="1"/>
          <p:nvPr/>
        </p:nvSpPr>
        <p:spPr>
          <a:xfrm>
            <a:off x="5838825" y="1681843"/>
            <a:ext cx="800219" cy="276999"/>
          </a:xfrm>
          <a:prstGeom prst="rect">
            <a:avLst/>
          </a:prstGeom>
          <a:noFill/>
        </p:spPr>
        <p:txBody>
          <a:bodyPr wrap="none" rtlCol="0">
            <a:spAutoFit/>
          </a:bodyPr>
          <a:lstStyle/>
          <a:p>
            <a:r>
              <a:rPr lang="zh-CN" altLang="en-US" sz="1200" i="1" dirty="0">
                <a:latin typeface="+mn-ea"/>
              </a:rPr>
              <a:t>外在表现</a:t>
            </a:r>
            <a:endParaRPr lang="zh-CN" altLang="en-US" sz="1200" i="1" dirty="0">
              <a:latin typeface="+mn-ea"/>
            </a:endParaRPr>
          </a:p>
        </p:txBody>
      </p:sp>
      <p:sp>
        <p:nvSpPr>
          <p:cNvPr id="41" name="文本框 40"/>
          <p:cNvSpPr txBox="1"/>
          <p:nvPr/>
        </p:nvSpPr>
        <p:spPr>
          <a:xfrm>
            <a:off x="4457132" y="3322411"/>
            <a:ext cx="1107996" cy="369332"/>
          </a:xfrm>
          <a:prstGeom prst="rect">
            <a:avLst/>
          </a:prstGeom>
          <a:noFill/>
        </p:spPr>
        <p:txBody>
          <a:bodyPr wrap="none" rtlCol="0">
            <a:spAutoFit/>
          </a:bodyPr>
          <a:lstStyle/>
          <a:p>
            <a:r>
              <a:rPr lang="zh-CN" altLang="en-US" dirty="0">
                <a:solidFill>
                  <a:schemeClr val="accent2"/>
                </a:solidFill>
                <a:latin typeface="+mj-ea"/>
                <a:ea typeface="+mj-ea"/>
              </a:rPr>
              <a:t>行为因素</a:t>
            </a:r>
            <a:endParaRPr lang="zh-CN" altLang="en-US" dirty="0">
              <a:solidFill>
                <a:schemeClr val="accent2"/>
              </a:solidFill>
              <a:latin typeface="+mj-ea"/>
              <a:ea typeface="+mj-ea"/>
            </a:endParaRPr>
          </a:p>
        </p:txBody>
      </p:sp>
      <p:sp>
        <p:nvSpPr>
          <p:cNvPr id="43" name="矩形 42"/>
          <p:cNvSpPr/>
          <p:nvPr/>
        </p:nvSpPr>
        <p:spPr>
          <a:xfrm>
            <a:off x="6905802" y="3332359"/>
            <a:ext cx="4368962" cy="769741"/>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lumMod val="75000"/>
                  <a:lumOff val="25000"/>
                </a:schemeClr>
              </a:solidFill>
              <a:latin typeface="+mj-ea"/>
              <a:ea typeface="+mj-ea"/>
            </a:endParaRPr>
          </a:p>
        </p:txBody>
      </p:sp>
      <p:sp>
        <p:nvSpPr>
          <p:cNvPr id="44" name="文本框 43"/>
          <p:cNvSpPr txBox="1"/>
          <p:nvPr/>
        </p:nvSpPr>
        <p:spPr>
          <a:xfrm>
            <a:off x="7005975" y="3395342"/>
            <a:ext cx="4268788" cy="592726"/>
          </a:xfrm>
          <a:prstGeom prst="rect">
            <a:avLst/>
          </a:prstGeom>
          <a:noFill/>
        </p:spPr>
        <p:txBody>
          <a:bodyPr wrap="square">
            <a:spAutoFit/>
          </a:bodyPr>
          <a:lstStyle/>
          <a:p>
            <a:pPr>
              <a:lnSpc>
                <a:spcPct val="120000"/>
              </a:lnSpc>
            </a:pPr>
            <a:r>
              <a:rPr lang="zh-CN" altLang="en-US" sz="1400" dirty="0"/>
              <a:t>主要包括：人才的团队协作能力、创新意识、适应能力、学习能力等</a:t>
            </a:r>
            <a:endParaRPr lang="zh-CN" altLang="en-US" sz="1400" dirty="0"/>
          </a:p>
        </p:txBody>
      </p:sp>
      <p:sp>
        <p:nvSpPr>
          <p:cNvPr id="45" name="文本框 44"/>
          <p:cNvSpPr txBox="1"/>
          <p:nvPr/>
        </p:nvSpPr>
        <p:spPr>
          <a:xfrm>
            <a:off x="4457132" y="3786868"/>
            <a:ext cx="1723549" cy="276999"/>
          </a:xfrm>
          <a:prstGeom prst="rect">
            <a:avLst/>
          </a:prstGeom>
          <a:noFill/>
        </p:spPr>
        <p:txBody>
          <a:bodyPr wrap="none" rtlCol="0">
            <a:spAutoFit/>
          </a:bodyPr>
          <a:lstStyle/>
          <a:p>
            <a:r>
              <a:rPr lang="zh-CN" altLang="en-US" sz="1200" dirty="0">
                <a:latin typeface="+mn-ea"/>
              </a:rPr>
              <a:t>团队协作、适应能力等</a:t>
            </a:r>
            <a:endParaRPr lang="zh-CN" altLang="en-US" sz="1200" dirty="0">
              <a:latin typeface="+mn-ea"/>
            </a:endParaRPr>
          </a:p>
        </p:txBody>
      </p:sp>
      <p:cxnSp>
        <p:nvCxnSpPr>
          <p:cNvPr id="53" name="直接连接符 52"/>
          <p:cNvCxnSpPr/>
          <p:nvPr/>
        </p:nvCxnSpPr>
        <p:spPr>
          <a:xfrm flipH="1">
            <a:off x="4576421" y="3734253"/>
            <a:ext cx="2075089" cy="0"/>
          </a:xfrm>
          <a:prstGeom prst="line">
            <a:avLst/>
          </a:prstGeom>
          <a:ln>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5442970" y="3401109"/>
            <a:ext cx="1261884" cy="276999"/>
          </a:xfrm>
          <a:prstGeom prst="rect">
            <a:avLst/>
          </a:prstGeom>
          <a:noFill/>
        </p:spPr>
        <p:txBody>
          <a:bodyPr wrap="none" rtlCol="0">
            <a:spAutoFit/>
          </a:bodyPr>
          <a:lstStyle/>
          <a:p>
            <a:r>
              <a:rPr lang="zh-CN" altLang="en-US" sz="1200" i="1" dirty="0">
                <a:latin typeface="+mn-ea"/>
              </a:rPr>
              <a:t>态度和行为模式</a:t>
            </a:r>
            <a:endParaRPr lang="zh-CN" altLang="en-US" sz="1200" i="1" dirty="0">
              <a:latin typeface="+mn-ea"/>
            </a:endParaRPr>
          </a:p>
        </p:txBody>
      </p:sp>
      <p:sp>
        <p:nvSpPr>
          <p:cNvPr id="48" name="文本框 47"/>
          <p:cNvSpPr txBox="1"/>
          <p:nvPr/>
        </p:nvSpPr>
        <p:spPr>
          <a:xfrm>
            <a:off x="4061278" y="5046436"/>
            <a:ext cx="1107996" cy="369332"/>
          </a:xfrm>
          <a:prstGeom prst="rect">
            <a:avLst/>
          </a:prstGeom>
          <a:noFill/>
        </p:spPr>
        <p:txBody>
          <a:bodyPr wrap="none" rtlCol="0">
            <a:spAutoFit/>
          </a:bodyPr>
          <a:lstStyle/>
          <a:p>
            <a:r>
              <a:rPr lang="zh-CN" altLang="en-US" dirty="0">
                <a:solidFill>
                  <a:schemeClr val="accent1"/>
                </a:solidFill>
                <a:latin typeface="+mj-ea"/>
                <a:ea typeface="+mj-ea"/>
              </a:rPr>
              <a:t>底层因素</a:t>
            </a:r>
            <a:endParaRPr lang="zh-CN" altLang="en-US" dirty="0">
              <a:solidFill>
                <a:schemeClr val="accent1"/>
              </a:solidFill>
              <a:latin typeface="+mj-ea"/>
              <a:ea typeface="+mj-ea"/>
            </a:endParaRPr>
          </a:p>
        </p:txBody>
      </p:sp>
      <p:sp>
        <p:nvSpPr>
          <p:cNvPr id="49" name="矩形 48"/>
          <p:cNvSpPr/>
          <p:nvPr/>
        </p:nvSpPr>
        <p:spPr>
          <a:xfrm>
            <a:off x="6509948" y="5056384"/>
            <a:ext cx="4368962" cy="756587"/>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lumMod val="75000"/>
                  <a:lumOff val="25000"/>
                </a:schemeClr>
              </a:solidFill>
              <a:latin typeface="+mj-ea"/>
              <a:ea typeface="+mj-ea"/>
            </a:endParaRPr>
          </a:p>
        </p:txBody>
      </p:sp>
      <p:sp>
        <p:nvSpPr>
          <p:cNvPr id="50" name="文本框 49"/>
          <p:cNvSpPr txBox="1"/>
          <p:nvPr/>
        </p:nvSpPr>
        <p:spPr>
          <a:xfrm>
            <a:off x="6610121" y="5119367"/>
            <a:ext cx="4268788" cy="592598"/>
          </a:xfrm>
          <a:prstGeom prst="rect">
            <a:avLst/>
          </a:prstGeom>
          <a:noFill/>
        </p:spPr>
        <p:txBody>
          <a:bodyPr wrap="square">
            <a:spAutoFit/>
          </a:bodyPr>
          <a:lstStyle/>
          <a:p>
            <a:pPr>
              <a:lnSpc>
                <a:spcPct val="120000"/>
              </a:lnSpc>
            </a:pPr>
            <a:r>
              <a:rPr lang="zh-CN" altLang="en-US" sz="1400" b="0" i="0" dirty="0">
                <a:solidFill>
                  <a:srgbClr val="334155"/>
                </a:solidFill>
                <a:effectLst/>
                <a:latin typeface="system-ui"/>
              </a:rPr>
              <a:t>主要包括：人才的驱动力、个性特征，其对于企业、工作、认识的看法</a:t>
            </a:r>
            <a:endParaRPr lang="zh-CN" altLang="en-US" sz="1400" dirty="0"/>
          </a:p>
        </p:txBody>
      </p:sp>
      <p:sp>
        <p:nvSpPr>
          <p:cNvPr id="51" name="文本框 50"/>
          <p:cNvSpPr txBox="1"/>
          <p:nvPr/>
        </p:nvSpPr>
        <p:spPr>
          <a:xfrm>
            <a:off x="4061278" y="5510893"/>
            <a:ext cx="1415772" cy="276999"/>
          </a:xfrm>
          <a:prstGeom prst="rect">
            <a:avLst/>
          </a:prstGeom>
          <a:noFill/>
        </p:spPr>
        <p:txBody>
          <a:bodyPr wrap="none" rtlCol="0">
            <a:spAutoFit/>
          </a:bodyPr>
          <a:lstStyle/>
          <a:p>
            <a:r>
              <a:rPr lang="zh-CN" altLang="en-US" sz="1200" dirty="0">
                <a:latin typeface="+mn-ea"/>
              </a:rPr>
              <a:t>自驱力、个性特征</a:t>
            </a:r>
            <a:endParaRPr lang="zh-CN" altLang="en-US" sz="1200" dirty="0">
              <a:latin typeface="+mn-ea"/>
            </a:endParaRPr>
          </a:p>
        </p:txBody>
      </p:sp>
      <p:cxnSp>
        <p:nvCxnSpPr>
          <p:cNvPr id="54" name="直接连接符 53"/>
          <p:cNvCxnSpPr/>
          <p:nvPr/>
        </p:nvCxnSpPr>
        <p:spPr>
          <a:xfrm flipH="1">
            <a:off x="4180567" y="5453516"/>
            <a:ext cx="2075089" cy="0"/>
          </a:xfrm>
          <a:prstGeom prst="line">
            <a:avLst/>
          </a:prstGeom>
          <a:ln>
            <a:prstDash val="dash"/>
            <a:tailEnd type="oval"/>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5047116" y="5120371"/>
            <a:ext cx="800219" cy="276999"/>
          </a:xfrm>
          <a:prstGeom prst="rect">
            <a:avLst/>
          </a:prstGeom>
          <a:noFill/>
        </p:spPr>
        <p:txBody>
          <a:bodyPr wrap="none" rtlCol="0">
            <a:spAutoFit/>
          </a:bodyPr>
          <a:lstStyle/>
          <a:p>
            <a:r>
              <a:rPr lang="zh-CN" altLang="en-US" sz="1200" i="1" dirty="0">
                <a:latin typeface="+mn-ea"/>
              </a:rPr>
              <a:t>内在素质</a:t>
            </a:r>
            <a:endParaRPr lang="zh-CN" altLang="en-US" sz="1200" i="1" dirty="0">
              <a:latin typeface="+mn-ea"/>
            </a:endParaRPr>
          </a:p>
        </p:txBody>
      </p:sp>
      <p:pic>
        <p:nvPicPr>
          <p:cNvPr id="451" name="图片 450"/>
          <p:cNvPicPr>
            <a:picLocks noChangeAspect="1"/>
          </p:cNvPicPr>
          <p:nvPr/>
        </p:nvPicPr>
        <p:blipFill rotWithShape="1">
          <a:blip r:embed="rId1"/>
          <a:srcRect l="36442" r="36442"/>
          <a:stretch>
            <a:fillRect/>
          </a:stretch>
        </p:blipFill>
        <p:spPr>
          <a:xfrm>
            <a:off x="2185393" y="6171188"/>
            <a:ext cx="855350" cy="26771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圆角 17"/>
          <p:cNvSpPr/>
          <p:nvPr>
            <p:custDataLst>
              <p:tags r:id="rId3"/>
            </p:custDataLst>
          </p:nvPr>
        </p:nvSpPr>
        <p:spPr>
          <a:xfrm>
            <a:off x="649051" y="1799737"/>
            <a:ext cx="5074920" cy="4423410"/>
          </a:xfrm>
          <a:prstGeom prst="roundRect">
            <a:avLst>
              <a:gd name="adj" fmla="val 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w="11430">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1620"/>
          </a:p>
        </p:txBody>
      </p:sp>
      <p:sp>
        <p:nvSpPr>
          <p:cNvPr id="54" name="矩形 53"/>
          <p:cNvSpPr/>
          <p:nvPr/>
        </p:nvSpPr>
        <p:spPr>
          <a:xfrm>
            <a:off x="1480457" y="3258457"/>
            <a:ext cx="3316515" cy="384628"/>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20434" y="475734"/>
            <a:ext cx="11260365"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62 </a:t>
            </a:r>
            <a:r>
              <a:rPr lang="zh-CN" altLang="en-US" dirty="0"/>
              <a:t>数据展示</a:t>
            </a:r>
            <a:r>
              <a:rPr lang="en-US" altLang="zh-CN" dirty="0"/>
              <a:t>/</a:t>
            </a:r>
            <a:r>
              <a:rPr lang="zh-CN" altLang="en-US" dirty="0"/>
              <a:t>调研报告  未来三年内，</a:t>
            </a:r>
            <a:r>
              <a:rPr lang="en-US" altLang="zh-CN" dirty="0"/>
              <a:t>IT</a:t>
            </a:r>
            <a:r>
              <a:rPr lang="zh-CN" altLang="en-US" dirty="0"/>
              <a:t>企业将加大对数字化人才、创新型人才和领导型人才的招聘力度</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11" name="文本框 10"/>
          <p:cNvSpPr txBox="1"/>
          <p:nvPr/>
        </p:nvSpPr>
        <p:spPr>
          <a:xfrm>
            <a:off x="665378" y="2283415"/>
            <a:ext cx="4974295" cy="766044"/>
          </a:xfrm>
          <a:prstGeom prst="rect">
            <a:avLst/>
          </a:prstGeom>
          <a:noFill/>
          <a:effectLst/>
        </p:spPr>
        <p:txBody>
          <a:bodyPr wrap="square" lIns="82296" tIns="41148" rIns="82296" bIns="41148">
            <a:spAutoFit/>
          </a:bodyPr>
          <a:lstStyle/>
          <a:p>
            <a:pPr algn="just">
              <a:lnSpc>
                <a:spcPct val="120000"/>
              </a:lnSpc>
            </a:pPr>
            <a:r>
              <a:rPr lang="en-US" altLang="zh-CN" sz="1260" dirty="0"/>
              <a:t>IT</a:t>
            </a:r>
            <a:r>
              <a:rPr lang="zh-CN" altLang="en-US" sz="1260" dirty="0"/>
              <a:t>企业将继续加大对技术人才的需求，特别是在人工智能、大数据、云计算、区块链等技术领域。数字化转型不仅改变了企业的内部运营，也深刻影响企业的市场营销。</a:t>
            </a:r>
            <a:endParaRPr lang="zh-CN" altLang="en-US" sz="1260" dirty="0"/>
          </a:p>
        </p:txBody>
      </p:sp>
      <p:graphicFrame>
        <p:nvGraphicFramePr>
          <p:cNvPr id="17" name="图表 16"/>
          <p:cNvGraphicFramePr/>
          <p:nvPr/>
        </p:nvGraphicFramePr>
        <p:xfrm>
          <a:off x="695246" y="3500438"/>
          <a:ext cx="4969192" cy="2659209"/>
        </p:xfrm>
        <a:graphic>
          <a:graphicData uri="http://schemas.openxmlformats.org/drawingml/2006/chart">
            <c:chart xmlns:c="http://schemas.openxmlformats.org/drawingml/2006/chart" xmlns:r="http://schemas.openxmlformats.org/officeDocument/2006/relationships" r:id="rId1"/>
          </a:graphicData>
        </a:graphic>
      </p:graphicFrame>
      <p:sp>
        <p:nvSpPr>
          <p:cNvPr id="35" name="任意多边形: 形状 34"/>
          <p:cNvSpPr/>
          <p:nvPr>
            <p:custDataLst>
              <p:tags r:id="rId4"/>
            </p:custDataLst>
          </p:nvPr>
        </p:nvSpPr>
        <p:spPr>
          <a:xfrm>
            <a:off x="646196" y="1425200"/>
            <a:ext cx="5087779" cy="701109"/>
          </a:xfrm>
          <a:custGeom>
            <a:avLst/>
            <a:gdLst>
              <a:gd name="connsiteX0" fmla="*/ 171559 w 5653087"/>
              <a:gd name="connsiteY0" fmla="*/ 0 h 779010"/>
              <a:gd name="connsiteX1" fmla="*/ 5481528 w 5653087"/>
              <a:gd name="connsiteY1" fmla="*/ 0 h 779010"/>
              <a:gd name="connsiteX2" fmla="*/ 5653087 w 5653087"/>
              <a:gd name="connsiteY2" fmla="*/ 171559 h 779010"/>
              <a:gd name="connsiteX3" fmla="*/ 5653087 w 5653087"/>
              <a:gd name="connsiteY3" fmla="*/ 779010 h 779010"/>
              <a:gd name="connsiteX4" fmla="*/ 0 w 5653087"/>
              <a:gd name="connsiteY4" fmla="*/ 779010 h 779010"/>
              <a:gd name="connsiteX5" fmla="*/ 0 w 5653087"/>
              <a:gd name="connsiteY5" fmla="*/ 171559 h 779010"/>
              <a:gd name="connsiteX6" fmla="*/ 171559 w 5653087"/>
              <a:gd name="connsiteY6" fmla="*/ 0 h 77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3087" h="779010">
                <a:moveTo>
                  <a:pt x="171559" y="0"/>
                </a:moveTo>
                <a:lnTo>
                  <a:pt x="5481528" y="0"/>
                </a:lnTo>
                <a:cubicBezTo>
                  <a:pt x="5576277" y="0"/>
                  <a:pt x="5653087" y="76810"/>
                  <a:pt x="5653087" y="171559"/>
                </a:cubicBezTo>
                <a:lnTo>
                  <a:pt x="5653087" y="779010"/>
                </a:lnTo>
                <a:lnTo>
                  <a:pt x="0" y="779010"/>
                </a:lnTo>
                <a:lnTo>
                  <a:pt x="0" y="171559"/>
                </a:lnTo>
                <a:cubicBezTo>
                  <a:pt x="0" y="76810"/>
                  <a:pt x="76810" y="0"/>
                  <a:pt x="171559" y="0"/>
                </a:cubicBezTo>
                <a:close/>
              </a:path>
            </a:pathLst>
          </a:cu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370332" dist="111100"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88879" tIns="44440" rIns="88879" bIns="44440" rtlCol="0" anchor="ctr">
            <a:noAutofit/>
          </a:bodyPr>
          <a:lstStyle/>
          <a:p>
            <a:pPr algn="ctr"/>
            <a:endParaRPr lang="zh-CN" altLang="en-US" sz="1750">
              <a:solidFill>
                <a:schemeClr val="bg1"/>
              </a:solidFill>
              <a:effectLst>
                <a:outerShdw blurRad="123444" dist="37033" dir="2699979" algn="tl">
                  <a:srgbClr val="000000">
                    <a:alpha val="40000"/>
                  </a:srgbClr>
                </a:outerShdw>
              </a:effectLst>
              <a:latin typeface="+mj-ea"/>
              <a:ea typeface="+mj-ea"/>
            </a:endParaRPr>
          </a:p>
        </p:txBody>
      </p:sp>
      <p:sp>
        <p:nvSpPr>
          <p:cNvPr id="10" name="文本框 9"/>
          <p:cNvSpPr txBox="1"/>
          <p:nvPr/>
        </p:nvSpPr>
        <p:spPr>
          <a:xfrm>
            <a:off x="1260488" y="1472090"/>
            <a:ext cx="4323794" cy="596587"/>
          </a:xfrm>
          <a:prstGeom prst="rect">
            <a:avLst/>
          </a:prstGeom>
          <a:noFill/>
          <a:effectLst/>
        </p:spPr>
        <p:txBody>
          <a:bodyPr wrap="square" lIns="82296" tIns="41148" rIns="82296" bIns="41148">
            <a:spAutoFit/>
          </a:bodyPr>
          <a:lstStyle/>
          <a:p>
            <a:pPr algn="just">
              <a:lnSpc>
                <a:spcPct val="120000"/>
              </a:lnSpc>
            </a:pPr>
            <a:r>
              <a:rPr lang="zh-CN" altLang="en-US" sz="1440" dirty="0">
                <a:solidFill>
                  <a:schemeClr val="bg1"/>
                </a:solidFill>
                <a:latin typeface="+mj-ea"/>
                <a:ea typeface="+mj-ea"/>
              </a:rPr>
              <a:t>未来三年内，</a:t>
            </a:r>
            <a:r>
              <a:rPr lang="en-US" altLang="zh-CN" sz="1440" dirty="0">
                <a:solidFill>
                  <a:schemeClr val="bg1"/>
                </a:solidFill>
                <a:latin typeface="+mj-ea"/>
                <a:ea typeface="+mj-ea"/>
              </a:rPr>
              <a:t>IT</a:t>
            </a:r>
            <a:r>
              <a:rPr lang="zh-CN" altLang="en-US" sz="1440" dirty="0">
                <a:solidFill>
                  <a:schemeClr val="bg1"/>
                </a:solidFill>
                <a:latin typeface="+mj-ea"/>
                <a:ea typeface="+mj-ea"/>
              </a:rPr>
              <a:t>企业将加大对数字化人才、创新型人才和领导型人才的招聘力度。</a:t>
            </a:r>
            <a:endParaRPr lang="zh-CN" altLang="en-US" sz="1440" dirty="0">
              <a:solidFill>
                <a:schemeClr val="bg1"/>
              </a:solidFill>
              <a:latin typeface="+mj-ea"/>
              <a:ea typeface="+mj-ea"/>
            </a:endParaRPr>
          </a:p>
        </p:txBody>
      </p:sp>
      <p:pic>
        <p:nvPicPr>
          <p:cNvPr id="45" name="图片 44"/>
          <p:cNvPicPr>
            <a:picLocks noChangeAspect="1"/>
          </p:cNvPicPr>
          <p:nvPr/>
        </p:nvPicPr>
        <p:blipFill rotWithShape="1">
          <a:blip r:embed="rId5"/>
          <a:srcRect l="36442" r="36442"/>
          <a:stretch>
            <a:fillRect/>
          </a:stretch>
        </p:blipFill>
        <p:spPr>
          <a:xfrm>
            <a:off x="2802250" y="6301817"/>
            <a:ext cx="855350" cy="267712"/>
          </a:xfrm>
          <a:prstGeom prst="rect">
            <a:avLst/>
          </a:prstGeom>
        </p:spPr>
      </p:pic>
      <p:grpSp>
        <p:nvGrpSpPr>
          <p:cNvPr id="50" name="组合 49"/>
          <p:cNvGrpSpPr/>
          <p:nvPr/>
        </p:nvGrpSpPr>
        <p:grpSpPr>
          <a:xfrm>
            <a:off x="756479" y="1535112"/>
            <a:ext cx="518706" cy="449897"/>
            <a:chOff x="706715" y="1535112"/>
            <a:chExt cx="518706" cy="449897"/>
          </a:xfrm>
        </p:grpSpPr>
        <p:sp>
          <p:nvSpPr>
            <p:cNvPr id="48" name="椭圆 47"/>
            <p:cNvSpPr/>
            <p:nvPr/>
          </p:nvSpPr>
          <p:spPr>
            <a:xfrm>
              <a:off x="735013" y="1535112"/>
              <a:ext cx="449897" cy="449897"/>
            </a:xfrm>
            <a:prstGeom prst="ellipse">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a:effectLst>
              <a:outerShdw blurRad="1905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accent1"/>
                </a:solidFill>
              </a:endParaRPr>
            </a:p>
          </p:txBody>
        </p:sp>
        <p:sp>
          <p:nvSpPr>
            <p:cNvPr id="49" name="文本框 48"/>
            <p:cNvSpPr txBox="1"/>
            <p:nvPr/>
          </p:nvSpPr>
          <p:spPr>
            <a:xfrm>
              <a:off x="706715" y="1586932"/>
              <a:ext cx="518706"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en-US" altLang="zh-CN" dirty="0"/>
                <a:t>01</a:t>
              </a:r>
              <a:endParaRPr lang="zh-CN" altLang="en-US" dirty="0"/>
            </a:p>
          </p:txBody>
        </p:sp>
      </p:grpSp>
      <p:sp>
        <p:nvSpPr>
          <p:cNvPr id="51" name="文本框 50"/>
          <p:cNvSpPr txBox="1"/>
          <p:nvPr/>
        </p:nvSpPr>
        <p:spPr>
          <a:xfrm>
            <a:off x="665378" y="3299415"/>
            <a:ext cx="4974295" cy="272960"/>
          </a:xfrm>
          <a:prstGeom prst="rect">
            <a:avLst/>
          </a:prstGeom>
          <a:noFill/>
          <a:effectLst/>
        </p:spPr>
        <p:txBody>
          <a:bodyPr wrap="square" lIns="82296" tIns="41148" rIns="82296" bIns="41148">
            <a:spAutoFit/>
          </a:bodyPr>
          <a:lstStyle/>
          <a:p>
            <a:pPr algn="ctr">
              <a:lnSpc>
                <a:spcPct val="120000"/>
              </a:lnSpc>
            </a:pPr>
            <a:r>
              <a:rPr lang="en-US" altLang="zh-CN" sz="1100" dirty="0"/>
              <a:t>2019~2022</a:t>
            </a:r>
            <a:r>
              <a:rPr lang="zh-CN" altLang="en-US" sz="1100" dirty="0"/>
              <a:t>年各行业数字化人才需求数量柱状图</a:t>
            </a:r>
            <a:endParaRPr lang="zh-CN" altLang="en-US" sz="1100" dirty="0"/>
          </a:p>
        </p:txBody>
      </p:sp>
      <p:sp>
        <p:nvSpPr>
          <p:cNvPr id="55" name="矩形: 圆角 54"/>
          <p:cNvSpPr/>
          <p:nvPr>
            <p:custDataLst>
              <p:tags r:id="rId6"/>
            </p:custDataLst>
          </p:nvPr>
        </p:nvSpPr>
        <p:spPr>
          <a:xfrm>
            <a:off x="6440251" y="1799737"/>
            <a:ext cx="5074920" cy="4423410"/>
          </a:xfrm>
          <a:prstGeom prst="roundRect">
            <a:avLst>
              <a:gd name="adj" fmla="val 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w="11430">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1620"/>
          </a:p>
        </p:txBody>
      </p:sp>
      <p:sp>
        <p:nvSpPr>
          <p:cNvPr id="56" name="矩形 55"/>
          <p:cNvSpPr/>
          <p:nvPr/>
        </p:nvSpPr>
        <p:spPr>
          <a:xfrm>
            <a:off x="7271657" y="3258457"/>
            <a:ext cx="3316515" cy="384628"/>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6456578" y="2283415"/>
            <a:ext cx="4974295" cy="533351"/>
          </a:xfrm>
          <a:prstGeom prst="rect">
            <a:avLst/>
          </a:prstGeom>
          <a:noFill/>
          <a:effectLst/>
        </p:spPr>
        <p:txBody>
          <a:bodyPr wrap="square" lIns="82296" tIns="41148" rIns="82296" bIns="41148">
            <a:spAutoFit/>
          </a:bodyPr>
          <a:lstStyle/>
          <a:p>
            <a:pPr algn="just">
              <a:lnSpc>
                <a:spcPct val="120000"/>
              </a:lnSpc>
            </a:pPr>
            <a:r>
              <a:rPr lang="zh-CN" altLang="en-US" sz="1260" dirty="0"/>
              <a:t>除了外部招聘外，许多</a:t>
            </a:r>
            <a:r>
              <a:rPr lang="en-US" altLang="zh-CN" sz="1260" dirty="0"/>
              <a:t>IT</a:t>
            </a:r>
            <a:r>
              <a:rPr lang="zh-CN" altLang="en-US" sz="1260" dirty="0"/>
              <a:t>企业内部通过培训、转岗形式，将业务骨干培养为创新型、领导型的数字化人才。</a:t>
            </a:r>
            <a:endParaRPr lang="zh-CN" altLang="en-US" sz="1260" dirty="0"/>
          </a:p>
        </p:txBody>
      </p:sp>
      <p:graphicFrame>
        <p:nvGraphicFramePr>
          <p:cNvPr id="58" name="图表 57"/>
          <p:cNvGraphicFramePr/>
          <p:nvPr/>
        </p:nvGraphicFramePr>
        <p:xfrm>
          <a:off x="6486446" y="3500438"/>
          <a:ext cx="4969192" cy="2659209"/>
        </p:xfrm>
        <a:graphic>
          <a:graphicData uri="http://schemas.openxmlformats.org/drawingml/2006/chart">
            <c:chart xmlns:c="http://schemas.openxmlformats.org/drawingml/2006/chart" xmlns:r="http://schemas.openxmlformats.org/officeDocument/2006/relationships" r:id="rId2"/>
          </a:graphicData>
        </a:graphic>
      </p:graphicFrame>
      <p:sp>
        <p:nvSpPr>
          <p:cNvPr id="59" name="任意多边形: 形状 58"/>
          <p:cNvSpPr/>
          <p:nvPr>
            <p:custDataLst>
              <p:tags r:id="rId7"/>
            </p:custDataLst>
          </p:nvPr>
        </p:nvSpPr>
        <p:spPr>
          <a:xfrm>
            <a:off x="6437396" y="1425200"/>
            <a:ext cx="5087779" cy="701109"/>
          </a:xfrm>
          <a:custGeom>
            <a:avLst/>
            <a:gdLst>
              <a:gd name="connsiteX0" fmla="*/ 171559 w 5653087"/>
              <a:gd name="connsiteY0" fmla="*/ 0 h 779010"/>
              <a:gd name="connsiteX1" fmla="*/ 5481528 w 5653087"/>
              <a:gd name="connsiteY1" fmla="*/ 0 h 779010"/>
              <a:gd name="connsiteX2" fmla="*/ 5653087 w 5653087"/>
              <a:gd name="connsiteY2" fmla="*/ 171559 h 779010"/>
              <a:gd name="connsiteX3" fmla="*/ 5653087 w 5653087"/>
              <a:gd name="connsiteY3" fmla="*/ 779010 h 779010"/>
              <a:gd name="connsiteX4" fmla="*/ 0 w 5653087"/>
              <a:gd name="connsiteY4" fmla="*/ 779010 h 779010"/>
              <a:gd name="connsiteX5" fmla="*/ 0 w 5653087"/>
              <a:gd name="connsiteY5" fmla="*/ 171559 h 779010"/>
              <a:gd name="connsiteX6" fmla="*/ 171559 w 5653087"/>
              <a:gd name="connsiteY6" fmla="*/ 0 h 77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3087" h="779010">
                <a:moveTo>
                  <a:pt x="171559" y="0"/>
                </a:moveTo>
                <a:lnTo>
                  <a:pt x="5481528" y="0"/>
                </a:lnTo>
                <a:cubicBezTo>
                  <a:pt x="5576277" y="0"/>
                  <a:pt x="5653087" y="76810"/>
                  <a:pt x="5653087" y="171559"/>
                </a:cubicBezTo>
                <a:lnTo>
                  <a:pt x="5653087" y="779010"/>
                </a:lnTo>
                <a:lnTo>
                  <a:pt x="0" y="779010"/>
                </a:lnTo>
                <a:lnTo>
                  <a:pt x="0" y="171559"/>
                </a:lnTo>
                <a:cubicBezTo>
                  <a:pt x="0" y="76810"/>
                  <a:pt x="76810" y="0"/>
                  <a:pt x="171559" y="0"/>
                </a:cubicBezTo>
                <a:close/>
              </a:path>
            </a:pathLst>
          </a:cu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0" name="文本框 59"/>
          <p:cNvSpPr txBox="1"/>
          <p:nvPr/>
        </p:nvSpPr>
        <p:spPr>
          <a:xfrm>
            <a:off x="7051688" y="1472090"/>
            <a:ext cx="4323794" cy="596574"/>
          </a:xfrm>
          <a:prstGeom prst="rect">
            <a:avLst/>
          </a:prstGeom>
          <a:noFill/>
          <a:effectLst/>
        </p:spPr>
        <p:txBody>
          <a:bodyPr wrap="square" lIns="82296" tIns="41148" rIns="82296" bIns="41148">
            <a:spAutoFit/>
          </a:bodyPr>
          <a:lstStyle/>
          <a:p>
            <a:pPr algn="just">
              <a:lnSpc>
                <a:spcPct val="120000"/>
              </a:lnSpc>
            </a:pPr>
            <a:r>
              <a:rPr lang="en-US" altLang="zh-CN" sz="1440" dirty="0">
                <a:solidFill>
                  <a:schemeClr val="bg1"/>
                </a:solidFill>
                <a:latin typeface="+mj-ea"/>
                <a:ea typeface="+mj-ea"/>
              </a:rPr>
              <a:t>IT</a:t>
            </a:r>
            <a:r>
              <a:rPr lang="zh-CN" altLang="en-US" sz="1440" dirty="0">
                <a:solidFill>
                  <a:schemeClr val="bg1"/>
                </a:solidFill>
                <a:latin typeface="+mj-ea"/>
                <a:ea typeface="+mj-ea"/>
              </a:rPr>
              <a:t>企业将更加注重创新能力和领导力的培养和发掘，因此对创新型和领导型人才的需求也将越来越大。</a:t>
            </a:r>
            <a:endParaRPr lang="zh-CN" altLang="en-US" sz="1440" dirty="0">
              <a:solidFill>
                <a:schemeClr val="bg1"/>
              </a:solidFill>
              <a:latin typeface="+mj-ea"/>
              <a:ea typeface="+mj-ea"/>
            </a:endParaRPr>
          </a:p>
        </p:txBody>
      </p:sp>
      <p:pic>
        <p:nvPicPr>
          <p:cNvPr id="61" name="图片 60"/>
          <p:cNvPicPr>
            <a:picLocks noChangeAspect="1"/>
          </p:cNvPicPr>
          <p:nvPr/>
        </p:nvPicPr>
        <p:blipFill rotWithShape="1">
          <a:blip r:embed="rId5"/>
          <a:srcRect l="36442" r="36442"/>
          <a:stretch>
            <a:fillRect/>
          </a:stretch>
        </p:blipFill>
        <p:spPr>
          <a:xfrm>
            <a:off x="8593450" y="6301817"/>
            <a:ext cx="855350" cy="267712"/>
          </a:xfrm>
          <a:prstGeom prst="rect">
            <a:avLst/>
          </a:prstGeom>
        </p:spPr>
      </p:pic>
      <p:grpSp>
        <p:nvGrpSpPr>
          <p:cNvPr id="62" name="组合 61"/>
          <p:cNvGrpSpPr/>
          <p:nvPr/>
        </p:nvGrpSpPr>
        <p:grpSpPr>
          <a:xfrm>
            <a:off x="6547679" y="1535112"/>
            <a:ext cx="518706" cy="449897"/>
            <a:chOff x="706715" y="1535112"/>
            <a:chExt cx="518706" cy="449897"/>
          </a:xfrm>
        </p:grpSpPr>
        <p:sp>
          <p:nvSpPr>
            <p:cNvPr id="63" name="椭圆 62"/>
            <p:cNvSpPr/>
            <p:nvPr/>
          </p:nvSpPr>
          <p:spPr>
            <a:xfrm>
              <a:off x="735013" y="1535112"/>
              <a:ext cx="449897" cy="449897"/>
            </a:xfrm>
            <a:prstGeom prst="ellipse">
              <a:avLst/>
            </a:prstGeom>
            <a:gradFill flip="none" rotWithShape="1">
              <a:gsLst>
                <a:gs pos="0">
                  <a:schemeClr val="bg1"/>
                </a:gs>
                <a:gs pos="100000">
                  <a:schemeClr val="bg1"/>
                </a:gs>
                <a:gs pos="46000">
                  <a:schemeClr val="accent2">
                    <a:lumMod val="5000"/>
                    <a:lumOff val="95000"/>
                  </a:schemeClr>
                </a:gs>
              </a:gsLst>
              <a:path path="circle">
                <a:fillToRect r="100000" b="100000"/>
              </a:path>
              <a:tileRect l="-100000" t="-100000"/>
            </a:gradFill>
            <a:ln>
              <a:noFill/>
              <a:prstDash val="dash"/>
            </a:ln>
            <a:effectLst>
              <a:outerShdw blurRad="190500" sx="102000" sy="102000" algn="ctr"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accent1"/>
                </a:solidFill>
              </a:endParaRPr>
            </a:p>
          </p:txBody>
        </p:sp>
        <p:sp>
          <p:nvSpPr>
            <p:cNvPr id="449" name="文本框 448"/>
            <p:cNvSpPr txBox="1"/>
            <p:nvPr/>
          </p:nvSpPr>
          <p:spPr>
            <a:xfrm>
              <a:off x="706715" y="1586932"/>
              <a:ext cx="518706"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en-US" altLang="zh-CN" dirty="0">
                  <a:solidFill>
                    <a:schemeClr val="accent2"/>
                  </a:solidFill>
                </a:rPr>
                <a:t>02</a:t>
              </a:r>
              <a:endParaRPr lang="zh-CN" altLang="en-US" dirty="0">
                <a:solidFill>
                  <a:schemeClr val="accent2"/>
                </a:solidFill>
              </a:endParaRPr>
            </a:p>
          </p:txBody>
        </p:sp>
      </p:grpSp>
      <p:sp>
        <p:nvSpPr>
          <p:cNvPr id="450" name="文本框 449"/>
          <p:cNvSpPr txBox="1"/>
          <p:nvPr/>
        </p:nvSpPr>
        <p:spPr>
          <a:xfrm>
            <a:off x="6456578" y="3299415"/>
            <a:ext cx="4974295" cy="272960"/>
          </a:xfrm>
          <a:prstGeom prst="rect">
            <a:avLst/>
          </a:prstGeom>
          <a:noFill/>
          <a:effectLst/>
        </p:spPr>
        <p:txBody>
          <a:bodyPr wrap="square" lIns="82296" tIns="41148" rIns="82296" bIns="41148">
            <a:spAutoFit/>
          </a:bodyPr>
          <a:lstStyle/>
          <a:p>
            <a:pPr algn="ctr">
              <a:lnSpc>
                <a:spcPct val="120000"/>
              </a:lnSpc>
            </a:pPr>
            <a:r>
              <a:rPr lang="en-US" altLang="zh-CN" sz="1100" dirty="0"/>
              <a:t>2019~2022</a:t>
            </a:r>
            <a:r>
              <a:rPr lang="zh-CN" altLang="en-US" sz="1100" dirty="0"/>
              <a:t>年各行业内部转岗数量柱状图</a:t>
            </a:r>
            <a:endParaRPr lang="zh-CN" altLang="en-US" sz="11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220435" y="475734"/>
            <a:ext cx="6193065"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61 </a:t>
            </a:r>
            <a:r>
              <a:rPr lang="zh-CN" altLang="en-US" dirty="0"/>
              <a:t>业务流程图</a:t>
            </a:r>
            <a:r>
              <a:rPr lang="en-US" altLang="zh-CN" dirty="0"/>
              <a:t>/</a:t>
            </a:r>
            <a:r>
              <a:rPr lang="zh-CN" altLang="en-US" dirty="0"/>
              <a:t>算法逻辑  小蓝书算法逻辑</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6" name="矩形 5"/>
          <p:cNvSpPr/>
          <p:nvPr/>
        </p:nvSpPr>
        <p:spPr>
          <a:xfrm>
            <a:off x="-1285875" y="2895599"/>
            <a:ext cx="1028700" cy="3600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90500" dist="123444" dir="5400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r>
              <a:rPr lang="zh-CN" altLang="en-US" sz="1200" dirty="0">
                <a:solidFill>
                  <a:schemeClr val="bg1"/>
                </a:solidFill>
                <a:latin typeface="+mj-ea"/>
                <a:ea typeface="+mj-ea"/>
              </a:rPr>
              <a:t>动作</a:t>
            </a:r>
            <a:endParaRPr lang="zh-CN" altLang="en-US" sz="1200" dirty="0">
              <a:solidFill>
                <a:schemeClr val="bg1"/>
              </a:solidFill>
              <a:latin typeface="+mj-ea"/>
              <a:ea typeface="+mj-ea"/>
            </a:endParaRPr>
          </a:p>
        </p:txBody>
      </p:sp>
      <p:sp>
        <p:nvSpPr>
          <p:cNvPr id="22" name="任意多边形: 形状 21"/>
          <p:cNvSpPr/>
          <p:nvPr/>
        </p:nvSpPr>
        <p:spPr>
          <a:xfrm>
            <a:off x="-1295400" y="4571999"/>
            <a:ext cx="1028700" cy="481178"/>
          </a:xfrm>
          <a:custGeom>
            <a:avLst/>
            <a:gdLst>
              <a:gd name="connsiteX0" fmla="*/ 0 w 1028700"/>
              <a:gd name="connsiteY0" fmla="*/ 0 h 481178"/>
              <a:gd name="connsiteX1" fmla="*/ 1028700 w 1028700"/>
              <a:gd name="connsiteY1" fmla="*/ 0 h 481178"/>
              <a:gd name="connsiteX2" fmla="*/ 1028700 w 1028700"/>
              <a:gd name="connsiteY2" fmla="*/ 360000 h 481178"/>
              <a:gd name="connsiteX3" fmla="*/ 584633 w 1028700"/>
              <a:gd name="connsiteY3" fmla="*/ 360000 h 481178"/>
              <a:gd name="connsiteX4" fmla="*/ 514350 w 1028700"/>
              <a:gd name="connsiteY4" fmla="*/ 481178 h 481178"/>
              <a:gd name="connsiteX5" fmla="*/ 444067 w 1028700"/>
              <a:gd name="connsiteY5" fmla="*/ 360000 h 481178"/>
              <a:gd name="connsiteX6" fmla="*/ 0 w 1028700"/>
              <a:gd name="connsiteY6" fmla="*/ 360000 h 48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 h="481178">
                <a:moveTo>
                  <a:pt x="0" y="0"/>
                </a:moveTo>
                <a:lnTo>
                  <a:pt x="1028700" y="0"/>
                </a:lnTo>
                <a:lnTo>
                  <a:pt x="1028700" y="360000"/>
                </a:lnTo>
                <a:lnTo>
                  <a:pt x="584633" y="360000"/>
                </a:lnTo>
                <a:lnTo>
                  <a:pt x="514350" y="481178"/>
                </a:lnTo>
                <a:lnTo>
                  <a:pt x="444067" y="360000"/>
                </a:lnTo>
                <a:lnTo>
                  <a:pt x="0" y="360000"/>
                </a:ln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190500" dist="50800" dir="5400000" sx="101000" sy="101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200" dirty="0">
              <a:solidFill>
                <a:schemeClr val="bg1"/>
              </a:solidFill>
              <a:latin typeface="+mj-ea"/>
              <a:ea typeface="+mj-ea"/>
            </a:endParaRPr>
          </a:p>
        </p:txBody>
      </p:sp>
      <p:sp>
        <p:nvSpPr>
          <p:cNvPr id="11" name="文本框 10"/>
          <p:cNvSpPr txBox="1"/>
          <p:nvPr/>
        </p:nvSpPr>
        <p:spPr>
          <a:xfrm>
            <a:off x="-1019175" y="5191125"/>
            <a:ext cx="492443" cy="276999"/>
          </a:xfrm>
          <a:prstGeom prst="rect">
            <a:avLst/>
          </a:prstGeom>
          <a:noFill/>
        </p:spPr>
        <p:txBody>
          <a:bodyPr wrap="none" rtlCol="0">
            <a:spAutoFit/>
          </a:bodyPr>
          <a:lstStyle/>
          <a:p>
            <a:r>
              <a:rPr lang="zh-CN" altLang="en-US" sz="1200" dirty="0"/>
              <a:t>判断</a:t>
            </a:r>
            <a:endParaRPr lang="zh-CN" altLang="en-US" sz="1200" dirty="0"/>
          </a:p>
        </p:txBody>
      </p:sp>
      <p:sp>
        <p:nvSpPr>
          <p:cNvPr id="13" name="矩形: 圆角 12"/>
          <p:cNvSpPr/>
          <p:nvPr/>
        </p:nvSpPr>
        <p:spPr>
          <a:xfrm>
            <a:off x="-1295400" y="4014788"/>
            <a:ext cx="1038225" cy="360000"/>
          </a:xfrm>
          <a:prstGeom prst="roundRect">
            <a:avLst>
              <a:gd name="adj" fmla="val 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75000"/>
                    <a:lumOff val="25000"/>
                  </a:schemeClr>
                </a:solidFill>
              </a:rPr>
              <a:t>系统规则</a:t>
            </a:r>
            <a:endParaRPr lang="zh-CN" altLang="en-US" sz="1200" dirty="0">
              <a:solidFill>
                <a:schemeClr val="tx1">
                  <a:lumMod val="75000"/>
                  <a:lumOff val="25000"/>
                </a:schemeClr>
              </a:solidFill>
            </a:endParaRPr>
          </a:p>
        </p:txBody>
      </p:sp>
      <p:sp>
        <p:nvSpPr>
          <p:cNvPr id="20" name="矩形 19"/>
          <p:cNvSpPr/>
          <p:nvPr/>
        </p:nvSpPr>
        <p:spPr>
          <a:xfrm>
            <a:off x="-1276350" y="3388088"/>
            <a:ext cx="1028700" cy="3600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1905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r>
              <a:rPr lang="zh-CN" altLang="en-US" sz="1200" dirty="0">
                <a:solidFill>
                  <a:schemeClr val="bg1"/>
                </a:solidFill>
                <a:latin typeface="+mj-ea"/>
                <a:ea typeface="+mj-ea"/>
              </a:rPr>
              <a:t>动作</a:t>
            </a:r>
            <a:endParaRPr lang="zh-CN" altLang="en-US" sz="1200" dirty="0">
              <a:solidFill>
                <a:schemeClr val="bg1"/>
              </a:solidFill>
              <a:latin typeface="+mj-ea"/>
              <a:ea typeface="+mj-ea"/>
            </a:endParaRPr>
          </a:p>
        </p:txBody>
      </p:sp>
      <p:sp>
        <p:nvSpPr>
          <p:cNvPr id="24" name="文本框 23"/>
          <p:cNvSpPr txBox="1"/>
          <p:nvPr/>
        </p:nvSpPr>
        <p:spPr>
          <a:xfrm>
            <a:off x="-1036737" y="4616450"/>
            <a:ext cx="492443" cy="276999"/>
          </a:xfrm>
          <a:prstGeom prst="rect">
            <a:avLst/>
          </a:prstGeom>
          <a:noFill/>
        </p:spPr>
        <p:txBody>
          <a:bodyPr wrap="none" rtlCol="0">
            <a:spAutoFit/>
          </a:bodyPr>
          <a:lstStyle/>
          <a:p>
            <a:pPr algn="ctr"/>
            <a:r>
              <a:rPr lang="zh-CN" altLang="en-US" sz="1200" dirty="0">
                <a:solidFill>
                  <a:schemeClr val="bg1"/>
                </a:solidFill>
              </a:rPr>
              <a:t>结果</a:t>
            </a:r>
            <a:endParaRPr lang="zh-CN" altLang="en-US" sz="1200" dirty="0">
              <a:solidFill>
                <a:schemeClr val="bg1"/>
              </a:solidFill>
            </a:endParaRPr>
          </a:p>
        </p:txBody>
      </p:sp>
      <p:sp>
        <p:nvSpPr>
          <p:cNvPr id="464" name="矩形 463"/>
          <p:cNvSpPr/>
          <p:nvPr/>
        </p:nvSpPr>
        <p:spPr>
          <a:xfrm>
            <a:off x="4492171" y="1074057"/>
            <a:ext cx="3483430" cy="5415643"/>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w="11430">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1620"/>
          </a:p>
        </p:txBody>
      </p:sp>
      <p:sp>
        <p:nvSpPr>
          <p:cNvPr id="465" name="矩形 464"/>
          <p:cNvSpPr/>
          <p:nvPr/>
        </p:nvSpPr>
        <p:spPr>
          <a:xfrm>
            <a:off x="8120742" y="1074057"/>
            <a:ext cx="3483430" cy="5415643"/>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w="11430">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1620"/>
          </a:p>
        </p:txBody>
      </p:sp>
      <p:sp>
        <p:nvSpPr>
          <p:cNvPr id="47" name="矩形 46"/>
          <p:cNvSpPr/>
          <p:nvPr/>
        </p:nvSpPr>
        <p:spPr>
          <a:xfrm>
            <a:off x="4770664" y="3258296"/>
            <a:ext cx="1028700" cy="625112"/>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1905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r>
              <a:rPr lang="zh-CN" altLang="en-US" sz="1200" dirty="0">
                <a:solidFill>
                  <a:schemeClr val="bg1"/>
                </a:solidFill>
                <a:latin typeface="+mj-ea"/>
                <a:ea typeface="+mj-ea"/>
              </a:rPr>
              <a:t>算法推荐</a:t>
            </a:r>
            <a:endParaRPr lang="zh-CN" altLang="en-US" sz="1200" dirty="0">
              <a:solidFill>
                <a:schemeClr val="bg1"/>
              </a:solidFill>
              <a:latin typeface="+mj-ea"/>
              <a:ea typeface="+mj-ea"/>
            </a:endParaRPr>
          </a:p>
        </p:txBody>
      </p:sp>
      <p:sp>
        <p:nvSpPr>
          <p:cNvPr id="449" name="矩形: 圆角 448"/>
          <p:cNvSpPr/>
          <p:nvPr/>
        </p:nvSpPr>
        <p:spPr>
          <a:xfrm>
            <a:off x="4802414" y="2000313"/>
            <a:ext cx="1038225" cy="692762"/>
          </a:xfrm>
          <a:prstGeom prst="roundRect">
            <a:avLst>
              <a:gd name="adj" fmla="val 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75000"/>
                    <a:lumOff val="25000"/>
                  </a:schemeClr>
                </a:solidFill>
              </a:rPr>
              <a:t>小规模人群测试</a:t>
            </a:r>
            <a:endParaRPr lang="zh-CN" altLang="en-US" sz="1200" dirty="0">
              <a:solidFill>
                <a:schemeClr val="tx1">
                  <a:lumMod val="75000"/>
                  <a:lumOff val="25000"/>
                </a:schemeClr>
              </a:solidFill>
            </a:endParaRPr>
          </a:p>
        </p:txBody>
      </p:sp>
      <p:sp>
        <p:nvSpPr>
          <p:cNvPr id="450" name="矩形 449"/>
          <p:cNvSpPr/>
          <p:nvPr/>
        </p:nvSpPr>
        <p:spPr>
          <a:xfrm>
            <a:off x="6470876" y="2066988"/>
            <a:ext cx="1028700" cy="625112"/>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1905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r>
              <a:rPr lang="zh-CN" altLang="en-US" sz="1200" dirty="0">
                <a:solidFill>
                  <a:schemeClr val="bg1"/>
                </a:solidFill>
                <a:latin typeface="+mj-ea"/>
                <a:ea typeface="+mj-ea"/>
              </a:rPr>
              <a:t>计算互动率</a:t>
            </a:r>
            <a:endParaRPr lang="zh-CN" altLang="en-US" sz="1200" dirty="0">
              <a:solidFill>
                <a:schemeClr val="bg1"/>
              </a:solidFill>
              <a:latin typeface="+mj-ea"/>
              <a:ea typeface="+mj-ea"/>
            </a:endParaRPr>
          </a:p>
        </p:txBody>
      </p:sp>
      <p:sp>
        <p:nvSpPr>
          <p:cNvPr id="452" name="矩形: 圆角 451"/>
          <p:cNvSpPr/>
          <p:nvPr/>
        </p:nvSpPr>
        <p:spPr>
          <a:xfrm>
            <a:off x="6466114" y="3194113"/>
            <a:ext cx="1038225" cy="692762"/>
          </a:xfrm>
          <a:prstGeom prst="roundRect">
            <a:avLst>
              <a:gd name="adj" fmla="val 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75000"/>
                    <a:lumOff val="25000"/>
                  </a:schemeClr>
                </a:solidFill>
              </a:rPr>
              <a:t>互动率是否高于均值</a:t>
            </a:r>
            <a:endParaRPr lang="zh-CN" altLang="en-US" sz="1200" dirty="0">
              <a:solidFill>
                <a:schemeClr val="tx1">
                  <a:lumMod val="75000"/>
                  <a:lumOff val="25000"/>
                </a:schemeClr>
              </a:solidFill>
            </a:endParaRPr>
          </a:p>
        </p:txBody>
      </p:sp>
      <p:sp>
        <p:nvSpPr>
          <p:cNvPr id="455" name="文本框 454"/>
          <p:cNvSpPr txBox="1"/>
          <p:nvPr/>
        </p:nvSpPr>
        <p:spPr>
          <a:xfrm>
            <a:off x="7025499" y="4097400"/>
            <a:ext cx="338554" cy="276999"/>
          </a:xfrm>
          <a:prstGeom prst="rect">
            <a:avLst/>
          </a:prstGeom>
          <a:noFill/>
        </p:spPr>
        <p:txBody>
          <a:bodyPr wrap="none" rtlCol="0">
            <a:spAutoFit/>
          </a:bodyPr>
          <a:lstStyle/>
          <a:p>
            <a:r>
              <a:rPr lang="zh-CN" altLang="en-US" sz="1200" dirty="0"/>
              <a:t>否</a:t>
            </a:r>
            <a:endParaRPr lang="zh-CN" altLang="en-US" sz="1200" dirty="0"/>
          </a:p>
        </p:txBody>
      </p:sp>
      <p:sp>
        <p:nvSpPr>
          <p:cNvPr id="456" name="文本框 455"/>
          <p:cNvSpPr txBox="1"/>
          <p:nvPr/>
        </p:nvSpPr>
        <p:spPr>
          <a:xfrm>
            <a:off x="7772400" y="3602100"/>
            <a:ext cx="338554" cy="276999"/>
          </a:xfrm>
          <a:prstGeom prst="rect">
            <a:avLst/>
          </a:prstGeom>
          <a:noFill/>
        </p:spPr>
        <p:txBody>
          <a:bodyPr wrap="none" rtlCol="0">
            <a:spAutoFit/>
          </a:bodyPr>
          <a:lstStyle/>
          <a:p>
            <a:r>
              <a:rPr lang="zh-CN" altLang="en-US" sz="1200" dirty="0"/>
              <a:t>是</a:t>
            </a:r>
            <a:endParaRPr lang="zh-CN" altLang="en-US" sz="1200" dirty="0"/>
          </a:p>
        </p:txBody>
      </p:sp>
      <p:grpSp>
        <p:nvGrpSpPr>
          <p:cNvPr id="25" name="组合 24"/>
          <p:cNvGrpSpPr/>
          <p:nvPr/>
        </p:nvGrpSpPr>
        <p:grpSpPr>
          <a:xfrm>
            <a:off x="6470876" y="4519674"/>
            <a:ext cx="1028700" cy="481178"/>
            <a:chOff x="6502400" y="4492170"/>
            <a:chExt cx="1028700" cy="481178"/>
          </a:xfrm>
        </p:grpSpPr>
        <p:sp>
          <p:nvSpPr>
            <p:cNvPr id="457" name="任意多边形: 形状 456"/>
            <p:cNvSpPr/>
            <p:nvPr/>
          </p:nvSpPr>
          <p:spPr>
            <a:xfrm>
              <a:off x="6502400" y="4492170"/>
              <a:ext cx="1028700" cy="481178"/>
            </a:xfrm>
            <a:custGeom>
              <a:avLst/>
              <a:gdLst>
                <a:gd name="connsiteX0" fmla="*/ 0 w 1028700"/>
                <a:gd name="connsiteY0" fmla="*/ 0 h 481178"/>
                <a:gd name="connsiteX1" fmla="*/ 1028700 w 1028700"/>
                <a:gd name="connsiteY1" fmla="*/ 0 h 481178"/>
                <a:gd name="connsiteX2" fmla="*/ 1028700 w 1028700"/>
                <a:gd name="connsiteY2" fmla="*/ 360000 h 481178"/>
                <a:gd name="connsiteX3" fmla="*/ 584633 w 1028700"/>
                <a:gd name="connsiteY3" fmla="*/ 360000 h 481178"/>
                <a:gd name="connsiteX4" fmla="*/ 514350 w 1028700"/>
                <a:gd name="connsiteY4" fmla="*/ 481178 h 481178"/>
                <a:gd name="connsiteX5" fmla="*/ 444067 w 1028700"/>
                <a:gd name="connsiteY5" fmla="*/ 360000 h 481178"/>
                <a:gd name="connsiteX6" fmla="*/ 0 w 1028700"/>
                <a:gd name="connsiteY6" fmla="*/ 360000 h 48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 h="481178">
                  <a:moveTo>
                    <a:pt x="0" y="0"/>
                  </a:moveTo>
                  <a:lnTo>
                    <a:pt x="1028700" y="0"/>
                  </a:lnTo>
                  <a:lnTo>
                    <a:pt x="1028700" y="360000"/>
                  </a:lnTo>
                  <a:lnTo>
                    <a:pt x="584633" y="360000"/>
                  </a:lnTo>
                  <a:lnTo>
                    <a:pt x="514350" y="481178"/>
                  </a:lnTo>
                  <a:lnTo>
                    <a:pt x="444067" y="360000"/>
                  </a:lnTo>
                  <a:lnTo>
                    <a:pt x="0" y="360000"/>
                  </a:ln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190500" dist="50800" dir="5400000" sx="101000" sy="101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200" dirty="0">
                <a:solidFill>
                  <a:schemeClr val="bg1"/>
                </a:solidFill>
                <a:latin typeface="+mj-ea"/>
                <a:ea typeface="+mj-ea"/>
              </a:endParaRPr>
            </a:p>
          </p:txBody>
        </p:sp>
        <p:sp>
          <p:nvSpPr>
            <p:cNvPr id="458" name="文本框 457"/>
            <p:cNvSpPr txBox="1"/>
            <p:nvPr/>
          </p:nvSpPr>
          <p:spPr>
            <a:xfrm>
              <a:off x="6607183" y="4536621"/>
              <a:ext cx="800219" cy="276999"/>
            </a:xfrm>
            <a:prstGeom prst="rect">
              <a:avLst/>
            </a:prstGeom>
            <a:noFill/>
          </p:spPr>
          <p:txBody>
            <a:bodyPr wrap="none" rtlCol="0">
              <a:spAutoFit/>
            </a:bodyPr>
            <a:lstStyle/>
            <a:p>
              <a:pPr algn="ctr"/>
              <a:r>
                <a:rPr lang="zh-CN" altLang="en-US" sz="1200" dirty="0">
                  <a:solidFill>
                    <a:schemeClr val="bg1"/>
                  </a:solidFill>
                </a:rPr>
                <a:t>停止推荐</a:t>
              </a:r>
              <a:endParaRPr lang="zh-CN" altLang="en-US" sz="1200" dirty="0">
                <a:solidFill>
                  <a:schemeClr val="bg1"/>
                </a:solidFill>
              </a:endParaRPr>
            </a:p>
          </p:txBody>
        </p:sp>
      </p:grpSp>
      <p:sp>
        <p:nvSpPr>
          <p:cNvPr id="3" name="矩形 2"/>
          <p:cNvSpPr/>
          <p:nvPr/>
        </p:nvSpPr>
        <p:spPr>
          <a:xfrm>
            <a:off x="10346824" y="3194113"/>
            <a:ext cx="1028700" cy="625112"/>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1905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r>
              <a:rPr lang="zh-CN" altLang="en-US" sz="1200" dirty="0">
                <a:solidFill>
                  <a:schemeClr val="bg1"/>
                </a:solidFill>
                <a:latin typeface="+mj-ea"/>
                <a:ea typeface="+mj-ea"/>
              </a:rPr>
              <a:t>扩大推荐</a:t>
            </a:r>
            <a:endParaRPr lang="zh-CN" altLang="en-US" sz="1200" dirty="0">
              <a:solidFill>
                <a:schemeClr val="bg1"/>
              </a:solidFill>
              <a:latin typeface="+mj-ea"/>
              <a:ea typeface="+mj-ea"/>
            </a:endParaRPr>
          </a:p>
        </p:txBody>
      </p:sp>
      <p:sp>
        <p:nvSpPr>
          <p:cNvPr id="5" name="矩形 4"/>
          <p:cNvSpPr/>
          <p:nvPr/>
        </p:nvSpPr>
        <p:spPr>
          <a:xfrm>
            <a:off x="8401000" y="3194113"/>
            <a:ext cx="1028700" cy="625112"/>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1905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r>
              <a:rPr lang="zh-CN" altLang="en-US" sz="1200" dirty="0">
                <a:solidFill>
                  <a:schemeClr val="bg1"/>
                </a:solidFill>
                <a:latin typeface="+mj-ea"/>
                <a:ea typeface="+mj-ea"/>
              </a:rPr>
              <a:t>二次审核</a:t>
            </a:r>
            <a:endParaRPr lang="zh-CN" altLang="en-US" sz="1200" dirty="0">
              <a:solidFill>
                <a:schemeClr val="bg1"/>
              </a:solidFill>
              <a:latin typeface="+mj-ea"/>
              <a:ea typeface="+mj-ea"/>
            </a:endParaRPr>
          </a:p>
        </p:txBody>
      </p:sp>
      <p:sp>
        <p:nvSpPr>
          <p:cNvPr id="7" name="矩形: 圆角 6"/>
          <p:cNvSpPr/>
          <p:nvPr/>
        </p:nvSpPr>
        <p:spPr>
          <a:xfrm>
            <a:off x="8396238" y="4371603"/>
            <a:ext cx="1038225" cy="692762"/>
          </a:xfrm>
          <a:prstGeom prst="roundRect">
            <a:avLst>
              <a:gd name="adj" fmla="val 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75000"/>
                    <a:lumOff val="25000"/>
                  </a:schemeClr>
                </a:solidFill>
              </a:rPr>
              <a:t>标题、内容、图片不含敏感词汇</a:t>
            </a:r>
            <a:endParaRPr lang="zh-CN" altLang="en-US" sz="1200" dirty="0">
              <a:solidFill>
                <a:schemeClr val="tx1">
                  <a:lumMod val="75000"/>
                  <a:lumOff val="25000"/>
                </a:schemeClr>
              </a:solidFill>
            </a:endParaRPr>
          </a:p>
        </p:txBody>
      </p:sp>
      <p:sp>
        <p:nvSpPr>
          <p:cNvPr id="8" name="文本框 7"/>
          <p:cNvSpPr txBox="1"/>
          <p:nvPr/>
        </p:nvSpPr>
        <p:spPr>
          <a:xfrm>
            <a:off x="8206506" y="5153571"/>
            <a:ext cx="646331" cy="276999"/>
          </a:xfrm>
          <a:prstGeom prst="rect">
            <a:avLst/>
          </a:prstGeom>
          <a:noFill/>
        </p:spPr>
        <p:txBody>
          <a:bodyPr wrap="none" rtlCol="0">
            <a:spAutoFit/>
          </a:bodyPr>
          <a:lstStyle/>
          <a:p>
            <a:r>
              <a:rPr lang="zh-CN" altLang="en-US" sz="1200" dirty="0"/>
              <a:t>未通过</a:t>
            </a:r>
            <a:endParaRPr lang="zh-CN" altLang="en-US" sz="1200" dirty="0"/>
          </a:p>
        </p:txBody>
      </p:sp>
      <p:sp>
        <p:nvSpPr>
          <p:cNvPr id="9" name="文本框 8"/>
          <p:cNvSpPr txBox="1"/>
          <p:nvPr/>
        </p:nvSpPr>
        <p:spPr>
          <a:xfrm>
            <a:off x="9857038" y="4478500"/>
            <a:ext cx="492443" cy="276999"/>
          </a:xfrm>
          <a:prstGeom prst="rect">
            <a:avLst/>
          </a:prstGeom>
          <a:noFill/>
        </p:spPr>
        <p:txBody>
          <a:bodyPr wrap="none" rtlCol="0">
            <a:spAutoFit/>
          </a:bodyPr>
          <a:lstStyle/>
          <a:p>
            <a:r>
              <a:rPr lang="zh-CN" altLang="en-US" sz="1200" dirty="0"/>
              <a:t>通过</a:t>
            </a:r>
            <a:endParaRPr lang="zh-CN" altLang="en-US" sz="1200" dirty="0"/>
          </a:p>
        </p:txBody>
      </p:sp>
      <p:grpSp>
        <p:nvGrpSpPr>
          <p:cNvPr id="23" name="组合 22"/>
          <p:cNvGrpSpPr/>
          <p:nvPr/>
        </p:nvGrpSpPr>
        <p:grpSpPr>
          <a:xfrm>
            <a:off x="8401000" y="5590103"/>
            <a:ext cx="1028700" cy="481178"/>
            <a:chOff x="8336013" y="5664199"/>
            <a:chExt cx="1028700" cy="481178"/>
          </a:xfrm>
        </p:grpSpPr>
        <p:sp>
          <p:nvSpPr>
            <p:cNvPr id="12" name="任意多边形: 形状 11"/>
            <p:cNvSpPr/>
            <p:nvPr/>
          </p:nvSpPr>
          <p:spPr>
            <a:xfrm>
              <a:off x="8336013" y="5664199"/>
              <a:ext cx="1028700" cy="481178"/>
            </a:xfrm>
            <a:custGeom>
              <a:avLst/>
              <a:gdLst>
                <a:gd name="connsiteX0" fmla="*/ 0 w 1028700"/>
                <a:gd name="connsiteY0" fmla="*/ 0 h 481178"/>
                <a:gd name="connsiteX1" fmla="*/ 1028700 w 1028700"/>
                <a:gd name="connsiteY1" fmla="*/ 0 h 481178"/>
                <a:gd name="connsiteX2" fmla="*/ 1028700 w 1028700"/>
                <a:gd name="connsiteY2" fmla="*/ 360000 h 481178"/>
                <a:gd name="connsiteX3" fmla="*/ 584633 w 1028700"/>
                <a:gd name="connsiteY3" fmla="*/ 360000 h 481178"/>
                <a:gd name="connsiteX4" fmla="*/ 514350 w 1028700"/>
                <a:gd name="connsiteY4" fmla="*/ 481178 h 481178"/>
                <a:gd name="connsiteX5" fmla="*/ 444067 w 1028700"/>
                <a:gd name="connsiteY5" fmla="*/ 360000 h 481178"/>
                <a:gd name="connsiteX6" fmla="*/ 0 w 1028700"/>
                <a:gd name="connsiteY6" fmla="*/ 360000 h 48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 h="481178">
                  <a:moveTo>
                    <a:pt x="0" y="0"/>
                  </a:moveTo>
                  <a:lnTo>
                    <a:pt x="1028700" y="0"/>
                  </a:lnTo>
                  <a:lnTo>
                    <a:pt x="1028700" y="360000"/>
                  </a:lnTo>
                  <a:lnTo>
                    <a:pt x="584633" y="360000"/>
                  </a:lnTo>
                  <a:lnTo>
                    <a:pt x="514350" y="481178"/>
                  </a:lnTo>
                  <a:lnTo>
                    <a:pt x="444067" y="360000"/>
                  </a:lnTo>
                  <a:lnTo>
                    <a:pt x="0" y="360000"/>
                  </a:ln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190500" dist="50800" dir="5400000" sx="101000" sy="101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200" dirty="0">
                <a:solidFill>
                  <a:schemeClr val="bg1"/>
                </a:solidFill>
                <a:latin typeface="+mj-ea"/>
                <a:ea typeface="+mj-ea"/>
              </a:endParaRPr>
            </a:p>
          </p:txBody>
        </p:sp>
        <p:sp>
          <p:nvSpPr>
            <p:cNvPr id="14" name="文本框 13"/>
            <p:cNvSpPr txBox="1"/>
            <p:nvPr/>
          </p:nvSpPr>
          <p:spPr>
            <a:xfrm>
              <a:off x="8440792" y="5708650"/>
              <a:ext cx="800219" cy="276999"/>
            </a:xfrm>
            <a:prstGeom prst="rect">
              <a:avLst/>
            </a:prstGeom>
            <a:noFill/>
          </p:spPr>
          <p:txBody>
            <a:bodyPr wrap="none" rtlCol="0">
              <a:spAutoFit/>
            </a:bodyPr>
            <a:lstStyle/>
            <a:p>
              <a:pPr algn="ctr"/>
              <a:r>
                <a:rPr lang="zh-CN" altLang="en-US" sz="1200" dirty="0">
                  <a:solidFill>
                    <a:schemeClr val="bg1"/>
                  </a:solidFill>
                </a:rPr>
                <a:t>不被推荐</a:t>
              </a:r>
              <a:endParaRPr lang="zh-CN" altLang="en-US" sz="1200" dirty="0">
                <a:solidFill>
                  <a:schemeClr val="bg1"/>
                </a:solidFill>
              </a:endParaRPr>
            </a:p>
          </p:txBody>
        </p:sp>
      </p:grpSp>
      <p:cxnSp>
        <p:nvCxnSpPr>
          <p:cNvPr id="44" name="直接箭头连接符 43"/>
          <p:cNvCxnSpPr/>
          <p:nvPr/>
        </p:nvCxnSpPr>
        <p:spPr>
          <a:xfrm>
            <a:off x="4195990" y="3526354"/>
            <a:ext cx="447675" cy="0"/>
          </a:xfrm>
          <a:prstGeom prst="straightConnector1">
            <a:avLst/>
          </a:pr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5926364" y="3526354"/>
            <a:ext cx="447675" cy="0"/>
          </a:xfrm>
          <a:prstGeom prst="straightConnector1">
            <a:avLst/>
          </a:pr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7699829" y="3526354"/>
            <a:ext cx="523421" cy="0"/>
          </a:xfrm>
          <a:prstGeom prst="straightConnector1">
            <a:avLst/>
          </a:pr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8890000" y="3916879"/>
            <a:ext cx="0" cy="312221"/>
          </a:xfrm>
          <a:prstGeom prst="straightConnector1">
            <a:avLst/>
          </a:pr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8890000" y="5166360"/>
            <a:ext cx="0" cy="312420"/>
          </a:xfrm>
          <a:prstGeom prst="straightConnector1">
            <a:avLst/>
          </a:pr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4" name="任意多边形: 形状 53"/>
          <p:cNvSpPr/>
          <p:nvPr/>
        </p:nvSpPr>
        <p:spPr>
          <a:xfrm>
            <a:off x="9509125" y="3986729"/>
            <a:ext cx="1381125" cy="819150"/>
          </a:xfrm>
          <a:custGeom>
            <a:avLst/>
            <a:gdLst>
              <a:gd name="connsiteX0" fmla="*/ 0 w 1400175"/>
              <a:gd name="connsiteY0" fmla="*/ 819150 h 819150"/>
              <a:gd name="connsiteX1" fmla="*/ 1400175 w 1400175"/>
              <a:gd name="connsiteY1" fmla="*/ 819150 h 819150"/>
              <a:gd name="connsiteX2" fmla="*/ 1400175 w 1400175"/>
              <a:gd name="connsiteY2" fmla="*/ 0 h 819150"/>
            </a:gdLst>
            <a:ahLst/>
            <a:cxnLst>
              <a:cxn ang="0">
                <a:pos x="connsiteX0" y="connsiteY0"/>
              </a:cxn>
              <a:cxn ang="0">
                <a:pos x="connsiteX1" y="connsiteY1"/>
              </a:cxn>
              <a:cxn ang="0">
                <a:pos x="connsiteX2" y="connsiteY2"/>
              </a:cxn>
            </a:cxnLst>
            <a:rect l="l" t="t" r="r" b="b"/>
            <a:pathLst>
              <a:path w="1400175" h="819150">
                <a:moveTo>
                  <a:pt x="0" y="819150"/>
                </a:moveTo>
                <a:lnTo>
                  <a:pt x="1400175" y="819150"/>
                </a:lnTo>
                <a:lnTo>
                  <a:pt x="1400175" y="0"/>
                </a:lnTo>
              </a:path>
            </a:pathLst>
          </a:custGeom>
          <a:noFill/>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任意多边形: 形状 54"/>
          <p:cNvSpPr/>
          <p:nvPr/>
        </p:nvSpPr>
        <p:spPr>
          <a:xfrm>
            <a:off x="7670800" y="2310329"/>
            <a:ext cx="3209925" cy="771525"/>
          </a:xfrm>
          <a:custGeom>
            <a:avLst/>
            <a:gdLst>
              <a:gd name="connsiteX0" fmla="*/ 3105150 w 3105150"/>
              <a:gd name="connsiteY0" fmla="*/ 600075 h 600075"/>
              <a:gd name="connsiteX1" fmla="*/ 3105150 w 3105150"/>
              <a:gd name="connsiteY1" fmla="*/ 0 h 600075"/>
              <a:gd name="connsiteX2" fmla="*/ 0 w 3105150"/>
              <a:gd name="connsiteY2" fmla="*/ 0 h 600075"/>
            </a:gdLst>
            <a:ahLst/>
            <a:cxnLst>
              <a:cxn ang="0">
                <a:pos x="connsiteX0" y="connsiteY0"/>
              </a:cxn>
              <a:cxn ang="0">
                <a:pos x="connsiteX1" y="connsiteY1"/>
              </a:cxn>
              <a:cxn ang="0">
                <a:pos x="connsiteX2" y="connsiteY2"/>
              </a:cxn>
            </a:cxnLst>
            <a:rect l="l" t="t" r="r" b="b"/>
            <a:pathLst>
              <a:path w="3105150" h="600075">
                <a:moveTo>
                  <a:pt x="3105150" y="600075"/>
                </a:moveTo>
                <a:lnTo>
                  <a:pt x="3105150" y="0"/>
                </a:lnTo>
                <a:lnTo>
                  <a:pt x="0" y="0"/>
                </a:lnTo>
              </a:path>
            </a:pathLst>
          </a:custGeom>
          <a:noFill/>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6" name="直接箭头连接符 55"/>
          <p:cNvCxnSpPr/>
          <p:nvPr/>
        </p:nvCxnSpPr>
        <p:spPr>
          <a:xfrm>
            <a:off x="6974114" y="2802454"/>
            <a:ext cx="0" cy="336550"/>
          </a:xfrm>
          <a:prstGeom prst="straightConnector1">
            <a:avLst/>
          </a:pr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51" name="直接箭头连接符 450"/>
          <p:cNvCxnSpPr/>
          <p:nvPr/>
        </p:nvCxnSpPr>
        <p:spPr>
          <a:xfrm>
            <a:off x="6974114" y="4040704"/>
            <a:ext cx="0" cy="336550"/>
          </a:xfrm>
          <a:prstGeom prst="straightConnector1">
            <a:avLst/>
          </a:pr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53" name="直接箭头连接符 452"/>
          <p:cNvCxnSpPr/>
          <p:nvPr/>
        </p:nvCxnSpPr>
        <p:spPr>
          <a:xfrm flipV="1">
            <a:off x="5311451" y="2797708"/>
            <a:ext cx="0" cy="362886"/>
          </a:xfrm>
          <a:prstGeom prst="straightConnector1">
            <a:avLst/>
          </a:pr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59" name="直接箭头连接符 458"/>
          <p:cNvCxnSpPr/>
          <p:nvPr/>
        </p:nvCxnSpPr>
        <p:spPr>
          <a:xfrm>
            <a:off x="5946718" y="2342447"/>
            <a:ext cx="447675" cy="0"/>
          </a:xfrm>
          <a:prstGeom prst="straightConnector1">
            <a:avLst/>
          </a:pr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60" name="矩形 459"/>
          <p:cNvSpPr/>
          <p:nvPr/>
        </p:nvSpPr>
        <p:spPr>
          <a:xfrm>
            <a:off x="6463620" y="1192274"/>
            <a:ext cx="1028700" cy="3600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90500" dist="123444" dir="5400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r>
              <a:rPr lang="zh-CN" altLang="en-US" sz="1200" dirty="0">
                <a:solidFill>
                  <a:schemeClr val="bg1"/>
                </a:solidFill>
                <a:latin typeface="+mj-ea"/>
                <a:ea typeface="+mj-ea"/>
              </a:rPr>
              <a:t>结束推荐</a:t>
            </a:r>
            <a:endParaRPr lang="zh-CN" altLang="en-US" sz="1200" dirty="0">
              <a:solidFill>
                <a:schemeClr val="bg1"/>
              </a:solidFill>
              <a:latin typeface="+mj-ea"/>
              <a:ea typeface="+mj-ea"/>
            </a:endParaRPr>
          </a:p>
        </p:txBody>
      </p:sp>
      <p:cxnSp>
        <p:nvCxnSpPr>
          <p:cNvPr id="461" name="直接箭头连接符 460"/>
          <p:cNvCxnSpPr/>
          <p:nvPr/>
        </p:nvCxnSpPr>
        <p:spPr>
          <a:xfrm flipV="1">
            <a:off x="6995471" y="1616608"/>
            <a:ext cx="0" cy="362886"/>
          </a:xfrm>
          <a:prstGeom prst="straightConnector1">
            <a:avLst/>
          </a:pr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63" name="矩形 462"/>
          <p:cNvSpPr/>
          <p:nvPr/>
        </p:nvSpPr>
        <p:spPr>
          <a:xfrm>
            <a:off x="587828" y="1074057"/>
            <a:ext cx="3788229" cy="5415643"/>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w="11430">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1620"/>
          </a:p>
        </p:txBody>
      </p:sp>
      <p:sp>
        <p:nvSpPr>
          <p:cNvPr id="26" name="矩形 25"/>
          <p:cNvSpPr/>
          <p:nvPr/>
        </p:nvSpPr>
        <p:spPr>
          <a:xfrm>
            <a:off x="1104221" y="1192274"/>
            <a:ext cx="1028700" cy="3600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90500" dist="123444" dir="5400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r>
              <a:rPr lang="zh-CN" altLang="en-US" sz="1200" dirty="0">
                <a:solidFill>
                  <a:schemeClr val="bg1"/>
                </a:solidFill>
                <a:latin typeface="+mj-ea"/>
                <a:ea typeface="+mj-ea"/>
              </a:rPr>
              <a:t>上传笔记</a:t>
            </a:r>
            <a:endParaRPr lang="zh-CN" altLang="en-US" sz="1200" dirty="0">
              <a:solidFill>
                <a:schemeClr val="bg1"/>
              </a:solidFill>
              <a:latin typeface="+mj-ea"/>
              <a:ea typeface="+mj-ea"/>
            </a:endParaRPr>
          </a:p>
        </p:txBody>
      </p:sp>
      <p:sp>
        <p:nvSpPr>
          <p:cNvPr id="29" name="矩形 28"/>
          <p:cNvSpPr/>
          <p:nvPr/>
        </p:nvSpPr>
        <p:spPr>
          <a:xfrm>
            <a:off x="1093108" y="2069635"/>
            <a:ext cx="1028700" cy="625112"/>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1905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r>
              <a:rPr lang="zh-CN" altLang="en-US" sz="1200" dirty="0">
                <a:solidFill>
                  <a:schemeClr val="bg1"/>
                </a:solidFill>
                <a:latin typeface="+mj-ea"/>
                <a:ea typeface="+mj-ea"/>
              </a:rPr>
              <a:t>系统审核</a:t>
            </a:r>
            <a:endParaRPr lang="zh-CN" altLang="en-US" sz="1200" dirty="0">
              <a:solidFill>
                <a:schemeClr val="bg1"/>
              </a:solidFill>
              <a:latin typeface="+mj-ea"/>
              <a:ea typeface="+mj-ea"/>
            </a:endParaRPr>
          </a:p>
        </p:txBody>
      </p:sp>
      <p:sp>
        <p:nvSpPr>
          <p:cNvPr id="35" name="矩形: 圆角 34"/>
          <p:cNvSpPr/>
          <p:nvPr/>
        </p:nvSpPr>
        <p:spPr>
          <a:xfrm>
            <a:off x="1112158" y="3212108"/>
            <a:ext cx="1038225" cy="692762"/>
          </a:xfrm>
          <a:prstGeom prst="roundRect">
            <a:avLst>
              <a:gd name="adj" fmla="val 0"/>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75000"/>
                    <a:lumOff val="25000"/>
                  </a:schemeClr>
                </a:solidFill>
              </a:rPr>
              <a:t>标题、内容、图片不含敏感词汇</a:t>
            </a:r>
            <a:endParaRPr lang="zh-CN" altLang="en-US" sz="1200" dirty="0">
              <a:solidFill>
                <a:schemeClr val="tx1">
                  <a:lumMod val="75000"/>
                  <a:lumOff val="25000"/>
                </a:schemeClr>
              </a:solidFill>
            </a:endParaRPr>
          </a:p>
        </p:txBody>
      </p:sp>
      <p:grpSp>
        <p:nvGrpSpPr>
          <p:cNvPr id="27" name="组合 26"/>
          <p:cNvGrpSpPr/>
          <p:nvPr/>
        </p:nvGrpSpPr>
        <p:grpSpPr>
          <a:xfrm>
            <a:off x="2955472" y="3345380"/>
            <a:ext cx="1028700" cy="481178"/>
            <a:chOff x="3340100" y="3222170"/>
            <a:chExt cx="1028700" cy="481178"/>
          </a:xfrm>
        </p:grpSpPr>
        <p:sp>
          <p:nvSpPr>
            <p:cNvPr id="37" name="任意多边形: 形状 36"/>
            <p:cNvSpPr/>
            <p:nvPr/>
          </p:nvSpPr>
          <p:spPr>
            <a:xfrm>
              <a:off x="3340100" y="3222170"/>
              <a:ext cx="1028700" cy="481178"/>
            </a:xfrm>
            <a:custGeom>
              <a:avLst/>
              <a:gdLst>
                <a:gd name="connsiteX0" fmla="*/ 0 w 1028700"/>
                <a:gd name="connsiteY0" fmla="*/ 0 h 481178"/>
                <a:gd name="connsiteX1" fmla="*/ 1028700 w 1028700"/>
                <a:gd name="connsiteY1" fmla="*/ 0 h 481178"/>
                <a:gd name="connsiteX2" fmla="*/ 1028700 w 1028700"/>
                <a:gd name="connsiteY2" fmla="*/ 360000 h 481178"/>
                <a:gd name="connsiteX3" fmla="*/ 584633 w 1028700"/>
                <a:gd name="connsiteY3" fmla="*/ 360000 h 481178"/>
                <a:gd name="connsiteX4" fmla="*/ 514350 w 1028700"/>
                <a:gd name="connsiteY4" fmla="*/ 481178 h 481178"/>
                <a:gd name="connsiteX5" fmla="*/ 444067 w 1028700"/>
                <a:gd name="connsiteY5" fmla="*/ 360000 h 481178"/>
                <a:gd name="connsiteX6" fmla="*/ 0 w 1028700"/>
                <a:gd name="connsiteY6" fmla="*/ 360000 h 48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 h="481178">
                  <a:moveTo>
                    <a:pt x="0" y="0"/>
                  </a:moveTo>
                  <a:lnTo>
                    <a:pt x="1028700" y="0"/>
                  </a:lnTo>
                  <a:lnTo>
                    <a:pt x="1028700" y="360000"/>
                  </a:lnTo>
                  <a:lnTo>
                    <a:pt x="584633" y="360000"/>
                  </a:lnTo>
                  <a:lnTo>
                    <a:pt x="514350" y="481178"/>
                  </a:lnTo>
                  <a:lnTo>
                    <a:pt x="444067" y="360000"/>
                  </a:lnTo>
                  <a:lnTo>
                    <a:pt x="0" y="360000"/>
                  </a:ln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190500" dist="50800" dir="5400000" sx="101000" sy="101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200" dirty="0">
                <a:solidFill>
                  <a:schemeClr val="bg1"/>
                </a:solidFill>
                <a:latin typeface="+mj-ea"/>
                <a:ea typeface="+mj-ea"/>
              </a:endParaRPr>
            </a:p>
          </p:txBody>
        </p:sp>
        <p:sp>
          <p:nvSpPr>
            <p:cNvPr id="38" name="文本框 37"/>
            <p:cNvSpPr txBox="1"/>
            <p:nvPr/>
          </p:nvSpPr>
          <p:spPr>
            <a:xfrm>
              <a:off x="3434456" y="3266621"/>
              <a:ext cx="821059" cy="276999"/>
            </a:xfrm>
            <a:prstGeom prst="rect">
              <a:avLst/>
            </a:prstGeom>
            <a:noFill/>
          </p:spPr>
          <p:txBody>
            <a:bodyPr wrap="none" rtlCol="0">
              <a:spAutoFit/>
            </a:bodyPr>
            <a:lstStyle/>
            <a:p>
              <a:pPr algn="ctr"/>
              <a:r>
                <a:rPr lang="zh-CN" altLang="en-US" sz="1200" dirty="0">
                  <a:solidFill>
                    <a:schemeClr val="bg1"/>
                  </a:solidFill>
                </a:rPr>
                <a:t>成功发布</a:t>
              </a:r>
              <a:endParaRPr lang="zh-CN" altLang="en-US" sz="1200" dirty="0">
                <a:solidFill>
                  <a:schemeClr val="bg1"/>
                </a:solidFill>
              </a:endParaRPr>
            </a:p>
          </p:txBody>
        </p:sp>
      </p:grpSp>
      <p:grpSp>
        <p:nvGrpSpPr>
          <p:cNvPr id="19" name="组合 18"/>
          <p:cNvGrpSpPr/>
          <p:nvPr/>
        </p:nvGrpSpPr>
        <p:grpSpPr>
          <a:xfrm>
            <a:off x="1074058" y="5564703"/>
            <a:ext cx="1028700" cy="481178"/>
            <a:chOff x="1473200" y="5664199"/>
            <a:chExt cx="1028700" cy="481178"/>
          </a:xfrm>
        </p:grpSpPr>
        <p:sp>
          <p:nvSpPr>
            <p:cNvPr id="40" name="任意多边形: 形状 39"/>
            <p:cNvSpPr/>
            <p:nvPr/>
          </p:nvSpPr>
          <p:spPr>
            <a:xfrm>
              <a:off x="1473200" y="5664199"/>
              <a:ext cx="1028700" cy="481178"/>
            </a:xfrm>
            <a:custGeom>
              <a:avLst/>
              <a:gdLst>
                <a:gd name="connsiteX0" fmla="*/ 0 w 1028700"/>
                <a:gd name="connsiteY0" fmla="*/ 0 h 481178"/>
                <a:gd name="connsiteX1" fmla="*/ 1028700 w 1028700"/>
                <a:gd name="connsiteY1" fmla="*/ 0 h 481178"/>
                <a:gd name="connsiteX2" fmla="*/ 1028700 w 1028700"/>
                <a:gd name="connsiteY2" fmla="*/ 360000 h 481178"/>
                <a:gd name="connsiteX3" fmla="*/ 584633 w 1028700"/>
                <a:gd name="connsiteY3" fmla="*/ 360000 h 481178"/>
                <a:gd name="connsiteX4" fmla="*/ 514350 w 1028700"/>
                <a:gd name="connsiteY4" fmla="*/ 481178 h 481178"/>
                <a:gd name="connsiteX5" fmla="*/ 444067 w 1028700"/>
                <a:gd name="connsiteY5" fmla="*/ 360000 h 481178"/>
                <a:gd name="connsiteX6" fmla="*/ 0 w 1028700"/>
                <a:gd name="connsiteY6" fmla="*/ 360000 h 48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 h="481178">
                  <a:moveTo>
                    <a:pt x="0" y="0"/>
                  </a:moveTo>
                  <a:lnTo>
                    <a:pt x="1028700" y="0"/>
                  </a:lnTo>
                  <a:lnTo>
                    <a:pt x="1028700" y="360000"/>
                  </a:lnTo>
                  <a:lnTo>
                    <a:pt x="584633" y="360000"/>
                  </a:lnTo>
                  <a:lnTo>
                    <a:pt x="514350" y="481178"/>
                  </a:lnTo>
                  <a:lnTo>
                    <a:pt x="444067" y="360000"/>
                  </a:lnTo>
                  <a:lnTo>
                    <a:pt x="0" y="360000"/>
                  </a:ln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190500" dist="50800" dir="5400000" sx="101000" sy="101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200" dirty="0">
                <a:solidFill>
                  <a:schemeClr val="bg1"/>
                </a:solidFill>
                <a:latin typeface="+mj-ea"/>
                <a:ea typeface="+mj-ea"/>
              </a:endParaRPr>
            </a:p>
          </p:txBody>
        </p:sp>
        <p:sp>
          <p:nvSpPr>
            <p:cNvPr id="46" name="文本框 45"/>
            <p:cNvSpPr txBox="1"/>
            <p:nvPr/>
          </p:nvSpPr>
          <p:spPr>
            <a:xfrm>
              <a:off x="1577979" y="5708650"/>
              <a:ext cx="800219" cy="276999"/>
            </a:xfrm>
            <a:prstGeom prst="rect">
              <a:avLst/>
            </a:prstGeom>
            <a:noFill/>
          </p:spPr>
          <p:txBody>
            <a:bodyPr wrap="none" rtlCol="0">
              <a:spAutoFit/>
            </a:bodyPr>
            <a:lstStyle/>
            <a:p>
              <a:pPr algn="ctr"/>
              <a:r>
                <a:rPr lang="zh-CN" altLang="en-US" sz="1200" dirty="0">
                  <a:solidFill>
                    <a:schemeClr val="bg1"/>
                  </a:solidFill>
                </a:rPr>
                <a:t>不被推荐</a:t>
              </a:r>
              <a:endParaRPr lang="zh-CN" altLang="en-US" sz="1200" dirty="0">
                <a:solidFill>
                  <a:schemeClr val="bg1"/>
                </a:solidFill>
              </a:endParaRPr>
            </a:p>
          </p:txBody>
        </p:sp>
      </p:grpSp>
      <p:sp>
        <p:nvSpPr>
          <p:cNvPr id="52" name="矩形 51"/>
          <p:cNvSpPr/>
          <p:nvPr/>
        </p:nvSpPr>
        <p:spPr>
          <a:xfrm>
            <a:off x="1093108" y="4422231"/>
            <a:ext cx="1028700" cy="625112"/>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1905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r>
              <a:rPr lang="zh-CN" altLang="en-US" sz="1200" dirty="0">
                <a:solidFill>
                  <a:schemeClr val="bg1"/>
                </a:solidFill>
                <a:latin typeface="+mj-ea"/>
                <a:ea typeface="+mj-ea"/>
              </a:rPr>
              <a:t>人工审核</a:t>
            </a:r>
            <a:endParaRPr lang="zh-CN" altLang="en-US" sz="1200" dirty="0">
              <a:solidFill>
                <a:schemeClr val="bg1"/>
              </a:solidFill>
              <a:latin typeface="+mj-ea"/>
              <a:ea typeface="+mj-ea"/>
            </a:endParaRPr>
          </a:p>
        </p:txBody>
      </p:sp>
      <p:sp>
        <p:nvSpPr>
          <p:cNvPr id="58" name="文本框 57"/>
          <p:cNvSpPr txBox="1"/>
          <p:nvPr/>
        </p:nvSpPr>
        <p:spPr>
          <a:xfrm>
            <a:off x="2283279" y="3661971"/>
            <a:ext cx="492443" cy="276999"/>
          </a:xfrm>
          <a:prstGeom prst="rect">
            <a:avLst/>
          </a:prstGeom>
          <a:noFill/>
        </p:spPr>
        <p:txBody>
          <a:bodyPr wrap="none" rtlCol="0">
            <a:spAutoFit/>
          </a:bodyPr>
          <a:lstStyle/>
          <a:p>
            <a:r>
              <a:rPr lang="zh-CN" altLang="en-US" sz="1200" dirty="0"/>
              <a:t>通过</a:t>
            </a:r>
            <a:endParaRPr lang="zh-CN" altLang="en-US" sz="1200" dirty="0"/>
          </a:p>
        </p:txBody>
      </p:sp>
      <p:sp>
        <p:nvSpPr>
          <p:cNvPr id="59" name="文本框 58"/>
          <p:cNvSpPr txBox="1"/>
          <p:nvPr/>
        </p:nvSpPr>
        <p:spPr>
          <a:xfrm>
            <a:off x="865868" y="4059301"/>
            <a:ext cx="646331" cy="276999"/>
          </a:xfrm>
          <a:prstGeom prst="rect">
            <a:avLst/>
          </a:prstGeom>
          <a:noFill/>
        </p:spPr>
        <p:txBody>
          <a:bodyPr wrap="none" rtlCol="0">
            <a:spAutoFit/>
          </a:bodyPr>
          <a:lstStyle/>
          <a:p>
            <a:r>
              <a:rPr lang="zh-CN" altLang="en-US" sz="1200" dirty="0"/>
              <a:t>未通过</a:t>
            </a:r>
            <a:endParaRPr lang="zh-CN" altLang="en-US" sz="1200" dirty="0"/>
          </a:p>
        </p:txBody>
      </p:sp>
      <p:sp>
        <p:nvSpPr>
          <p:cNvPr id="60" name="文本框 59"/>
          <p:cNvSpPr txBox="1"/>
          <p:nvPr/>
        </p:nvSpPr>
        <p:spPr>
          <a:xfrm>
            <a:off x="865868" y="5173271"/>
            <a:ext cx="646331" cy="276999"/>
          </a:xfrm>
          <a:prstGeom prst="rect">
            <a:avLst/>
          </a:prstGeom>
          <a:noFill/>
        </p:spPr>
        <p:txBody>
          <a:bodyPr wrap="none" rtlCol="0">
            <a:spAutoFit/>
          </a:bodyPr>
          <a:lstStyle/>
          <a:p>
            <a:r>
              <a:rPr lang="zh-CN" altLang="en-US" sz="1200" dirty="0"/>
              <a:t>未通过</a:t>
            </a:r>
            <a:endParaRPr lang="zh-CN" altLang="en-US" sz="1200" dirty="0"/>
          </a:p>
        </p:txBody>
      </p:sp>
      <p:sp>
        <p:nvSpPr>
          <p:cNvPr id="61" name="文本框 60"/>
          <p:cNvSpPr txBox="1"/>
          <p:nvPr/>
        </p:nvSpPr>
        <p:spPr>
          <a:xfrm>
            <a:off x="2819854" y="5173271"/>
            <a:ext cx="646331" cy="276999"/>
          </a:xfrm>
          <a:prstGeom prst="rect">
            <a:avLst/>
          </a:prstGeom>
          <a:noFill/>
        </p:spPr>
        <p:txBody>
          <a:bodyPr wrap="none" rtlCol="0">
            <a:spAutoFit/>
          </a:bodyPr>
          <a:lstStyle/>
          <a:p>
            <a:r>
              <a:rPr lang="zh-CN" altLang="en-US" sz="1200" dirty="0"/>
              <a:t>未通过</a:t>
            </a:r>
            <a:endParaRPr lang="zh-CN" altLang="en-US" sz="1200" dirty="0"/>
          </a:p>
        </p:txBody>
      </p:sp>
      <p:grpSp>
        <p:nvGrpSpPr>
          <p:cNvPr id="21" name="组合 20"/>
          <p:cNvGrpSpPr/>
          <p:nvPr/>
        </p:nvGrpSpPr>
        <p:grpSpPr>
          <a:xfrm>
            <a:off x="2875643" y="5564703"/>
            <a:ext cx="1028700" cy="481178"/>
            <a:chOff x="3289300" y="5664199"/>
            <a:chExt cx="1028700" cy="481178"/>
          </a:xfrm>
        </p:grpSpPr>
        <p:sp>
          <p:nvSpPr>
            <p:cNvPr id="62" name="任意多边形: 形状 61"/>
            <p:cNvSpPr/>
            <p:nvPr/>
          </p:nvSpPr>
          <p:spPr>
            <a:xfrm>
              <a:off x="3289300" y="5664199"/>
              <a:ext cx="1028700" cy="481178"/>
            </a:xfrm>
            <a:custGeom>
              <a:avLst/>
              <a:gdLst>
                <a:gd name="connsiteX0" fmla="*/ 0 w 1028700"/>
                <a:gd name="connsiteY0" fmla="*/ 0 h 481178"/>
                <a:gd name="connsiteX1" fmla="*/ 1028700 w 1028700"/>
                <a:gd name="connsiteY1" fmla="*/ 0 h 481178"/>
                <a:gd name="connsiteX2" fmla="*/ 1028700 w 1028700"/>
                <a:gd name="connsiteY2" fmla="*/ 360000 h 481178"/>
                <a:gd name="connsiteX3" fmla="*/ 584633 w 1028700"/>
                <a:gd name="connsiteY3" fmla="*/ 360000 h 481178"/>
                <a:gd name="connsiteX4" fmla="*/ 514350 w 1028700"/>
                <a:gd name="connsiteY4" fmla="*/ 481178 h 481178"/>
                <a:gd name="connsiteX5" fmla="*/ 444067 w 1028700"/>
                <a:gd name="connsiteY5" fmla="*/ 360000 h 481178"/>
                <a:gd name="connsiteX6" fmla="*/ 0 w 1028700"/>
                <a:gd name="connsiteY6" fmla="*/ 360000 h 48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 h="481178">
                  <a:moveTo>
                    <a:pt x="0" y="0"/>
                  </a:moveTo>
                  <a:lnTo>
                    <a:pt x="1028700" y="0"/>
                  </a:lnTo>
                  <a:lnTo>
                    <a:pt x="1028700" y="360000"/>
                  </a:lnTo>
                  <a:lnTo>
                    <a:pt x="584633" y="360000"/>
                  </a:lnTo>
                  <a:lnTo>
                    <a:pt x="514350" y="481178"/>
                  </a:lnTo>
                  <a:lnTo>
                    <a:pt x="444067" y="360000"/>
                  </a:lnTo>
                  <a:lnTo>
                    <a:pt x="0" y="360000"/>
                  </a:lnTo>
                  <a:close/>
                </a:path>
              </a:pathLst>
            </a:cu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190500" dist="50800" dir="5400000" sx="101000" sy="101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200" dirty="0">
                <a:solidFill>
                  <a:schemeClr val="bg1"/>
                </a:solidFill>
                <a:latin typeface="+mj-ea"/>
                <a:ea typeface="+mj-ea"/>
              </a:endParaRPr>
            </a:p>
          </p:txBody>
        </p:sp>
        <p:sp>
          <p:nvSpPr>
            <p:cNvPr id="63" name="文本框 62"/>
            <p:cNvSpPr txBox="1"/>
            <p:nvPr/>
          </p:nvSpPr>
          <p:spPr>
            <a:xfrm>
              <a:off x="3471024" y="5708650"/>
              <a:ext cx="646331" cy="276999"/>
            </a:xfrm>
            <a:prstGeom prst="rect">
              <a:avLst/>
            </a:prstGeom>
            <a:noFill/>
          </p:spPr>
          <p:txBody>
            <a:bodyPr wrap="none" rtlCol="0">
              <a:spAutoFit/>
            </a:bodyPr>
            <a:lstStyle/>
            <a:p>
              <a:pPr algn="ctr"/>
              <a:r>
                <a:rPr lang="zh-CN" altLang="en-US" sz="1200" dirty="0">
                  <a:solidFill>
                    <a:schemeClr val="bg1"/>
                  </a:solidFill>
                </a:rPr>
                <a:t>不显示</a:t>
              </a:r>
              <a:endParaRPr lang="zh-CN" altLang="en-US" sz="1200" dirty="0">
                <a:solidFill>
                  <a:schemeClr val="bg1"/>
                </a:solidFill>
              </a:endParaRPr>
            </a:p>
          </p:txBody>
        </p:sp>
      </p:grpSp>
      <p:cxnSp>
        <p:nvCxnSpPr>
          <p:cNvPr id="16" name="直接箭头连接符 15"/>
          <p:cNvCxnSpPr/>
          <p:nvPr/>
        </p:nvCxnSpPr>
        <p:spPr>
          <a:xfrm>
            <a:off x="1614715" y="1675329"/>
            <a:ext cx="0" cy="285750"/>
          </a:xfrm>
          <a:prstGeom prst="straightConnector1">
            <a:avLst/>
          </a:pr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1614715" y="2831029"/>
            <a:ext cx="0" cy="285750"/>
          </a:xfrm>
          <a:prstGeom prst="straightConnector1">
            <a:avLst/>
          </a:pr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1614715" y="4012129"/>
            <a:ext cx="0" cy="285750"/>
          </a:xfrm>
          <a:prstGeom prst="straightConnector1">
            <a:avLst/>
          </a:pr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614715" y="5205929"/>
            <a:ext cx="0" cy="285750"/>
          </a:xfrm>
          <a:prstGeom prst="straightConnector1">
            <a:avLst/>
          </a:pr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2310040" y="3526354"/>
            <a:ext cx="447675" cy="0"/>
          </a:xfrm>
          <a:prstGeom prst="straightConnector1">
            <a:avLst/>
          </a:pr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5" name="任意多边形: 形状 44"/>
          <p:cNvSpPr/>
          <p:nvPr/>
        </p:nvSpPr>
        <p:spPr>
          <a:xfrm>
            <a:off x="2271940" y="4701104"/>
            <a:ext cx="1181100" cy="790575"/>
          </a:xfrm>
          <a:custGeom>
            <a:avLst/>
            <a:gdLst>
              <a:gd name="connsiteX0" fmla="*/ 0 w 1181100"/>
              <a:gd name="connsiteY0" fmla="*/ 0 h 790575"/>
              <a:gd name="connsiteX1" fmla="*/ 1181100 w 1181100"/>
              <a:gd name="connsiteY1" fmla="*/ 0 h 790575"/>
              <a:gd name="connsiteX2" fmla="*/ 1181100 w 1181100"/>
              <a:gd name="connsiteY2" fmla="*/ 790575 h 790575"/>
            </a:gdLst>
            <a:ahLst/>
            <a:cxnLst>
              <a:cxn ang="0">
                <a:pos x="connsiteX0" y="connsiteY0"/>
              </a:cxn>
              <a:cxn ang="0">
                <a:pos x="connsiteX1" y="connsiteY1"/>
              </a:cxn>
              <a:cxn ang="0">
                <a:pos x="connsiteX2" y="connsiteY2"/>
              </a:cxn>
            </a:cxnLst>
            <a:rect l="l" t="t" r="r" b="b"/>
            <a:pathLst>
              <a:path w="1181100" h="790575">
                <a:moveTo>
                  <a:pt x="0" y="0"/>
                </a:moveTo>
                <a:lnTo>
                  <a:pt x="1181100" y="0"/>
                </a:lnTo>
                <a:lnTo>
                  <a:pt x="1181100" y="790575"/>
                </a:lnTo>
              </a:path>
            </a:pathLst>
          </a:cu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71" name="组合 470"/>
          <p:cNvGrpSpPr/>
          <p:nvPr/>
        </p:nvGrpSpPr>
        <p:grpSpPr>
          <a:xfrm>
            <a:off x="590550" y="6217921"/>
            <a:ext cx="3782784" cy="279101"/>
            <a:chOff x="590550" y="6217921"/>
            <a:chExt cx="3782784" cy="279101"/>
          </a:xfrm>
        </p:grpSpPr>
        <p:sp>
          <p:nvSpPr>
            <p:cNvPr id="470" name="矩形: 圆顶角 469"/>
            <p:cNvSpPr/>
            <p:nvPr/>
          </p:nvSpPr>
          <p:spPr>
            <a:xfrm>
              <a:off x="590550" y="6217921"/>
              <a:ext cx="3782784" cy="271780"/>
            </a:xfrm>
            <a:prstGeom prst="round2SameRect">
              <a:avLst>
                <a:gd name="adj1" fmla="val 50000"/>
                <a:gd name="adj2" fmla="val 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90500" dist="123444" dir="5400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200">
                <a:solidFill>
                  <a:schemeClr val="bg1"/>
                </a:solidFill>
                <a:latin typeface="+mj-ea"/>
                <a:ea typeface="+mj-ea"/>
              </a:endParaRPr>
            </a:p>
          </p:txBody>
        </p:sp>
        <p:sp>
          <p:nvSpPr>
            <p:cNvPr id="469" name="文本框 468"/>
            <p:cNvSpPr txBox="1"/>
            <p:nvPr/>
          </p:nvSpPr>
          <p:spPr>
            <a:xfrm>
              <a:off x="2001610" y="6220023"/>
              <a:ext cx="960665" cy="276999"/>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200" dirty="0">
                  <a:solidFill>
                    <a:schemeClr val="bg1"/>
                  </a:solidFill>
                </a:rPr>
                <a:t>首发审核</a:t>
              </a:r>
              <a:endParaRPr lang="zh-CN" altLang="en-US" sz="1200" dirty="0">
                <a:solidFill>
                  <a:schemeClr val="bg1"/>
                </a:solidFill>
              </a:endParaRPr>
            </a:p>
          </p:txBody>
        </p:sp>
      </p:grpSp>
      <p:grpSp>
        <p:nvGrpSpPr>
          <p:cNvPr id="472" name="组合 471"/>
          <p:cNvGrpSpPr/>
          <p:nvPr/>
        </p:nvGrpSpPr>
        <p:grpSpPr>
          <a:xfrm>
            <a:off x="4492625" y="6217921"/>
            <a:ext cx="3489325" cy="279101"/>
            <a:chOff x="590550" y="6217921"/>
            <a:chExt cx="3489325" cy="279101"/>
          </a:xfrm>
        </p:grpSpPr>
        <p:sp>
          <p:nvSpPr>
            <p:cNvPr id="473" name="矩形: 圆顶角 472"/>
            <p:cNvSpPr/>
            <p:nvPr/>
          </p:nvSpPr>
          <p:spPr>
            <a:xfrm>
              <a:off x="590550" y="6217921"/>
              <a:ext cx="3489325" cy="271780"/>
            </a:xfrm>
            <a:prstGeom prst="round2SameRect">
              <a:avLst>
                <a:gd name="adj1" fmla="val 50000"/>
                <a:gd name="adj2" fmla="val 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90500" dist="123444" dir="5400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200">
                <a:solidFill>
                  <a:schemeClr val="bg1"/>
                </a:solidFill>
                <a:latin typeface="+mj-ea"/>
                <a:ea typeface="+mj-ea"/>
              </a:endParaRPr>
            </a:p>
          </p:txBody>
        </p:sp>
        <p:sp>
          <p:nvSpPr>
            <p:cNvPr id="474" name="文本框 473"/>
            <p:cNvSpPr txBox="1"/>
            <p:nvPr/>
          </p:nvSpPr>
          <p:spPr>
            <a:xfrm>
              <a:off x="1868260" y="6220023"/>
              <a:ext cx="960665" cy="276999"/>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200" dirty="0">
                  <a:solidFill>
                    <a:schemeClr val="bg1"/>
                  </a:solidFill>
                </a:rPr>
                <a:t>首次推荐</a:t>
              </a:r>
              <a:endParaRPr lang="zh-CN" altLang="en-US" sz="1200" dirty="0">
                <a:solidFill>
                  <a:schemeClr val="bg1"/>
                </a:solidFill>
              </a:endParaRPr>
            </a:p>
          </p:txBody>
        </p:sp>
      </p:grpSp>
      <p:grpSp>
        <p:nvGrpSpPr>
          <p:cNvPr id="475" name="组合 474"/>
          <p:cNvGrpSpPr/>
          <p:nvPr/>
        </p:nvGrpSpPr>
        <p:grpSpPr>
          <a:xfrm>
            <a:off x="8109179" y="6217921"/>
            <a:ext cx="3503701" cy="279101"/>
            <a:chOff x="590550" y="6217921"/>
            <a:chExt cx="3782784" cy="279101"/>
          </a:xfrm>
        </p:grpSpPr>
        <p:sp>
          <p:nvSpPr>
            <p:cNvPr id="476" name="矩形: 圆顶角 475"/>
            <p:cNvSpPr/>
            <p:nvPr/>
          </p:nvSpPr>
          <p:spPr>
            <a:xfrm>
              <a:off x="590550" y="6217921"/>
              <a:ext cx="3782784" cy="271780"/>
            </a:xfrm>
            <a:prstGeom prst="round2SameRect">
              <a:avLst>
                <a:gd name="adj1" fmla="val 50000"/>
                <a:gd name="adj2" fmla="val 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190500" dist="123444" dir="54000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200">
                <a:solidFill>
                  <a:schemeClr val="bg1"/>
                </a:solidFill>
                <a:latin typeface="+mj-ea"/>
                <a:ea typeface="+mj-ea"/>
              </a:endParaRPr>
            </a:p>
          </p:txBody>
        </p:sp>
        <p:sp>
          <p:nvSpPr>
            <p:cNvPr id="477" name="文本框 476"/>
            <p:cNvSpPr txBox="1"/>
            <p:nvPr/>
          </p:nvSpPr>
          <p:spPr>
            <a:xfrm>
              <a:off x="1561333" y="6220023"/>
              <a:ext cx="1841220" cy="276999"/>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200" dirty="0">
                  <a:solidFill>
                    <a:schemeClr val="bg1"/>
                  </a:solidFill>
                </a:rPr>
                <a:t>二次审核及推荐</a:t>
              </a:r>
              <a:endParaRPr lang="zh-CN" altLang="en-US" sz="1200"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4546"/>
            <a:ext cx="12211781" cy="6862546"/>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220434" y="475734"/>
            <a:ext cx="11260365" cy="369332"/>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62 </a:t>
            </a:r>
            <a:r>
              <a:rPr lang="zh-CN" altLang="en-US" dirty="0"/>
              <a:t>多方角色业务流程图</a:t>
            </a:r>
            <a:r>
              <a:rPr lang="en-US" altLang="zh-CN" dirty="0"/>
              <a:t>/</a:t>
            </a:r>
            <a:r>
              <a:rPr lang="zh-CN" altLang="en-US" dirty="0"/>
              <a:t>商业项目合作流程</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Enter your title</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8" name="矩形 447"/>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3" name="矩形 2"/>
          <p:cNvSpPr/>
          <p:nvPr/>
        </p:nvSpPr>
        <p:spPr>
          <a:xfrm>
            <a:off x="825499" y="1567544"/>
            <a:ext cx="11066464" cy="1569600"/>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w="11430">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1620" dirty="0"/>
          </a:p>
        </p:txBody>
      </p:sp>
      <p:grpSp>
        <p:nvGrpSpPr>
          <p:cNvPr id="31" name="组合 30"/>
          <p:cNvGrpSpPr/>
          <p:nvPr/>
        </p:nvGrpSpPr>
        <p:grpSpPr>
          <a:xfrm>
            <a:off x="334963" y="1567666"/>
            <a:ext cx="376238" cy="1569356"/>
            <a:chOff x="334963" y="1364344"/>
            <a:chExt cx="376238" cy="1569356"/>
          </a:xfrm>
        </p:grpSpPr>
        <p:sp>
          <p:nvSpPr>
            <p:cNvPr id="7" name="矩形 6"/>
            <p:cNvSpPr/>
            <p:nvPr/>
          </p:nvSpPr>
          <p:spPr>
            <a:xfrm>
              <a:off x="342901" y="1364344"/>
              <a:ext cx="368300" cy="1569356"/>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8" name="文本框 17"/>
            <p:cNvSpPr txBox="1"/>
            <p:nvPr/>
          </p:nvSpPr>
          <p:spPr>
            <a:xfrm>
              <a:off x="334963" y="1733524"/>
              <a:ext cx="350837" cy="830997"/>
            </a:xfrm>
            <a:prstGeom prst="rect">
              <a:avLst/>
            </a:prstGeom>
            <a:noFill/>
          </p:spPr>
          <p:txBody>
            <a:bodyPr wrap="square" rtlCol="0">
              <a:spAutoFit/>
            </a:bodyPr>
            <a:lstStyle/>
            <a:p>
              <a:pPr algn="ctr"/>
              <a:r>
                <a:rPr lang="zh-CN" altLang="en-US" sz="1600" dirty="0">
                  <a:solidFill>
                    <a:schemeClr val="bg1"/>
                  </a:solidFill>
                  <a:latin typeface="+mj-ea"/>
                  <a:ea typeface="+mj-ea"/>
                </a:rPr>
                <a:t>品牌方</a:t>
              </a:r>
              <a:endParaRPr lang="zh-CN" altLang="en-US" sz="1600" dirty="0">
                <a:solidFill>
                  <a:schemeClr val="bg1"/>
                </a:solidFill>
                <a:latin typeface="+mj-ea"/>
                <a:ea typeface="+mj-ea"/>
              </a:endParaRPr>
            </a:p>
          </p:txBody>
        </p:sp>
      </p:grpSp>
      <p:sp>
        <p:nvSpPr>
          <p:cNvPr id="25" name="矩形 24"/>
          <p:cNvSpPr/>
          <p:nvPr/>
        </p:nvSpPr>
        <p:spPr>
          <a:xfrm>
            <a:off x="342901" y="3243944"/>
            <a:ext cx="368300" cy="1569356"/>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6" name="文本框 25"/>
          <p:cNvSpPr txBox="1"/>
          <p:nvPr/>
        </p:nvSpPr>
        <p:spPr>
          <a:xfrm>
            <a:off x="334963" y="3613124"/>
            <a:ext cx="350837" cy="830997"/>
          </a:xfrm>
          <a:prstGeom prst="rect">
            <a:avLst/>
          </a:prstGeom>
          <a:noFill/>
        </p:spPr>
        <p:txBody>
          <a:bodyPr wrap="square" rtlCol="0">
            <a:spAutoFit/>
          </a:bodyPr>
          <a:lstStyle/>
          <a:p>
            <a:pPr algn="ctr"/>
            <a:r>
              <a:rPr lang="zh-CN" altLang="en-US" sz="1600" dirty="0">
                <a:solidFill>
                  <a:schemeClr val="bg1"/>
                </a:solidFill>
                <a:latin typeface="+mj-ea"/>
                <a:ea typeface="+mj-ea"/>
              </a:rPr>
              <a:t>平台方</a:t>
            </a:r>
            <a:endParaRPr lang="zh-CN" altLang="en-US" sz="1600" dirty="0">
              <a:solidFill>
                <a:schemeClr val="bg1"/>
              </a:solidFill>
              <a:latin typeface="+mj-ea"/>
              <a:ea typeface="+mj-ea"/>
            </a:endParaRPr>
          </a:p>
        </p:txBody>
      </p:sp>
      <p:sp>
        <p:nvSpPr>
          <p:cNvPr id="27" name="矩形 26"/>
          <p:cNvSpPr/>
          <p:nvPr/>
        </p:nvSpPr>
        <p:spPr>
          <a:xfrm>
            <a:off x="342901" y="4920344"/>
            <a:ext cx="368300" cy="1569356"/>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8" name="文本框 27"/>
          <p:cNvSpPr txBox="1"/>
          <p:nvPr/>
        </p:nvSpPr>
        <p:spPr>
          <a:xfrm>
            <a:off x="334963" y="5413349"/>
            <a:ext cx="350837" cy="584775"/>
          </a:xfrm>
          <a:prstGeom prst="rect">
            <a:avLst/>
          </a:prstGeom>
          <a:noFill/>
        </p:spPr>
        <p:txBody>
          <a:bodyPr wrap="square" rtlCol="0">
            <a:spAutoFit/>
          </a:bodyPr>
          <a:lstStyle/>
          <a:p>
            <a:pPr algn="ctr"/>
            <a:r>
              <a:rPr lang="zh-CN" altLang="en-US" sz="1600" dirty="0">
                <a:solidFill>
                  <a:schemeClr val="bg1"/>
                </a:solidFill>
                <a:latin typeface="+mj-ea"/>
                <a:ea typeface="+mj-ea"/>
              </a:rPr>
              <a:t>博主</a:t>
            </a:r>
            <a:endParaRPr lang="zh-CN" altLang="en-US" sz="1600" dirty="0">
              <a:solidFill>
                <a:schemeClr val="bg1"/>
              </a:solidFill>
              <a:latin typeface="+mj-ea"/>
              <a:ea typeface="+mj-ea"/>
            </a:endParaRPr>
          </a:p>
        </p:txBody>
      </p:sp>
      <p:sp>
        <p:nvSpPr>
          <p:cNvPr id="35" name="矩形 34"/>
          <p:cNvSpPr/>
          <p:nvPr/>
        </p:nvSpPr>
        <p:spPr>
          <a:xfrm>
            <a:off x="2101382" y="1771450"/>
            <a:ext cx="464686" cy="1068404"/>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39" name="矩形 38"/>
          <p:cNvSpPr/>
          <p:nvPr/>
        </p:nvSpPr>
        <p:spPr>
          <a:xfrm>
            <a:off x="1136182" y="1771450"/>
            <a:ext cx="464686" cy="1068404"/>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0" name="文本框 39"/>
          <p:cNvSpPr txBox="1"/>
          <p:nvPr/>
        </p:nvSpPr>
        <p:spPr>
          <a:xfrm>
            <a:off x="1111400" y="1952221"/>
            <a:ext cx="488800" cy="691087"/>
          </a:xfrm>
          <a:prstGeom prst="rect">
            <a:avLst/>
          </a:prstGeom>
          <a:noFill/>
        </p:spPr>
        <p:txBody>
          <a:bodyPr wrap="square" rtlCol="0">
            <a:spAutoFit/>
          </a:bodyPr>
          <a:lstStyle/>
          <a:p>
            <a:pPr algn="ctr">
              <a:lnSpc>
                <a:spcPct val="110000"/>
              </a:lnSpc>
            </a:pPr>
            <a:r>
              <a:rPr lang="zh-CN" altLang="en-US" sz="1200" dirty="0">
                <a:solidFill>
                  <a:schemeClr val="bg1"/>
                </a:solidFill>
                <a:latin typeface="+mj-ea"/>
                <a:ea typeface="+mj-ea"/>
              </a:rPr>
              <a:t>确定目标预算</a:t>
            </a:r>
            <a:endParaRPr lang="zh-CN" altLang="en-US" sz="1200" dirty="0">
              <a:solidFill>
                <a:schemeClr val="bg1"/>
              </a:solidFill>
              <a:latin typeface="+mj-ea"/>
              <a:ea typeface="+mj-ea"/>
            </a:endParaRPr>
          </a:p>
        </p:txBody>
      </p:sp>
      <p:sp>
        <p:nvSpPr>
          <p:cNvPr id="41" name="文本框 40"/>
          <p:cNvSpPr txBox="1"/>
          <p:nvPr/>
        </p:nvSpPr>
        <p:spPr>
          <a:xfrm>
            <a:off x="2000400" y="1952221"/>
            <a:ext cx="641200" cy="691087"/>
          </a:xfrm>
          <a:prstGeom prst="rect">
            <a:avLst/>
          </a:prstGeom>
          <a:noFill/>
        </p:spPr>
        <p:txBody>
          <a:bodyPr wrap="square" rtlCol="0">
            <a:spAutoFit/>
          </a:bodyPr>
          <a:lstStyle/>
          <a:p>
            <a:pPr algn="ctr">
              <a:lnSpc>
                <a:spcPct val="110000"/>
              </a:lnSpc>
            </a:pPr>
            <a:r>
              <a:rPr lang="zh-CN" altLang="en-US" sz="1200" dirty="0">
                <a:solidFill>
                  <a:schemeClr val="bg1"/>
                </a:solidFill>
                <a:latin typeface="+mj-ea"/>
                <a:ea typeface="+mj-ea"/>
              </a:rPr>
              <a:t>填</a:t>
            </a:r>
            <a:endParaRPr lang="en-US" altLang="zh-CN" sz="1200" dirty="0">
              <a:solidFill>
                <a:schemeClr val="bg1"/>
              </a:solidFill>
              <a:latin typeface="+mj-ea"/>
              <a:ea typeface="+mj-ea"/>
            </a:endParaRPr>
          </a:p>
          <a:p>
            <a:pPr algn="ctr">
              <a:lnSpc>
                <a:spcPct val="110000"/>
              </a:lnSpc>
            </a:pPr>
            <a:r>
              <a:rPr lang="zh-CN" altLang="en-US" sz="1200" dirty="0">
                <a:solidFill>
                  <a:schemeClr val="bg1"/>
                </a:solidFill>
                <a:latin typeface="+mj-ea"/>
                <a:ea typeface="+mj-ea"/>
              </a:rPr>
              <a:t>写</a:t>
            </a:r>
            <a:r>
              <a:rPr lang="en-US" altLang="zh-CN" sz="1200" dirty="0">
                <a:solidFill>
                  <a:schemeClr val="bg1"/>
                </a:solidFill>
                <a:latin typeface="+mj-ea"/>
                <a:ea typeface="+mj-ea"/>
              </a:rPr>
              <a:t>Brief</a:t>
            </a:r>
            <a:endParaRPr lang="zh-CN" altLang="en-US" sz="1200" dirty="0">
              <a:solidFill>
                <a:schemeClr val="bg1"/>
              </a:solidFill>
              <a:latin typeface="+mj-ea"/>
              <a:ea typeface="+mj-ea"/>
            </a:endParaRPr>
          </a:p>
        </p:txBody>
      </p:sp>
      <p:sp>
        <p:nvSpPr>
          <p:cNvPr id="43" name="矩形 42"/>
          <p:cNvSpPr/>
          <p:nvPr/>
        </p:nvSpPr>
        <p:spPr>
          <a:xfrm>
            <a:off x="3041182" y="1771450"/>
            <a:ext cx="464686" cy="1068404"/>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44" name="文本框 43"/>
          <p:cNvSpPr txBox="1"/>
          <p:nvPr/>
        </p:nvSpPr>
        <p:spPr>
          <a:xfrm>
            <a:off x="3016400" y="1863321"/>
            <a:ext cx="488800" cy="894219"/>
          </a:xfrm>
          <a:prstGeom prst="rect">
            <a:avLst/>
          </a:prstGeom>
          <a:noFill/>
        </p:spPr>
        <p:txBody>
          <a:bodyPr wrap="square" rtlCol="0">
            <a:spAutoFit/>
          </a:bodyPr>
          <a:lstStyle/>
          <a:p>
            <a:pPr algn="ctr">
              <a:lnSpc>
                <a:spcPct val="110000"/>
              </a:lnSpc>
            </a:pPr>
            <a:r>
              <a:rPr lang="zh-CN" altLang="en-US" sz="1200" dirty="0">
                <a:solidFill>
                  <a:schemeClr val="bg1"/>
                </a:solidFill>
                <a:latin typeface="+mj-ea"/>
                <a:ea typeface="+mj-ea"/>
              </a:rPr>
              <a:t>寻找合适的博主</a:t>
            </a:r>
            <a:endParaRPr lang="zh-CN" altLang="en-US" sz="1200" dirty="0">
              <a:solidFill>
                <a:schemeClr val="bg1"/>
              </a:solidFill>
              <a:latin typeface="+mj-ea"/>
              <a:ea typeface="+mj-ea"/>
            </a:endParaRPr>
          </a:p>
        </p:txBody>
      </p:sp>
      <p:sp>
        <p:nvSpPr>
          <p:cNvPr id="45" name="矩形 44"/>
          <p:cNvSpPr/>
          <p:nvPr/>
        </p:nvSpPr>
        <p:spPr>
          <a:xfrm>
            <a:off x="825499" y="3256644"/>
            <a:ext cx="11066464" cy="1569600"/>
          </a:xfrm>
          <a:prstGeom prst="rect">
            <a:avLst/>
          </a:prstGeom>
          <a:gradFill flip="none" rotWithShape="1">
            <a:gsLst>
              <a:gs pos="0">
                <a:schemeClr val="bg1"/>
              </a:gs>
              <a:gs pos="100000">
                <a:schemeClr val="bg1"/>
              </a:gs>
              <a:gs pos="46000">
                <a:schemeClr val="accent1">
                  <a:lumMod val="5000"/>
                  <a:lumOff val="95000"/>
                </a:schemeClr>
              </a:gs>
            </a:gsLst>
            <a:path path="circle">
              <a:fillToRect r="100000" b="100000"/>
            </a:path>
            <a:tileRect l="-100000" t="-100000"/>
          </a:gradFill>
          <a:ln w="11430">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1620"/>
          </a:p>
        </p:txBody>
      </p:sp>
      <p:sp>
        <p:nvSpPr>
          <p:cNvPr id="46" name="矩形 45"/>
          <p:cNvSpPr/>
          <p:nvPr/>
        </p:nvSpPr>
        <p:spPr>
          <a:xfrm>
            <a:off x="825499" y="4920100"/>
            <a:ext cx="11066464" cy="1569600"/>
          </a:xfrm>
          <a:prstGeom prst="rect">
            <a:avLst/>
          </a:prstGeom>
          <a:gradFill flip="none" rotWithShape="1">
            <a:gsLst>
              <a:gs pos="0">
                <a:schemeClr val="bg1"/>
              </a:gs>
              <a:gs pos="100000">
                <a:schemeClr val="bg1"/>
              </a:gs>
              <a:gs pos="46000">
                <a:schemeClr val="accent3">
                  <a:lumMod val="5000"/>
                  <a:lumOff val="95000"/>
                </a:schemeClr>
              </a:gs>
            </a:gsLst>
            <a:path path="circle">
              <a:fillToRect r="100000" b="100000"/>
            </a:path>
            <a:tileRect l="-100000" t="-100000"/>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箭头连接符 46"/>
          <p:cNvCxnSpPr/>
          <p:nvPr/>
        </p:nvCxnSpPr>
        <p:spPr>
          <a:xfrm>
            <a:off x="1684564" y="2243654"/>
            <a:ext cx="322036" cy="0"/>
          </a:xfrm>
          <a:prstGeom prst="straightConnector1">
            <a:avLst/>
          </a:pr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2306864" y="2954854"/>
            <a:ext cx="0" cy="423346"/>
          </a:xfrm>
          <a:prstGeom prst="straightConnector1">
            <a:avLst/>
          </a:pr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2088682" y="3500438"/>
            <a:ext cx="464686" cy="1068404"/>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51" name="文本框 50"/>
          <p:cNvSpPr txBox="1"/>
          <p:nvPr/>
        </p:nvSpPr>
        <p:spPr>
          <a:xfrm>
            <a:off x="2178200" y="3819121"/>
            <a:ext cx="285600" cy="487954"/>
          </a:xfrm>
          <a:prstGeom prst="rect">
            <a:avLst/>
          </a:prstGeom>
          <a:noFill/>
        </p:spPr>
        <p:txBody>
          <a:bodyPr wrap="square" rtlCol="0">
            <a:spAutoFit/>
          </a:bodyPr>
          <a:lstStyle/>
          <a:p>
            <a:pPr algn="ctr">
              <a:lnSpc>
                <a:spcPct val="110000"/>
              </a:lnSpc>
            </a:pPr>
            <a:r>
              <a:rPr lang="zh-CN" altLang="en-US" sz="1200" dirty="0">
                <a:solidFill>
                  <a:schemeClr val="bg1"/>
                </a:solidFill>
                <a:latin typeface="+mj-ea"/>
                <a:ea typeface="+mj-ea"/>
              </a:rPr>
              <a:t>审核</a:t>
            </a:r>
            <a:endParaRPr lang="zh-CN" altLang="en-US" sz="1200" dirty="0">
              <a:solidFill>
                <a:schemeClr val="bg1"/>
              </a:solidFill>
              <a:latin typeface="+mj-ea"/>
              <a:ea typeface="+mj-ea"/>
            </a:endParaRPr>
          </a:p>
        </p:txBody>
      </p:sp>
      <p:sp>
        <p:nvSpPr>
          <p:cNvPr id="53" name="任意多边形: 形状 52"/>
          <p:cNvSpPr/>
          <p:nvPr/>
        </p:nvSpPr>
        <p:spPr>
          <a:xfrm>
            <a:off x="2692400" y="2959100"/>
            <a:ext cx="571500" cy="1066800"/>
          </a:xfrm>
          <a:custGeom>
            <a:avLst/>
            <a:gdLst>
              <a:gd name="connsiteX0" fmla="*/ 0 w 660400"/>
              <a:gd name="connsiteY0" fmla="*/ 1016000 h 1016000"/>
              <a:gd name="connsiteX1" fmla="*/ 660400 w 660400"/>
              <a:gd name="connsiteY1" fmla="*/ 1016000 h 1016000"/>
              <a:gd name="connsiteX2" fmla="*/ 660400 w 660400"/>
              <a:gd name="connsiteY2" fmla="*/ 0 h 1016000"/>
            </a:gdLst>
            <a:ahLst/>
            <a:cxnLst>
              <a:cxn ang="0">
                <a:pos x="connsiteX0" y="connsiteY0"/>
              </a:cxn>
              <a:cxn ang="0">
                <a:pos x="connsiteX1" y="connsiteY1"/>
              </a:cxn>
              <a:cxn ang="0">
                <a:pos x="connsiteX2" y="connsiteY2"/>
              </a:cxn>
            </a:cxnLst>
            <a:rect l="l" t="t" r="r" b="b"/>
            <a:pathLst>
              <a:path w="660400" h="1016000">
                <a:moveTo>
                  <a:pt x="0" y="1016000"/>
                </a:moveTo>
                <a:lnTo>
                  <a:pt x="660400" y="1016000"/>
                </a:lnTo>
                <a:lnTo>
                  <a:pt x="660400" y="0"/>
                </a:lnTo>
              </a:path>
            </a:pathLst>
          </a:cu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4" name="矩形 53"/>
          <p:cNvSpPr/>
          <p:nvPr/>
        </p:nvSpPr>
        <p:spPr>
          <a:xfrm>
            <a:off x="3879382" y="5187750"/>
            <a:ext cx="464686" cy="1068404"/>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55" name="文本框 54"/>
          <p:cNvSpPr txBox="1"/>
          <p:nvPr/>
        </p:nvSpPr>
        <p:spPr>
          <a:xfrm>
            <a:off x="3854600" y="5381221"/>
            <a:ext cx="488800" cy="691087"/>
          </a:xfrm>
          <a:prstGeom prst="rect">
            <a:avLst/>
          </a:prstGeom>
          <a:noFill/>
        </p:spPr>
        <p:txBody>
          <a:bodyPr wrap="square" rtlCol="0">
            <a:spAutoFit/>
          </a:bodyPr>
          <a:lstStyle/>
          <a:p>
            <a:pPr algn="ctr">
              <a:lnSpc>
                <a:spcPct val="110000"/>
              </a:lnSpc>
            </a:pPr>
            <a:r>
              <a:rPr lang="zh-CN" altLang="en-US" sz="1200" dirty="0">
                <a:solidFill>
                  <a:schemeClr val="bg1"/>
                </a:solidFill>
                <a:latin typeface="+mj-ea"/>
                <a:ea typeface="+mj-ea"/>
              </a:rPr>
              <a:t>与品牌方接洽</a:t>
            </a:r>
            <a:endParaRPr lang="zh-CN" altLang="en-US" sz="1200" dirty="0">
              <a:solidFill>
                <a:schemeClr val="bg1"/>
              </a:solidFill>
              <a:latin typeface="+mj-ea"/>
              <a:ea typeface="+mj-ea"/>
            </a:endParaRPr>
          </a:p>
        </p:txBody>
      </p:sp>
      <p:sp>
        <p:nvSpPr>
          <p:cNvPr id="56" name="任意多边形: 形状 55"/>
          <p:cNvSpPr/>
          <p:nvPr/>
        </p:nvSpPr>
        <p:spPr>
          <a:xfrm>
            <a:off x="3606800" y="2197100"/>
            <a:ext cx="469900" cy="2832100"/>
          </a:xfrm>
          <a:custGeom>
            <a:avLst/>
            <a:gdLst>
              <a:gd name="connsiteX0" fmla="*/ 0 w 393700"/>
              <a:gd name="connsiteY0" fmla="*/ 0 h 2832100"/>
              <a:gd name="connsiteX1" fmla="*/ 393700 w 393700"/>
              <a:gd name="connsiteY1" fmla="*/ 0 h 2832100"/>
              <a:gd name="connsiteX2" fmla="*/ 393700 w 393700"/>
              <a:gd name="connsiteY2" fmla="*/ 2832100 h 2832100"/>
            </a:gdLst>
            <a:ahLst/>
            <a:cxnLst>
              <a:cxn ang="0">
                <a:pos x="connsiteX0" y="connsiteY0"/>
              </a:cxn>
              <a:cxn ang="0">
                <a:pos x="connsiteX1" y="connsiteY1"/>
              </a:cxn>
              <a:cxn ang="0">
                <a:pos x="connsiteX2" y="connsiteY2"/>
              </a:cxn>
            </a:cxnLst>
            <a:rect l="l" t="t" r="r" b="b"/>
            <a:pathLst>
              <a:path w="393700" h="2832100">
                <a:moveTo>
                  <a:pt x="0" y="0"/>
                </a:moveTo>
                <a:lnTo>
                  <a:pt x="393700" y="0"/>
                </a:lnTo>
                <a:lnTo>
                  <a:pt x="393700" y="2832100"/>
                </a:lnTo>
              </a:path>
            </a:pathLst>
          </a:cu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58" name="矩形 57"/>
          <p:cNvSpPr/>
          <p:nvPr/>
        </p:nvSpPr>
        <p:spPr>
          <a:xfrm>
            <a:off x="3041182" y="5187750"/>
            <a:ext cx="464686" cy="1068404"/>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59" name="文本框 58"/>
          <p:cNvSpPr txBox="1"/>
          <p:nvPr/>
        </p:nvSpPr>
        <p:spPr>
          <a:xfrm>
            <a:off x="3016400" y="5355821"/>
            <a:ext cx="488800" cy="691087"/>
          </a:xfrm>
          <a:prstGeom prst="rect">
            <a:avLst/>
          </a:prstGeom>
          <a:noFill/>
        </p:spPr>
        <p:txBody>
          <a:bodyPr wrap="square" rtlCol="0">
            <a:spAutoFit/>
          </a:bodyPr>
          <a:lstStyle/>
          <a:p>
            <a:pPr algn="ctr">
              <a:lnSpc>
                <a:spcPct val="110000"/>
              </a:lnSpc>
            </a:pPr>
            <a:r>
              <a:rPr lang="zh-CN" altLang="en-US" sz="1200" dirty="0">
                <a:solidFill>
                  <a:schemeClr val="bg1"/>
                </a:solidFill>
                <a:latin typeface="+mj-ea"/>
                <a:ea typeface="+mj-ea"/>
              </a:rPr>
              <a:t>主动寻找合作</a:t>
            </a:r>
            <a:endParaRPr lang="zh-CN" altLang="en-US" sz="1200" dirty="0">
              <a:solidFill>
                <a:schemeClr val="bg1"/>
              </a:solidFill>
              <a:latin typeface="+mj-ea"/>
              <a:ea typeface="+mj-ea"/>
            </a:endParaRPr>
          </a:p>
        </p:txBody>
      </p:sp>
      <p:sp>
        <p:nvSpPr>
          <p:cNvPr id="62" name="矩形 61"/>
          <p:cNvSpPr/>
          <p:nvPr/>
        </p:nvSpPr>
        <p:spPr>
          <a:xfrm>
            <a:off x="4817368" y="1771450"/>
            <a:ext cx="464686" cy="1068404"/>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63" name="文本框 62"/>
          <p:cNvSpPr txBox="1"/>
          <p:nvPr/>
        </p:nvSpPr>
        <p:spPr>
          <a:xfrm>
            <a:off x="4792586" y="1939521"/>
            <a:ext cx="488800" cy="691087"/>
          </a:xfrm>
          <a:prstGeom prst="rect">
            <a:avLst/>
          </a:prstGeom>
          <a:noFill/>
        </p:spPr>
        <p:txBody>
          <a:bodyPr wrap="square" rtlCol="0">
            <a:spAutoFit/>
          </a:bodyPr>
          <a:lstStyle/>
          <a:p>
            <a:pPr algn="ctr">
              <a:lnSpc>
                <a:spcPct val="110000"/>
              </a:lnSpc>
            </a:pPr>
            <a:r>
              <a:rPr lang="zh-CN" altLang="en-US" sz="1200" dirty="0">
                <a:solidFill>
                  <a:schemeClr val="bg1"/>
                </a:solidFill>
                <a:latin typeface="+mj-ea"/>
                <a:ea typeface="+mj-ea"/>
              </a:rPr>
              <a:t>发起合同订单</a:t>
            </a:r>
            <a:endParaRPr lang="zh-CN" altLang="en-US" sz="1200" dirty="0">
              <a:solidFill>
                <a:schemeClr val="bg1"/>
              </a:solidFill>
              <a:latin typeface="+mj-ea"/>
              <a:ea typeface="+mj-ea"/>
            </a:endParaRPr>
          </a:p>
        </p:txBody>
      </p:sp>
      <p:sp>
        <p:nvSpPr>
          <p:cNvPr id="449" name="矩形 448"/>
          <p:cNvSpPr/>
          <p:nvPr/>
        </p:nvSpPr>
        <p:spPr>
          <a:xfrm>
            <a:off x="5695482" y="5187750"/>
            <a:ext cx="464686" cy="1068404"/>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450" name="文本框 449"/>
          <p:cNvSpPr txBox="1"/>
          <p:nvPr/>
        </p:nvSpPr>
        <p:spPr>
          <a:xfrm>
            <a:off x="5670700" y="5482821"/>
            <a:ext cx="488800" cy="487954"/>
          </a:xfrm>
          <a:prstGeom prst="rect">
            <a:avLst/>
          </a:prstGeom>
          <a:noFill/>
        </p:spPr>
        <p:txBody>
          <a:bodyPr wrap="square" rtlCol="0">
            <a:spAutoFit/>
          </a:bodyPr>
          <a:lstStyle/>
          <a:p>
            <a:pPr algn="ctr">
              <a:lnSpc>
                <a:spcPct val="110000"/>
              </a:lnSpc>
            </a:pPr>
            <a:r>
              <a:rPr lang="zh-CN" altLang="en-US" sz="1200" dirty="0">
                <a:solidFill>
                  <a:schemeClr val="bg1"/>
                </a:solidFill>
                <a:latin typeface="+mj-ea"/>
                <a:ea typeface="+mj-ea"/>
              </a:rPr>
              <a:t>签订合同</a:t>
            </a:r>
            <a:endParaRPr lang="zh-CN" altLang="en-US" sz="1200" dirty="0">
              <a:solidFill>
                <a:schemeClr val="bg1"/>
              </a:solidFill>
              <a:latin typeface="+mj-ea"/>
              <a:ea typeface="+mj-ea"/>
            </a:endParaRPr>
          </a:p>
        </p:txBody>
      </p:sp>
      <p:sp>
        <p:nvSpPr>
          <p:cNvPr id="451" name="矩形 450"/>
          <p:cNvSpPr/>
          <p:nvPr/>
        </p:nvSpPr>
        <p:spPr>
          <a:xfrm>
            <a:off x="5720882" y="3500438"/>
            <a:ext cx="464686" cy="1068404"/>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452" name="文本框 451"/>
          <p:cNvSpPr txBox="1"/>
          <p:nvPr/>
        </p:nvSpPr>
        <p:spPr>
          <a:xfrm>
            <a:off x="5810400" y="3819121"/>
            <a:ext cx="285600" cy="487954"/>
          </a:xfrm>
          <a:prstGeom prst="rect">
            <a:avLst/>
          </a:prstGeom>
          <a:noFill/>
        </p:spPr>
        <p:txBody>
          <a:bodyPr wrap="square" rtlCol="0">
            <a:spAutoFit/>
          </a:bodyPr>
          <a:lstStyle/>
          <a:p>
            <a:pPr algn="ctr">
              <a:lnSpc>
                <a:spcPct val="110000"/>
              </a:lnSpc>
            </a:pPr>
            <a:r>
              <a:rPr lang="zh-CN" altLang="en-US" sz="1200" dirty="0">
                <a:solidFill>
                  <a:schemeClr val="bg1"/>
                </a:solidFill>
                <a:latin typeface="+mj-ea"/>
                <a:ea typeface="+mj-ea"/>
              </a:rPr>
              <a:t>审核</a:t>
            </a:r>
            <a:endParaRPr lang="zh-CN" altLang="en-US" sz="1200" dirty="0">
              <a:solidFill>
                <a:schemeClr val="bg1"/>
              </a:solidFill>
              <a:latin typeface="+mj-ea"/>
              <a:ea typeface="+mj-ea"/>
            </a:endParaRPr>
          </a:p>
        </p:txBody>
      </p:sp>
      <p:sp>
        <p:nvSpPr>
          <p:cNvPr id="453" name="任意多边形: 形状 452"/>
          <p:cNvSpPr/>
          <p:nvPr/>
        </p:nvSpPr>
        <p:spPr>
          <a:xfrm>
            <a:off x="4419600" y="2933700"/>
            <a:ext cx="635000" cy="2832100"/>
          </a:xfrm>
          <a:custGeom>
            <a:avLst/>
            <a:gdLst>
              <a:gd name="connsiteX0" fmla="*/ 0 w 508000"/>
              <a:gd name="connsiteY0" fmla="*/ 2832100 h 2832100"/>
              <a:gd name="connsiteX1" fmla="*/ 508000 w 508000"/>
              <a:gd name="connsiteY1" fmla="*/ 2832100 h 2832100"/>
              <a:gd name="connsiteX2" fmla="*/ 508000 w 508000"/>
              <a:gd name="connsiteY2" fmla="*/ 0 h 2832100"/>
            </a:gdLst>
            <a:ahLst/>
            <a:cxnLst>
              <a:cxn ang="0">
                <a:pos x="connsiteX0" y="connsiteY0"/>
              </a:cxn>
              <a:cxn ang="0">
                <a:pos x="connsiteX1" y="connsiteY1"/>
              </a:cxn>
              <a:cxn ang="0">
                <a:pos x="connsiteX2" y="connsiteY2"/>
              </a:cxn>
            </a:cxnLst>
            <a:rect l="l" t="t" r="r" b="b"/>
            <a:pathLst>
              <a:path w="508000" h="2832100">
                <a:moveTo>
                  <a:pt x="0" y="2832100"/>
                </a:moveTo>
                <a:lnTo>
                  <a:pt x="508000" y="2832100"/>
                </a:lnTo>
                <a:lnTo>
                  <a:pt x="508000" y="0"/>
                </a:lnTo>
              </a:path>
            </a:pathLst>
          </a:cu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454" name="任意多边形: 形状 453"/>
          <p:cNvSpPr/>
          <p:nvPr/>
        </p:nvSpPr>
        <p:spPr>
          <a:xfrm>
            <a:off x="5448300" y="2197100"/>
            <a:ext cx="482600" cy="1193800"/>
          </a:xfrm>
          <a:custGeom>
            <a:avLst/>
            <a:gdLst>
              <a:gd name="connsiteX0" fmla="*/ 0 w 393700"/>
              <a:gd name="connsiteY0" fmla="*/ 0 h 2832100"/>
              <a:gd name="connsiteX1" fmla="*/ 393700 w 393700"/>
              <a:gd name="connsiteY1" fmla="*/ 0 h 2832100"/>
              <a:gd name="connsiteX2" fmla="*/ 393700 w 393700"/>
              <a:gd name="connsiteY2" fmla="*/ 2832100 h 2832100"/>
            </a:gdLst>
            <a:ahLst/>
            <a:cxnLst>
              <a:cxn ang="0">
                <a:pos x="connsiteX0" y="connsiteY0"/>
              </a:cxn>
              <a:cxn ang="0">
                <a:pos x="connsiteX1" y="connsiteY1"/>
              </a:cxn>
              <a:cxn ang="0">
                <a:pos x="connsiteX2" y="connsiteY2"/>
              </a:cxn>
            </a:cxnLst>
            <a:rect l="l" t="t" r="r" b="b"/>
            <a:pathLst>
              <a:path w="393700" h="2832100">
                <a:moveTo>
                  <a:pt x="0" y="0"/>
                </a:moveTo>
                <a:lnTo>
                  <a:pt x="393700" y="0"/>
                </a:lnTo>
                <a:lnTo>
                  <a:pt x="393700" y="2832100"/>
                </a:lnTo>
              </a:path>
            </a:pathLst>
          </a:cu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cxnSp>
        <p:nvCxnSpPr>
          <p:cNvPr id="455" name="直接箭头连接符 454"/>
          <p:cNvCxnSpPr/>
          <p:nvPr/>
        </p:nvCxnSpPr>
        <p:spPr>
          <a:xfrm>
            <a:off x="5926364" y="4643954"/>
            <a:ext cx="0" cy="423346"/>
          </a:xfrm>
          <a:prstGeom prst="straightConnector1">
            <a:avLst/>
          </a:pr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56" name="矩形 455"/>
          <p:cNvSpPr/>
          <p:nvPr/>
        </p:nvSpPr>
        <p:spPr>
          <a:xfrm>
            <a:off x="6673691" y="1746050"/>
            <a:ext cx="464686" cy="1068404"/>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457" name="文本框 456"/>
          <p:cNvSpPr txBox="1"/>
          <p:nvPr/>
        </p:nvSpPr>
        <p:spPr>
          <a:xfrm>
            <a:off x="6661634" y="1934709"/>
            <a:ext cx="488800" cy="691087"/>
          </a:xfrm>
          <a:prstGeom prst="rect">
            <a:avLst/>
          </a:prstGeom>
          <a:noFill/>
        </p:spPr>
        <p:txBody>
          <a:bodyPr wrap="square" rtlCol="0">
            <a:spAutoFit/>
          </a:bodyPr>
          <a:lstStyle/>
          <a:p>
            <a:pPr algn="ctr">
              <a:lnSpc>
                <a:spcPct val="110000"/>
              </a:lnSpc>
            </a:pPr>
            <a:r>
              <a:rPr lang="zh-CN" altLang="en-US" sz="1200" dirty="0">
                <a:solidFill>
                  <a:schemeClr val="bg1"/>
                </a:solidFill>
                <a:latin typeface="+mj-ea"/>
                <a:ea typeface="+mj-ea"/>
              </a:rPr>
              <a:t>提供素材文案</a:t>
            </a:r>
            <a:endParaRPr lang="zh-CN" altLang="en-US" sz="1200" dirty="0">
              <a:solidFill>
                <a:schemeClr val="bg1"/>
              </a:solidFill>
              <a:latin typeface="+mj-ea"/>
              <a:ea typeface="+mj-ea"/>
            </a:endParaRPr>
          </a:p>
        </p:txBody>
      </p:sp>
      <p:sp>
        <p:nvSpPr>
          <p:cNvPr id="460" name="矩形 459"/>
          <p:cNvSpPr/>
          <p:nvPr/>
        </p:nvSpPr>
        <p:spPr>
          <a:xfrm>
            <a:off x="7486182" y="5187750"/>
            <a:ext cx="464686" cy="1068404"/>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461" name="文本框 460"/>
          <p:cNvSpPr txBox="1"/>
          <p:nvPr/>
        </p:nvSpPr>
        <p:spPr>
          <a:xfrm>
            <a:off x="7461400" y="5482821"/>
            <a:ext cx="488800" cy="487954"/>
          </a:xfrm>
          <a:prstGeom prst="rect">
            <a:avLst/>
          </a:prstGeom>
          <a:noFill/>
        </p:spPr>
        <p:txBody>
          <a:bodyPr wrap="square" rtlCol="0">
            <a:spAutoFit/>
          </a:bodyPr>
          <a:lstStyle/>
          <a:p>
            <a:pPr algn="ctr">
              <a:lnSpc>
                <a:spcPct val="110000"/>
              </a:lnSpc>
            </a:pPr>
            <a:r>
              <a:rPr lang="zh-CN" altLang="en-US" sz="1200" dirty="0">
                <a:solidFill>
                  <a:schemeClr val="bg1"/>
                </a:solidFill>
                <a:latin typeface="+mj-ea"/>
                <a:ea typeface="+mj-ea"/>
              </a:rPr>
              <a:t>内容创作</a:t>
            </a:r>
            <a:endParaRPr lang="zh-CN" altLang="en-US" sz="1200" dirty="0">
              <a:solidFill>
                <a:schemeClr val="bg1"/>
              </a:solidFill>
              <a:latin typeface="+mj-ea"/>
              <a:ea typeface="+mj-ea"/>
            </a:endParaRPr>
          </a:p>
        </p:txBody>
      </p:sp>
      <p:sp>
        <p:nvSpPr>
          <p:cNvPr id="462" name="矩形 461"/>
          <p:cNvSpPr/>
          <p:nvPr/>
        </p:nvSpPr>
        <p:spPr>
          <a:xfrm>
            <a:off x="8235482" y="3500438"/>
            <a:ext cx="464686" cy="1068404"/>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463" name="文本框 462"/>
          <p:cNvSpPr txBox="1"/>
          <p:nvPr/>
        </p:nvSpPr>
        <p:spPr>
          <a:xfrm>
            <a:off x="8325000" y="3819121"/>
            <a:ext cx="285600" cy="487954"/>
          </a:xfrm>
          <a:prstGeom prst="rect">
            <a:avLst/>
          </a:prstGeom>
          <a:noFill/>
        </p:spPr>
        <p:txBody>
          <a:bodyPr wrap="square" rtlCol="0">
            <a:spAutoFit/>
          </a:bodyPr>
          <a:lstStyle/>
          <a:p>
            <a:pPr algn="ctr">
              <a:lnSpc>
                <a:spcPct val="110000"/>
              </a:lnSpc>
            </a:pPr>
            <a:r>
              <a:rPr lang="zh-CN" altLang="en-US" sz="1200" dirty="0">
                <a:solidFill>
                  <a:schemeClr val="bg1"/>
                </a:solidFill>
                <a:latin typeface="+mj-ea"/>
                <a:ea typeface="+mj-ea"/>
              </a:rPr>
              <a:t>审核</a:t>
            </a:r>
            <a:endParaRPr lang="zh-CN" altLang="en-US" sz="1200" dirty="0">
              <a:solidFill>
                <a:schemeClr val="bg1"/>
              </a:solidFill>
              <a:latin typeface="+mj-ea"/>
              <a:ea typeface="+mj-ea"/>
            </a:endParaRPr>
          </a:p>
        </p:txBody>
      </p:sp>
      <p:sp>
        <p:nvSpPr>
          <p:cNvPr id="464" name="矩形 463"/>
          <p:cNvSpPr/>
          <p:nvPr/>
        </p:nvSpPr>
        <p:spPr>
          <a:xfrm>
            <a:off x="8261191" y="1746050"/>
            <a:ext cx="464686" cy="1068404"/>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465" name="文本框 464"/>
          <p:cNvSpPr txBox="1"/>
          <p:nvPr/>
        </p:nvSpPr>
        <p:spPr>
          <a:xfrm>
            <a:off x="8249134" y="2049009"/>
            <a:ext cx="488800" cy="487954"/>
          </a:xfrm>
          <a:prstGeom prst="rect">
            <a:avLst/>
          </a:prstGeom>
          <a:noFill/>
        </p:spPr>
        <p:txBody>
          <a:bodyPr wrap="square" rtlCol="0">
            <a:spAutoFit/>
          </a:bodyPr>
          <a:lstStyle/>
          <a:p>
            <a:pPr algn="ctr">
              <a:lnSpc>
                <a:spcPct val="110000"/>
              </a:lnSpc>
            </a:pPr>
            <a:r>
              <a:rPr lang="zh-CN" altLang="en-US" sz="1200" dirty="0">
                <a:solidFill>
                  <a:schemeClr val="bg1"/>
                </a:solidFill>
                <a:latin typeface="+mj-ea"/>
                <a:ea typeface="+mj-ea"/>
              </a:rPr>
              <a:t>审</a:t>
            </a:r>
            <a:endParaRPr lang="en-US" altLang="zh-CN" sz="1200" dirty="0">
              <a:solidFill>
                <a:schemeClr val="bg1"/>
              </a:solidFill>
              <a:latin typeface="+mj-ea"/>
              <a:ea typeface="+mj-ea"/>
            </a:endParaRPr>
          </a:p>
          <a:p>
            <a:pPr algn="ctr">
              <a:lnSpc>
                <a:spcPct val="110000"/>
              </a:lnSpc>
            </a:pPr>
            <a:r>
              <a:rPr lang="zh-CN" altLang="en-US" sz="1200" dirty="0">
                <a:solidFill>
                  <a:schemeClr val="bg1"/>
                </a:solidFill>
                <a:latin typeface="+mj-ea"/>
                <a:ea typeface="+mj-ea"/>
              </a:rPr>
              <a:t>核</a:t>
            </a:r>
            <a:endParaRPr lang="zh-CN" altLang="en-US" sz="1200" dirty="0">
              <a:solidFill>
                <a:schemeClr val="bg1"/>
              </a:solidFill>
              <a:latin typeface="+mj-ea"/>
              <a:ea typeface="+mj-ea"/>
            </a:endParaRPr>
          </a:p>
        </p:txBody>
      </p:sp>
      <p:sp>
        <p:nvSpPr>
          <p:cNvPr id="466" name="矩形 465"/>
          <p:cNvSpPr/>
          <p:nvPr/>
        </p:nvSpPr>
        <p:spPr>
          <a:xfrm>
            <a:off x="9022882" y="5187750"/>
            <a:ext cx="464686" cy="1068404"/>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467" name="文本框 466"/>
          <p:cNvSpPr txBox="1"/>
          <p:nvPr/>
        </p:nvSpPr>
        <p:spPr>
          <a:xfrm>
            <a:off x="8998100" y="5482821"/>
            <a:ext cx="488800" cy="487954"/>
          </a:xfrm>
          <a:prstGeom prst="rect">
            <a:avLst/>
          </a:prstGeom>
          <a:noFill/>
        </p:spPr>
        <p:txBody>
          <a:bodyPr wrap="square" rtlCol="0">
            <a:spAutoFit/>
          </a:bodyPr>
          <a:lstStyle/>
          <a:p>
            <a:pPr algn="ctr">
              <a:lnSpc>
                <a:spcPct val="110000"/>
              </a:lnSpc>
            </a:pPr>
            <a:r>
              <a:rPr lang="zh-CN" altLang="en-US" sz="1200" dirty="0">
                <a:solidFill>
                  <a:schemeClr val="bg1"/>
                </a:solidFill>
                <a:latin typeface="+mj-ea"/>
                <a:ea typeface="+mj-ea"/>
              </a:rPr>
              <a:t>发</a:t>
            </a:r>
            <a:endParaRPr lang="en-US" altLang="zh-CN" sz="1200" dirty="0">
              <a:solidFill>
                <a:schemeClr val="bg1"/>
              </a:solidFill>
              <a:latin typeface="+mj-ea"/>
              <a:ea typeface="+mj-ea"/>
            </a:endParaRPr>
          </a:p>
          <a:p>
            <a:pPr algn="ctr">
              <a:lnSpc>
                <a:spcPct val="110000"/>
              </a:lnSpc>
            </a:pPr>
            <a:r>
              <a:rPr lang="zh-CN" altLang="en-US" sz="1200" dirty="0">
                <a:solidFill>
                  <a:schemeClr val="bg1"/>
                </a:solidFill>
                <a:latin typeface="+mj-ea"/>
                <a:ea typeface="+mj-ea"/>
              </a:rPr>
              <a:t>布</a:t>
            </a:r>
            <a:endParaRPr lang="zh-CN" altLang="en-US" sz="1200" dirty="0">
              <a:solidFill>
                <a:schemeClr val="bg1"/>
              </a:solidFill>
              <a:latin typeface="+mj-ea"/>
              <a:ea typeface="+mj-ea"/>
            </a:endParaRPr>
          </a:p>
        </p:txBody>
      </p:sp>
      <p:sp>
        <p:nvSpPr>
          <p:cNvPr id="470" name="矩形 469"/>
          <p:cNvSpPr/>
          <p:nvPr/>
        </p:nvSpPr>
        <p:spPr>
          <a:xfrm>
            <a:off x="9747091" y="1746050"/>
            <a:ext cx="464686" cy="1068404"/>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471" name="文本框 470"/>
          <p:cNvSpPr txBox="1"/>
          <p:nvPr/>
        </p:nvSpPr>
        <p:spPr>
          <a:xfrm>
            <a:off x="9735034" y="2049009"/>
            <a:ext cx="488800" cy="487954"/>
          </a:xfrm>
          <a:prstGeom prst="rect">
            <a:avLst/>
          </a:prstGeom>
          <a:noFill/>
        </p:spPr>
        <p:txBody>
          <a:bodyPr wrap="square" rtlCol="0">
            <a:spAutoFit/>
          </a:bodyPr>
          <a:lstStyle/>
          <a:p>
            <a:pPr algn="ctr">
              <a:lnSpc>
                <a:spcPct val="110000"/>
              </a:lnSpc>
            </a:pPr>
            <a:r>
              <a:rPr lang="zh-CN" altLang="en-US" sz="1200" dirty="0">
                <a:solidFill>
                  <a:schemeClr val="bg1"/>
                </a:solidFill>
                <a:latin typeface="+mj-ea"/>
                <a:ea typeface="+mj-ea"/>
              </a:rPr>
              <a:t>监控数据</a:t>
            </a:r>
            <a:endParaRPr lang="en-US" altLang="zh-CN" sz="1200" dirty="0">
              <a:solidFill>
                <a:schemeClr val="bg1"/>
              </a:solidFill>
              <a:latin typeface="+mj-ea"/>
              <a:ea typeface="+mj-ea"/>
            </a:endParaRPr>
          </a:p>
        </p:txBody>
      </p:sp>
      <p:sp>
        <p:nvSpPr>
          <p:cNvPr id="472" name="矩形 471"/>
          <p:cNvSpPr/>
          <p:nvPr/>
        </p:nvSpPr>
        <p:spPr>
          <a:xfrm>
            <a:off x="10788491" y="1746050"/>
            <a:ext cx="464686" cy="102255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473" name="文本框 472"/>
          <p:cNvSpPr txBox="1"/>
          <p:nvPr/>
        </p:nvSpPr>
        <p:spPr>
          <a:xfrm>
            <a:off x="10776434" y="2125209"/>
            <a:ext cx="488800" cy="284822"/>
          </a:xfrm>
          <a:prstGeom prst="rect">
            <a:avLst/>
          </a:prstGeom>
          <a:noFill/>
        </p:spPr>
        <p:txBody>
          <a:bodyPr wrap="square" rtlCol="0">
            <a:spAutoFit/>
          </a:bodyPr>
          <a:lstStyle/>
          <a:p>
            <a:pPr algn="ctr">
              <a:lnSpc>
                <a:spcPct val="110000"/>
              </a:lnSpc>
            </a:pPr>
            <a:r>
              <a:rPr lang="zh-CN" altLang="en-US" sz="1200" dirty="0">
                <a:solidFill>
                  <a:schemeClr val="bg1"/>
                </a:solidFill>
                <a:latin typeface="+mj-ea"/>
                <a:ea typeface="+mj-ea"/>
              </a:rPr>
              <a:t>结算</a:t>
            </a:r>
            <a:endParaRPr lang="en-US" altLang="zh-CN" sz="1200" dirty="0">
              <a:solidFill>
                <a:schemeClr val="bg1"/>
              </a:solidFill>
              <a:latin typeface="+mj-ea"/>
              <a:ea typeface="+mj-ea"/>
            </a:endParaRPr>
          </a:p>
        </p:txBody>
      </p:sp>
      <p:sp>
        <p:nvSpPr>
          <p:cNvPr id="476" name="矩形 475"/>
          <p:cNvSpPr/>
          <p:nvPr/>
        </p:nvSpPr>
        <p:spPr>
          <a:xfrm>
            <a:off x="10788182" y="3500438"/>
            <a:ext cx="464686" cy="102255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477" name="文本框 476"/>
          <p:cNvSpPr txBox="1"/>
          <p:nvPr/>
        </p:nvSpPr>
        <p:spPr>
          <a:xfrm>
            <a:off x="10877700" y="3819121"/>
            <a:ext cx="285600" cy="487954"/>
          </a:xfrm>
          <a:prstGeom prst="rect">
            <a:avLst/>
          </a:prstGeom>
          <a:noFill/>
        </p:spPr>
        <p:txBody>
          <a:bodyPr wrap="square" rtlCol="0">
            <a:spAutoFit/>
          </a:bodyPr>
          <a:lstStyle/>
          <a:p>
            <a:pPr algn="ctr">
              <a:lnSpc>
                <a:spcPct val="110000"/>
              </a:lnSpc>
            </a:pPr>
            <a:r>
              <a:rPr lang="zh-CN" altLang="en-US" sz="1200" dirty="0">
                <a:solidFill>
                  <a:schemeClr val="bg1"/>
                </a:solidFill>
                <a:latin typeface="+mj-ea"/>
                <a:ea typeface="+mj-ea"/>
              </a:rPr>
              <a:t>抽佣</a:t>
            </a:r>
            <a:endParaRPr lang="zh-CN" altLang="en-US" sz="1200" dirty="0">
              <a:solidFill>
                <a:schemeClr val="bg1"/>
              </a:solidFill>
              <a:latin typeface="+mj-ea"/>
              <a:ea typeface="+mj-ea"/>
            </a:endParaRPr>
          </a:p>
        </p:txBody>
      </p:sp>
      <p:sp>
        <p:nvSpPr>
          <p:cNvPr id="478" name="矩形 477"/>
          <p:cNvSpPr/>
          <p:nvPr/>
        </p:nvSpPr>
        <p:spPr>
          <a:xfrm>
            <a:off x="10788182" y="5187750"/>
            <a:ext cx="464686" cy="102255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479" name="文本框 478"/>
          <p:cNvSpPr txBox="1"/>
          <p:nvPr/>
        </p:nvSpPr>
        <p:spPr>
          <a:xfrm>
            <a:off x="10763400" y="5482821"/>
            <a:ext cx="488800" cy="487954"/>
          </a:xfrm>
          <a:prstGeom prst="rect">
            <a:avLst/>
          </a:prstGeom>
          <a:noFill/>
        </p:spPr>
        <p:txBody>
          <a:bodyPr wrap="square" rtlCol="0">
            <a:spAutoFit/>
          </a:bodyPr>
          <a:lstStyle/>
          <a:p>
            <a:pPr algn="ctr">
              <a:lnSpc>
                <a:spcPct val="110000"/>
              </a:lnSpc>
            </a:pPr>
            <a:r>
              <a:rPr lang="zh-CN" altLang="en-US" sz="1200" dirty="0">
                <a:solidFill>
                  <a:schemeClr val="bg1"/>
                </a:solidFill>
                <a:latin typeface="+mj-ea"/>
                <a:ea typeface="+mj-ea"/>
              </a:rPr>
              <a:t>收</a:t>
            </a:r>
            <a:endParaRPr lang="en-US" altLang="zh-CN" sz="1200" dirty="0">
              <a:solidFill>
                <a:schemeClr val="bg1"/>
              </a:solidFill>
              <a:latin typeface="+mj-ea"/>
              <a:ea typeface="+mj-ea"/>
            </a:endParaRPr>
          </a:p>
          <a:p>
            <a:pPr algn="ctr">
              <a:lnSpc>
                <a:spcPct val="110000"/>
              </a:lnSpc>
            </a:pPr>
            <a:r>
              <a:rPr lang="zh-CN" altLang="en-US" sz="1200" dirty="0">
                <a:solidFill>
                  <a:schemeClr val="bg1"/>
                </a:solidFill>
                <a:latin typeface="+mj-ea"/>
                <a:ea typeface="+mj-ea"/>
              </a:rPr>
              <a:t>款</a:t>
            </a:r>
            <a:endParaRPr lang="zh-CN" altLang="en-US" sz="1200" dirty="0">
              <a:solidFill>
                <a:schemeClr val="bg1"/>
              </a:solidFill>
              <a:latin typeface="+mj-ea"/>
              <a:ea typeface="+mj-ea"/>
            </a:endParaRPr>
          </a:p>
        </p:txBody>
      </p:sp>
      <p:sp>
        <p:nvSpPr>
          <p:cNvPr id="480" name="任意多边形: 形状 479"/>
          <p:cNvSpPr/>
          <p:nvPr/>
        </p:nvSpPr>
        <p:spPr>
          <a:xfrm>
            <a:off x="6248400" y="2933700"/>
            <a:ext cx="635000" cy="2832100"/>
          </a:xfrm>
          <a:custGeom>
            <a:avLst/>
            <a:gdLst>
              <a:gd name="connsiteX0" fmla="*/ 0 w 508000"/>
              <a:gd name="connsiteY0" fmla="*/ 2832100 h 2832100"/>
              <a:gd name="connsiteX1" fmla="*/ 508000 w 508000"/>
              <a:gd name="connsiteY1" fmla="*/ 2832100 h 2832100"/>
              <a:gd name="connsiteX2" fmla="*/ 508000 w 508000"/>
              <a:gd name="connsiteY2" fmla="*/ 0 h 2832100"/>
            </a:gdLst>
            <a:ahLst/>
            <a:cxnLst>
              <a:cxn ang="0">
                <a:pos x="connsiteX0" y="connsiteY0"/>
              </a:cxn>
              <a:cxn ang="0">
                <a:pos x="connsiteX1" y="connsiteY1"/>
              </a:cxn>
              <a:cxn ang="0">
                <a:pos x="connsiteX2" y="connsiteY2"/>
              </a:cxn>
            </a:cxnLst>
            <a:rect l="l" t="t" r="r" b="b"/>
            <a:pathLst>
              <a:path w="508000" h="2832100">
                <a:moveTo>
                  <a:pt x="0" y="2832100"/>
                </a:moveTo>
                <a:lnTo>
                  <a:pt x="508000" y="2832100"/>
                </a:lnTo>
                <a:lnTo>
                  <a:pt x="508000" y="0"/>
                </a:lnTo>
              </a:path>
            </a:pathLst>
          </a:cu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481" name="任意多边形: 形状 480"/>
          <p:cNvSpPr/>
          <p:nvPr/>
        </p:nvSpPr>
        <p:spPr>
          <a:xfrm>
            <a:off x="7277100" y="2197100"/>
            <a:ext cx="419100" cy="2832100"/>
          </a:xfrm>
          <a:custGeom>
            <a:avLst/>
            <a:gdLst>
              <a:gd name="connsiteX0" fmla="*/ 0 w 393700"/>
              <a:gd name="connsiteY0" fmla="*/ 0 h 2832100"/>
              <a:gd name="connsiteX1" fmla="*/ 393700 w 393700"/>
              <a:gd name="connsiteY1" fmla="*/ 0 h 2832100"/>
              <a:gd name="connsiteX2" fmla="*/ 393700 w 393700"/>
              <a:gd name="connsiteY2" fmla="*/ 2832100 h 2832100"/>
            </a:gdLst>
            <a:ahLst/>
            <a:cxnLst>
              <a:cxn ang="0">
                <a:pos x="connsiteX0" y="connsiteY0"/>
              </a:cxn>
              <a:cxn ang="0">
                <a:pos x="connsiteX1" y="connsiteY1"/>
              </a:cxn>
              <a:cxn ang="0">
                <a:pos x="connsiteX2" y="connsiteY2"/>
              </a:cxn>
            </a:cxnLst>
            <a:rect l="l" t="t" r="r" b="b"/>
            <a:pathLst>
              <a:path w="393700" h="2832100">
                <a:moveTo>
                  <a:pt x="0" y="0"/>
                </a:moveTo>
                <a:lnTo>
                  <a:pt x="393700" y="0"/>
                </a:lnTo>
                <a:lnTo>
                  <a:pt x="393700" y="2832100"/>
                </a:lnTo>
              </a:path>
            </a:pathLst>
          </a:cu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482" name="任意多边形: 形状 481"/>
          <p:cNvSpPr/>
          <p:nvPr/>
        </p:nvSpPr>
        <p:spPr>
          <a:xfrm>
            <a:off x="8077200" y="4711700"/>
            <a:ext cx="406400" cy="1054100"/>
          </a:xfrm>
          <a:custGeom>
            <a:avLst/>
            <a:gdLst>
              <a:gd name="connsiteX0" fmla="*/ 0 w 508000"/>
              <a:gd name="connsiteY0" fmla="*/ 2832100 h 2832100"/>
              <a:gd name="connsiteX1" fmla="*/ 508000 w 508000"/>
              <a:gd name="connsiteY1" fmla="*/ 2832100 h 2832100"/>
              <a:gd name="connsiteX2" fmla="*/ 508000 w 508000"/>
              <a:gd name="connsiteY2" fmla="*/ 0 h 2832100"/>
            </a:gdLst>
            <a:ahLst/>
            <a:cxnLst>
              <a:cxn ang="0">
                <a:pos x="connsiteX0" y="connsiteY0"/>
              </a:cxn>
              <a:cxn ang="0">
                <a:pos x="connsiteX1" y="connsiteY1"/>
              </a:cxn>
              <a:cxn ang="0">
                <a:pos x="connsiteX2" y="connsiteY2"/>
              </a:cxn>
            </a:cxnLst>
            <a:rect l="l" t="t" r="r" b="b"/>
            <a:pathLst>
              <a:path w="508000" h="2832100">
                <a:moveTo>
                  <a:pt x="0" y="2832100"/>
                </a:moveTo>
                <a:lnTo>
                  <a:pt x="508000" y="2832100"/>
                </a:lnTo>
                <a:lnTo>
                  <a:pt x="508000" y="0"/>
                </a:lnTo>
              </a:path>
            </a:pathLst>
          </a:cu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cxnSp>
        <p:nvCxnSpPr>
          <p:cNvPr id="483" name="直接箭头连接符 482"/>
          <p:cNvCxnSpPr/>
          <p:nvPr/>
        </p:nvCxnSpPr>
        <p:spPr>
          <a:xfrm flipV="1">
            <a:off x="8479064" y="2971800"/>
            <a:ext cx="0" cy="406400"/>
          </a:xfrm>
          <a:prstGeom prst="straightConnector1">
            <a:avLst/>
          </a:pr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87" name="任意多边形: 形状 486"/>
          <p:cNvSpPr/>
          <p:nvPr/>
        </p:nvSpPr>
        <p:spPr>
          <a:xfrm>
            <a:off x="8813800" y="2197100"/>
            <a:ext cx="419100" cy="2832100"/>
          </a:xfrm>
          <a:custGeom>
            <a:avLst/>
            <a:gdLst>
              <a:gd name="connsiteX0" fmla="*/ 0 w 393700"/>
              <a:gd name="connsiteY0" fmla="*/ 0 h 2832100"/>
              <a:gd name="connsiteX1" fmla="*/ 393700 w 393700"/>
              <a:gd name="connsiteY1" fmla="*/ 0 h 2832100"/>
              <a:gd name="connsiteX2" fmla="*/ 393700 w 393700"/>
              <a:gd name="connsiteY2" fmla="*/ 2832100 h 2832100"/>
            </a:gdLst>
            <a:ahLst/>
            <a:cxnLst>
              <a:cxn ang="0">
                <a:pos x="connsiteX0" y="connsiteY0"/>
              </a:cxn>
              <a:cxn ang="0">
                <a:pos x="connsiteX1" y="connsiteY1"/>
              </a:cxn>
              <a:cxn ang="0">
                <a:pos x="connsiteX2" y="connsiteY2"/>
              </a:cxn>
            </a:cxnLst>
            <a:rect l="l" t="t" r="r" b="b"/>
            <a:pathLst>
              <a:path w="393700" h="2832100">
                <a:moveTo>
                  <a:pt x="0" y="0"/>
                </a:moveTo>
                <a:lnTo>
                  <a:pt x="393700" y="0"/>
                </a:lnTo>
                <a:lnTo>
                  <a:pt x="393700" y="2832100"/>
                </a:lnTo>
              </a:path>
            </a:pathLst>
          </a:cu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488" name="任意多边形: 形状 487"/>
          <p:cNvSpPr/>
          <p:nvPr/>
        </p:nvSpPr>
        <p:spPr>
          <a:xfrm>
            <a:off x="9550400" y="2946400"/>
            <a:ext cx="406400" cy="2819400"/>
          </a:xfrm>
          <a:custGeom>
            <a:avLst/>
            <a:gdLst>
              <a:gd name="connsiteX0" fmla="*/ 0 w 508000"/>
              <a:gd name="connsiteY0" fmla="*/ 2832100 h 2832100"/>
              <a:gd name="connsiteX1" fmla="*/ 508000 w 508000"/>
              <a:gd name="connsiteY1" fmla="*/ 2832100 h 2832100"/>
              <a:gd name="connsiteX2" fmla="*/ 508000 w 508000"/>
              <a:gd name="connsiteY2" fmla="*/ 0 h 2832100"/>
            </a:gdLst>
            <a:ahLst/>
            <a:cxnLst>
              <a:cxn ang="0">
                <a:pos x="connsiteX0" y="connsiteY0"/>
              </a:cxn>
              <a:cxn ang="0">
                <a:pos x="connsiteX1" y="connsiteY1"/>
              </a:cxn>
              <a:cxn ang="0">
                <a:pos x="connsiteX2" y="connsiteY2"/>
              </a:cxn>
            </a:cxnLst>
            <a:rect l="l" t="t" r="r" b="b"/>
            <a:pathLst>
              <a:path w="508000" h="2832100">
                <a:moveTo>
                  <a:pt x="0" y="2832100"/>
                </a:moveTo>
                <a:lnTo>
                  <a:pt x="508000" y="2832100"/>
                </a:lnTo>
                <a:lnTo>
                  <a:pt x="508000" y="0"/>
                </a:lnTo>
              </a:path>
            </a:pathLst>
          </a:cu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cxnSp>
        <p:nvCxnSpPr>
          <p:cNvPr id="489" name="直接箭头连接符 488"/>
          <p:cNvCxnSpPr/>
          <p:nvPr/>
        </p:nvCxnSpPr>
        <p:spPr>
          <a:xfrm>
            <a:off x="10320564" y="2243654"/>
            <a:ext cx="322036" cy="0"/>
          </a:xfrm>
          <a:prstGeom prst="straightConnector1">
            <a:avLst/>
          </a:pr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90" name="直接箭头连接符 489"/>
          <p:cNvCxnSpPr/>
          <p:nvPr/>
        </p:nvCxnSpPr>
        <p:spPr>
          <a:xfrm>
            <a:off x="10993664" y="2954854"/>
            <a:ext cx="0" cy="423346"/>
          </a:xfrm>
          <a:prstGeom prst="straightConnector1">
            <a:avLst/>
          </a:pr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91" name="直接箭头连接符 490"/>
          <p:cNvCxnSpPr/>
          <p:nvPr/>
        </p:nvCxnSpPr>
        <p:spPr>
          <a:xfrm>
            <a:off x="10993664" y="4618554"/>
            <a:ext cx="0" cy="423346"/>
          </a:xfrm>
          <a:prstGeom prst="straightConnector1">
            <a:avLst/>
          </a:pr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92" name="矩形 491"/>
          <p:cNvSpPr/>
          <p:nvPr/>
        </p:nvSpPr>
        <p:spPr>
          <a:xfrm>
            <a:off x="825499" y="1143000"/>
            <a:ext cx="5575301" cy="5346700"/>
          </a:xfrm>
          <a:prstGeom prst="rect">
            <a:avLst/>
          </a:prstGeom>
          <a:noFill/>
          <a:ln w="11430">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1620" dirty="0"/>
          </a:p>
        </p:txBody>
      </p:sp>
      <p:cxnSp>
        <p:nvCxnSpPr>
          <p:cNvPr id="493" name="直接箭头连接符 492"/>
          <p:cNvCxnSpPr/>
          <p:nvPr/>
        </p:nvCxnSpPr>
        <p:spPr>
          <a:xfrm>
            <a:off x="3538764" y="5748854"/>
            <a:ext cx="322036" cy="0"/>
          </a:xfrm>
          <a:prstGeom prst="straightConnector1">
            <a:avLst/>
          </a:prstGeom>
          <a:ln>
            <a:solidFill>
              <a:schemeClr val="tx1">
                <a:lumMod val="75000"/>
                <a:lumOff val="2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98" name="矩形 497"/>
          <p:cNvSpPr/>
          <p:nvPr/>
        </p:nvSpPr>
        <p:spPr>
          <a:xfrm>
            <a:off x="6438899" y="1143000"/>
            <a:ext cx="3175001" cy="5346700"/>
          </a:xfrm>
          <a:prstGeom prst="rect">
            <a:avLst/>
          </a:prstGeom>
          <a:noFill/>
          <a:ln w="11430">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1620" dirty="0"/>
          </a:p>
        </p:txBody>
      </p:sp>
      <p:sp>
        <p:nvSpPr>
          <p:cNvPr id="499" name="矩形 498"/>
          <p:cNvSpPr/>
          <p:nvPr/>
        </p:nvSpPr>
        <p:spPr>
          <a:xfrm>
            <a:off x="9664700" y="1143000"/>
            <a:ext cx="2227264" cy="5346700"/>
          </a:xfrm>
          <a:prstGeom prst="rect">
            <a:avLst/>
          </a:prstGeom>
          <a:noFill/>
          <a:ln w="11430">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1620" dirty="0"/>
          </a:p>
        </p:txBody>
      </p:sp>
      <p:sp>
        <p:nvSpPr>
          <p:cNvPr id="500" name="文本框 499"/>
          <p:cNvSpPr txBox="1"/>
          <p:nvPr/>
        </p:nvSpPr>
        <p:spPr>
          <a:xfrm>
            <a:off x="2618467" y="1174234"/>
            <a:ext cx="1989364" cy="338554"/>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600" dirty="0">
                <a:solidFill>
                  <a:schemeClr val="tx1">
                    <a:lumMod val="75000"/>
                    <a:lumOff val="25000"/>
                  </a:schemeClr>
                </a:solidFill>
              </a:rPr>
              <a:t>合作洽谈</a:t>
            </a:r>
            <a:endParaRPr lang="zh-CN" altLang="en-US" sz="1600" dirty="0">
              <a:solidFill>
                <a:schemeClr val="tx1">
                  <a:lumMod val="75000"/>
                  <a:lumOff val="25000"/>
                </a:schemeClr>
              </a:solidFill>
            </a:endParaRPr>
          </a:p>
        </p:txBody>
      </p:sp>
      <p:sp>
        <p:nvSpPr>
          <p:cNvPr id="501" name="文本框 500"/>
          <p:cNvSpPr txBox="1"/>
          <p:nvPr/>
        </p:nvSpPr>
        <p:spPr>
          <a:xfrm>
            <a:off x="7025367" y="1174234"/>
            <a:ext cx="1989364" cy="338554"/>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600" dirty="0">
                <a:solidFill>
                  <a:schemeClr val="tx1">
                    <a:lumMod val="75000"/>
                    <a:lumOff val="25000"/>
                  </a:schemeClr>
                </a:solidFill>
              </a:rPr>
              <a:t>内容创作</a:t>
            </a:r>
            <a:endParaRPr lang="zh-CN" altLang="en-US" sz="1600" dirty="0">
              <a:solidFill>
                <a:schemeClr val="tx1">
                  <a:lumMod val="75000"/>
                  <a:lumOff val="25000"/>
                </a:schemeClr>
              </a:solidFill>
            </a:endParaRPr>
          </a:p>
        </p:txBody>
      </p:sp>
      <p:sp>
        <p:nvSpPr>
          <p:cNvPr id="502" name="文本框 501"/>
          <p:cNvSpPr txBox="1"/>
          <p:nvPr/>
        </p:nvSpPr>
        <p:spPr>
          <a:xfrm>
            <a:off x="9755867" y="1174234"/>
            <a:ext cx="1989364" cy="338554"/>
          </a:xfrm>
          <a:prstGeom prst="rect">
            <a:avLst/>
          </a:prstGeom>
          <a:noFill/>
        </p:spPr>
        <p:txBody>
          <a:bodyPr wrap="squar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pPr algn="ctr"/>
            <a:r>
              <a:rPr lang="zh-CN" altLang="en-US" sz="1600" dirty="0">
                <a:solidFill>
                  <a:schemeClr val="tx1">
                    <a:lumMod val="75000"/>
                    <a:lumOff val="25000"/>
                  </a:schemeClr>
                </a:solidFill>
              </a:rPr>
              <a:t>效果验收</a:t>
            </a:r>
            <a:endParaRPr lang="zh-CN" altLang="en-US" sz="1600"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220436" y="475734"/>
            <a:ext cx="1486304" cy="369332"/>
          </a:xfrm>
          <a:prstGeom prst="rect">
            <a:avLst/>
          </a:prstGeom>
          <a:noFill/>
        </p:spPr>
        <p:txBody>
          <a:bodyPr wrap="non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07  </a:t>
            </a:r>
            <a:r>
              <a:rPr lang="zh-CN" altLang="en-US" dirty="0"/>
              <a:t>逻辑图表</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Logical Diagrams</a:t>
            </a:r>
            <a:endParaRPr kumimoji="0" lang="en-US" altLang="zh-CN" sz="1400" b="0" i="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33" name="椭圆 32"/>
          <p:cNvSpPr/>
          <p:nvPr/>
        </p:nvSpPr>
        <p:spPr>
          <a:xfrm>
            <a:off x="3195476" y="657031"/>
            <a:ext cx="5759838" cy="5759838"/>
          </a:xfrm>
          <a:prstGeom prst="ellipse">
            <a:avLst/>
          </a:prstGeom>
          <a:gradFill flip="none" rotWithShape="1">
            <a:gsLst>
              <a:gs pos="55000">
                <a:schemeClr val="accent1">
                  <a:lumMod val="20000"/>
                  <a:lumOff val="80000"/>
                  <a:alpha val="0"/>
                </a:schemeClr>
              </a:gs>
              <a:gs pos="100000">
                <a:schemeClr val="accent1">
                  <a:lumMod val="20000"/>
                  <a:lumOff val="80000"/>
                </a:schemeClr>
              </a:gs>
            </a:gsLst>
            <a:path path="circle">
              <a:fillToRect l="50000" t="50000" r="50000" b="50000"/>
            </a:path>
            <a:tileRect/>
          </a:gradFill>
          <a:ln w="13716">
            <a:gradFill flip="none" rotWithShape="1">
              <a:gsLst>
                <a:gs pos="100000">
                  <a:schemeClr val="bg1">
                    <a:alpha val="0"/>
                  </a:schemeClr>
                </a:gs>
                <a:gs pos="31000">
                  <a:schemeClr val="accent1">
                    <a:lumMod val="30000"/>
                    <a:lumOff val="70000"/>
                  </a:schemeClr>
                </a:gs>
              </a:gsLst>
              <a:lin ang="0" scaled="1"/>
              <a:tileRect/>
            </a:gra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 name="椭圆 1"/>
          <p:cNvSpPr/>
          <p:nvPr/>
        </p:nvSpPr>
        <p:spPr>
          <a:xfrm>
            <a:off x="4198922" y="1653875"/>
            <a:ext cx="3794156" cy="3794156"/>
          </a:xfrm>
          <a:prstGeom prst="ellipse">
            <a:avLst/>
          </a:prstGeom>
          <a:gradFill flip="none" rotWithShape="1">
            <a:gsLst>
              <a:gs pos="40000">
                <a:schemeClr val="accent1">
                  <a:lumMod val="20000"/>
                  <a:lumOff val="80000"/>
                  <a:alpha val="0"/>
                </a:schemeClr>
              </a:gs>
              <a:gs pos="100000">
                <a:schemeClr val="accent1">
                  <a:lumMod val="20000"/>
                  <a:lumOff val="80000"/>
                </a:schemeClr>
              </a:gs>
            </a:gsLst>
            <a:path path="circle">
              <a:fillToRect l="50000" t="50000" r="50000" b="50000"/>
            </a:path>
            <a:tileRect/>
          </a:gradFill>
          <a:ln w="13716">
            <a:gradFill flip="none" rotWithShape="1">
              <a:gsLst>
                <a:gs pos="100000">
                  <a:schemeClr val="bg1">
                    <a:alpha val="0"/>
                  </a:schemeClr>
                </a:gs>
                <a:gs pos="31000">
                  <a:schemeClr val="accent1">
                    <a:lumMod val="30000"/>
                    <a:lumOff val="70000"/>
                  </a:schemeClr>
                </a:gs>
              </a:gsLst>
              <a:lin ang="0" scaled="1"/>
              <a:tileRect/>
            </a:gra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 name="椭圆 2"/>
          <p:cNvSpPr/>
          <p:nvPr/>
        </p:nvSpPr>
        <p:spPr>
          <a:xfrm rot="7200000">
            <a:off x="7313030" y="4085705"/>
            <a:ext cx="780062" cy="780062"/>
          </a:xfrm>
          <a:prstGeom prst="ellipse">
            <a:avLst/>
          </a:pr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梯形 3"/>
          <p:cNvSpPr/>
          <p:nvPr/>
        </p:nvSpPr>
        <p:spPr>
          <a:xfrm rot="7200000">
            <a:off x="6325053" y="3146434"/>
            <a:ext cx="1170432" cy="1824890"/>
          </a:xfrm>
          <a:prstGeom prst="trapezoid">
            <a:avLst>
              <a:gd name="adj" fmla="val 22559"/>
            </a:avLst>
          </a:prstGeom>
          <a:gradFill>
            <a:gsLst>
              <a:gs pos="8000">
                <a:schemeClr val="accent1">
                  <a:alpha val="30000"/>
                </a:schemeClr>
              </a:gs>
              <a:gs pos="80000">
                <a:schemeClr val="accent1">
                  <a:alpha val="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5" name="椭圆 4"/>
          <p:cNvSpPr/>
          <p:nvPr/>
        </p:nvSpPr>
        <p:spPr>
          <a:xfrm rot="14400000" flipH="1">
            <a:off x="4098909" y="4085705"/>
            <a:ext cx="780062" cy="780062"/>
          </a:xfrm>
          <a:prstGeom prst="ellipse">
            <a:avLst/>
          </a:pr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 name="梯形 5"/>
          <p:cNvSpPr/>
          <p:nvPr/>
        </p:nvSpPr>
        <p:spPr>
          <a:xfrm rot="14400000" flipH="1">
            <a:off x="4704892" y="3073412"/>
            <a:ext cx="1170432" cy="1824890"/>
          </a:xfrm>
          <a:prstGeom prst="trapezoid">
            <a:avLst>
              <a:gd name="adj" fmla="val 22559"/>
            </a:avLst>
          </a:prstGeom>
          <a:gradFill>
            <a:gsLst>
              <a:gs pos="8000">
                <a:schemeClr val="accent1">
                  <a:alpha val="30000"/>
                </a:schemeClr>
              </a:gs>
              <a:gs pos="80000">
                <a:schemeClr val="accent1">
                  <a:alpha val="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7" name="椭圆 6"/>
          <p:cNvSpPr/>
          <p:nvPr/>
        </p:nvSpPr>
        <p:spPr>
          <a:xfrm>
            <a:off x="5705969" y="1314239"/>
            <a:ext cx="780062" cy="780062"/>
          </a:xfrm>
          <a:prstGeom prst="ellipse">
            <a:avLst/>
          </a:pr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8" name="梯形 7"/>
          <p:cNvSpPr/>
          <p:nvPr/>
        </p:nvSpPr>
        <p:spPr>
          <a:xfrm>
            <a:off x="5510784" y="1712060"/>
            <a:ext cx="1170432" cy="1824890"/>
          </a:xfrm>
          <a:prstGeom prst="trapezoid">
            <a:avLst>
              <a:gd name="adj" fmla="val 22559"/>
            </a:avLst>
          </a:prstGeom>
          <a:gradFill>
            <a:gsLst>
              <a:gs pos="8000">
                <a:schemeClr val="accent1">
                  <a:alpha val="30000"/>
                </a:schemeClr>
              </a:gs>
              <a:gs pos="80000">
                <a:schemeClr val="accent1">
                  <a:alpha val="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9" name="椭圆 8"/>
          <p:cNvSpPr/>
          <p:nvPr/>
        </p:nvSpPr>
        <p:spPr>
          <a:xfrm>
            <a:off x="5510784" y="2961339"/>
            <a:ext cx="1170432" cy="1170432"/>
          </a:xfrm>
          <a:prstGeom prst="ellipse">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2" name="文本框 11"/>
          <p:cNvSpPr txBox="1"/>
          <p:nvPr/>
        </p:nvSpPr>
        <p:spPr>
          <a:xfrm>
            <a:off x="5557390" y="3404234"/>
            <a:ext cx="1077219" cy="307777"/>
          </a:xfrm>
          <a:prstGeom prst="rect">
            <a:avLst/>
          </a:prstGeom>
          <a:noFill/>
        </p:spPr>
        <p:txBody>
          <a:bodyPr wrap="square" lIns="0" tIns="0" rIns="0" bIns="0" rtlCol="0" anchor="t">
            <a:spAutoFit/>
          </a:bodyPr>
          <a:lstStyle/>
          <a:p>
            <a:pPr algn="ctr"/>
            <a:r>
              <a:rPr lang="zh-CN" altLang="en-US" sz="2000" dirty="0">
                <a:solidFill>
                  <a:schemeClr val="bg1"/>
                </a:solidFill>
                <a:latin typeface="+mj-ea"/>
                <a:ea typeface="+mj-ea"/>
              </a:rPr>
              <a:t>三大措施</a:t>
            </a:r>
            <a:endParaRPr lang="zh-CN" altLang="en-US" sz="2000" dirty="0">
              <a:solidFill>
                <a:schemeClr val="bg1"/>
              </a:solidFill>
              <a:latin typeface="+mj-ea"/>
              <a:ea typeface="+mj-ea"/>
            </a:endParaRPr>
          </a:p>
        </p:txBody>
      </p:sp>
      <p:sp>
        <p:nvSpPr>
          <p:cNvPr id="13" name="文本框 12"/>
          <p:cNvSpPr txBox="1"/>
          <p:nvPr/>
        </p:nvSpPr>
        <p:spPr>
          <a:xfrm>
            <a:off x="5718669" y="1583571"/>
            <a:ext cx="780062" cy="215444"/>
          </a:xfrm>
          <a:prstGeom prst="rect">
            <a:avLst/>
          </a:prstGeom>
          <a:noFill/>
        </p:spPr>
        <p:txBody>
          <a:bodyPr wrap="square" lIns="0" tIns="0" rIns="0" bIns="0" rtlCol="0" anchor="t">
            <a:spAutoFit/>
          </a:bodyPr>
          <a:lstStyle/>
          <a:p>
            <a:pPr algn="ctr"/>
            <a:r>
              <a:rPr lang="zh-CN" altLang="en-US" sz="1400" dirty="0">
                <a:solidFill>
                  <a:schemeClr val="bg1"/>
                </a:solidFill>
                <a:latin typeface="+mj-ea"/>
                <a:ea typeface="+mj-ea"/>
              </a:rPr>
              <a:t>直播</a:t>
            </a:r>
            <a:endParaRPr lang="zh-CN" altLang="en-US" sz="1400" dirty="0">
              <a:solidFill>
                <a:schemeClr val="bg1"/>
              </a:solidFill>
              <a:latin typeface="+mj-ea"/>
              <a:ea typeface="+mj-ea"/>
            </a:endParaRPr>
          </a:p>
        </p:txBody>
      </p:sp>
      <p:sp>
        <p:nvSpPr>
          <p:cNvPr id="14" name="文本框 13"/>
          <p:cNvSpPr txBox="1"/>
          <p:nvPr/>
        </p:nvSpPr>
        <p:spPr>
          <a:xfrm>
            <a:off x="4102645" y="4368014"/>
            <a:ext cx="780062" cy="215444"/>
          </a:xfrm>
          <a:prstGeom prst="rect">
            <a:avLst/>
          </a:prstGeom>
          <a:noFill/>
        </p:spPr>
        <p:txBody>
          <a:bodyPr wrap="square" lIns="0" tIns="0" rIns="0" bIns="0" rtlCol="0" anchor="t">
            <a:spAutoFit/>
          </a:bodyPr>
          <a:lstStyle/>
          <a:p>
            <a:pPr algn="ctr"/>
            <a:r>
              <a:rPr lang="zh-CN" altLang="en-US" sz="1400" dirty="0">
                <a:solidFill>
                  <a:schemeClr val="bg1"/>
                </a:solidFill>
                <a:latin typeface="+mj-ea"/>
                <a:ea typeface="+mj-ea"/>
              </a:rPr>
              <a:t>买赠</a:t>
            </a:r>
            <a:endParaRPr lang="zh-CN" altLang="en-US" sz="1400" dirty="0">
              <a:solidFill>
                <a:schemeClr val="bg1"/>
              </a:solidFill>
              <a:latin typeface="+mj-ea"/>
              <a:ea typeface="+mj-ea"/>
            </a:endParaRPr>
          </a:p>
        </p:txBody>
      </p:sp>
      <p:sp>
        <p:nvSpPr>
          <p:cNvPr id="15" name="文本框 14"/>
          <p:cNvSpPr txBox="1"/>
          <p:nvPr/>
        </p:nvSpPr>
        <p:spPr>
          <a:xfrm>
            <a:off x="7304103" y="4368014"/>
            <a:ext cx="780062" cy="215444"/>
          </a:xfrm>
          <a:prstGeom prst="rect">
            <a:avLst/>
          </a:prstGeom>
          <a:noFill/>
        </p:spPr>
        <p:txBody>
          <a:bodyPr wrap="square" lIns="0" tIns="0" rIns="0" bIns="0" rtlCol="0" anchor="t">
            <a:spAutoFit/>
          </a:bodyPr>
          <a:lstStyle/>
          <a:p>
            <a:pPr algn="ctr"/>
            <a:r>
              <a:rPr lang="zh-CN" altLang="en-US" sz="1400" dirty="0">
                <a:solidFill>
                  <a:schemeClr val="bg1"/>
                </a:solidFill>
                <a:latin typeface="+mj-ea"/>
                <a:ea typeface="+mj-ea"/>
              </a:rPr>
              <a:t>满减</a:t>
            </a:r>
            <a:endParaRPr lang="zh-CN" altLang="en-US" sz="1400" dirty="0">
              <a:solidFill>
                <a:schemeClr val="bg1"/>
              </a:solidFill>
              <a:latin typeface="+mj-ea"/>
              <a:ea typeface="+mj-ea"/>
            </a:endParaRPr>
          </a:p>
        </p:txBody>
      </p:sp>
      <p:sp>
        <p:nvSpPr>
          <p:cNvPr id="25" name="任意多边形: 形状 24"/>
          <p:cNvSpPr/>
          <p:nvPr/>
        </p:nvSpPr>
        <p:spPr>
          <a:xfrm rot="12969463">
            <a:off x="4290108" y="2739713"/>
            <a:ext cx="149614"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任意多边形: 形状 30"/>
          <p:cNvSpPr/>
          <p:nvPr/>
        </p:nvSpPr>
        <p:spPr>
          <a:xfrm rot="19674279">
            <a:off x="7751420" y="2739714"/>
            <a:ext cx="149614"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p:cNvSpPr/>
          <p:nvPr/>
        </p:nvSpPr>
        <p:spPr>
          <a:xfrm rot="5400000">
            <a:off x="6057705" y="5395228"/>
            <a:ext cx="149614"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形状 36"/>
          <p:cNvSpPr/>
          <p:nvPr/>
        </p:nvSpPr>
        <p:spPr>
          <a:xfrm>
            <a:off x="8516810" y="4450852"/>
            <a:ext cx="2759083" cy="1082756"/>
          </a:xfrm>
          <a:custGeom>
            <a:avLst/>
            <a:gdLst>
              <a:gd name="connsiteX0" fmla="*/ 159801 w 837768"/>
              <a:gd name="connsiteY0" fmla="*/ 0 h 328768"/>
              <a:gd name="connsiteX1" fmla="*/ 782972 w 837768"/>
              <a:gd name="connsiteY1" fmla="*/ 0 h 328768"/>
              <a:gd name="connsiteX2" fmla="*/ 837768 w 837768"/>
              <a:gd name="connsiteY2" fmla="*/ 54796 h 328768"/>
              <a:gd name="connsiteX3" fmla="*/ 837768 w 837768"/>
              <a:gd name="connsiteY3" fmla="*/ 273972 h 328768"/>
              <a:gd name="connsiteX4" fmla="*/ 782972 w 837768"/>
              <a:gd name="connsiteY4" fmla="*/ 328768 h 328768"/>
              <a:gd name="connsiteX5" fmla="*/ 159801 w 837768"/>
              <a:gd name="connsiteY5" fmla="*/ 328768 h 328768"/>
              <a:gd name="connsiteX6" fmla="*/ 105005 w 837768"/>
              <a:gd name="connsiteY6" fmla="*/ 273972 h 328768"/>
              <a:gd name="connsiteX7" fmla="*/ 105005 w 837768"/>
              <a:gd name="connsiteY7" fmla="*/ 209505 h 328768"/>
              <a:gd name="connsiteX8" fmla="*/ 0 w 837768"/>
              <a:gd name="connsiteY8" fmla="*/ 164385 h 328768"/>
              <a:gd name="connsiteX9" fmla="*/ 105005 w 837768"/>
              <a:gd name="connsiteY9" fmla="*/ 119265 h 328768"/>
              <a:gd name="connsiteX10" fmla="*/ 105005 w 837768"/>
              <a:gd name="connsiteY10" fmla="*/ 54796 h 328768"/>
              <a:gd name="connsiteX11" fmla="*/ 159801 w 837768"/>
              <a:gd name="connsiteY11" fmla="*/ 0 h 32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7768" h="328768">
                <a:moveTo>
                  <a:pt x="159801" y="0"/>
                </a:moveTo>
                <a:lnTo>
                  <a:pt x="782972" y="0"/>
                </a:lnTo>
                <a:cubicBezTo>
                  <a:pt x="813235" y="0"/>
                  <a:pt x="837768" y="24533"/>
                  <a:pt x="837768" y="54796"/>
                </a:cubicBezTo>
                <a:lnTo>
                  <a:pt x="837768" y="273972"/>
                </a:lnTo>
                <a:cubicBezTo>
                  <a:pt x="837768" y="304235"/>
                  <a:pt x="813235" y="328768"/>
                  <a:pt x="782972" y="328768"/>
                </a:cubicBezTo>
                <a:lnTo>
                  <a:pt x="159801" y="328768"/>
                </a:lnTo>
                <a:cubicBezTo>
                  <a:pt x="129538" y="328768"/>
                  <a:pt x="105005" y="304235"/>
                  <a:pt x="105005" y="273972"/>
                </a:cubicBezTo>
                <a:lnTo>
                  <a:pt x="105005" y="209505"/>
                </a:lnTo>
                <a:lnTo>
                  <a:pt x="0" y="164385"/>
                </a:lnTo>
                <a:lnTo>
                  <a:pt x="105005" y="119265"/>
                </a:lnTo>
                <a:lnTo>
                  <a:pt x="105005" y="54796"/>
                </a:lnTo>
                <a:cubicBezTo>
                  <a:pt x="105005" y="24533"/>
                  <a:pt x="129538" y="0"/>
                  <a:pt x="159801" y="0"/>
                </a:cubicBezTo>
                <a:close/>
              </a:path>
            </a:pathLst>
          </a:cu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50" name="任意多边形: 形状 49"/>
          <p:cNvSpPr/>
          <p:nvPr/>
        </p:nvSpPr>
        <p:spPr>
          <a:xfrm flipH="1">
            <a:off x="870117" y="4450852"/>
            <a:ext cx="2759083" cy="1082756"/>
          </a:xfrm>
          <a:custGeom>
            <a:avLst/>
            <a:gdLst>
              <a:gd name="connsiteX0" fmla="*/ 159801 w 837768"/>
              <a:gd name="connsiteY0" fmla="*/ 0 h 328768"/>
              <a:gd name="connsiteX1" fmla="*/ 782972 w 837768"/>
              <a:gd name="connsiteY1" fmla="*/ 0 h 328768"/>
              <a:gd name="connsiteX2" fmla="*/ 837768 w 837768"/>
              <a:gd name="connsiteY2" fmla="*/ 54796 h 328768"/>
              <a:gd name="connsiteX3" fmla="*/ 837768 w 837768"/>
              <a:gd name="connsiteY3" fmla="*/ 273972 h 328768"/>
              <a:gd name="connsiteX4" fmla="*/ 782972 w 837768"/>
              <a:gd name="connsiteY4" fmla="*/ 328768 h 328768"/>
              <a:gd name="connsiteX5" fmla="*/ 159801 w 837768"/>
              <a:gd name="connsiteY5" fmla="*/ 328768 h 328768"/>
              <a:gd name="connsiteX6" fmla="*/ 105005 w 837768"/>
              <a:gd name="connsiteY6" fmla="*/ 273972 h 328768"/>
              <a:gd name="connsiteX7" fmla="*/ 105005 w 837768"/>
              <a:gd name="connsiteY7" fmla="*/ 209505 h 328768"/>
              <a:gd name="connsiteX8" fmla="*/ 0 w 837768"/>
              <a:gd name="connsiteY8" fmla="*/ 164385 h 328768"/>
              <a:gd name="connsiteX9" fmla="*/ 105005 w 837768"/>
              <a:gd name="connsiteY9" fmla="*/ 119265 h 328768"/>
              <a:gd name="connsiteX10" fmla="*/ 105005 w 837768"/>
              <a:gd name="connsiteY10" fmla="*/ 54796 h 328768"/>
              <a:gd name="connsiteX11" fmla="*/ 159801 w 837768"/>
              <a:gd name="connsiteY11" fmla="*/ 0 h 32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7768" h="328768">
                <a:moveTo>
                  <a:pt x="159801" y="0"/>
                </a:moveTo>
                <a:lnTo>
                  <a:pt x="782972" y="0"/>
                </a:lnTo>
                <a:cubicBezTo>
                  <a:pt x="813235" y="0"/>
                  <a:pt x="837768" y="24533"/>
                  <a:pt x="837768" y="54796"/>
                </a:cubicBezTo>
                <a:lnTo>
                  <a:pt x="837768" y="273972"/>
                </a:lnTo>
                <a:cubicBezTo>
                  <a:pt x="837768" y="304235"/>
                  <a:pt x="813235" y="328768"/>
                  <a:pt x="782972" y="328768"/>
                </a:cubicBezTo>
                <a:lnTo>
                  <a:pt x="159801" y="328768"/>
                </a:lnTo>
                <a:cubicBezTo>
                  <a:pt x="129538" y="328768"/>
                  <a:pt x="105005" y="304235"/>
                  <a:pt x="105005" y="273972"/>
                </a:cubicBezTo>
                <a:lnTo>
                  <a:pt x="105005" y="209505"/>
                </a:lnTo>
                <a:lnTo>
                  <a:pt x="0" y="164385"/>
                </a:lnTo>
                <a:lnTo>
                  <a:pt x="105005" y="119265"/>
                </a:lnTo>
                <a:lnTo>
                  <a:pt x="105005" y="54796"/>
                </a:lnTo>
                <a:cubicBezTo>
                  <a:pt x="105005" y="24533"/>
                  <a:pt x="129538" y="0"/>
                  <a:pt x="159801" y="0"/>
                </a:cubicBezTo>
                <a:close/>
              </a:path>
            </a:pathLst>
          </a:cu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51" name="任意多边形: 形状 50"/>
          <p:cNvSpPr/>
          <p:nvPr/>
        </p:nvSpPr>
        <p:spPr>
          <a:xfrm>
            <a:off x="6875403" y="716259"/>
            <a:ext cx="2759083" cy="1082756"/>
          </a:xfrm>
          <a:custGeom>
            <a:avLst/>
            <a:gdLst>
              <a:gd name="connsiteX0" fmla="*/ 159801 w 837768"/>
              <a:gd name="connsiteY0" fmla="*/ 0 h 328768"/>
              <a:gd name="connsiteX1" fmla="*/ 782972 w 837768"/>
              <a:gd name="connsiteY1" fmla="*/ 0 h 328768"/>
              <a:gd name="connsiteX2" fmla="*/ 837768 w 837768"/>
              <a:gd name="connsiteY2" fmla="*/ 54796 h 328768"/>
              <a:gd name="connsiteX3" fmla="*/ 837768 w 837768"/>
              <a:gd name="connsiteY3" fmla="*/ 273972 h 328768"/>
              <a:gd name="connsiteX4" fmla="*/ 782972 w 837768"/>
              <a:gd name="connsiteY4" fmla="*/ 328768 h 328768"/>
              <a:gd name="connsiteX5" fmla="*/ 159801 w 837768"/>
              <a:gd name="connsiteY5" fmla="*/ 328768 h 328768"/>
              <a:gd name="connsiteX6" fmla="*/ 105005 w 837768"/>
              <a:gd name="connsiteY6" fmla="*/ 273972 h 328768"/>
              <a:gd name="connsiteX7" fmla="*/ 105005 w 837768"/>
              <a:gd name="connsiteY7" fmla="*/ 209505 h 328768"/>
              <a:gd name="connsiteX8" fmla="*/ 0 w 837768"/>
              <a:gd name="connsiteY8" fmla="*/ 164385 h 328768"/>
              <a:gd name="connsiteX9" fmla="*/ 105005 w 837768"/>
              <a:gd name="connsiteY9" fmla="*/ 119265 h 328768"/>
              <a:gd name="connsiteX10" fmla="*/ 105005 w 837768"/>
              <a:gd name="connsiteY10" fmla="*/ 54796 h 328768"/>
              <a:gd name="connsiteX11" fmla="*/ 159801 w 837768"/>
              <a:gd name="connsiteY11" fmla="*/ 0 h 32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7768" h="328768">
                <a:moveTo>
                  <a:pt x="159801" y="0"/>
                </a:moveTo>
                <a:lnTo>
                  <a:pt x="782972" y="0"/>
                </a:lnTo>
                <a:cubicBezTo>
                  <a:pt x="813235" y="0"/>
                  <a:pt x="837768" y="24533"/>
                  <a:pt x="837768" y="54796"/>
                </a:cubicBezTo>
                <a:lnTo>
                  <a:pt x="837768" y="273972"/>
                </a:lnTo>
                <a:cubicBezTo>
                  <a:pt x="837768" y="304235"/>
                  <a:pt x="813235" y="328768"/>
                  <a:pt x="782972" y="328768"/>
                </a:cubicBezTo>
                <a:lnTo>
                  <a:pt x="159801" y="328768"/>
                </a:lnTo>
                <a:cubicBezTo>
                  <a:pt x="129538" y="328768"/>
                  <a:pt x="105005" y="304235"/>
                  <a:pt x="105005" y="273972"/>
                </a:cubicBezTo>
                <a:lnTo>
                  <a:pt x="105005" y="209505"/>
                </a:lnTo>
                <a:lnTo>
                  <a:pt x="0" y="164385"/>
                </a:lnTo>
                <a:lnTo>
                  <a:pt x="105005" y="119265"/>
                </a:lnTo>
                <a:lnTo>
                  <a:pt x="105005" y="54796"/>
                </a:lnTo>
                <a:cubicBezTo>
                  <a:pt x="105005" y="24533"/>
                  <a:pt x="129538" y="0"/>
                  <a:pt x="159801" y="0"/>
                </a:cubicBezTo>
                <a:close/>
              </a:path>
            </a:pathLst>
          </a:cu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52" name="文本框 51"/>
          <p:cNvSpPr txBox="1"/>
          <p:nvPr/>
        </p:nvSpPr>
        <p:spPr>
          <a:xfrm>
            <a:off x="7478481" y="1008524"/>
            <a:ext cx="1885747" cy="460704"/>
          </a:xfrm>
          <a:prstGeom prst="rect">
            <a:avLst/>
          </a:prstGeom>
          <a:noFill/>
        </p:spPr>
        <p:txBody>
          <a:bodyPr wrap="square" lIns="0" tIns="0" rIns="0" bIns="0" rtlCol="0" anchor="t">
            <a:spAutoFit/>
          </a:bodyPr>
          <a:lstStyle/>
          <a:p>
            <a:pPr>
              <a:lnSpc>
                <a:spcPct val="130000"/>
              </a:lnSpc>
            </a:pPr>
            <a:r>
              <a:rPr lang="zh-CN" altLang="en-US" sz="1200" dirty="0">
                <a:solidFill>
                  <a:schemeClr val="bg1"/>
                </a:solidFill>
                <a:latin typeface="+mn-ea"/>
              </a:rPr>
              <a:t>输入你的观点，而不是论据。输入你的结果，而不是过程。</a:t>
            </a:r>
            <a:endParaRPr lang="zh-CN" altLang="en-US" sz="1200" b="0" dirty="0">
              <a:solidFill>
                <a:schemeClr val="bg1"/>
              </a:solidFill>
              <a:effectLst/>
              <a:latin typeface="+mn-ea"/>
            </a:endParaRPr>
          </a:p>
        </p:txBody>
      </p:sp>
      <p:sp>
        <p:nvSpPr>
          <p:cNvPr id="53" name="文本框 52"/>
          <p:cNvSpPr txBox="1"/>
          <p:nvPr/>
        </p:nvSpPr>
        <p:spPr>
          <a:xfrm>
            <a:off x="9172730" y="4718540"/>
            <a:ext cx="1885747" cy="460704"/>
          </a:xfrm>
          <a:prstGeom prst="rect">
            <a:avLst/>
          </a:prstGeom>
          <a:noFill/>
        </p:spPr>
        <p:txBody>
          <a:bodyPr wrap="square" lIns="0" tIns="0" rIns="0" bIns="0" rtlCol="0" anchor="t">
            <a:spAutoFit/>
          </a:bodyPr>
          <a:lstStyle/>
          <a:p>
            <a:pPr>
              <a:lnSpc>
                <a:spcPct val="130000"/>
              </a:lnSpc>
            </a:pPr>
            <a:r>
              <a:rPr lang="zh-CN" altLang="en-US" sz="1200" dirty="0">
                <a:solidFill>
                  <a:schemeClr val="bg1"/>
                </a:solidFill>
                <a:latin typeface="+mn-ea"/>
              </a:rPr>
              <a:t>输入你的观点，而不是论据。输入你的结果，而不是过程。</a:t>
            </a:r>
            <a:endParaRPr lang="zh-CN" altLang="en-US" sz="1200" b="0" dirty="0">
              <a:solidFill>
                <a:schemeClr val="bg1"/>
              </a:solidFill>
              <a:effectLst/>
              <a:latin typeface="+mn-ea"/>
            </a:endParaRPr>
          </a:p>
        </p:txBody>
      </p:sp>
      <p:sp>
        <p:nvSpPr>
          <p:cNvPr id="54" name="文本框 53"/>
          <p:cNvSpPr txBox="1"/>
          <p:nvPr/>
        </p:nvSpPr>
        <p:spPr>
          <a:xfrm>
            <a:off x="1092313" y="4761878"/>
            <a:ext cx="1885747" cy="460704"/>
          </a:xfrm>
          <a:prstGeom prst="rect">
            <a:avLst/>
          </a:prstGeom>
          <a:noFill/>
        </p:spPr>
        <p:txBody>
          <a:bodyPr wrap="square" lIns="0" tIns="0" rIns="0" bIns="0" rtlCol="0" anchor="t">
            <a:spAutoFit/>
          </a:bodyPr>
          <a:lstStyle/>
          <a:p>
            <a:pPr>
              <a:lnSpc>
                <a:spcPct val="130000"/>
              </a:lnSpc>
            </a:pPr>
            <a:r>
              <a:rPr lang="zh-CN" altLang="en-US" sz="1200" dirty="0">
                <a:solidFill>
                  <a:schemeClr val="bg1"/>
                </a:solidFill>
                <a:latin typeface="+mn-ea"/>
              </a:rPr>
              <a:t>输入你的观点，而不是论据。输入你的结果，而不是过程。</a:t>
            </a:r>
            <a:endParaRPr lang="zh-CN" altLang="en-US" sz="1200" b="0" dirty="0">
              <a:solidFill>
                <a:schemeClr val="bg1"/>
              </a:solidFill>
              <a:effectLst/>
              <a:latin typeface="+mn-ea"/>
            </a:endParaRPr>
          </a:p>
        </p:txBody>
      </p:sp>
      <p:sp>
        <p:nvSpPr>
          <p:cNvPr id="10" name="矩形 9"/>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1" name="矩形 10"/>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6" name="矩形 15"/>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不完整圆 235"/>
          <p:cNvSpPr/>
          <p:nvPr/>
        </p:nvSpPr>
        <p:spPr>
          <a:xfrm>
            <a:off x="635286" y="5315026"/>
            <a:ext cx="10857406" cy="642578"/>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solidFill>
            <a:schemeClr val="bg1"/>
          </a:solidFill>
          <a:ln w="12700">
            <a:gradFill flip="none" rotWithShape="1">
              <a:gsLst>
                <a:gs pos="0">
                  <a:schemeClr val="accent1">
                    <a:alpha val="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9" name="不完整圆 235"/>
          <p:cNvSpPr/>
          <p:nvPr/>
        </p:nvSpPr>
        <p:spPr>
          <a:xfrm>
            <a:off x="635285" y="4003618"/>
            <a:ext cx="10857408" cy="642578"/>
          </a:xfrm>
          <a:custGeom>
            <a:avLst/>
            <a:gdLst>
              <a:gd name="connsiteX0" fmla="*/ 5903762 w 7865462"/>
              <a:gd name="connsiteY0" fmla="*/ 108533 h 1611954"/>
              <a:gd name="connsiteX1" fmla="*/ 4523377 w 7865462"/>
              <a:gd name="connsiteY1" fmla="*/ 1602812 h 1611954"/>
              <a:gd name="connsiteX2" fmla="*/ 3345359 w 7865462"/>
              <a:gd name="connsiteY2" fmla="*/ 1602914 h 1611954"/>
              <a:gd name="connsiteX3" fmla="*/ 1948886 w 7865462"/>
              <a:gd name="connsiteY3" fmla="*/ 110061 h 1611954"/>
              <a:gd name="connsiteX4" fmla="*/ 3932731 w 7865462"/>
              <a:gd name="connsiteY4" fmla="*/ 805977 h 1611954"/>
              <a:gd name="connsiteX5" fmla="*/ 5903762 w 7865462"/>
              <a:gd name="connsiteY5" fmla="*/ 108533 h 1611954"/>
              <a:gd name="connsiteX0-1" fmla="*/ 3935506 w 7870963"/>
              <a:gd name="connsiteY0-2" fmla="*/ 697444 h 1503420"/>
              <a:gd name="connsiteX1-3" fmla="*/ 5906537 w 7870963"/>
              <a:gd name="connsiteY1-4" fmla="*/ 0 h 1503420"/>
              <a:gd name="connsiteX2-5" fmla="*/ 4526152 w 7870963"/>
              <a:gd name="connsiteY2-6" fmla="*/ 1494279 h 1503420"/>
              <a:gd name="connsiteX3-7" fmla="*/ 3348134 w 7870963"/>
              <a:gd name="connsiteY3-8" fmla="*/ 1494381 h 1503420"/>
              <a:gd name="connsiteX4-9" fmla="*/ 1951661 w 7870963"/>
              <a:gd name="connsiteY4-10" fmla="*/ 1528 h 1503420"/>
              <a:gd name="connsiteX5-11" fmla="*/ 4026946 w 7870963"/>
              <a:gd name="connsiteY5-12" fmla="*/ 788884 h 1503420"/>
              <a:gd name="connsiteX0-13" fmla="*/ 3935506 w 7870963"/>
              <a:gd name="connsiteY0-14" fmla="*/ 697444 h 1503420"/>
              <a:gd name="connsiteX1-15" fmla="*/ 5906537 w 7870963"/>
              <a:gd name="connsiteY1-16" fmla="*/ 0 h 1503420"/>
              <a:gd name="connsiteX2-17" fmla="*/ 4526152 w 7870963"/>
              <a:gd name="connsiteY2-18" fmla="*/ 1494279 h 1503420"/>
              <a:gd name="connsiteX3-19" fmla="*/ 3348134 w 7870963"/>
              <a:gd name="connsiteY3-20" fmla="*/ 1494381 h 1503420"/>
              <a:gd name="connsiteX4-21" fmla="*/ 1951661 w 7870963"/>
              <a:gd name="connsiteY4-22" fmla="*/ 1528 h 1503420"/>
              <a:gd name="connsiteX0-23" fmla="*/ 5906537 w 7870963"/>
              <a:gd name="connsiteY0-24" fmla="*/ 0 h 1503420"/>
              <a:gd name="connsiteX1-25" fmla="*/ 4526152 w 7870963"/>
              <a:gd name="connsiteY1-26" fmla="*/ 1494279 h 1503420"/>
              <a:gd name="connsiteX2-27" fmla="*/ 3348134 w 7870963"/>
              <a:gd name="connsiteY2-28" fmla="*/ 1494381 h 1503420"/>
              <a:gd name="connsiteX3-29" fmla="*/ 1951661 w 7870963"/>
              <a:gd name="connsiteY3-30" fmla="*/ 1528 h 1503420"/>
            </a:gdLst>
            <a:ahLst/>
            <a:cxnLst>
              <a:cxn ang="0">
                <a:pos x="connsiteX0-1" y="connsiteY0-2"/>
              </a:cxn>
              <a:cxn ang="0">
                <a:pos x="connsiteX1-3" y="connsiteY1-4"/>
              </a:cxn>
              <a:cxn ang="0">
                <a:pos x="connsiteX2-5" y="connsiteY2-6"/>
              </a:cxn>
              <a:cxn ang="0">
                <a:pos x="connsiteX3-7" y="connsiteY3-8"/>
              </a:cxn>
            </a:cxnLst>
            <a:rect l="l" t="t" r="r" b="b"/>
            <a:pathLst>
              <a:path w="7870963" h="1503420">
                <a:moveTo>
                  <a:pt x="5906537" y="0"/>
                </a:moveTo>
                <a:cubicBezTo>
                  <a:pt x="9121776" y="381640"/>
                  <a:pt x="8199590" y="1379915"/>
                  <a:pt x="4526152" y="1494279"/>
                </a:cubicBezTo>
                <a:cubicBezTo>
                  <a:pt x="4135731" y="1506434"/>
                  <a:pt x="3738605" y="1506468"/>
                  <a:pt x="3348134" y="1494381"/>
                </a:cubicBezTo>
                <a:cubicBezTo>
                  <a:pt x="-320076" y="1380828"/>
                  <a:pt x="-1251561" y="385054"/>
                  <a:pt x="1951661" y="1528"/>
                </a:cubicBezTo>
              </a:path>
            </a:pathLst>
          </a:custGeom>
          <a:gradFill flip="none" rotWithShape="1">
            <a:gsLst>
              <a:gs pos="57000">
                <a:schemeClr val="accent1">
                  <a:lumMod val="20000"/>
                  <a:lumOff val="80000"/>
                  <a:alpha val="0"/>
                </a:schemeClr>
              </a:gs>
              <a:gs pos="100000">
                <a:schemeClr val="accent1">
                  <a:lumMod val="20000"/>
                  <a:lumOff val="80000"/>
                </a:schemeClr>
              </a:gs>
            </a:gsLst>
            <a:path path="circle">
              <a:fillToRect l="50000" t="50000" r="50000" b="50000"/>
            </a:path>
            <a:tileRect/>
          </a:gradFill>
          <a:ln w="12700">
            <a:gradFill flip="none" rotWithShape="1">
              <a:gsLst>
                <a:gs pos="0">
                  <a:schemeClr val="accent1">
                    <a:alpha val="0"/>
                  </a:schemeClr>
                </a:gs>
                <a:gs pos="100000">
                  <a:schemeClr val="accent1"/>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nvSpPr>
        <p:spPr>
          <a:xfrm>
            <a:off x="220436" y="475734"/>
            <a:ext cx="2645276" cy="369332"/>
          </a:xfrm>
          <a:prstGeom prst="rect">
            <a:avLst/>
          </a:prstGeom>
          <a:noFill/>
        </p:spPr>
        <p:txBody>
          <a:bodyPr wrap="non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08 </a:t>
            </a:r>
            <a:r>
              <a:rPr lang="zh-CN" altLang="en-US" dirty="0"/>
              <a:t> 电商直播行业产业链</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Industry </a:t>
            </a:r>
            <a:r>
              <a:rPr kumimoji="0" lang="en-US" altLang="zh-CN" sz="1400" b="0" i="0" u="none" strike="noStrike" kern="1200" cap="none" spc="0" normalizeH="0" baseline="0" noProof="0" dirty="0" err="1">
                <a:ln>
                  <a:noFill/>
                </a:ln>
                <a:solidFill>
                  <a:srgbClr val="FFFFFF">
                    <a:lumMod val="50000"/>
                  </a:srgbClr>
                </a:solidFill>
                <a:effectLst/>
                <a:uLnTx/>
                <a:uFillTx/>
                <a:latin typeface="思源黑体 CN Normal"/>
                <a:ea typeface="思源黑体 CN Normal"/>
                <a:cs typeface="+mn-cs"/>
              </a:rPr>
              <a:t>industry</a:t>
            </a:r>
            <a:r>
              <a:rPr kumimoji="0" lang="en-US" altLang="zh-CN" sz="1400" b="0" i="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 chain</a:t>
            </a:r>
            <a:endParaRPr kumimoji="0" lang="en-US" altLang="zh-CN" sz="1400" b="0" i="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38" name="箭头: V 形 37"/>
          <p:cNvSpPr/>
          <p:nvPr/>
        </p:nvSpPr>
        <p:spPr>
          <a:xfrm>
            <a:off x="4578020" y="1489132"/>
            <a:ext cx="3304184" cy="2771548"/>
          </a:xfrm>
          <a:prstGeom prst="chevron">
            <a:avLst>
              <a:gd name="adj" fmla="val 21132"/>
            </a:avLst>
          </a:prstGeom>
          <a:gradFill>
            <a:gsLst>
              <a:gs pos="0">
                <a:schemeClr val="bg1"/>
              </a:gs>
              <a:gs pos="100000">
                <a:schemeClr val="accent2">
                  <a:lumMod val="10000"/>
                  <a:lumOff val="90000"/>
                </a:schemeClr>
              </a:gs>
            </a:gsLst>
            <a:lin ang="5400000" scaled="1"/>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Chevron 37+"/>
          <p:cNvSpPr/>
          <p:nvPr/>
        </p:nvSpPr>
        <p:spPr>
          <a:xfrm>
            <a:off x="8222242" y="1489132"/>
            <a:ext cx="3304184" cy="2771548"/>
          </a:xfrm>
          <a:prstGeom prst="chevron">
            <a:avLst>
              <a:gd name="adj" fmla="val 21132"/>
            </a:avLst>
          </a:prstGeom>
          <a:gradFill>
            <a:gsLst>
              <a:gs pos="0">
                <a:schemeClr val="bg1"/>
              </a:gs>
              <a:gs pos="100000">
                <a:schemeClr val="accent3">
                  <a:lumMod val="10000"/>
                  <a:lumOff val="90000"/>
                </a:schemeClr>
              </a:gs>
            </a:gsLst>
            <a:lin ang="5400000" scaled="1"/>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Chevron 37+"/>
          <p:cNvSpPr/>
          <p:nvPr/>
        </p:nvSpPr>
        <p:spPr>
          <a:xfrm>
            <a:off x="933797" y="1489132"/>
            <a:ext cx="3304184" cy="2771548"/>
          </a:xfrm>
          <a:prstGeom prst="chevron">
            <a:avLst>
              <a:gd name="adj" fmla="val 21132"/>
            </a:avLst>
          </a:prstGeom>
          <a:gradFill flip="none" rotWithShape="1">
            <a:gsLst>
              <a:gs pos="0">
                <a:schemeClr val="bg1"/>
              </a:gs>
              <a:gs pos="100000">
                <a:schemeClr val="accent1">
                  <a:lumMod val="10000"/>
                  <a:lumOff val="90000"/>
                </a:schemeClr>
              </a:gs>
            </a:gsLst>
            <a:lin ang="5400000" scaled="1"/>
            <a:tileRect/>
          </a:gra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p:nvSpPr>
        <p:spPr>
          <a:xfrm flipV="1">
            <a:off x="912536" y="1468292"/>
            <a:ext cx="2967605" cy="559934"/>
          </a:xfrm>
          <a:custGeom>
            <a:avLst/>
            <a:gdLst>
              <a:gd name="connsiteX0" fmla="*/ 0 w 2946343"/>
              <a:gd name="connsiteY0" fmla="*/ 539094 h 539094"/>
              <a:gd name="connsiteX1" fmla="*/ 2718500 w 2946343"/>
              <a:gd name="connsiteY1" fmla="*/ 539094 h 539094"/>
              <a:gd name="connsiteX2" fmla="*/ 2946343 w 2946343"/>
              <a:gd name="connsiteY2" fmla="*/ 0 h 539094"/>
              <a:gd name="connsiteX3" fmla="*/ 227843 w 2946343"/>
              <a:gd name="connsiteY3" fmla="*/ 0 h 539094"/>
            </a:gdLst>
            <a:ahLst/>
            <a:cxnLst>
              <a:cxn ang="0">
                <a:pos x="connsiteX0" y="connsiteY0"/>
              </a:cxn>
              <a:cxn ang="0">
                <a:pos x="connsiteX1" y="connsiteY1"/>
              </a:cxn>
              <a:cxn ang="0">
                <a:pos x="connsiteX2" y="connsiteY2"/>
              </a:cxn>
              <a:cxn ang="0">
                <a:pos x="connsiteX3" y="connsiteY3"/>
              </a:cxn>
            </a:cxnLst>
            <a:rect l="l" t="t" r="r" b="b"/>
            <a:pathLst>
              <a:path w="2946343" h="539094">
                <a:moveTo>
                  <a:pt x="0" y="539094"/>
                </a:moveTo>
                <a:lnTo>
                  <a:pt x="2718500" y="539094"/>
                </a:lnTo>
                <a:lnTo>
                  <a:pt x="2946343" y="0"/>
                </a:lnTo>
                <a:lnTo>
                  <a:pt x="22784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9" name="文本框 58"/>
          <p:cNvSpPr txBox="1"/>
          <p:nvPr/>
        </p:nvSpPr>
        <p:spPr>
          <a:xfrm>
            <a:off x="1448131" y="1574013"/>
            <a:ext cx="702790" cy="369332"/>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zh-CN" altLang="en-US" dirty="0">
                <a:latin typeface="思源宋体 CN Heavy" panose="02020900000000000000" pitchFamily="18" charset="-122"/>
                <a:ea typeface="思源宋体 CN Heavy" panose="02020900000000000000" pitchFamily="18" charset="-122"/>
              </a:rPr>
              <a:t>上游</a:t>
            </a:r>
            <a:endParaRPr lang="zh-CN" altLang="en-US" dirty="0">
              <a:latin typeface="思源宋体 CN Heavy" panose="02020900000000000000" pitchFamily="18" charset="-122"/>
              <a:ea typeface="思源宋体 CN Heavy" panose="02020900000000000000" pitchFamily="18" charset="-122"/>
            </a:endParaRPr>
          </a:p>
        </p:txBody>
      </p:sp>
      <p:sp>
        <p:nvSpPr>
          <p:cNvPr id="60" name="文本框 59"/>
          <p:cNvSpPr txBox="1"/>
          <p:nvPr/>
        </p:nvSpPr>
        <p:spPr>
          <a:xfrm>
            <a:off x="2047192" y="1687411"/>
            <a:ext cx="1833357" cy="230832"/>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pPr algn="l"/>
            <a:r>
              <a:rPr lang="en-US" altLang="zh-CN" sz="900" dirty="0">
                <a:latin typeface="+mn-ea"/>
                <a:ea typeface="+mn-ea"/>
              </a:rPr>
              <a:t>upstream</a:t>
            </a:r>
            <a:endParaRPr lang="en-US" altLang="zh-CN" sz="900" dirty="0">
              <a:latin typeface="+mn-ea"/>
              <a:ea typeface="+mn-ea"/>
            </a:endParaRPr>
          </a:p>
        </p:txBody>
      </p:sp>
      <p:sp>
        <p:nvSpPr>
          <p:cNvPr id="61" name="矩形: 圆角 60"/>
          <p:cNvSpPr/>
          <p:nvPr/>
        </p:nvSpPr>
        <p:spPr>
          <a:xfrm>
            <a:off x="1842850" y="2580595"/>
            <a:ext cx="933426" cy="287899"/>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62" name="文本框 61"/>
          <p:cNvSpPr txBox="1"/>
          <p:nvPr/>
        </p:nvSpPr>
        <p:spPr>
          <a:xfrm>
            <a:off x="2033700" y="2601433"/>
            <a:ext cx="569387" cy="246221"/>
          </a:xfrm>
          <a:prstGeom prst="rect">
            <a:avLst/>
          </a:prstGeom>
          <a:noFill/>
        </p:spPr>
        <p:txBody>
          <a:bodyPr wrap="none" rtlCol="0">
            <a:spAutoFit/>
          </a:bodyPr>
          <a:lstStyle/>
          <a:p>
            <a:pPr algn="ctr"/>
            <a:r>
              <a:rPr lang="zh-CN" altLang="en-US" sz="1000" dirty="0">
                <a:solidFill>
                  <a:schemeClr val="bg1"/>
                </a:solidFill>
              </a:rPr>
              <a:t>批发商</a:t>
            </a:r>
            <a:endParaRPr lang="zh-CN" altLang="en-US" sz="1000" dirty="0">
              <a:solidFill>
                <a:schemeClr val="bg1"/>
              </a:solidFill>
            </a:endParaRPr>
          </a:p>
        </p:txBody>
      </p:sp>
      <p:sp>
        <p:nvSpPr>
          <p:cNvPr id="63" name="文本框 62"/>
          <p:cNvSpPr txBox="1"/>
          <p:nvPr/>
        </p:nvSpPr>
        <p:spPr>
          <a:xfrm>
            <a:off x="1492526" y="2087704"/>
            <a:ext cx="989373" cy="246221"/>
          </a:xfrm>
          <a:prstGeom prst="rect">
            <a:avLst/>
          </a:prstGeom>
          <a:noFill/>
        </p:spPr>
        <p:txBody>
          <a:bodyPr wrap="none" rtlCol="0">
            <a:spAutoFit/>
          </a:bodyPr>
          <a:lstStyle/>
          <a:p>
            <a:r>
              <a:rPr lang="zh-CN" altLang="en-US" sz="1000" dirty="0">
                <a:solidFill>
                  <a:schemeClr val="tx1">
                    <a:lumMod val="75000"/>
                    <a:lumOff val="25000"/>
                  </a:schemeClr>
                </a:solidFill>
              </a:rPr>
              <a:t>生产商 品牌商</a:t>
            </a:r>
            <a:endParaRPr lang="zh-CN" altLang="en-US" sz="1000" dirty="0">
              <a:solidFill>
                <a:schemeClr val="tx1">
                  <a:lumMod val="75000"/>
                  <a:lumOff val="25000"/>
                </a:schemeClr>
              </a:solidFill>
            </a:endParaRPr>
          </a:p>
        </p:txBody>
      </p:sp>
      <p:sp>
        <p:nvSpPr>
          <p:cNvPr id="194" name="矩形: 圆角 193"/>
          <p:cNvSpPr/>
          <p:nvPr/>
        </p:nvSpPr>
        <p:spPr>
          <a:xfrm>
            <a:off x="3069774" y="2580595"/>
            <a:ext cx="933426" cy="287899"/>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95" name="文本框 194"/>
          <p:cNvSpPr txBox="1"/>
          <p:nvPr/>
        </p:nvSpPr>
        <p:spPr>
          <a:xfrm>
            <a:off x="3260624" y="2601433"/>
            <a:ext cx="569387" cy="246221"/>
          </a:xfrm>
          <a:prstGeom prst="rect">
            <a:avLst/>
          </a:prstGeom>
          <a:noFill/>
        </p:spPr>
        <p:txBody>
          <a:bodyPr wrap="none" rtlCol="0">
            <a:spAutoFit/>
          </a:bodyPr>
          <a:lstStyle/>
          <a:p>
            <a:pPr algn="ctr"/>
            <a:r>
              <a:rPr lang="zh-CN" altLang="en-US" sz="1000" dirty="0">
                <a:solidFill>
                  <a:schemeClr val="bg1"/>
                </a:solidFill>
              </a:rPr>
              <a:t>品牌方</a:t>
            </a:r>
            <a:endParaRPr lang="zh-CN" altLang="en-US" sz="1000" dirty="0">
              <a:solidFill>
                <a:schemeClr val="bg1"/>
              </a:solidFill>
            </a:endParaRPr>
          </a:p>
        </p:txBody>
      </p:sp>
      <p:sp>
        <p:nvSpPr>
          <p:cNvPr id="197" name="矩形: 圆角 196"/>
          <p:cNvSpPr/>
          <p:nvPr/>
        </p:nvSpPr>
        <p:spPr>
          <a:xfrm>
            <a:off x="1638788" y="3153353"/>
            <a:ext cx="933426" cy="287899"/>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98" name="文本框 197"/>
          <p:cNvSpPr txBox="1"/>
          <p:nvPr/>
        </p:nvSpPr>
        <p:spPr>
          <a:xfrm>
            <a:off x="1893758" y="3174191"/>
            <a:ext cx="441146" cy="246221"/>
          </a:xfrm>
          <a:prstGeom prst="rect">
            <a:avLst/>
          </a:prstGeom>
          <a:noFill/>
        </p:spPr>
        <p:txBody>
          <a:bodyPr wrap="none" rtlCol="0">
            <a:spAutoFit/>
          </a:bodyPr>
          <a:lstStyle/>
          <a:p>
            <a:pPr algn="ctr"/>
            <a:r>
              <a:rPr lang="zh-CN" altLang="en-US" sz="1000" dirty="0">
                <a:solidFill>
                  <a:schemeClr val="bg1"/>
                </a:solidFill>
              </a:rPr>
              <a:t>工厂</a:t>
            </a:r>
            <a:endParaRPr lang="zh-CN" altLang="en-US" sz="1000" dirty="0">
              <a:solidFill>
                <a:schemeClr val="bg1"/>
              </a:solidFill>
            </a:endParaRPr>
          </a:p>
        </p:txBody>
      </p:sp>
      <p:sp>
        <p:nvSpPr>
          <p:cNvPr id="200" name="矩形: 圆角 199"/>
          <p:cNvSpPr/>
          <p:nvPr/>
        </p:nvSpPr>
        <p:spPr>
          <a:xfrm>
            <a:off x="2865712" y="3153353"/>
            <a:ext cx="933426" cy="287899"/>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01" name="文本框 200"/>
          <p:cNvSpPr txBox="1"/>
          <p:nvPr/>
        </p:nvSpPr>
        <p:spPr>
          <a:xfrm>
            <a:off x="2992443" y="3174191"/>
            <a:ext cx="697627" cy="246221"/>
          </a:xfrm>
          <a:prstGeom prst="rect">
            <a:avLst/>
          </a:prstGeom>
          <a:noFill/>
        </p:spPr>
        <p:txBody>
          <a:bodyPr wrap="none" rtlCol="0">
            <a:spAutoFit/>
          </a:bodyPr>
          <a:lstStyle/>
          <a:p>
            <a:pPr algn="ctr"/>
            <a:r>
              <a:rPr lang="zh-CN" altLang="en-US" sz="1000" dirty="0">
                <a:solidFill>
                  <a:schemeClr val="bg1"/>
                </a:solidFill>
              </a:rPr>
              <a:t>线下门店</a:t>
            </a:r>
            <a:endParaRPr lang="zh-CN" altLang="en-US" sz="1000" dirty="0">
              <a:solidFill>
                <a:schemeClr val="bg1"/>
              </a:solidFill>
            </a:endParaRPr>
          </a:p>
        </p:txBody>
      </p:sp>
      <p:sp>
        <p:nvSpPr>
          <p:cNvPr id="203" name="矩形: 圆角 202"/>
          <p:cNvSpPr/>
          <p:nvPr/>
        </p:nvSpPr>
        <p:spPr>
          <a:xfrm>
            <a:off x="1376137" y="3689777"/>
            <a:ext cx="933426" cy="287899"/>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04" name="文本框 203"/>
          <p:cNvSpPr txBox="1"/>
          <p:nvPr/>
        </p:nvSpPr>
        <p:spPr>
          <a:xfrm>
            <a:off x="1566986" y="3710615"/>
            <a:ext cx="569388" cy="246221"/>
          </a:xfrm>
          <a:prstGeom prst="rect">
            <a:avLst/>
          </a:prstGeom>
          <a:noFill/>
        </p:spPr>
        <p:txBody>
          <a:bodyPr wrap="none" rtlCol="0">
            <a:spAutoFit/>
          </a:bodyPr>
          <a:lstStyle/>
          <a:p>
            <a:pPr algn="ctr"/>
            <a:r>
              <a:rPr lang="zh-CN" altLang="en-US" sz="1000" dirty="0">
                <a:solidFill>
                  <a:schemeClr val="bg1"/>
                </a:solidFill>
              </a:rPr>
              <a:t>经销商</a:t>
            </a:r>
            <a:endParaRPr lang="zh-CN" altLang="en-US" sz="1000" dirty="0">
              <a:solidFill>
                <a:schemeClr val="bg1"/>
              </a:solidFill>
            </a:endParaRPr>
          </a:p>
        </p:txBody>
      </p:sp>
      <p:sp>
        <p:nvSpPr>
          <p:cNvPr id="210" name="矩形: 圆角 209"/>
          <p:cNvSpPr/>
          <p:nvPr/>
        </p:nvSpPr>
        <p:spPr>
          <a:xfrm>
            <a:off x="2603061" y="3689777"/>
            <a:ext cx="933426" cy="287899"/>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11" name="文本框 210"/>
          <p:cNvSpPr txBox="1"/>
          <p:nvPr/>
        </p:nvSpPr>
        <p:spPr>
          <a:xfrm>
            <a:off x="2793910" y="3710615"/>
            <a:ext cx="569387" cy="246221"/>
          </a:xfrm>
          <a:prstGeom prst="rect">
            <a:avLst/>
          </a:prstGeom>
          <a:noFill/>
        </p:spPr>
        <p:txBody>
          <a:bodyPr wrap="none" rtlCol="0">
            <a:spAutoFit/>
          </a:bodyPr>
          <a:lstStyle/>
          <a:p>
            <a:pPr algn="ctr"/>
            <a:r>
              <a:rPr lang="zh-CN" altLang="en-US" sz="1000" dirty="0">
                <a:solidFill>
                  <a:schemeClr val="bg1"/>
                </a:solidFill>
              </a:rPr>
              <a:t>零售商</a:t>
            </a:r>
            <a:endParaRPr lang="zh-CN" altLang="en-US" sz="1000" dirty="0">
              <a:solidFill>
                <a:schemeClr val="bg1"/>
              </a:solidFill>
            </a:endParaRPr>
          </a:p>
        </p:txBody>
      </p:sp>
      <p:sp>
        <p:nvSpPr>
          <p:cNvPr id="212" name="任意多边形: 形状 211"/>
          <p:cNvSpPr/>
          <p:nvPr/>
        </p:nvSpPr>
        <p:spPr>
          <a:xfrm flipV="1">
            <a:off x="4565613" y="1468292"/>
            <a:ext cx="2967605" cy="559934"/>
          </a:xfrm>
          <a:custGeom>
            <a:avLst/>
            <a:gdLst>
              <a:gd name="connsiteX0" fmla="*/ 0 w 2946343"/>
              <a:gd name="connsiteY0" fmla="*/ 539094 h 539094"/>
              <a:gd name="connsiteX1" fmla="*/ 2718500 w 2946343"/>
              <a:gd name="connsiteY1" fmla="*/ 539094 h 539094"/>
              <a:gd name="connsiteX2" fmla="*/ 2946343 w 2946343"/>
              <a:gd name="connsiteY2" fmla="*/ 0 h 539094"/>
              <a:gd name="connsiteX3" fmla="*/ 227843 w 2946343"/>
              <a:gd name="connsiteY3" fmla="*/ 0 h 539094"/>
            </a:gdLst>
            <a:ahLst/>
            <a:cxnLst>
              <a:cxn ang="0">
                <a:pos x="connsiteX0" y="connsiteY0"/>
              </a:cxn>
              <a:cxn ang="0">
                <a:pos x="connsiteX1" y="connsiteY1"/>
              </a:cxn>
              <a:cxn ang="0">
                <a:pos x="connsiteX2" y="connsiteY2"/>
              </a:cxn>
              <a:cxn ang="0">
                <a:pos x="connsiteX3" y="connsiteY3"/>
              </a:cxn>
            </a:cxnLst>
            <a:rect l="l" t="t" r="r" b="b"/>
            <a:pathLst>
              <a:path w="2946343" h="539094">
                <a:moveTo>
                  <a:pt x="0" y="539094"/>
                </a:moveTo>
                <a:lnTo>
                  <a:pt x="2718500" y="539094"/>
                </a:lnTo>
                <a:lnTo>
                  <a:pt x="2946343" y="0"/>
                </a:lnTo>
                <a:lnTo>
                  <a:pt x="227843" y="0"/>
                </a:lnTo>
                <a:close/>
              </a:path>
            </a:pathLst>
          </a:custGeom>
          <a:gradFill flip="none" rotWithShape="1">
            <a:gsLst>
              <a:gs pos="100000">
                <a:schemeClr val="accent2"/>
              </a:gs>
              <a:gs pos="0">
                <a:schemeClr val="accent2">
                  <a:lumMod val="90000"/>
                  <a:lumOff val="1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9004" tIns="39502" rIns="79004" bIns="39502" rtlCol="0" anchor="ctr"/>
          <a:lstStyle/>
          <a:p>
            <a:pPr algn="ctr"/>
            <a:endParaRPr lang="zh-CN" altLang="en-US" sz="1555">
              <a:solidFill>
                <a:schemeClr val="bg1"/>
              </a:solidFill>
            </a:endParaRPr>
          </a:p>
        </p:txBody>
      </p:sp>
      <p:sp>
        <p:nvSpPr>
          <p:cNvPr id="213" name="文本框 212"/>
          <p:cNvSpPr txBox="1"/>
          <p:nvPr/>
        </p:nvSpPr>
        <p:spPr>
          <a:xfrm>
            <a:off x="5101208" y="1574013"/>
            <a:ext cx="702790" cy="369332"/>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zh-CN" altLang="en-US" dirty="0">
                <a:latin typeface="思源宋体 CN Heavy" panose="02020900000000000000" pitchFamily="18" charset="-122"/>
                <a:ea typeface="思源宋体 CN Heavy" panose="02020900000000000000" pitchFamily="18" charset="-122"/>
              </a:rPr>
              <a:t>中游</a:t>
            </a:r>
            <a:endParaRPr lang="zh-CN" altLang="en-US" dirty="0">
              <a:latin typeface="思源宋体 CN Heavy" panose="02020900000000000000" pitchFamily="18" charset="-122"/>
              <a:ea typeface="思源宋体 CN Heavy" panose="02020900000000000000" pitchFamily="18" charset="-122"/>
            </a:endParaRPr>
          </a:p>
        </p:txBody>
      </p:sp>
      <p:sp>
        <p:nvSpPr>
          <p:cNvPr id="214" name="文本框 213"/>
          <p:cNvSpPr txBox="1"/>
          <p:nvPr/>
        </p:nvSpPr>
        <p:spPr>
          <a:xfrm>
            <a:off x="5700269" y="1687411"/>
            <a:ext cx="1833357" cy="230832"/>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pPr algn="l"/>
            <a:r>
              <a:rPr lang="en-US" altLang="zh-CN" sz="900" dirty="0">
                <a:latin typeface="+mn-ea"/>
                <a:ea typeface="+mn-ea"/>
              </a:rPr>
              <a:t>middle reaches</a:t>
            </a:r>
            <a:endParaRPr lang="en-US" altLang="zh-CN" sz="900" dirty="0">
              <a:latin typeface="+mn-ea"/>
              <a:ea typeface="+mn-ea"/>
            </a:endParaRPr>
          </a:p>
        </p:txBody>
      </p:sp>
      <p:sp>
        <p:nvSpPr>
          <p:cNvPr id="216" name="矩形: 圆角 215"/>
          <p:cNvSpPr/>
          <p:nvPr/>
        </p:nvSpPr>
        <p:spPr>
          <a:xfrm>
            <a:off x="5952197" y="2421737"/>
            <a:ext cx="933426" cy="287899"/>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17" name="文本框 216"/>
          <p:cNvSpPr txBox="1"/>
          <p:nvPr/>
        </p:nvSpPr>
        <p:spPr>
          <a:xfrm>
            <a:off x="6143048" y="2442575"/>
            <a:ext cx="569387" cy="246221"/>
          </a:xfrm>
          <a:prstGeom prst="rect">
            <a:avLst/>
          </a:prstGeom>
          <a:noFill/>
        </p:spPr>
        <p:txBody>
          <a:bodyPr wrap="none" rtlCol="0">
            <a:spAutoFit/>
          </a:bodyPr>
          <a:lstStyle/>
          <a:p>
            <a:pPr algn="ctr"/>
            <a:r>
              <a:rPr lang="zh-CN" altLang="en-US" sz="1000" dirty="0">
                <a:solidFill>
                  <a:schemeClr val="bg1"/>
                </a:solidFill>
              </a:rPr>
              <a:t>批发商</a:t>
            </a:r>
            <a:endParaRPr lang="zh-CN" altLang="en-US" sz="1000" dirty="0">
              <a:solidFill>
                <a:schemeClr val="bg1"/>
              </a:solidFill>
            </a:endParaRPr>
          </a:p>
        </p:txBody>
      </p:sp>
      <p:sp>
        <p:nvSpPr>
          <p:cNvPr id="219" name="矩形: 圆角 218"/>
          <p:cNvSpPr/>
          <p:nvPr/>
        </p:nvSpPr>
        <p:spPr>
          <a:xfrm>
            <a:off x="5952197" y="3439327"/>
            <a:ext cx="933426" cy="287899"/>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20" name="文本框 219"/>
          <p:cNvSpPr txBox="1"/>
          <p:nvPr/>
        </p:nvSpPr>
        <p:spPr>
          <a:xfrm>
            <a:off x="6207167" y="3460165"/>
            <a:ext cx="441146" cy="246221"/>
          </a:xfrm>
          <a:prstGeom prst="rect">
            <a:avLst/>
          </a:prstGeom>
          <a:noFill/>
        </p:spPr>
        <p:txBody>
          <a:bodyPr wrap="none" rtlCol="0">
            <a:spAutoFit/>
          </a:bodyPr>
          <a:lstStyle/>
          <a:p>
            <a:pPr algn="ctr"/>
            <a:r>
              <a:rPr lang="zh-CN" altLang="en-US" sz="1000" dirty="0">
                <a:solidFill>
                  <a:schemeClr val="bg1"/>
                </a:solidFill>
              </a:rPr>
              <a:t>工厂</a:t>
            </a:r>
            <a:endParaRPr lang="zh-CN" altLang="en-US" sz="1000" dirty="0">
              <a:solidFill>
                <a:schemeClr val="bg1"/>
              </a:solidFill>
            </a:endParaRPr>
          </a:p>
        </p:txBody>
      </p:sp>
      <p:sp>
        <p:nvSpPr>
          <p:cNvPr id="221" name="任意多边形: 形状 220"/>
          <p:cNvSpPr/>
          <p:nvPr/>
        </p:nvSpPr>
        <p:spPr>
          <a:xfrm>
            <a:off x="6049727" y="2936807"/>
            <a:ext cx="232572" cy="271554"/>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accent2">
                  <a:alpha val="0"/>
                </a:schemeClr>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2" name="任意多边形: 形状 221"/>
          <p:cNvSpPr/>
          <p:nvPr/>
        </p:nvSpPr>
        <p:spPr>
          <a:xfrm rot="10800000">
            <a:off x="6490231" y="2923044"/>
            <a:ext cx="232572" cy="271554"/>
          </a:xfrm>
          <a:custGeom>
            <a:avLst/>
            <a:gdLst>
              <a:gd name="connsiteX0" fmla="*/ 202633 w 416172"/>
              <a:gd name="connsiteY0" fmla="*/ 0 h 485927"/>
              <a:gd name="connsiteX1" fmla="*/ 374083 w 416172"/>
              <a:gd name="connsiteY1" fmla="*/ 157551 h 485927"/>
              <a:gd name="connsiteX2" fmla="*/ 294275 w 416172"/>
              <a:gd name="connsiteY2" fmla="*/ 157551 h 485927"/>
              <a:gd name="connsiteX3" fmla="*/ 306015 w 416172"/>
              <a:gd name="connsiteY3" fmla="*/ 222549 h 485927"/>
              <a:gd name="connsiteX4" fmla="*/ 416172 w 416172"/>
              <a:gd name="connsiteY4" fmla="*/ 485927 h 485927"/>
              <a:gd name="connsiteX5" fmla="*/ 0 w 416172"/>
              <a:gd name="connsiteY5" fmla="*/ 485927 h 485927"/>
              <a:gd name="connsiteX6" fmla="*/ 112166 w 416172"/>
              <a:gd name="connsiteY6" fmla="*/ 219870 h 485927"/>
              <a:gd name="connsiteX7" fmla="*/ 122329 w 416172"/>
              <a:gd name="connsiteY7" fmla="*/ 157551 h 485927"/>
              <a:gd name="connsiteX8" fmla="*/ 31183 w 416172"/>
              <a:gd name="connsiteY8" fmla="*/ 157551 h 485927"/>
              <a:gd name="connsiteX9" fmla="*/ 202633 w 416172"/>
              <a:gd name="connsiteY9" fmla="*/ 0 h 48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172" h="485927">
                <a:moveTo>
                  <a:pt x="202633" y="0"/>
                </a:moveTo>
                <a:cubicBezTo>
                  <a:pt x="238352" y="59661"/>
                  <a:pt x="269308" y="105034"/>
                  <a:pt x="374083" y="157551"/>
                </a:cubicBezTo>
                <a:lnTo>
                  <a:pt x="294275" y="157551"/>
                </a:lnTo>
                <a:lnTo>
                  <a:pt x="306015" y="222549"/>
                </a:lnTo>
                <a:cubicBezTo>
                  <a:pt x="326661" y="313020"/>
                  <a:pt x="361370" y="404832"/>
                  <a:pt x="416172" y="485927"/>
                </a:cubicBezTo>
                <a:lnTo>
                  <a:pt x="0" y="485927"/>
                </a:lnTo>
                <a:cubicBezTo>
                  <a:pt x="54801" y="401260"/>
                  <a:pt x="92191" y="308555"/>
                  <a:pt x="112166" y="219870"/>
                </a:cubicBezTo>
                <a:lnTo>
                  <a:pt x="122329" y="157551"/>
                </a:lnTo>
                <a:lnTo>
                  <a:pt x="31183" y="157551"/>
                </a:lnTo>
                <a:cubicBezTo>
                  <a:pt x="131195" y="107415"/>
                  <a:pt x="181202" y="45373"/>
                  <a:pt x="202633" y="0"/>
                </a:cubicBezTo>
                <a:close/>
              </a:path>
            </a:pathLst>
          </a:custGeom>
          <a:gradFill flip="none" rotWithShape="1">
            <a:gsLst>
              <a:gs pos="0">
                <a:schemeClr val="accent2">
                  <a:alpha val="0"/>
                </a:schemeClr>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3" name="文本框 222"/>
          <p:cNvSpPr txBox="1"/>
          <p:nvPr/>
        </p:nvSpPr>
        <p:spPr>
          <a:xfrm>
            <a:off x="6851045" y="2929236"/>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资源</a:t>
            </a:r>
            <a:endParaRPr lang="zh-CN" altLang="en-US" sz="1000" dirty="0">
              <a:solidFill>
                <a:schemeClr val="tx1">
                  <a:lumMod val="75000"/>
                  <a:lumOff val="25000"/>
                </a:schemeClr>
              </a:solidFill>
            </a:endParaRPr>
          </a:p>
        </p:txBody>
      </p:sp>
      <p:sp>
        <p:nvSpPr>
          <p:cNvPr id="224" name="文本框 223"/>
          <p:cNvSpPr txBox="1"/>
          <p:nvPr/>
        </p:nvSpPr>
        <p:spPr>
          <a:xfrm>
            <a:off x="5303084" y="2929236"/>
            <a:ext cx="69762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收入分成</a:t>
            </a:r>
            <a:endParaRPr lang="zh-CN" altLang="en-US" sz="1000" dirty="0">
              <a:solidFill>
                <a:schemeClr val="tx1">
                  <a:lumMod val="75000"/>
                  <a:lumOff val="25000"/>
                </a:schemeClr>
              </a:solidFill>
            </a:endParaRPr>
          </a:p>
        </p:txBody>
      </p:sp>
      <p:sp>
        <p:nvSpPr>
          <p:cNvPr id="225" name="任意多边形: 形状 224"/>
          <p:cNvSpPr/>
          <p:nvPr/>
        </p:nvSpPr>
        <p:spPr>
          <a:xfrm flipV="1">
            <a:off x="8211618" y="1468292"/>
            <a:ext cx="2967605" cy="559934"/>
          </a:xfrm>
          <a:custGeom>
            <a:avLst/>
            <a:gdLst>
              <a:gd name="connsiteX0" fmla="*/ 0 w 2946343"/>
              <a:gd name="connsiteY0" fmla="*/ 539094 h 539094"/>
              <a:gd name="connsiteX1" fmla="*/ 2718500 w 2946343"/>
              <a:gd name="connsiteY1" fmla="*/ 539094 h 539094"/>
              <a:gd name="connsiteX2" fmla="*/ 2946343 w 2946343"/>
              <a:gd name="connsiteY2" fmla="*/ 0 h 539094"/>
              <a:gd name="connsiteX3" fmla="*/ 227843 w 2946343"/>
              <a:gd name="connsiteY3" fmla="*/ 0 h 539094"/>
            </a:gdLst>
            <a:ahLst/>
            <a:cxnLst>
              <a:cxn ang="0">
                <a:pos x="connsiteX0" y="connsiteY0"/>
              </a:cxn>
              <a:cxn ang="0">
                <a:pos x="connsiteX1" y="connsiteY1"/>
              </a:cxn>
              <a:cxn ang="0">
                <a:pos x="connsiteX2" y="connsiteY2"/>
              </a:cxn>
              <a:cxn ang="0">
                <a:pos x="connsiteX3" y="connsiteY3"/>
              </a:cxn>
            </a:cxnLst>
            <a:rect l="l" t="t" r="r" b="b"/>
            <a:pathLst>
              <a:path w="2946343" h="539094">
                <a:moveTo>
                  <a:pt x="0" y="539094"/>
                </a:moveTo>
                <a:lnTo>
                  <a:pt x="2718500" y="539094"/>
                </a:lnTo>
                <a:lnTo>
                  <a:pt x="2946343" y="0"/>
                </a:lnTo>
                <a:lnTo>
                  <a:pt x="227843" y="0"/>
                </a:lnTo>
                <a:close/>
              </a:path>
            </a:pathLst>
          </a:custGeom>
          <a:gradFill>
            <a:gsLst>
              <a:gs pos="0">
                <a:schemeClr val="accent3"/>
              </a:gs>
              <a:gs pos="100000">
                <a:schemeClr val="accent3">
                  <a:lumMod val="90000"/>
                  <a:lumOff val="1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6" name="文本框 225"/>
          <p:cNvSpPr txBox="1"/>
          <p:nvPr/>
        </p:nvSpPr>
        <p:spPr>
          <a:xfrm>
            <a:off x="8747213" y="1574013"/>
            <a:ext cx="702790" cy="369332"/>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r>
              <a:rPr lang="zh-CN" altLang="en-US" dirty="0">
                <a:latin typeface="思源宋体 CN Heavy" panose="02020900000000000000" pitchFamily="18" charset="-122"/>
                <a:ea typeface="思源宋体 CN Heavy" panose="02020900000000000000" pitchFamily="18" charset="-122"/>
              </a:rPr>
              <a:t>下游</a:t>
            </a:r>
            <a:endParaRPr lang="zh-CN" altLang="en-US" dirty="0">
              <a:latin typeface="思源宋体 CN Heavy" panose="02020900000000000000" pitchFamily="18" charset="-122"/>
              <a:ea typeface="思源宋体 CN Heavy" panose="02020900000000000000" pitchFamily="18" charset="-122"/>
            </a:endParaRPr>
          </a:p>
        </p:txBody>
      </p:sp>
      <p:sp>
        <p:nvSpPr>
          <p:cNvPr id="227" name="文本框 226"/>
          <p:cNvSpPr txBox="1"/>
          <p:nvPr/>
        </p:nvSpPr>
        <p:spPr>
          <a:xfrm>
            <a:off x="9346274" y="1687411"/>
            <a:ext cx="1833357" cy="230832"/>
          </a:xfrm>
          <a:prstGeom prst="rect">
            <a:avLst/>
          </a:prstGeom>
          <a:noFill/>
        </p:spPr>
        <p:txBody>
          <a:bodyPr wrap="square" rtlCol="0">
            <a:spAutoFit/>
          </a:bodyPr>
          <a:lstStyle>
            <a:defPPr>
              <a:defRPr lang="zh-CN"/>
            </a:defPPr>
            <a:lvl1pPr algn="ctr">
              <a:defRPr>
                <a:solidFill>
                  <a:schemeClr val="bg1"/>
                </a:solidFill>
                <a:latin typeface="+mj-ea"/>
                <a:ea typeface="+mj-ea"/>
              </a:defRPr>
            </a:lvl1pPr>
          </a:lstStyle>
          <a:p>
            <a:pPr algn="l"/>
            <a:r>
              <a:rPr lang="en-US" altLang="zh-CN" sz="900" dirty="0">
                <a:latin typeface="+mn-ea"/>
                <a:ea typeface="+mn-ea"/>
              </a:rPr>
              <a:t>downstream</a:t>
            </a:r>
            <a:endParaRPr lang="en-US" altLang="zh-CN" sz="900" dirty="0">
              <a:latin typeface="+mn-ea"/>
              <a:ea typeface="+mn-ea"/>
            </a:endParaRPr>
          </a:p>
        </p:txBody>
      </p:sp>
      <p:sp>
        <p:nvSpPr>
          <p:cNvPr id="229" name="矩形: 圆角 228"/>
          <p:cNvSpPr/>
          <p:nvPr/>
        </p:nvSpPr>
        <p:spPr>
          <a:xfrm>
            <a:off x="9269081" y="2417287"/>
            <a:ext cx="1697518" cy="287899"/>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30" name="文本框 229"/>
          <p:cNvSpPr txBox="1"/>
          <p:nvPr/>
        </p:nvSpPr>
        <p:spPr>
          <a:xfrm>
            <a:off x="9656847" y="2438125"/>
            <a:ext cx="954108" cy="246221"/>
          </a:xfrm>
          <a:prstGeom prst="rect">
            <a:avLst/>
          </a:prstGeom>
          <a:noFill/>
        </p:spPr>
        <p:txBody>
          <a:bodyPr wrap="none" rtlCol="0">
            <a:spAutoFit/>
          </a:bodyPr>
          <a:lstStyle/>
          <a:p>
            <a:pPr algn="ctr"/>
            <a:r>
              <a:rPr lang="zh-CN" altLang="en-US" sz="1000" dirty="0">
                <a:solidFill>
                  <a:schemeClr val="bg1"/>
                </a:solidFill>
              </a:rPr>
              <a:t>传统电商平台</a:t>
            </a:r>
            <a:endParaRPr lang="zh-CN" altLang="en-US" sz="1000" dirty="0">
              <a:solidFill>
                <a:schemeClr val="bg1"/>
              </a:solidFill>
            </a:endParaRPr>
          </a:p>
        </p:txBody>
      </p:sp>
      <p:sp>
        <p:nvSpPr>
          <p:cNvPr id="231" name="文本框 230"/>
          <p:cNvSpPr txBox="1"/>
          <p:nvPr/>
        </p:nvSpPr>
        <p:spPr>
          <a:xfrm>
            <a:off x="8791608" y="2087704"/>
            <a:ext cx="697627" cy="246221"/>
          </a:xfrm>
          <a:prstGeom prst="rect">
            <a:avLst/>
          </a:prstGeom>
          <a:noFill/>
        </p:spPr>
        <p:txBody>
          <a:bodyPr wrap="none" rtlCol="0">
            <a:spAutoFit/>
          </a:bodyPr>
          <a:lstStyle/>
          <a:p>
            <a:r>
              <a:rPr lang="zh-CN" altLang="en-US" sz="1000" dirty="0">
                <a:solidFill>
                  <a:schemeClr val="tx1">
                    <a:lumMod val="75000"/>
                    <a:lumOff val="25000"/>
                  </a:schemeClr>
                </a:solidFill>
              </a:rPr>
              <a:t>渠道平台</a:t>
            </a:r>
            <a:endParaRPr lang="zh-CN" altLang="en-US" sz="1000" dirty="0">
              <a:solidFill>
                <a:schemeClr val="tx1">
                  <a:lumMod val="75000"/>
                  <a:lumOff val="25000"/>
                </a:schemeClr>
              </a:solidFill>
            </a:endParaRPr>
          </a:p>
        </p:txBody>
      </p:sp>
      <p:sp>
        <p:nvSpPr>
          <p:cNvPr id="242" name="矩形: 圆角 241"/>
          <p:cNvSpPr/>
          <p:nvPr/>
        </p:nvSpPr>
        <p:spPr>
          <a:xfrm>
            <a:off x="9111308" y="2883082"/>
            <a:ext cx="1697518" cy="287899"/>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43" name="文本框 242"/>
          <p:cNvSpPr txBox="1"/>
          <p:nvPr/>
        </p:nvSpPr>
        <p:spPr>
          <a:xfrm>
            <a:off x="9499074" y="2903920"/>
            <a:ext cx="954108" cy="246221"/>
          </a:xfrm>
          <a:prstGeom prst="rect">
            <a:avLst/>
          </a:prstGeom>
          <a:noFill/>
        </p:spPr>
        <p:txBody>
          <a:bodyPr wrap="none" rtlCol="0">
            <a:spAutoFit/>
          </a:bodyPr>
          <a:lstStyle/>
          <a:p>
            <a:pPr algn="ctr"/>
            <a:r>
              <a:rPr lang="zh-CN" altLang="en-US" sz="1000" dirty="0">
                <a:solidFill>
                  <a:schemeClr val="bg1"/>
                </a:solidFill>
              </a:rPr>
              <a:t>社区团购平台</a:t>
            </a:r>
            <a:endParaRPr lang="zh-CN" altLang="en-US" sz="1000" dirty="0">
              <a:solidFill>
                <a:schemeClr val="bg1"/>
              </a:solidFill>
            </a:endParaRPr>
          </a:p>
        </p:txBody>
      </p:sp>
      <p:sp>
        <p:nvSpPr>
          <p:cNvPr id="245" name="矩形: 圆角 244"/>
          <p:cNvSpPr/>
          <p:nvPr/>
        </p:nvSpPr>
        <p:spPr>
          <a:xfrm>
            <a:off x="8953535" y="3348877"/>
            <a:ext cx="1697518" cy="287899"/>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46" name="文本框 245"/>
          <p:cNvSpPr txBox="1"/>
          <p:nvPr/>
        </p:nvSpPr>
        <p:spPr>
          <a:xfrm>
            <a:off x="9341301" y="3369715"/>
            <a:ext cx="954108" cy="246221"/>
          </a:xfrm>
          <a:prstGeom prst="rect">
            <a:avLst/>
          </a:prstGeom>
          <a:noFill/>
        </p:spPr>
        <p:txBody>
          <a:bodyPr wrap="none" rtlCol="0">
            <a:spAutoFit/>
          </a:bodyPr>
          <a:lstStyle/>
          <a:p>
            <a:pPr algn="ctr"/>
            <a:r>
              <a:rPr lang="zh-CN" altLang="en-US" sz="1000" dirty="0">
                <a:solidFill>
                  <a:schemeClr val="bg1"/>
                </a:solidFill>
              </a:rPr>
              <a:t>传统社交平台</a:t>
            </a:r>
            <a:endParaRPr lang="zh-CN" altLang="en-US" sz="1000" dirty="0">
              <a:solidFill>
                <a:schemeClr val="bg1"/>
              </a:solidFill>
            </a:endParaRPr>
          </a:p>
        </p:txBody>
      </p:sp>
      <p:sp>
        <p:nvSpPr>
          <p:cNvPr id="248" name="矩形: 圆角 247"/>
          <p:cNvSpPr/>
          <p:nvPr/>
        </p:nvSpPr>
        <p:spPr>
          <a:xfrm>
            <a:off x="8795762" y="3814672"/>
            <a:ext cx="1697518" cy="287899"/>
          </a:xfrm>
          <a:prstGeom prst="roundRect">
            <a:avLst>
              <a:gd name="adj" fmla="val 50000"/>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49" name="文本框 248"/>
          <p:cNvSpPr txBox="1"/>
          <p:nvPr/>
        </p:nvSpPr>
        <p:spPr>
          <a:xfrm>
            <a:off x="9247647" y="3835510"/>
            <a:ext cx="825867" cy="246221"/>
          </a:xfrm>
          <a:prstGeom prst="rect">
            <a:avLst/>
          </a:prstGeom>
          <a:noFill/>
        </p:spPr>
        <p:txBody>
          <a:bodyPr wrap="none" rtlCol="0">
            <a:spAutoFit/>
          </a:bodyPr>
          <a:lstStyle/>
          <a:p>
            <a:pPr algn="ctr"/>
            <a:r>
              <a:rPr lang="zh-CN" altLang="en-US" sz="1000" dirty="0">
                <a:solidFill>
                  <a:schemeClr val="bg1"/>
                </a:solidFill>
              </a:rPr>
              <a:t>直播短视频</a:t>
            </a:r>
            <a:endParaRPr lang="zh-CN" altLang="en-US" sz="1000" dirty="0">
              <a:solidFill>
                <a:schemeClr val="bg1"/>
              </a:solidFill>
            </a:endParaRPr>
          </a:p>
        </p:txBody>
      </p:sp>
      <p:sp>
        <p:nvSpPr>
          <p:cNvPr id="251" name="任意多边形: 形状 250"/>
          <p:cNvSpPr/>
          <p:nvPr/>
        </p:nvSpPr>
        <p:spPr>
          <a:xfrm rot="16200000">
            <a:off x="4690290" y="2744703"/>
            <a:ext cx="149614"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2" name="任意多边形: 形状 251"/>
          <p:cNvSpPr/>
          <p:nvPr/>
        </p:nvSpPr>
        <p:spPr>
          <a:xfrm rot="16200000">
            <a:off x="4554380" y="2744703"/>
            <a:ext cx="149614"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3" name="任意多边形: 形状 252"/>
          <p:cNvSpPr/>
          <p:nvPr/>
        </p:nvSpPr>
        <p:spPr>
          <a:xfrm rot="16200000">
            <a:off x="4418470" y="2744703"/>
            <a:ext cx="149614"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5" name="任意多边形: 形状 254"/>
          <p:cNvSpPr/>
          <p:nvPr/>
        </p:nvSpPr>
        <p:spPr>
          <a:xfrm rot="5400000">
            <a:off x="4418470" y="2995411"/>
            <a:ext cx="149612"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6" name="任意多边形: 形状 255"/>
          <p:cNvSpPr/>
          <p:nvPr/>
        </p:nvSpPr>
        <p:spPr>
          <a:xfrm rot="5400000">
            <a:off x="4554380" y="2995411"/>
            <a:ext cx="149612"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7" name="任意多边形: 形状 256"/>
          <p:cNvSpPr/>
          <p:nvPr/>
        </p:nvSpPr>
        <p:spPr>
          <a:xfrm rot="5400000">
            <a:off x="4690290" y="2995411"/>
            <a:ext cx="149612"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9" name="任意多边形: 形状 258"/>
          <p:cNvSpPr/>
          <p:nvPr/>
        </p:nvSpPr>
        <p:spPr>
          <a:xfrm rot="16200000">
            <a:off x="8350721" y="2744703"/>
            <a:ext cx="149614"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0" name="任意多边形: 形状 259"/>
          <p:cNvSpPr/>
          <p:nvPr/>
        </p:nvSpPr>
        <p:spPr>
          <a:xfrm rot="16200000">
            <a:off x="8214811" y="2744703"/>
            <a:ext cx="149614"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1" name="任意多边形: 形状 260"/>
          <p:cNvSpPr/>
          <p:nvPr/>
        </p:nvSpPr>
        <p:spPr>
          <a:xfrm rot="16200000">
            <a:off x="8078901" y="2744703"/>
            <a:ext cx="149614"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3" name="任意多边形: 形状 262"/>
          <p:cNvSpPr/>
          <p:nvPr/>
        </p:nvSpPr>
        <p:spPr>
          <a:xfrm rot="5400000">
            <a:off x="8078901" y="2995411"/>
            <a:ext cx="149612"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4" name="任意多边形: 形状 263"/>
          <p:cNvSpPr/>
          <p:nvPr/>
        </p:nvSpPr>
        <p:spPr>
          <a:xfrm rot="5400000">
            <a:off x="8214811" y="2995411"/>
            <a:ext cx="149612"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5" name="任意多边形: 形状 264"/>
          <p:cNvSpPr/>
          <p:nvPr/>
        </p:nvSpPr>
        <p:spPr>
          <a:xfrm rot="5400000">
            <a:off x="8350721" y="2995411"/>
            <a:ext cx="149612" cy="127145"/>
          </a:xfrm>
          <a:custGeom>
            <a:avLst/>
            <a:gdLst>
              <a:gd name="connsiteX0" fmla="*/ 180975 w 361950"/>
              <a:gd name="connsiteY0" fmla="*/ 269780 h 269780"/>
              <a:gd name="connsiteX1" fmla="*/ 0 w 361950"/>
              <a:gd name="connsiteY1" fmla="*/ 115379 h 269780"/>
              <a:gd name="connsiteX2" fmla="*/ 0 w 361950"/>
              <a:gd name="connsiteY2" fmla="*/ 0 h 269780"/>
              <a:gd name="connsiteX3" fmla="*/ 180975 w 361950"/>
              <a:gd name="connsiteY3" fmla="*/ 154401 h 269780"/>
              <a:gd name="connsiteX4" fmla="*/ 361950 w 361950"/>
              <a:gd name="connsiteY4" fmla="*/ 0 h 269780"/>
              <a:gd name="connsiteX5" fmla="*/ 361950 w 361950"/>
              <a:gd name="connsiteY5" fmla="*/ 115379 h 269780"/>
              <a:gd name="connsiteX6" fmla="*/ 180975 w 361950"/>
              <a:gd name="connsiteY6" fmla="*/ 269780 h 2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269780">
                <a:moveTo>
                  <a:pt x="180975" y="269780"/>
                </a:moveTo>
                <a:lnTo>
                  <a:pt x="0" y="115379"/>
                </a:lnTo>
                <a:lnTo>
                  <a:pt x="0" y="0"/>
                </a:lnTo>
                <a:lnTo>
                  <a:pt x="180975" y="154401"/>
                </a:lnTo>
                <a:lnTo>
                  <a:pt x="361950" y="0"/>
                </a:lnTo>
                <a:lnTo>
                  <a:pt x="361950" y="115379"/>
                </a:lnTo>
                <a:lnTo>
                  <a:pt x="180975" y="26978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6" name="文本框 265"/>
          <p:cNvSpPr txBox="1"/>
          <p:nvPr/>
        </p:nvSpPr>
        <p:spPr>
          <a:xfrm>
            <a:off x="4354968" y="2386153"/>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商品</a:t>
            </a:r>
            <a:endParaRPr lang="zh-CN" altLang="en-US" sz="1000" dirty="0">
              <a:solidFill>
                <a:schemeClr val="tx1">
                  <a:lumMod val="75000"/>
                  <a:lumOff val="25000"/>
                </a:schemeClr>
              </a:solidFill>
            </a:endParaRPr>
          </a:p>
        </p:txBody>
      </p:sp>
      <p:sp>
        <p:nvSpPr>
          <p:cNvPr id="267" name="文本框 266"/>
          <p:cNvSpPr txBox="1"/>
          <p:nvPr/>
        </p:nvSpPr>
        <p:spPr>
          <a:xfrm>
            <a:off x="4354967" y="3233620"/>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资金</a:t>
            </a:r>
            <a:endParaRPr lang="zh-CN" altLang="en-US" sz="1000" dirty="0">
              <a:solidFill>
                <a:schemeClr val="tx1">
                  <a:lumMod val="75000"/>
                  <a:lumOff val="25000"/>
                </a:schemeClr>
              </a:solidFill>
            </a:endParaRPr>
          </a:p>
        </p:txBody>
      </p:sp>
      <p:sp>
        <p:nvSpPr>
          <p:cNvPr id="268" name="文本框 267"/>
          <p:cNvSpPr txBox="1"/>
          <p:nvPr/>
        </p:nvSpPr>
        <p:spPr>
          <a:xfrm>
            <a:off x="8063011" y="2386153"/>
            <a:ext cx="441147" cy="246221"/>
          </a:xfrm>
          <a:prstGeom prst="rect">
            <a:avLst/>
          </a:prstGeom>
          <a:noFill/>
        </p:spPr>
        <p:txBody>
          <a:bodyPr wrap="none" rtlCol="0">
            <a:spAutoFit/>
          </a:bodyPr>
          <a:lstStyle/>
          <a:p>
            <a:pPr algn="ctr"/>
            <a:r>
              <a:rPr lang="zh-CN" altLang="en-US" sz="1000" dirty="0">
                <a:solidFill>
                  <a:schemeClr val="tx1">
                    <a:lumMod val="75000"/>
                    <a:lumOff val="25000"/>
                  </a:schemeClr>
                </a:solidFill>
              </a:rPr>
              <a:t>内容</a:t>
            </a:r>
            <a:endParaRPr lang="zh-CN" altLang="en-US" sz="1000" dirty="0">
              <a:solidFill>
                <a:schemeClr val="tx1">
                  <a:lumMod val="75000"/>
                  <a:lumOff val="25000"/>
                </a:schemeClr>
              </a:solidFill>
            </a:endParaRPr>
          </a:p>
        </p:txBody>
      </p:sp>
      <p:sp>
        <p:nvSpPr>
          <p:cNvPr id="269" name="文本框 268"/>
          <p:cNvSpPr txBox="1"/>
          <p:nvPr/>
        </p:nvSpPr>
        <p:spPr>
          <a:xfrm>
            <a:off x="8063012" y="3233620"/>
            <a:ext cx="441146" cy="246221"/>
          </a:xfrm>
          <a:prstGeom prst="rect">
            <a:avLst/>
          </a:prstGeom>
          <a:noFill/>
        </p:spPr>
        <p:txBody>
          <a:bodyPr wrap="none" rtlCol="0">
            <a:spAutoFit/>
          </a:bodyPr>
          <a:lstStyle/>
          <a:p>
            <a:pPr algn="ctr"/>
            <a:r>
              <a:rPr lang="zh-CN" altLang="en-US" sz="1000" dirty="0">
                <a:solidFill>
                  <a:schemeClr val="tx1">
                    <a:lumMod val="75000"/>
                    <a:lumOff val="25000"/>
                  </a:schemeClr>
                </a:solidFill>
              </a:rPr>
              <a:t>资金</a:t>
            </a:r>
            <a:endParaRPr lang="zh-CN" altLang="en-US" sz="1000" dirty="0">
              <a:solidFill>
                <a:schemeClr val="tx1">
                  <a:lumMod val="75000"/>
                  <a:lumOff val="25000"/>
                </a:schemeClr>
              </a:solidFill>
            </a:endParaRPr>
          </a:p>
        </p:txBody>
      </p:sp>
      <p:sp>
        <p:nvSpPr>
          <p:cNvPr id="291" name="梯形 322"/>
          <p:cNvSpPr/>
          <p:nvPr/>
        </p:nvSpPr>
        <p:spPr>
          <a:xfrm rot="10800000">
            <a:off x="665574" y="4315133"/>
            <a:ext cx="10860852" cy="1403576"/>
          </a:xfrm>
          <a:custGeom>
            <a:avLst/>
            <a:gdLst>
              <a:gd name="connsiteX0" fmla="*/ 0 w 965390"/>
              <a:gd name="connsiteY0" fmla="*/ 697627 h 697627"/>
              <a:gd name="connsiteX1" fmla="*/ 174407 w 965390"/>
              <a:gd name="connsiteY1" fmla="*/ 0 h 697627"/>
              <a:gd name="connsiteX2" fmla="*/ 790983 w 965390"/>
              <a:gd name="connsiteY2" fmla="*/ 0 h 697627"/>
              <a:gd name="connsiteX3" fmla="*/ 965390 w 965390"/>
              <a:gd name="connsiteY3" fmla="*/ 697627 h 697627"/>
              <a:gd name="connsiteX4" fmla="*/ 0 w 965390"/>
              <a:gd name="connsiteY4" fmla="*/ 697627 h 697627"/>
              <a:gd name="connsiteX0-1" fmla="*/ 0 w 965390"/>
              <a:gd name="connsiteY0-2" fmla="*/ 697627 h 697627"/>
              <a:gd name="connsiteX1-3" fmla="*/ 174407 w 965390"/>
              <a:gd name="connsiteY1-4" fmla="*/ 0 h 697627"/>
              <a:gd name="connsiteX2-5" fmla="*/ 790983 w 965390"/>
              <a:gd name="connsiteY2-6" fmla="*/ 0 h 697627"/>
              <a:gd name="connsiteX3-7" fmla="*/ 965390 w 965390"/>
              <a:gd name="connsiteY3-8" fmla="*/ 697627 h 697627"/>
              <a:gd name="connsiteX4-9" fmla="*/ 0 w 965390"/>
              <a:gd name="connsiteY4-10" fmla="*/ 697627 h 697627"/>
              <a:gd name="connsiteX0-11" fmla="*/ 0 w 965390"/>
              <a:gd name="connsiteY0-12" fmla="*/ 697627 h 697627"/>
              <a:gd name="connsiteX1-13" fmla="*/ 174407 w 965390"/>
              <a:gd name="connsiteY1-14" fmla="*/ 0 h 697627"/>
              <a:gd name="connsiteX2-15" fmla="*/ 790983 w 965390"/>
              <a:gd name="connsiteY2-16" fmla="*/ 0 h 697627"/>
              <a:gd name="connsiteX3-17" fmla="*/ 965390 w 965390"/>
              <a:gd name="connsiteY3-18" fmla="*/ 697627 h 697627"/>
              <a:gd name="connsiteX4-19" fmla="*/ 0 w 965390"/>
              <a:gd name="connsiteY4-20" fmla="*/ 697627 h 697627"/>
              <a:gd name="connsiteX0-21" fmla="*/ 0 w 965390"/>
              <a:gd name="connsiteY0-22" fmla="*/ 697627 h 697627"/>
              <a:gd name="connsiteX1-23" fmla="*/ 174407 w 965390"/>
              <a:gd name="connsiteY1-24" fmla="*/ 0 h 697627"/>
              <a:gd name="connsiteX2-25" fmla="*/ 790983 w 965390"/>
              <a:gd name="connsiteY2-26" fmla="*/ 0 h 697627"/>
              <a:gd name="connsiteX3-27" fmla="*/ 965390 w 965390"/>
              <a:gd name="connsiteY3-28" fmla="*/ 697627 h 697627"/>
              <a:gd name="connsiteX4-29" fmla="*/ 0 w 965390"/>
              <a:gd name="connsiteY4-30" fmla="*/ 697627 h 697627"/>
              <a:gd name="connsiteX0-31" fmla="*/ 0 w 965390"/>
              <a:gd name="connsiteY0-32" fmla="*/ 697627 h 697627"/>
              <a:gd name="connsiteX1-33" fmla="*/ 174407 w 965390"/>
              <a:gd name="connsiteY1-34" fmla="*/ 0 h 697627"/>
              <a:gd name="connsiteX2-35" fmla="*/ 790983 w 965390"/>
              <a:gd name="connsiteY2-36" fmla="*/ 0 h 697627"/>
              <a:gd name="connsiteX3-37" fmla="*/ 965390 w 965390"/>
              <a:gd name="connsiteY3-38" fmla="*/ 697627 h 697627"/>
              <a:gd name="connsiteX4-39" fmla="*/ 0 w 965390"/>
              <a:gd name="connsiteY4-40" fmla="*/ 697627 h 697627"/>
              <a:gd name="connsiteX0-41" fmla="*/ 0 w 965390"/>
              <a:gd name="connsiteY0-42" fmla="*/ 697627 h 697627"/>
              <a:gd name="connsiteX1-43" fmla="*/ 174407 w 965390"/>
              <a:gd name="connsiteY1-44" fmla="*/ 0 h 697627"/>
              <a:gd name="connsiteX2-45" fmla="*/ 745261 w 965390"/>
              <a:gd name="connsiteY2-46" fmla="*/ 0 h 697627"/>
              <a:gd name="connsiteX3-47" fmla="*/ 965390 w 965390"/>
              <a:gd name="connsiteY3-48" fmla="*/ 697627 h 697627"/>
              <a:gd name="connsiteX4-49" fmla="*/ 0 w 965390"/>
              <a:gd name="connsiteY4-50" fmla="*/ 697627 h 697627"/>
              <a:gd name="connsiteX0-51" fmla="*/ 0 w 965390"/>
              <a:gd name="connsiteY0-52" fmla="*/ 697627 h 697627"/>
              <a:gd name="connsiteX1-53" fmla="*/ 197267 w 965390"/>
              <a:gd name="connsiteY1-54" fmla="*/ 0 h 697627"/>
              <a:gd name="connsiteX2-55" fmla="*/ 745261 w 965390"/>
              <a:gd name="connsiteY2-56" fmla="*/ 0 h 697627"/>
              <a:gd name="connsiteX3-57" fmla="*/ 965390 w 965390"/>
              <a:gd name="connsiteY3-58" fmla="*/ 697627 h 697627"/>
              <a:gd name="connsiteX4-59" fmla="*/ 0 w 965390"/>
              <a:gd name="connsiteY4-60" fmla="*/ 697627 h 6976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5390" h="697627">
                <a:moveTo>
                  <a:pt x="0" y="697627"/>
                </a:moveTo>
                <a:cubicBezTo>
                  <a:pt x="142112" y="493080"/>
                  <a:pt x="223106" y="307190"/>
                  <a:pt x="197267" y="0"/>
                </a:cubicBezTo>
                <a:lnTo>
                  <a:pt x="745261" y="0"/>
                </a:lnTo>
                <a:cubicBezTo>
                  <a:pt x="747414" y="269867"/>
                  <a:pt x="823278" y="399774"/>
                  <a:pt x="965390" y="697627"/>
                </a:cubicBezTo>
                <a:lnTo>
                  <a:pt x="0" y="697627"/>
                </a:lnTo>
                <a:close/>
              </a:path>
            </a:pathLst>
          </a:custGeom>
          <a:gradFill flip="none" rotWithShape="1">
            <a:gsLst>
              <a:gs pos="49500">
                <a:srgbClr val="3D41F1">
                  <a:alpha val="10000"/>
                </a:srgbClr>
              </a:gs>
              <a:gs pos="0">
                <a:schemeClr val="accent1">
                  <a:alpha val="0"/>
                </a:schemeClr>
              </a:gs>
              <a:gs pos="100000">
                <a:schemeClr val="accent1">
                  <a:alpha val="0"/>
                </a:schemeClr>
              </a:gs>
            </a:gsLst>
            <a:lin ang="5400000" scaled="1"/>
            <a:tileRect/>
          </a:gradFill>
          <a:ln>
            <a:gradFill flip="none" rotWithShape="1">
              <a:gsLst>
                <a:gs pos="50500">
                  <a:schemeClr val="accent1"/>
                </a:gs>
                <a:gs pos="0">
                  <a:schemeClr val="accent1">
                    <a:lumMod val="20000"/>
                    <a:lumOff val="80000"/>
                    <a:alpha val="0"/>
                  </a:schemeClr>
                </a:gs>
                <a:gs pos="100000">
                  <a:schemeClr val="accent1">
                    <a:lumMod val="30000"/>
                    <a:lumOff val="70000"/>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圆角 270"/>
          <p:cNvSpPr/>
          <p:nvPr/>
        </p:nvSpPr>
        <p:spPr>
          <a:xfrm>
            <a:off x="1600233" y="5218191"/>
            <a:ext cx="1697518" cy="287899"/>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72" name="文本框 271"/>
          <p:cNvSpPr txBox="1"/>
          <p:nvPr/>
        </p:nvSpPr>
        <p:spPr>
          <a:xfrm>
            <a:off x="2116237" y="5239029"/>
            <a:ext cx="697627" cy="246221"/>
          </a:xfrm>
          <a:prstGeom prst="rect">
            <a:avLst/>
          </a:prstGeom>
          <a:noFill/>
        </p:spPr>
        <p:txBody>
          <a:bodyPr wrap="none" rtlCol="0">
            <a:spAutoFit/>
          </a:bodyPr>
          <a:lstStyle/>
          <a:p>
            <a:pPr algn="ctr"/>
            <a:r>
              <a:rPr lang="zh-CN" altLang="en-US" sz="1000" dirty="0">
                <a:solidFill>
                  <a:schemeClr val="bg1"/>
                </a:solidFill>
              </a:rPr>
              <a:t>物流仓储</a:t>
            </a:r>
            <a:endParaRPr lang="zh-CN" altLang="en-US" sz="1000" dirty="0">
              <a:solidFill>
                <a:schemeClr val="bg1"/>
              </a:solidFill>
            </a:endParaRPr>
          </a:p>
        </p:txBody>
      </p:sp>
      <p:sp>
        <p:nvSpPr>
          <p:cNvPr id="274" name="矩形: 圆角 273"/>
          <p:cNvSpPr/>
          <p:nvPr/>
        </p:nvSpPr>
        <p:spPr>
          <a:xfrm>
            <a:off x="4100196" y="5406691"/>
            <a:ext cx="1697518" cy="287899"/>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77" name="矩形: 圆角 276"/>
          <p:cNvSpPr/>
          <p:nvPr/>
        </p:nvSpPr>
        <p:spPr>
          <a:xfrm>
            <a:off x="6573025" y="5406691"/>
            <a:ext cx="1697518" cy="287899"/>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80" name="矩形: 圆角 279"/>
          <p:cNvSpPr/>
          <p:nvPr/>
        </p:nvSpPr>
        <p:spPr>
          <a:xfrm>
            <a:off x="8988345" y="5218191"/>
            <a:ext cx="1697518" cy="287899"/>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81" name="文本框 280"/>
          <p:cNvSpPr txBox="1"/>
          <p:nvPr/>
        </p:nvSpPr>
        <p:spPr>
          <a:xfrm>
            <a:off x="9376110" y="5239029"/>
            <a:ext cx="954107" cy="246221"/>
          </a:xfrm>
          <a:prstGeom prst="rect">
            <a:avLst/>
          </a:prstGeom>
          <a:noFill/>
        </p:spPr>
        <p:txBody>
          <a:bodyPr wrap="none" rtlCol="0">
            <a:spAutoFit/>
          </a:bodyPr>
          <a:lstStyle/>
          <a:p>
            <a:pPr algn="ctr"/>
            <a:r>
              <a:rPr lang="zh-CN" altLang="en-US" sz="1000" dirty="0">
                <a:solidFill>
                  <a:schemeClr val="bg1"/>
                </a:solidFill>
              </a:rPr>
              <a:t>数据分析机构</a:t>
            </a:r>
            <a:endParaRPr lang="zh-CN" altLang="en-US" sz="1000" dirty="0">
              <a:solidFill>
                <a:schemeClr val="bg1"/>
              </a:solidFill>
            </a:endParaRPr>
          </a:p>
        </p:txBody>
      </p:sp>
      <p:pic>
        <p:nvPicPr>
          <p:cNvPr id="292" name="图片 291"/>
          <p:cNvPicPr>
            <a:picLocks noChangeAspect="1"/>
          </p:cNvPicPr>
          <p:nvPr/>
        </p:nvPicPr>
        <p:blipFill rotWithShape="1">
          <a:blip r:embed="rId1"/>
          <a:srcRect l="36442" r="36442"/>
          <a:stretch>
            <a:fillRect/>
          </a:stretch>
        </p:blipFill>
        <p:spPr>
          <a:xfrm>
            <a:off x="1918446" y="5479755"/>
            <a:ext cx="1089406" cy="340969"/>
          </a:xfrm>
          <a:prstGeom prst="rect">
            <a:avLst/>
          </a:prstGeom>
        </p:spPr>
      </p:pic>
      <p:pic>
        <p:nvPicPr>
          <p:cNvPr id="293" name="图片 292"/>
          <p:cNvPicPr>
            <a:picLocks noChangeAspect="1"/>
          </p:cNvPicPr>
          <p:nvPr/>
        </p:nvPicPr>
        <p:blipFill rotWithShape="1">
          <a:blip r:embed="rId1"/>
          <a:srcRect l="36442" r="36442"/>
          <a:stretch>
            <a:fillRect/>
          </a:stretch>
        </p:blipFill>
        <p:spPr>
          <a:xfrm>
            <a:off x="4391275" y="5671146"/>
            <a:ext cx="1089406" cy="340969"/>
          </a:xfrm>
          <a:prstGeom prst="rect">
            <a:avLst/>
          </a:prstGeom>
        </p:spPr>
      </p:pic>
      <p:pic>
        <p:nvPicPr>
          <p:cNvPr id="295" name="图片 294"/>
          <p:cNvPicPr>
            <a:picLocks noChangeAspect="1"/>
          </p:cNvPicPr>
          <p:nvPr/>
        </p:nvPicPr>
        <p:blipFill rotWithShape="1">
          <a:blip r:embed="rId1"/>
          <a:srcRect l="36442" r="36442"/>
          <a:stretch>
            <a:fillRect/>
          </a:stretch>
        </p:blipFill>
        <p:spPr>
          <a:xfrm>
            <a:off x="9231555" y="5479755"/>
            <a:ext cx="1089406" cy="340969"/>
          </a:xfrm>
          <a:prstGeom prst="rect">
            <a:avLst/>
          </a:prstGeom>
        </p:spPr>
      </p:pic>
      <p:sp>
        <p:nvSpPr>
          <p:cNvPr id="275" name="文本框 274"/>
          <p:cNvSpPr txBox="1"/>
          <p:nvPr/>
        </p:nvSpPr>
        <p:spPr>
          <a:xfrm>
            <a:off x="4616200" y="5427529"/>
            <a:ext cx="697627" cy="246221"/>
          </a:xfrm>
          <a:prstGeom prst="rect">
            <a:avLst/>
          </a:prstGeom>
          <a:noFill/>
        </p:spPr>
        <p:txBody>
          <a:bodyPr wrap="none" rtlCol="0">
            <a:spAutoFit/>
          </a:bodyPr>
          <a:lstStyle/>
          <a:p>
            <a:pPr algn="ctr"/>
            <a:r>
              <a:rPr lang="zh-CN" altLang="en-US" sz="1000" dirty="0">
                <a:solidFill>
                  <a:schemeClr val="bg1"/>
                </a:solidFill>
              </a:rPr>
              <a:t>支付平台</a:t>
            </a:r>
            <a:endParaRPr lang="zh-CN" altLang="en-US" sz="1000" dirty="0">
              <a:solidFill>
                <a:schemeClr val="bg1"/>
              </a:solidFill>
            </a:endParaRPr>
          </a:p>
        </p:txBody>
      </p:sp>
      <p:sp>
        <p:nvSpPr>
          <p:cNvPr id="278" name="文本框 277"/>
          <p:cNvSpPr txBox="1"/>
          <p:nvPr/>
        </p:nvSpPr>
        <p:spPr>
          <a:xfrm>
            <a:off x="7089030" y="5427529"/>
            <a:ext cx="697627" cy="246221"/>
          </a:xfrm>
          <a:prstGeom prst="rect">
            <a:avLst/>
          </a:prstGeom>
          <a:noFill/>
        </p:spPr>
        <p:txBody>
          <a:bodyPr wrap="none" rtlCol="0">
            <a:spAutoFit/>
          </a:bodyPr>
          <a:lstStyle/>
          <a:p>
            <a:pPr algn="ctr"/>
            <a:r>
              <a:rPr lang="zh-CN" altLang="en-US" sz="1000" dirty="0">
                <a:solidFill>
                  <a:schemeClr val="bg1"/>
                </a:solidFill>
              </a:rPr>
              <a:t>营销企业</a:t>
            </a:r>
            <a:endParaRPr lang="zh-CN" altLang="en-US" sz="1000" dirty="0">
              <a:solidFill>
                <a:schemeClr val="bg1"/>
              </a:solidFill>
            </a:endParaRPr>
          </a:p>
        </p:txBody>
      </p:sp>
      <p:pic>
        <p:nvPicPr>
          <p:cNvPr id="294" name="图片 293"/>
          <p:cNvPicPr>
            <a:picLocks noChangeAspect="1"/>
          </p:cNvPicPr>
          <p:nvPr/>
        </p:nvPicPr>
        <p:blipFill rotWithShape="1">
          <a:blip r:embed="rId1"/>
          <a:srcRect l="36442" r="36442"/>
          <a:stretch>
            <a:fillRect/>
          </a:stretch>
        </p:blipFill>
        <p:spPr>
          <a:xfrm>
            <a:off x="6913562" y="5671146"/>
            <a:ext cx="1089406" cy="340969"/>
          </a:xfrm>
          <a:prstGeom prst="rect">
            <a:avLst/>
          </a:prstGeom>
        </p:spPr>
      </p:pic>
      <p:sp>
        <p:nvSpPr>
          <p:cNvPr id="283" name="文本框 282"/>
          <p:cNvSpPr txBox="1"/>
          <p:nvPr/>
        </p:nvSpPr>
        <p:spPr>
          <a:xfrm>
            <a:off x="5343902" y="4840992"/>
            <a:ext cx="156966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tx1">
                    <a:lumMod val="75000"/>
                    <a:lumOff val="25000"/>
                  </a:schemeClr>
                </a:solidFill>
                <a:latin typeface="思源宋体 CN Heavy" panose="02020900000000000000" pitchFamily="18" charset="-122"/>
                <a:ea typeface="思源宋体 CN Heavy" panose="02020900000000000000" pitchFamily="18" charset="-122"/>
              </a:rPr>
              <a:t>产业链支持方</a:t>
            </a: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思源宋体 CN Heavy" panose="02020900000000000000" pitchFamily="18" charset="-122"/>
              <a:ea typeface="思源宋体 CN Heavy" panose="02020900000000000000" pitchFamily="18" charset="-122"/>
              <a:cs typeface="+mn-cs"/>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 name="矩形 2"/>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p:cNvSpPr/>
          <p:nvPr>
            <p:custDataLst>
              <p:tags r:id="rId1"/>
            </p:custDataLst>
          </p:nvPr>
        </p:nvSpPr>
        <p:spPr>
          <a:xfrm flipH="1">
            <a:off x="6105303" y="0"/>
            <a:ext cx="6046910" cy="6858000"/>
          </a:xfrm>
          <a:custGeom>
            <a:avLst/>
            <a:gdLst>
              <a:gd name="connsiteX0" fmla="*/ 5992230 w 6046910"/>
              <a:gd name="connsiteY0" fmla="*/ 0 h 6858000"/>
              <a:gd name="connsiteX1" fmla="*/ 1244830 w 6046910"/>
              <a:gd name="connsiteY1" fmla="*/ 0 h 6858000"/>
              <a:gd name="connsiteX2" fmla="*/ 1225702 w 6046910"/>
              <a:gd name="connsiteY2" fmla="*/ 23487 h 6858000"/>
              <a:gd name="connsiteX3" fmla="*/ 784917 w 6046910"/>
              <a:gd name="connsiteY3" fmla="*/ 690801 h 6858000"/>
              <a:gd name="connsiteX4" fmla="*/ 835299 w 6046910"/>
              <a:gd name="connsiteY4" fmla="*/ 6712275 h 6858000"/>
              <a:gd name="connsiteX5" fmla="*/ 928151 w 6046910"/>
              <a:gd name="connsiteY5" fmla="*/ 6858000 h 6858000"/>
              <a:gd name="connsiteX6" fmla="*/ 6046910 w 6046910"/>
              <a:gd name="connsiteY6" fmla="*/ 6858000 h 6858000"/>
              <a:gd name="connsiteX7" fmla="*/ 6001254 w 6046910"/>
              <a:gd name="connsiteY7" fmla="*/ 36581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46910" h="6858000">
                <a:moveTo>
                  <a:pt x="5992230" y="0"/>
                </a:moveTo>
                <a:lnTo>
                  <a:pt x="1244830" y="0"/>
                </a:lnTo>
                <a:lnTo>
                  <a:pt x="1225702" y="23487"/>
                </a:lnTo>
                <a:cubicBezTo>
                  <a:pt x="1065371" y="234209"/>
                  <a:pt x="917953" y="456932"/>
                  <a:pt x="784917" y="690801"/>
                </a:cubicBezTo>
                <a:cubicBezTo>
                  <a:pt x="-279369" y="2561750"/>
                  <a:pt x="-260144" y="4859396"/>
                  <a:pt x="835299" y="6712275"/>
                </a:cubicBezTo>
                <a:lnTo>
                  <a:pt x="928151" y="6858000"/>
                </a:lnTo>
                <a:lnTo>
                  <a:pt x="6046910" y="6858000"/>
                </a:lnTo>
                <a:lnTo>
                  <a:pt x="6001254" y="3658104"/>
                </a:lnTo>
                <a:close/>
              </a:path>
            </a:pathLst>
          </a:custGeom>
          <a:gradFill flip="none" rotWithShape="1">
            <a:gsLst>
              <a:gs pos="67000">
                <a:schemeClr val="accent2">
                  <a:lumMod val="20000"/>
                  <a:lumOff val="80000"/>
                  <a:alpha val="0"/>
                </a:schemeClr>
              </a:gs>
              <a:gs pos="100000">
                <a:schemeClr val="accent2">
                  <a:lumMod val="10000"/>
                  <a:lumOff val="90000"/>
                </a:schemeClr>
              </a:gs>
            </a:gsLst>
            <a:lin ang="10800000" scaled="1"/>
            <a:tileRect/>
          </a:gradFill>
          <a:ln w="13716">
            <a:gradFill flip="none" rotWithShape="1">
              <a:gsLst>
                <a:gs pos="100000">
                  <a:schemeClr val="bg1">
                    <a:alpha val="0"/>
                  </a:schemeClr>
                </a:gs>
                <a:gs pos="31000">
                  <a:schemeClr val="accent2">
                    <a:lumMod val="20000"/>
                    <a:lumOff val="80000"/>
                  </a:schemeClr>
                </a:gs>
              </a:gsLst>
              <a:lin ang="0" scaled="1"/>
              <a:tileRect/>
            </a:gra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5" name="任意多边形: 形状 14"/>
          <p:cNvSpPr/>
          <p:nvPr>
            <p:custDataLst>
              <p:tags r:id="rId2"/>
            </p:custDataLst>
          </p:nvPr>
        </p:nvSpPr>
        <p:spPr>
          <a:xfrm rot="16200000" flipH="1">
            <a:off x="-267700" y="415489"/>
            <a:ext cx="6858000" cy="6027022"/>
          </a:xfrm>
          <a:custGeom>
            <a:avLst/>
            <a:gdLst>
              <a:gd name="connsiteX0" fmla="*/ 0 w 6858000"/>
              <a:gd name="connsiteY0" fmla="*/ 1245649 h 6027022"/>
              <a:gd name="connsiteX1" fmla="*/ 0 w 6858000"/>
              <a:gd name="connsiteY1" fmla="*/ 5969386 h 6027022"/>
              <a:gd name="connsiteX2" fmla="*/ 3658104 w 6858000"/>
              <a:gd name="connsiteY2" fmla="*/ 6001258 h 6027022"/>
              <a:gd name="connsiteX3" fmla="*/ 6858000 w 6858000"/>
              <a:gd name="connsiteY3" fmla="*/ 6027022 h 6027022"/>
              <a:gd name="connsiteX4" fmla="*/ 6858000 w 6858000"/>
              <a:gd name="connsiteY4" fmla="*/ 924564 h 6027022"/>
              <a:gd name="connsiteX5" fmla="*/ 6812287 w 6858000"/>
              <a:gd name="connsiteY5" fmla="*/ 894722 h 6027022"/>
              <a:gd name="connsiteX6" fmla="*/ 3708406 w 6858000"/>
              <a:gd name="connsiteY6" fmla="*/ 215 h 6027022"/>
              <a:gd name="connsiteX7" fmla="*/ 108552 w 6858000"/>
              <a:gd name="connsiteY7" fmla="*/ 1161831 h 602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027022">
                <a:moveTo>
                  <a:pt x="0" y="1245649"/>
                </a:moveTo>
                <a:lnTo>
                  <a:pt x="0" y="5969386"/>
                </a:lnTo>
                <a:lnTo>
                  <a:pt x="3658104" y="6001258"/>
                </a:lnTo>
                <a:lnTo>
                  <a:pt x="6858000" y="6027022"/>
                </a:lnTo>
                <a:lnTo>
                  <a:pt x="6858000" y="924564"/>
                </a:lnTo>
                <a:lnTo>
                  <a:pt x="6812287" y="894722"/>
                </a:lnTo>
                <a:cubicBezTo>
                  <a:pt x="5909686" y="336024"/>
                  <a:pt x="4847425" y="9763"/>
                  <a:pt x="3708406" y="215"/>
                </a:cubicBezTo>
                <a:cubicBezTo>
                  <a:pt x="2362293" y="-11068"/>
                  <a:pt x="1115956" y="421737"/>
                  <a:pt x="108552" y="1161831"/>
                </a:cubicBezTo>
                <a:close/>
              </a:path>
            </a:pathLst>
          </a:custGeom>
          <a:gradFill flip="none" rotWithShape="1">
            <a:gsLst>
              <a:gs pos="67000">
                <a:schemeClr val="bg1">
                  <a:alpha val="0"/>
                </a:schemeClr>
              </a:gs>
              <a:gs pos="0">
                <a:schemeClr val="accent1">
                  <a:lumMod val="10000"/>
                  <a:lumOff val="90000"/>
                </a:schemeClr>
              </a:gs>
            </a:gsLst>
            <a:lin ang="5400000" scaled="1"/>
            <a:tileRect/>
          </a:gradFill>
          <a:ln w="13716">
            <a:gradFill flip="none" rotWithShape="1">
              <a:gsLst>
                <a:gs pos="100000">
                  <a:schemeClr val="bg1">
                    <a:alpha val="0"/>
                  </a:schemeClr>
                </a:gs>
                <a:gs pos="31000">
                  <a:schemeClr val="accent2">
                    <a:lumMod val="20000"/>
                    <a:lumOff val="80000"/>
                  </a:schemeClr>
                </a:gs>
              </a:gsLst>
              <a:lin ang="0" scaled="1"/>
              <a:tileRect/>
            </a:gra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dirty="0">
              <a:solidFill>
                <a:schemeClr val="bg1"/>
              </a:solidFill>
              <a:effectLst>
                <a:outerShdw blurRad="137160" dist="41148" dir="2699997" algn="tl">
                  <a:srgbClr val="000000">
                    <a:alpha val="40000"/>
                  </a:srgbClr>
                </a:outerShdw>
              </a:effectLst>
              <a:latin typeface="+mj-ea"/>
              <a:ea typeface="+mj-ea"/>
            </a:endParaRPr>
          </a:p>
        </p:txBody>
      </p:sp>
      <p:sp>
        <p:nvSpPr>
          <p:cNvPr id="35" name="Pie 8+"/>
          <p:cNvSpPr/>
          <p:nvPr/>
        </p:nvSpPr>
        <p:spPr>
          <a:xfrm rot="16200000" flipH="1" flipV="1">
            <a:off x="3486457" y="1057975"/>
            <a:ext cx="5176800" cy="5176800"/>
          </a:xfrm>
          <a:prstGeom prst="pie">
            <a:avLst>
              <a:gd name="adj1" fmla="val 10809813"/>
              <a:gd name="adj2" fmla="val 6844"/>
            </a:avLst>
          </a:prstGeom>
          <a:gradFill flip="none" rotWithShape="1">
            <a:gsLst>
              <a:gs pos="46000">
                <a:schemeClr val="bg1"/>
              </a:gs>
              <a:gs pos="100000">
                <a:schemeClr val="accent2">
                  <a:lumMod val="20000"/>
                  <a:lumOff val="80000"/>
                </a:schemeClr>
              </a:gs>
            </a:gsLst>
            <a:path path="circle">
              <a:fillToRect l="100000" t="100000"/>
            </a:path>
            <a:tileRect r="-100000" b="-100000"/>
          </a:grad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5" name="Pie 6++"/>
          <p:cNvSpPr/>
          <p:nvPr/>
        </p:nvSpPr>
        <p:spPr>
          <a:xfrm rot="5400000">
            <a:off x="4174382" y="1687716"/>
            <a:ext cx="3920400" cy="3920400"/>
          </a:xfrm>
          <a:prstGeom prst="pie">
            <a:avLst>
              <a:gd name="adj1" fmla="val 10809813"/>
              <a:gd name="adj2" fmla="val 21598736"/>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35" name="矩形: 圆角 234"/>
          <p:cNvSpPr/>
          <p:nvPr>
            <p:custDataLst>
              <p:tags r:id="rId3"/>
            </p:custDataLst>
          </p:nvPr>
        </p:nvSpPr>
        <p:spPr>
          <a:xfrm flipH="1">
            <a:off x="7596847" y="6006005"/>
            <a:ext cx="1574117"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39" name="矩形: 圆角 238"/>
          <p:cNvSpPr/>
          <p:nvPr>
            <p:custDataLst>
              <p:tags r:id="rId4"/>
            </p:custDataLst>
          </p:nvPr>
        </p:nvSpPr>
        <p:spPr>
          <a:xfrm flipH="1">
            <a:off x="8643341" y="5369389"/>
            <a:ext cx="1574117"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44" name="矩形: 圆角 243"/>
          <p:cNvSpPr/>
          <p:nvPr>
            <p:custDataLst>
              <p:tags r:id="rId5"/>
            </p:custDataLst>
          </p:nvPr>
        </p:nvSpPr>
        <p:spPr>
          <a:xfrm flipH="1">
            <a:off x="9331804" y="3972508"/>
            <a:ext cx="1574117"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54" name="矩形: 圆角 253"/>
          <p:cNvSpPr/>
          <p:nvPr>
            <p:custDataLst>
              <p:tags r:id="rId6"/>
            </p:custDataLst>
          </p:nvPr>
        </p:nvSpPr>
        <p:spPr>
          <a:xfrm flipH="1">
            <a:off x="9101498" y="4669020"/>
            <a:ext cx="1574117"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33" name="文本框 232"/>
          <p:cNvSpPr txBox="1"/>
          <p:nvPr/>
        </p:nvSpPr>
        <p:spPr>
          <a:xfrm flipH="1">
            <a:off x="8024298" y="6017657"/>
            <a:ext cx="698037" cy="249313"/>
          </a:xfrm>
          <a:prstGeom prst="rect">
            <a:avLst/>
          </a:prstGeom>
          <a:noFill/>
          <a:effectLst/>
        </p:spPr>
        <p:txBody>
          <a:bodyPr wrap="squar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型号管理</a:t>
            </a:r>
            <a:endParaRPr lang="en-US" altLang="zh-CN" sz="970" dirty="0">
              <a:solidFill>
                <a:schemeClr val="bg1"/>
              </a:solidFill>
              <a:latin typeface="+mn-ea"/>
            </a:endParaRPr>
          </a:p>
        </p:txBody>
      </p:sp>
      <p:cxnSp>
        <p:nvCxnSpPr>
          <p:cNvPr id="234" name="直接连接符 233"/>
          <p:cNvCxnSpPr/>
          <p:nvPr/>
        </p:nvCxnSpPr>
        <p:spPr>
          <a:xfrm flipH="1">
            <a:off x="6890474" y="6137672"/>
            <a:ext cx="706374" cy="0"/>
          </a:xfrm>
          <a:prstGeom prst="line">
            <a:avLst/>
          </a:prstGeom>
          <a:ln w="6858">
            <a:gradFill flip="none" rotWithShape="1">
              <a:gsLst>
                <a:gs pos="0">
                  <a:schemeClr val="accent1">
                    <a:lumMod val="5000"/>
                    <a:lumOff val="95000"/>
                  </a:schemeClr>
                </a:gs>
                <a:gs pos="100000">
                  <a:schemeClr val="accent2">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sp>
        <p:nvSpPr>
          <p:cNvPr id="237" name="文本框 236"/>
          <p:cNvSpPr txBox="1"/>
          <p:nvPr/>
        </p:nvSpPr>
        <p:spPr>
          <a:xfrm flipH="1">
            <a:off x="9070021" y="5381041"/>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思源黑体 CN Normal"/>
                <a:ea typeface="思源黑体 CN Normal"/>
              </a:rPr>
              <a:t>设备位置</a:t>
            </a:r>
            <a:endParaRPr lang="en-US" altLang="zh-CN" sz="970" dirty="0">
              <a:solidFill>
                <a:schemeClr val="bg1"/>
              </a:solidFill>
              <a:latin typeface="+mn-ea"/>
            </a:endParaRPr>
          </a:p>
        </p:txBody>
      </p:sp>
      <p:cxnSp>
        <p:nvCxnSpPr>
          <p:cNvPr id="238" name="直接连接符 237"/>
          <p:cNvCxnSpPr/>
          <p:nvPr/>
        </p:nvCxnSpPr>
        <p:spPr>
          <a:xfrm flipH="1">
            <a:off x="7898868" y="5501056"/>
            <a:ext cx="706374" cy="0"/>
          </a:xfrm>
          <a:prstGeom prst="line">
            <a:avLst/>
          </a:prstGeom>
          <a:ln w="6858">
            <a:gradFill flip="none" rotWithShape="1">
              <a:gsLst>
                <a:gs pos="0">
                  <a:schemeClr val="accent1">
                    <a:lumMod val="5000"/>
                    <a:lumOff val="95000"/>
                  </a:schemeClr>
                </a:gs>
                <a:gs pos="100000">
                  <a:schemeClr val="accent2">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sp>
        <p:nvSpPr>
          <p:cNvPr id="240" name="文本框 239"/>
          <p:cNvSpPr txBox="1"/>
          <p:nvPr/>
        </p:nvSpPr>
        <p:spPr>
          <a:xfrm flipH="1">
            <a:off x="9758483" y="3984160"/>
            <a:ext cx="699576"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设备台账</a:t>
            </a:r>
            <a:endParaRPr lang="en-US" altLang="zh-CN" sz="970" dirty="0">
              <a:solidFill>
                <a:schemeClr val="bg1"/>
              </a:solidFill>
              <a:latin typeface="+mn-ea"/>
            </a:endParaRPr>
          </a:p>
        </p:txBody>
      </p:sp>
      <p:cxnSp>
        <p:nvCxnSpPr>
          <p:cNvPr id="241" name="直接连接符 240"/>
          <p:cNvCxnSpPr/>
          <p:nvPr/>
        </p:nvCxnSpPr>
        <p:spPr>
          <a:xfrm flipH="1">
            <a:off x="8625431" y="4104175"/>
            <a:ext cx="706374" cy="0"/>
          </a:xfrm>
          <a:prstGeom prst="line">
            <a:avLst/>
          </a:prstGeom>
          <a:ln w="6858">
            <a:gradFill flip="none" rotWithShape="1">
              <a:gsLst>
                <a:gs pos="0">
                  <a:schemeClr val="accent1">
                    <a:lumMod val="5000"/>
                    <a:lumOff val="95000"/>
                  </a:schemeClr>
                </a:gs>
                <a:gs pos="100000">
                  <a:schemeClr val="accent2">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sp>
        <p:nvSpPr>
          <p:cNvPr id="247" name="文本框 246"/>
          <p:cNvSpPr txBox="1"/>
          <p:nvPr/>
        </p:nvSpPr>
        <p:spPr>
          <a:xfrm flipH="1">
            <a:off x="9528177" y="4680672"/>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设备分类</a:t>
            </a:r>
            <a:endParaRPr lang="en-US" altLang="zh-CN" sz="970" dirty="0">
              <a:solidFill>
                <a:schemeClr val="bg1"/>
              </a:solidFill>
              <a:latin typeface="+mn-ea"/>
            </a:endParaRPr>
          </a:p>
        </p:txBody>
      </p:sp>
      <p:cxnSp>
        <p:nvCxnSpPr>
          <p:cNvPr id="250" name="直接连接符 249"/>
          <p:cNvCxnSpPr/>
          <p:nvPr/>
        </p:nvCxnSpPr>
        <p:spPr>
          <a:xfrm flipH="1">
            <a:off x="8395125" y="4800687"/>
            <a:ext cx="706374" cy="0"/>
          </a:xfrm>
          <a:prstGeom prst="line">
            <a:avLst/>
          </a:prstGeom>
          <a:ln w="6858">
            <a:gradFill flip="none" rotWithShape="1">
              <a:gsLst>
                <a:gs pos="0">
                  <a:schemeClr val="accent1">
                    <a:lumMod val="5000"/>
                    <a:lumOff val="95000"/>
                  </a:schemeClr>
                </a:gs>
                <a:gs pos="100000">
                  <a:schemeClr val="accent2">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sp>
        <p:nvSpPr>
          <p:cNvPr id="287" name="文本框 286"/>
          <p:cNvSpPr txBox="1"/>
          <p:nvPr/>
        </p:nvSpPr>
        <p:spPr>
          <a:xfrm flipH="1">
            <a:off x="6489724" y="4437127"/>
            <a:ext cx="917584" cy="315164"/>
          </a:xfrm>
          <a:prstGeom prst="rect">
            <a:avLst/>
          </a:prstGeom>
          <a:noFill/>
          <a:effectLst/>
        </p:spPr>
        <p:txBody>
          <a:bodyPr wrap="none" lIns="98755" tIns="49378" rIns="98755" bIns="49378" rtlCol="0">
            <a:spAutoFit/>
          </a:bodyPr>
          <a:lstStyle/>
          <a:p>
            <a:pPr algn="ctr"/>
            <a:r>
              <a:rPr kumimoji="0" lang="zh-CN" altLang="en-US" sz="1400" b="0"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rPr>
              <a:t>设备管理</a:t>
            </a:r>
            <a:endParaRPr lang="en-US" altLang="zh-CN" sz="1400" dirty="0">
              <a:solidFill>
                <a:schemeClr val="bg1"/>
              </a:solidFill>
              <a:latin typeface="思源黑体 CN Heavy" panose="020B0A00000000000000" pitchFamily="34" charset="-122"/>
              <a:ea typeface="思源黑体 CN Heavy" panose="020B0A00000000000000" pitchFamily="34" charset="-122"/>
            </a:endParaRPr>
          </a:p>
        </p:txBody>
      </p:sp>
      <p:sp>
        <p:nvSpPr>
          <p:cNvPr id="56" name="矩形: 圆角 55"/>
          <p:cNvSpPr/>
          <p:nvPr>
            <p:custDataLst>
              <p:tags r:id="rId7"/>
            </p:custDataLst>
          </p:nvPr>
        </p:nvSpPr>
        <p:spPr>
          <a:xfrm flipH="1" flipV="1">
            <a:off x="7716369" y="1082459"/>
            <a:ext cx="1574117"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62" name="矩形: 圆角 261"/>
          <p:cNvSpPr/>
          <p:nvPr>
            <p:custDataLst>
              <p:tags r:id="rId8"/>
            </p:custDataLst>
          </p:nvPr>
        </p:nvSpPr>
        <p:spPr>
          <a:xfrm flipH="1" flipV="1">
            <a:off x="8623163" y="1693675"/>
            <a:ext cx="1574117"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76" name="矩形: 圆角 275"/>
          <p:cNvSpPr/>
          <p:nvPr>
            <p:custDataLst>
              <p:tags r:id="rId9"/>
            </p:custDataLst>
          </p:nvPr>
        </p:nvSpPr>
        <p:spPr>
          <a:xfrm flipH="1" flipV="1">
            <a:off x="9337026" y="3115956"/>
            <a:ext cx="1574117"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84" name="矩形: 圆角 283"/>
          <p:cNvSpPr/>
          <p:nvPr>
            <p:custDataLst>
              <p:tags r:id="rId10"/>
            </p:custDataLst>
          </p:nvPr>
        </p:nvSpPr>
        <p:spPr>
          <a:xfrm flipH="1" flipV="1">
            <a:off x="9106720" y="2419444"/>
            <a:ext cx="1574117" cy="255988"/>
          </a:xfrm>
          <a:prstGeom prst="roundRect">
            <a:avLst>
              <a:gd name="adj" fmla="val 50000"/>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3" name="矩形: 圆角 12"/>
          <p:cNvSpPr/>
          <p:nvPr>
            <p:custDataLst>
              <p:tags r:id="rId11"/>
            </p:custDataLst>
          </p:nvPr>
        </p:nvSpPr>
        <p:spPr>
          <a:xfrm>
            <a:off x="3061220" y="1034734"/>
            <a:ext cx="1574117"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8" name="矩形: 圆角 17"/>
          <p:cNvSpPr/>
          <p:nvPr>
            <p:custDataLst>
              <p:tags r:id="rId12"/>
            </p:custDataLst>
          </p:nvPr>
        </p:nvSpPr>
        <p:spPr>
          <a:xfrm>
            <a:off x="2022266" y="1655926"/>
            <a:ext cx="1574117"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2" name="矩形: 圆角 21"/>
          <p:cNvSpPr/>
          <p:nvPr>
            <p:custDataLst>
              <p:tags r:id="rId13"/>
            </p:custDataLst>
          </p:nvPr>
        </p:nvSpPr>
        <p:spPr>
          <a:xfrm>
            <a:off x="1278294" y="3116639"/>
            <a:ext cx="1574117"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28" name="矩形: 圆角 27"/>
          <p:cNvSpPr/>
          <p:nvPr>
            <p:custDataLst>
              <p:tags r:id="rId14"/>
            </p:custDataLst>
          </p:nvPr>
        </p:nvSpPr>
        <p:spPr>
          <a:xfrm>
            <a:off x="1536758" y="2386283"/>
            <a:ext cx="1574117"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9" name="矩形: 圆角 48"/>
          <p:cNvSpPr/>
          <p:nvPr>
            <p:custDataLst>
              <p:tags r:id="rId15"/>
            </p:custDataLst>
          </p:nvPr>
        </p:nvSpPr>
        <p:spPr>
          <a:xfrm flipV="1">
            <a:off x="1282435" y="3971825"/>
            <a:ext cx="1574117"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2" name="矩形: 圆角 51"/>
          <p:cNvSpPr/>
          <p:nvPr>
            <p:custDataLst>
              <p:tags r:id="rId16"/>
            </p:custDataLst>
          </p:nvPr>
        </p:nvSpPr>
        <p:spPr>
          <a:xfrm flipV="1">
            <a:off x="1540899" y="4702181"/>
            <a:ext cx="1574117"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54" name="文本框 53"/>
          <p:cNvSpPr txBox="1"/>
          <p:nvPr/>
        </p:nvSpPr>
        <p:spPr>
          <a:xfrm rot="10800000" flipH="1" flipV="1">
            <a:off x="8143820" y="1077489"/>
            <a:ext cx="698037" cy="249313"/>
          </a:xfrm>
          <a:prstGeom prst="rect">
            <a:avLst/>
          </a:prstGeom>
          <a:noFill/>
          <a:effectLst/>
        </p:spPr>
        <p:txBody>
          <a:bodyPr wrap="squar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入库管理</a:t>
            </a:r>
            <a:endParaRPr lang="en-US" altLang="zh-CN" sz="970" dirty="0">
              <a:solidFill>
                <a:schemeClr val="bg1"/>
              </a:solidFill>
              <a:latin typeface="+mn-ea"/>
            </a:endParaRPr>
          </a:p>
        </p:txBody>
      </p:sp>
      <p:cxnSp>
        <p:nvCxnSpPr>
          <p:cNvPr id="55" name="直接连接符 54"/>
          <p:cNvCxnSpPr/>
          <p:nvPr/>
        </p:nvCxnSpPr>
        <p:spPr>
          <a:xfrm flipH="1" flipV="1">
            <a:off x="7009996" y="1206780"/>
            <a:ext cx="706374" cy="0"/>
          </a:xfrm>
          <a:prstGeom prst="line">
            <a:avLst/>
          </a:prstGeom>
          <a:ln w="6858">
            <a:gradFill flip="none" rotWithShape="1">
              <a:gsLst>
                <a:gs pos="0">
                  <a:schemeClr val="accent1">
                    <a:lumMod val="5000"/>
                    <a:lumOff val="95000"/>
                  </a:schemeClr>
                </a:gs>
                <a:gs pos="100000">
                  <a:schemeClr val="accent2">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rot="10800000" flipH="1" flipV="1">
            <a:off x="9049848" y="1688705"/>
            <a:ext cx="699576"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出库管理</a:t>
            </a:r>
            <a:endParaRPr lang="en-US" altLang="zh-CN" sz="970" dirty="0">
              <a:solidFill>
                <a:schemeClr val="bg1"/>
              </a:solidFill>
              <a:latin typeface="+mn-ea"/>
            </a:endParaRPr>
          </a:p>
        </p:txBody>
      </p:sp>
      <p:cxnSp>
        <p:nvCxnSpPr>
          <p:cNvPr id="258" name="直接连接符 257"/>
          <p:cNvCxnSpPr/>
          <p:nvPr/>
        </p:nvCxnSpPr>
        <p:spPr>
          <a:xfrm flipH="1" flipV="1">
            <a:off x="7916790" y="1817996"/>
            <a:ext cx="706374" cy="0"/>
          </a:xfrm>
          <a:prstGeom prst="line">
            <a:avLst/>
          </a:prstGeom>
          <a:ln w="6858">
            <a:gradFill flip="none" rotWithShape="1">
              <a:gsLst>
                <a:gs pos="0">
                  <a:schemeClr val="accent1">
                    <a:lumMod val="5000"/>
                    <a:lumOff val="95000"/>
                  </a:schemeClr>
                </a:gs>
                <a:gs pos="100000">
                  <a:schemeClr val="accent2">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sp>
        <p:nvSpPr>
          <p:cNvPr id="270" name="文本框 269"/>
          <p:cNvSpPr txBox="1"/>
          <p:nvPr/>
        </p:nvSpPr>
        <p:spPr>
          <a:xfrm rot="10800000" flipH="1" flipV="1">
            <a:off x="9763712" y="3110986"/>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月结管理</a:t>
            </a:r>
            <a:endParaRPr lang="en-US" altLang="zh-CN" sz="970" dirty="0">
              <a:solidFill>
                <a:schemeClr val="bg1"/>
              </a:solidFill>
              <a:latin typeface="+mn-ea"/>
            </a:endParaRPr>
          </a:p>
        </p:txBody>
      </p:sp>
      <p:cxnSp>
        <p:nvCxnSpPr>
          <p:cNvPr id="273" name="直接连接符 272"/>
          <p:cNvCxnSpPr/>
          <p:nvPr/>
        </p:nvCxnSpPr>
        <p:spPr>
          <a:xfrm flipH="1" flipV="1">
            <a:off x="8630653" y="3240277"/>
            <a:ext cx="706374" cy="0"/>
          </a:xfrm>
          <a:prstGeom prst="line">
            <a:avLst/>
          </a:prstGeom>
          <a:ln w="6858">
            <a:gradFill flip="none" rotWithShape="1">
              <a:gsLst>
                <a:gs pos="0">
                  <a:schemeClr val="accent1">
                    <a:lumMod val="5000"/>
                    <a:lumOff val="95000"/>
                  </a:schemeClr>
                </a:gs>
                <a:gs pos="100000">
                  <a:schemeClr val="accent2">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sp>
        <p:nvSpPr>
          <p:cNvPr id="279" name="文本框 278"/>
          <p:cNvSpPr txBox="1"/>
          <p:nvPr/>
        </p:nvSpPr>
        <p:spPr>
          <a:xfrm rot="10800000" flipH="1" flipV="1">
            <a:off x="9533403" y="2414474"/>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库存查询</a:t>
            </a:r>
            <a:endParaRPr lang="en-US" altLang="zh-CN" sz="970" dirty="0">
              <a:solidFill>
                <a:schemeClr val="bg1"/>
              </a:solidFill>
              <a:latin typeface="+mn-ea"/>
            </a:endParaRPr>
          </a:p>
        </p:txBody>
      </p:sp>
      <p:cxnSp>
        <p:nvCxnSpPr>
          <p:cNvPr id="282" name="直接连接符 281"/>
          <p:cNvCxnSpPr/>
          <p:nvPr/>
        </p:nvCxnSpPr>
        <p:spPr>
          <a:xfrm flipH="1" flipV="1">
            <a:off x="8400347" y="2543765"/>
            <a:ext cx="706374" cy="0"/>
          </a:xfrm>
          <a:prstGeom prst="line">
            <a:avLst/>
          </a:prstGeom>
          <a:ln w="6858">
            <a:gradFill flip="none" rotWithShape="1">
              <a:gsLst>
                <a:gs pos="0">
                  <a:schemeClr val="accent1">
                    <a:lumMod val="5000"/>
                    <a:lumOff val="95000"/>
                  </a:schemeClr>
                </a:gs>
                <a:gs pos="100000">
                  <a:schemeClr val="accent2">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20436" y="475734"/>
            <a:ext cx="2640466" cy="369332"/>
          </a:xfrm>
          <a:prstGeom prst="rect">
            <a:avLst/>
          </a:prstGeom>
          <a:noFill/>
        </p:spPr>
        <p:txBody>
          <a:bodyPr wrap="none" rtlCol="0">
            <a:spAutoFit/>
          </a:bodyPr>
          <a:lstStyle>
            <a:defPPr>
              <a:defRPr lang="zh-CN"/>
            </a:defPPr>
            <a:lvl1pPr>
              <a:defRPr>
                <a:solidFill>
                  <a:schemeClr val="accent1"/>
                </a:solidFill>
                <a:latin typeface="思源宋体 CN Heavy" panose="02020900000000000000" pitchFamily="18" charset="-122"/>
                <a:ea typeface="思源宋体 CN Heavy" panose="02020900000000000000" pitchFamily="18" charset="-122"/>
              </a:defRPr>
            </a:lvl1pPr>
          </a:lstStyle>
          <a:p>
            <a:r>
              <a:rPr lang="en-US" altLang="zh-CN" dirty="0"/>
              <a:t>09  </a:t>
            </a:r>
            <a:r>
              <a:rPr lang="zh-CN" altLang="en-US" dirty="0"/>
              <a:t>智能进销存系统构成</a:t>
            </a:r>
            <a:endParaRPr lang="zh-CN" altLang="en-US" dirty="0"/>
          </a:p>
        </p:txBody>
      </p:sp>
      <p:sp>
        <p:nvSpPr>
          <p:cNvPr id="34" name="文本框 33"/>
          <p:cNvSpPr txBox="1"/>
          <p:nvPr/>
        </p:nvSpPr>
        <p:spPr>
          <a:xfrm>
            <a:off x="220436" y="748268"/>
            <a:ext cx="261166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 invoicing</a:t>
            </a:r>
            <a:endParaRPr kumimoji="0" lang="en-US" altLang="zh-CN" sz="1400" b="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206" name="椭圆 205"/>
          <p:cNvSpPr/>
          <p:nvPr/>
        </p:nvSpPr>
        <p:spPr>
          <a:xfrm>
            <a:off x="11789568"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7" name="椭圆 206"/>
          <p:cNvSpPr/>
          <p:nvPr/>
        </p:nvSpPr>
        <p:spPr>
          <a:xfrm>
            <a:off x="11641130"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65000"/>
                  <a:lumOff val="35000"/>
                </a:srgbClr>
              </a:solidFill>
              <a:effectLst/>
              <a:uLnTx/>
              <a:uFillTx/>
              <a:latin typeface="等线"/>
              <a:ea typeface="思源黑体 CN Normal"/>
              <a:cs typeface="+mn-cs"/>
            </a:endParaRPr>
          </a:p>
        </p:txBody>
      </p:sp>
      <p:sp>
        <p:nvSpPr>
          <p:cNvPr id="208" name="椭圆 207"/>
          <p:cNvSpPr/>
          <p:nvPr/>
        </p:nvSpPr>
        <p:spPr>
          <a:xfrm>
            <a:off x="11492692" y="549275"/>
            <a:ext cx="67469" cy="6746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D41F1"/>
              </a:solidFill>
              <a:effectLst/>
              <a:uLnTx/>
              <a:uFillTx/>
              <a:latin typeface="等线"/>
              <a:ea typeface="思源黑体 CN Normal"/>
              <a:cs typeface="+mn-cs"/>
            </a:endParaRPr>
          </a:p>
        </p:txBody>
      </p:sp>
      <p:sp>
        <p:nvSpPr>
          <p:cNvPr id="9" name="不完整圆 8"/>
          <p:cNvSpPr/>
          <p:nvPr/>
        </p:nvSpPr>
        <p:spPr>
          <a:xfrm>
            <a:off x="3543658" y="1056045"/>
            <a:ext cx="5177710" cy="5177710"/>
          </a:xfrm>
          <a:prstGeom prst="pie">
            <a:avLst>
              <a:gd name="adj1" fmla="val 5393039"/>
              <a:gd name="adj2" fmla="val 16200000"/>
            </a:avLst>
          </a:prstGeom>
          <a:gradFill flip="none" rotWithShape="1">
            <a:gsLst>
              <a:gs pos="46000">
                <a:schemeClr val="bg1"/>
              </a:gs>
              <a:gs pos="100000">
                <a:schemeClr val="accent1">
                  <a:lumMod val="20000"/>
                  <a:lumOff val="80000"/>
                </a:schemeClr>
              </a:gs>
            </a:gsLst>
            <a:path path="circle">
              <a:fillToRect l="100000" t="100000"/>
            </a:path>
            <a:tileRect r="-100000" b="-100000"/>
          </a:gra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不完整圆 6"/>
          <p:cNvSpPr/>
          <p:nvPr/>
        </p:nvSpPr>
        <p:spPr>
          <a:xfrm>
            <a:off x="4172129" y="1684516"/>
            <a:ext cx="3920768" cy="3920768"/>
          </a:xfrm>
          <a:prstGeom prst="pie">
            <a:avLst>
              <a:gd name="adj1" fmla="val 5367801"/>
              <a:gd name="adj2" fmla="val 16200000"/>
            </a:avLst>
          </a:prstGeom>
          <a:gradFill flip="none" rotWithShape="1">
            <a:gsLst>
              <a:gs pos="0">
                <a:schemeClr val="accent1"/>
              </a:gs>
              <a:gs pos="100000">
                <a:schemeClr val="accent1">
                  <a:lumMod val="90000"/>
                  <a:lumOff val="10000"/>
                </a:schemeClr>
              </a:gs>
            </a:gsLst>
            <a:path path="circle">
              <a:fillToRect t="100000" r="100000"/>
            </a:path>
            <a:tileRect l="-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10" name="文本框 9"/>
          <p:cNvSpPr txBox="1"/>
          <p:nvPr/>
        </p:nvSpPr>
        <p:spPr>
          <a:xfrm>
            <a:off x="3384050" y="1046386"/>
            <a:ext cx="949644"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商品基础资料</a:t>
            </a:r>
            <a:endParaRPr lang="en-US" altLang="zh-CN" sz="970" dirty="0">
              <a:solidFill>
                <a:schemeClr val="bg1"/>
              </a:solidFill>
              <a:latin typeface="+mn-ea"/>
            </a:endParaRPr>
          </a:p>
        </p:txBody>
      </p:sp>
      <p:cxnSp>
        <p:nvCxnSpPr>
          <p:cNvPr id="12" name="直接连接符 11"/>
          <p:cNvCxnSpPr/>
          <p:nvPr/>
        </p:nvCxnSpPr>
        <p:spPr>
          <a:xfrm>
            <a:off x="4635336" y="1166401"/>
            <a:ext cx="706374" cy="0"/>
          </a:xfrm>
          <a:prstGeom prst="line">
            <a:avLst/>
          </a:prstGeom>
          <a:ln w="6858">
            <a:gradFill flip="none" rotWithShape="1">
              <a:gsLst>
                <a:gs pos="0">
                  <a:schemeClr val="accent1">
                    <a:lumMod val="5000"/>
                    <a:lumOff val="95000"/>
                  </a:schemeClr>
                </a:gs>
                <a:gs pos="100000">
                  <a:schemeClr val="accent1">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470126" y="1667578"/>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思源黑体 CN Normal"/>
                <a:ea typeface="思源黑体 CN Normal"/>
              </a:rPr>
              <a:t>商品类目</a:t>
            </a:r>
            <a:endParaRPr lang="en-US" altLang="zh-CN" sz="970" dirty="0">
              <a:solidFill>
                <a:schemeClr val="bg1"/>
              </a:solidFill>
              <a:latin typeface="+mn-ea"/>
            </a:endParaRPr>
          </a:p>
        </p:txBody>
      </p:sp>
      <p:cxnSp>
        <p:nvCxnSpPr>
          <p:cNvPr id="17" name="直接连接符 16"/>
          <p:cNvCxnSpPr/>
          <p:nvPr/>
        </p:nvCxnSpPr>
        <p:spPr>
          <a:xfrm>
            <a:off x="3596382" y="1787593"/>
            <a:ext cx="706374" cy="0"/>
          </a:xfrm>
          <a:prstGeom prst="line">
            <a:avLst/>
          </a:prstGeom>
          <a:ln w="6858">
            <a:gradFill flip="none" rotWithShape="1">
              <a:gsLst>
                <a:gs pos="0">
                  <a:schemeClr val="accent1">
                    <a:lumMod val="5000"/>
                    <a:lumOff val="95000"/>
                  </a:schemeClr>
                </a:gs>
                <a:gs pos="100000">
                  <a:schemeClr val="accent1">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726157" y="3128291"/>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思源黑体 CN Normal"/>
                <a:ea typeface="思源黑体 CN Normal"/>
              </a:rPr>
              <a:t>属性</a:t>
            </a: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管理</a:t>
            </a:r>
            <a:endParaRPr lang="en-US" altLang="zh-CN" sz="970" dirty="0">
              <a:solidFill>
                <a:schemeClr val="bg1"/>
              </a:solidFill>
              <a:latin typeface="+mn-ea"/>
            </a:endParaRPr>
          </a:p>
        </p:txBody>
      </p:sp>
      <p:cxnSp>
        <p:nvCxnSpPr>
          <p:cNvPr id="21" name="直接连接符 20"/>
          <p:cNvCxnSpPr/>
          <p:nvPr/>
        </p:nvCxnSpPr>
        <p:spPr>
          <a:xfrm>
            <a:off x="2852410" y="3248306"/>
            <a:ext cx="706374" cy="0"/>
          </a:xfrm>
          <a:prstGeom prst="line">
            <a:avLst/>
          </a:prstGeom>
          <a:ln w="6858">
            <a:gradFill flip="none" rotWithShape="1">
              <a:gsLst>
                <a:gs pos="0">
                  <a:schemeClr val="accent1">
                    <a:lumMod val="5000"/>
                    <a:lumOff val="95000"/>
                  </a:schemeClr>
                </a:gs>
                <a:gs pos="100000">
                  <a:schemeClr val="accent1">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984619" y="2397935"/>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思源黑体 CN Normal"/>
                <a:ea typeface="思源黑体 CN Normal"/>
              </a:rPr>
              <a:t>品牌管理</a:t>
            </a:r>
            <a:endParaRPr lang="en-US" altLang="zh-CN" sz="970" dirty="0">
              <a:solidFill>
                <a:schemeClr val="bg1"/>
              </a:solidFill>
              <a:latin typeface="+mn-ea"/>
            </a:endParaRPr>
          </a:p>
        </p:txBody>
      </p:sp>
      <p:cxnSp>
        <p:nvCxnSpPr>
          <p:cNvPr id="25" name="直接连接符 24"/>
          <p:cNvCxnSpPr/>
          <p:nvPr/>
        </p:nvCxnSpPr>
        <p:spPr>
          <a:xfrm>
            <a:off x="3110874" y="2517950"/>
            <a:ext cx="706374" cy="0"/>
          </a:xfrm>
          <a:prstGeom prst="line">
            <a:avLst/>
          </a:prstGeom>
          <a:ln w="6858">
            <a:gradFill flip="none" rotWithShape="1">
              <a:gsLst>
                <a:gs pos="0">
                  <a:schemeClr val="accent1">
                    <a:lumMod val="5000"/>
                    <a:lumOff val="95000"/>
                  </a:schemeClr>
                </a:gs>
                <a:gs pos="100000">
                  <a:schemeClr val="accent1">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842661" y="2527071"/>
            <a:ext cx="917584" cy="315164"/>
          </a:xfrm>
          <a:prstGeom prst="rect">
            <a:avLst/>
          </a:prstGeom>
          <a:noFill/>
          <a:effectLst/>
        </p:spPr>
        <p:txBody>
          <a:bodyPr wrap="none" lIns="98755" tIns="49378" rIns="98755" bIns="49378" rtlCol="0">
            <a:spAutoFit/>
          </a:bodyPr>
          <a:lstStyle/>
          <a:p>
            <a:pPr algn="ctr"/>
            <a:r>
              <a:rPr kumimoji="0" lang="zh-CN" altLang="en-US" sz="1400" b="0"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rPr>
              <a:t>商品管理</a:t>
            </a:r>
            <a:endParaRPr lang="en-US" altLang="zh-CN" sz="1400" dirty="0">
              <a:solidFill>
                <a:schemeClr val="bg1"/>
              </a:solidFill>
              <a:latin typeface="思源黑体 CN Heavy" panose="020B0A00000000000000" pitchFamily="34" charset="-122"/>
              <a:ea typeface="思源黑体 CN Heavy" panose="020B0A00000000000000" pitchFamily="34" charset="-122"/>
            </a:endParaRPr>
          </a:p>
        </p:txBody>
      </p:sp>
      <p:sp>
        <p:nvSpPr>
          <p:cNvPr id="6" name="椭圆 5"/>
          <p:cNvSpPr/>
          <p:nvPr>
            <p:custDataLst>
              <p:tags r:id="rId17"/>
            </p:custDataLst>
          </p:nvPr>
        </p:nvSpPr>
        <p:spPr>
          <a:xfrm flipH="1">
            <a:off x="5400995" y="2913382"/>
            <a:ext cx="1463036" cy="1463036"/>
          </a:xfrm>
          <a:prstGeom prst="ellipse">
            <a:avLst/>
          </a:prstGeom>
          <a:solidFill>
            <a:schemeClr val="bg1"/>
          </a:solidFill>
          <a:ln w="12700">
            <a:noFill/>
          </a:ln>
          <a:effectLst>
            <a:outerShdw blurRad="411480" dist="123444" dir="5400000" sx="108000" sy="108000" algn="ctr"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1" name="文本框 30"/>
          <p:cNvSpPr txBox="1"/>
          <p:nvPr/>
        </p:nvSpPr>
        <p:spPr>
          <a:xfrm>
            <a:off x="5478798" y="3417792"/>
            <a:ext cx="1338828" cy="376000"/>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defRPr>
                <a:solidFill>
                  <a:schemeClr val="tx1">
                    <a:lumMod val="75000"/>
                    <a:lumOff val="25000"/>
                  </a:schemeClr>
                </a:solidFill>
                <a:latin typeface="思源宋体 CN Heavy" panose="02020900000000000000" pitchFamily="18" charset="-122"/>
                <a:ea typeface="思源宋体 CN Heavy" panose="02020900000000000000" pitchFamily="18" charset="-122"/>
              </a:defRPr>
            </a:lvl1pPr>
          </a:lstStyle>
          <a:p>
            <a:pPr>
              <a:lnSpc>
                <a:spcPct val="110000"/>
              </a:lnSpc>
            </a:pPr>
            <a:r>
              <a:rPr lang="zh-CN" altLang="en-US" dirty="0"/>
              <a:t>智能进销存</a:t>
            </a:r>
            <a:endParaRPr lang="en-US" altLang="zh-CN" dirty="0"/>
          </a:p>
        </p:txBody>
      </p:sp>
      <p:sp>
        <p:nvSpPr>
          <p:cNvPr id="286" name="文本框 285"/>
          <p:cNvSpPr txBox="1"/>
          <p:nvPr/>
        </p:nvSpPr>
        <p:spPr>
          <a:xfrm>
            <a:off x="6624254" y="2533907"/>
            <a:ext cx="917584" cy="315164"/>
          </a:xfrm>
          <a:prstGeom prst="rect">
            <a:avLst/>
          </a:prstGeom>
          <a:noFill/>
          <a:effectLst/>
        </p:spPr>
        <p:txBody>
          <a:bodyPr wrap="none" lIns="98755" tIns="49378" rIns="98755" bIns="49378" rtlCol="0">
            <a:spAutoFit/>
          </a:bodyPr>
          <a:lstStyle/>
          <a:p>
            <a:pPr algn="ctr"/>
            <a:r>
              <a:rPr kumimoji="0" lang="zh-CN" altLang="en-US" sz="1400" b="0"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rPr>
              <a:t>库存管理</a:t>
            </a:r>
            <a:endParaRPr lang="en-US" altLang="zh-CN" sz="1400" dirty="0">
              <a:solidFill>
                <a:schemeClr val="bg1"/>
              </a:solidFill>
              <a:latin typeface="思源黑体 CN Heavy" panose="020B0A00000000000000" pitchFamily="34" charset="-122"/>
              <a:ea typeface="思源黑体 CN Heavy" panose="020B0A00000000000000" pitchFamily="34" charset="-122"/>
            </a:endParaRPr>
          </a:p>
        </p:txBody>
      </p:sp>
      <p:sp>
        <p:nvSpPr>
          <p:cNvPr id="297" name="文本框 296"/>
          <p:cNvSpPr txBox="1"/>
          <p:nvPr/>
        </p:nvSpPr>
        <p:spPr>
          <a:xfrm>
            <a:off x="4842380" y="3731591"/>
            <a:ext cx="2611664"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rPr>
              <a:t>Intelligent invoicing</a:t>
            </a:r>
            <a:endParaRPr kumimoji="0" lang="en-US" altLang="zh-CN" sz="1050" b="0" i="0" u="none" strike="noStrike" kern="1200" cap="none" spc="0" normalizeH="0" baseline="0" noProof="0" dirty="0">
              <a:ln>
                <a:noFill/>
              </a:ln>
              <a:solidFill>
                <a:srgbClr val="FFFFFF">
                  <a:lumMod val="50000"/>
                </a:srgbClr>
              </a:solidFill>
              <a:effectLst/>
              <a:uLnTx/>
              <a:uFillTx/>
              <a:latin typeface="思源黑体 CN Normal"/>
              <a:ea typeface="思源黑体 CN Normal"/>
              <a:cs typeface="+mn-cs"/>
            </a:endParaRPr>
          </a:p>
        </p:txBody>
      </p:sp>
      <p:sp>
        <p:nvSpPr>
          <p:cNvPr id="41" name="矩形: 圆角 40"/>
          <p:cNvSpPr/>
          <p:nvPr>
            <p:custDataLst>
              <p:tags r:id="rId18"/>
            </p:custDataLst>
          </p:nvPr>
        </p:nvSpPr>
        <p:spPr>
          <a:xfrm flipV="1">
            <a:off x="3065361" y="6053730"/>
            <a:ext cx="1574117"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4" name="矩形: 圆角 43"/>
          <p:cNvSpPr/>
          <p:nvPr>
            <p:custDataLst>
              <p:tags r:id="rId19"/>
            </p:custDataLst>
          </p:nvPr>
        </p:nvSpPr>
        <p:spPr>
          <a:xfrm flipV="1">
            <a:off x="2026407" y="5432538"/>
            <a:ext cx="1574117" cy="255988"/>
          </a:xfrm>
          <a:prstGeom prst="roundRect">
            <a:avLst>
              <a:gd name="adj" fmla="val 50000"/>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9" name="文本框 38"/>
          <p:cNvSpPr txBox="1"/>
          <p:nvPr/>
        </p:nvSpPr>
        <p:spPr>
          <a:xfrm rot="10800000" flipV="1">
            <a:off x="3513218" y="6048760"/>
            <a:ext cx="699576"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智能租单</a:t>
            </a:r>
            <a:endParaRPr lang="en-US" altLang="zh-CN" sz="970" dirty="0">
              <a:solidFill>
                <a:schemeClr val="bg1"/>
              </a:solidFill>
              <a:latin typeface="+mn-ea"/>
            </a:endParaRPr>
          </a:p>
        </p:txBody>
      </p:sp>
      <p:cxnSp>
        <p:nvCxnSpPr>
          <p:cNvPr id="40" name="直接连接符 39"/>
          <p:cNvCxnSpPr/>
          <p:nvPr/>
        </p:nvCxnSpPr>
        <p:spPr>
          <a:xfrm flipV="1">
            <a:off x="4639477" y="6178051"/>
            <a:ext cx="706374" cy="0"/>
          </a:xfrm>
          <a:prstGeom prst="line">
            <a:avLst/>
          </a:prstGeom>
          <a:ln w="6858">
            <a:gradFill flip="none" rotWithShape="1">
              <a:gsLst>
                <a:gs pos="0">
                  <a:schemeClr val="accent1">
                    <a:lumMod val="5000"/>
                    <a:lumOff val="95000"/>
                  </a:schemeClr>
                </a:gs>
                <a:gs pos="100000">
                  <a:schemeClr val="accent1">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rot="10800000" flipV="1">
            <a:off x="2474265" y="5427568"/>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运输单据</a:t>
            </a:r>
            <a:endParaRPr lang="en-US" altLang="zh-CN" sz="970" dirty="0">
              <a:solidFill>
                <a:schemeClr val="bg1"/>
              </a:solidFill>
              <a:latin typeface="+mn-ea"/>
            </a:endParaRPr>
          </a:p>
        </p:txBody>
      </p:sp>
      <p:cxnSp>
        <p:nvCxnSpPr>
          <p:cNvPr id="43" name="直接连接符 42"/>
          <p:cNvCxnSpPr/>
          <p:nvPr/>
        </p:nvCxnSpPr>
        <p:spPr>
          <a:xfrm flipV="1">
            <a:off x="3600523" y="5556859"/>
            <a:ext cx="706374" cy="0"/>
          </a:xfrm>
          <a:prstGeom prst="line">
            <a:avLst/>
          </a:prstGeom>
          <a:ln w="6858">
            <a:gradFill flip="none" rotWithShape="1">
              <a:gsLst>
                <a:gs pos="0">
                  <a:schemeClr val="accent1">
                    <a:lumMod val="5000"/>
                    <a:lumOff val="95000"/>
                  </a:schemeClr>
                </a:gs>
                <a:gs pos="100000">
                  <a:schemeClr val="accent1">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rot="10800000" flipV="1">
            <a:off x="1730292" y="3966855"/>
            <a:ext cx="699576" cy="249313"/>
          </a:xfrm>
          <a:prstGeom prst="rect">
            <a:avLst/>
          </a:prstGeom>
          <a:noFill/>
          <a:effectLst/>
        </p:spPr>
        <p:txBody>
          <a:bodyPr wrap="none" lIns="98755" tIns="49378" rIns="98755" bIns="49378" rtlCol="0">
            <a:spAutoFit/>
          </a:bodyPr>
          <a:lstStyle/>
          <a:p>
            <a:pPr algn="ctr"/>
            <a:r>
              <a:rPr lang="zh-CN" altLang="en-US" sz="970" dirty="0">
                <a:solidFill>
                  <a:schemeClr val="bg1"/>
                </a:solidFill>
                <a:latin typeface="+mn-ea"/>
              </a:rPr>
              <a:t>车辆信息</a:t>
            </a:r>
            <a:endParaRPr lang="en-US" altLang="zh-CN" sz="970" dirty="0">
              <a:solidFill>
                <a:schemeClr val="bg1"/>
              </a:solidFill>
              <a:latin typeface="+mn-ea"/>
            </a:endParaRPr>
          </a:p>
        </p:txBody>
      </p:sp>
      <p:cxnSp>
        <p:nvCxnSpPr>
          <p:cNvPr id="47" name="直接连接符 46"/>
          <p:cNvCxnSpPr/>
          <p:nvPr/>
        </p:nvCxnSpPr>
        <p:spPr>
          <a:xfrm flipV="1">
            <a:off x="2856551" y="4096146"/>
            <a:ext cx="706374" cy="0"/>
          </a:xfrm>
          <a:prstGeom prst="line">
            <a:avLst/>
          </a:prstGeom>
          <a:ln w="6858">
            <a:gradFill flip="none" rotWithShape="1">
              <a:gsLst>
                <a:gs pos="0">
                  <a:schemeClr val="accent1">
                    <a:lumMod val="5000"/>
                    <a:lumOff val="95000"/>
                  </a:schemeClr>
                </a:gs>
                <a:gs pos="100000">
                  <a:schemeClr val="accent1">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rot="10800000" flipV="1">
            <a:off x="1988757" y="4697211"/>
            <a:ext cx="699576" cy="249313"/>
          </a:xfrm>
          <a:prstGeom prst="rect">
            <a:avLst/>
          </a:prstGeom>
          <a:noFill/>
          <a:effectLst/>
        </p:spPr>
        <p:txBody>
          <a:bodyPr wrap="none" lIns="98755" tIns="49378" rIns="98755" bIns="49378" rtlCol="0">
            <a:spAutoFit/>
          </a:bodyPr>
          <a:lstStyle/>
          <a:p>
            <a:pPr algn="ctr"/>
            <a:r>
              <a:rPr kumimoji="0" lang="zh-CN" altLang="en-US" sz="970" b="0" i="0" u="none" strike="noStrike" kern="1200" cap="none" spc="0" normalizeH="0" baseline="0" noProof="0" dirty="0">
                <a:ln>
                  <a:noFill/>
                </a:ln>
                <a:solidFill>
                  <a:schemeClr val="bg1"/>
                </a:solidFill>
                <a:effectLst/>
                <a:uLnTx/>
                <a:uFillTx/>
                <a:latin typeface="思源黑体 CN Normal"/>
                <a:ea typeface="思源黑体 CN Normal"/>
                <a:cs typeface="+mn-cs"/>
              </a:rPr>
              <a:t>物流单据</a:t>
            </a:r>
            <a:endParaRPr lang="en-US" altLang="zh-CN" sz="970" dirty="0">
              <a:solidFill>
                <a:schemeClr val="bg1"/>
              </a:solidFill>
              <a:latin typeface="+mn-ea"/>
            </a:endParaRPr>
          </a:p>
        </p:txBody>
      </p:sp>
      <p:cxnSp>
        <p:nvCxnSpPr>
          <p:cNvPr id="51" name="直接连接符 50"/>
          <p:cNvCxnSpPr/>
          <p:nvPr/>
        </p:nvCxnSpPr>
        <p:spPr>
          <a:xfrm flipV="1">
            <a:off x="3115015" y="4826502"/>
            <a:ext cx="706374" cy="0"/>
          </a:xfrm>
          <a:prstGeom prst="line">
            <a:avLst/>
          </a:prstGeom>
          <a:ln w="6858">
            <a:gradFill flip="none" rotWithShape="1">
              <a:gsLst>
                <a:gs pos="0">
                  <a:schemeClr val="accent1">
                    <a:lumMod val="5000"/>
                    <a:lumOff val="95000"/>
                  </a:schemeClr>
                </a:gs>
                <a:gs pos="100000">
                  <a:schemeClr val="accent1">
                    <a:lumMod val="60000"/>
                    <a:lumOff val="40000"/>
                  </a:schemeClr>
                </a:gs>
              </a:gsLst>
              <a:lin ang="0" scaled="1"/>
              <a:tileRect/>
            </a:gradFill>
            <a:tailEnd type="oval" w="sm" len="sm"/>
          </a:ln>
          <a:effectLst/>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rot="10800000" flipV="1">
            <a:off x="4846801" y="4502217"/>
            <a:ext cx="917584" cy="315164"/>
          </a:xfrm>
          <a:prstGeom prst="rect">
            <a:avLst/>
          </a:prstGeom>
          <a:noFill/>
          <a:effectLst/>
        </p:spPr>
        <p:txBody>
          <a:bodyPr wrap="none" lIns="98755" tIns="49378" rIns="98755" bIns="49378" rtlCol="0">
            <a:spAutoFit/>
          </a:bodyPr>
          <a:lstStyle/>
          <a:p>
            <a:pPr algn="ctr"/>
            <a:r>
              <a:rPr kumimoji="0" lang="zh-CN" altLang="en-US" sz="1400" b="0"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rPr>
              <a:t>物流管理</a:t>
            </a:r>
            <a:endParaRPr lang="en-US" altLang="zh-CN" sz="1400" dirty="0">
              <a:solidFill>
                <a:schemeClr val="bg1"/>
              </a:solidFill>
              <a:latin typeface="思源黑体 CN Heavy" panose="020B0A00000000000000" pitchFamily="34" charset="-122"/>
              <a:ea typeface="思源黑体 CN Heavy" panose="020B0A00000000000000" pitchFamily="34" charset="-122"/>
            </a:endParaRPr>
          </a:p>
        </p:txBody>
      </p:sp>
      <p:sp>
        <p:nvSpPr>
          <p:cNvPr id="2" name="矩形 1"/>
          <p:cNvSpPr/>
          <p:nvPr/>
        </p:nvSpPr>
        <p:spPr>
          <a:xfrm>
            <a:off x="-965200" y="0"/>
            <a:ext cx="660400" cy="660400"/>
          </a:xfrm>
          <a:prstGeom prst="rect">
            <a:avLst/>
          </a:prstGeom>
          <a:gradFill flip="none" rotWithShape="1">
            <a:gsLst>
              <a:gs pos="23000">
                <a:schemeClr val="accent1"/>
              </a:gs>
              <a:gs pos="100000">
                <a:schemeClr val="accent1">
                  <a:lumMod val="80000"/>
                  <a:lumOff val="20000"/>
                </a:schemeClr>
              </a:gs>
            </a:gsLst>
            <a:path path="circle">
              <a:fillToRect l="100000" t="100000"/>
            </a:path>
            <a:tileRect r="-100000" b="-100000"/>
          </a:gradFill>
          <a:ln w="38100">
            <a:noFill/>
          </a:ln>
          <a:effectLst>
            <a:outerShdw blurRad="411480" dist="123444" dir="5400000" sx="108000" sy="108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3" name="矩形 2"/>
          <p:cNvSpPr/>
          <p:nvPr/>
        </p:nvSpPr>
        <p:spPr>
          <a:xfrm>
            <a:off x="-965200" y="850900"/>
            <a:ext cx="660400" cy="660400"/>
          </a:xfrm>
          <a:prstGeom prst="rect">
            <a:avLst/>
          </a:prstGeom>
          <a:gradFill flip="none" rotWithShape="1">
            <a:gsLst>
              <a:gs pos="0">
                <a:schemeClr val="accent2"/>
              </a:gs>
              <a:gs pos="100000">
                <a:schemeClr val="accent2">
                  <a:lumMod val="90000"/>
                  <a:lumOff val="10000"/>
                </a:schemeClr>
              </a:gs>
            </a:gsLst>
            <a:path path="circle">
              <a:fillToRect t="100000" r="100000"/>
            </a:path>
            <a:tileRect l="-100000" b="-100000"/>
          </a:gradFill>
          <a:ln w="38100">
            <a:noFill/>
          </a:ln>
          <a:effectLst>
            <a:outerShdw blurRad="254000" dist="123444" dir="5400000" sx="99000" sy="99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
        <p:nvSpPr>
          <p:cNvPr id="4" name="矩形 3"/>
          <p:cNvSpPr/>
          <p:nvPr/>
        </p:nvSpPr>
        <p:spPr>
          <a:xfrm>
            <a:off x="-965200" y="1703045"/>
            <a:ext cx="660400" cy="660400"/>
          </a:xfrm>
          <a:prstGeom prst="rect">
            <a:avLst/>
          </a:prstGeom>
          <a:gradFill flip="none" rotWithShape="1">
            <a:gsLst>
              <a:gs pos="0">
                <a:schemeClr val="accent3"/>
              </a:gs>
              <a:gs pos="100000">
                <a:schemeClr val="accent3">
                  <a:lumMod val="90000"/>
                  <a:lumOff val="10000"/>
                </a:schemeClr>
              </a:gs>
            </a:gsLst>
            <a:path path="circle">
              <a:fillToRect t="100000" r="100000"/>
            </a:path>
            <a:tileRect l="-100000" b="-100000"/>
          </a:gradFill>
          <a:ln w="38100">
            <a:noFill/>
          </a:ln>
          <a:effectLst>
            <a:outerShdw blurRad="254000" dist="50800" dir="5400000" sx="108000" sy="108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945">
              <a:solidFill>
                <a:schemeClr val="bg1"/>
              </a:solidFill>
              <a:effectLst>
                <a:outerShdw blurRad="137160" dist="41148" dir="2699997" algn="tl">
                  <a:srgbClr val="000000">
                    <a:alpha val="40000"/>
                  </a:srgbClr>
                </a:outerShdw>
              </a:effectLst>
              <a:latin typeface="+mj-ea"/>
              <a:ea typeface="+mj-ea"/>
            </a:endParaRPr>
          </a:p>
        </p:txBody>
      </p:sp>
    </p:spTree>
  </p:cSld>
  <p:clrMapOvr>
    <a:masterClrMapping/>
  </p:clrMapOvr>
</p:sld>
</file>

<file path=ppt/tags/tag1.xml><?xml version="1.0" encoding="utf-8"?>
<p:tagLst xmlns:p="http://schemas.openxmlformats.org/presentationml/2006/main">
  <p:tag name="TEXTSHADOWSIZE" val="100"/>
</p:tagLst>
</file>

<file path=ppt/tags/tag10.xml><?xml version="1.0" encoding="utf-8"?>
<p:tagLst xmlns:p="http://schemas.openxmlformats.org/presentationml/2006/main">
  <p:tag name="ADJUSTMENTS" val="3.162912"/>
</p:tagLst>
</file>

<file path=ppt/tags/tag100.xml><?xml version="1.0" encoding="utf-8"?>
<p:tagLst xmlns:p="http://schemas.openxmlformats.org/presentationml/2006/main">
  <p:tag name="ADJUSTMENTS" val="9.331733"/>
</p:tagLst>
</file>

<file path=ppt/tags/tag101.xml><?xml version="1.0" encoding="utf-8"?>
<p:tagLst xmlns:p="http://schemas.openxmlformats.org/presentationml/2006/main">
  <p:tag name="ADJUSTMENTS" val="9.331733"/>
</p:tagLst>
</file>

<file path=ppt/tags/tag102.xml><?xml version="1.0" encoding="utf-8"?>
<p:tagLst xmlns:p="http://schemas.openxmlformats.org/presentationml/2006/main">
  <p:tag name="ADJUSTMENTS" val="9.331733"/>
</p:tagLst>
</file>

<file path=ppt/tags/tag103.xml><?xml version="1.0" encoding="utf-8"?>
<p:tagLst xmlns:p="http://schemas.openxmlformats.org/presentationml/2006/main">
  <p:tag name="SHADOWSIZE" val="100"/>
</p:tagLst>
</file>

<file path=ppt/tags/tag104.xml><?xml version="1.0" encoding="utf-8"?>
<p:tagLst xmlns:p="http://schemas.openxmlformats.org/presentationml/2006/main">
  <p:tag name="SHADOWSIZE" val="100"/>
</p:tagLst>
</file>

<file path=ppt/tags/tag105.xml><?xml version="1.0" encoding="utf-8"?>
<p:tagLst xmlns:p="http://schemas.openxmlformats.org/presentationml/2006/main">
  <p:tag name="SHADOWSIZE" val="100"/>
</p:tagLst>
</file>

<file path=ppt/tags/tag106.xml><?xml version="1.0" encoding="utf-8"?>
<p:tagLst xmlns:p="http://schemas.openxmlformats.org/presentationml/2006/main">
  <p:tag name="ADJUSTMENTS" val="9.331733"/>
</p:tagLst>
</file>

<file path=ppt/tags/tag107.xml><?xml version="1.0" encoding="utf-8"?>
<p:tagLst xmlns:p="http://schemas.openxmlformats.org/presentationml/2006/main">
  <p:tag name="SHADOWSIZE" val="100"/>
</p:tagLst>
</file>

<file path=ppt/tags/tag108.xml><?xml version="1.0" encoding="utf-8"?>
<p:tagLst xmlns:p="http://schemas.openxmlformats.org/presentationml/2006/main">
  <p:tag name="ADJUSTMENTS" val="9.331733"/>
</p:tagLst>
</file>

<file path=ppt/tags/tag109.xml><?xml version="1.0" encoding="utf-8"?>
<p:tagLst xmlns:p="http://schemas.openxmlformats.org/presentationml/2006/main">
  <p:tag name="SHADOWSIZE" val="100"/>
</p:tagLst>
</file>

<file path=ppt/tags/tag11.xml><?xml version="1.0" encoding="utf-8"?>
<p:tagLst xmlns:p="http://schemas.openxmlformats.org/presentationml/2006/main">
  <p:tag name="ADJUSTMENTS" val="3.162912"/>
</p:tagLst>
</file>

<file path=ppt/tags/tag110.xml><?xml version="1.0" encoding="utf-8"?>
<p:tagLst xmlns:p="http://schemas.openxmlformats.org/presentationml/2006/main">
  <p:tag name="SHADOWSIZE" val="100"/>
</p:tagLst>
</file>

<file path=ppt/tags/tag111.xml><?xml version="1.0" encoding="utf-8"?>
<p:tagLst xmlns:p="http://schemas.openxmlformats.org/presentationml/2006/main">
  <p:tag name="SHADOWSIZE" val="100"/>
</p:tagLst>
</file>

<file path=ppt/tags/tag112.xml><?xml version="1.0" encoding="utf-8"?>
<p:tagLst xmlns:p="http://schemas.openxmlformats.org/presentationml/2006/main">
  <p:tag name="SHADOWSIZE" val="100"/>
</p:tagLst>
</file>

<file path=ppt/tags/tag113.xml><?xml version="1.0" encoding="utf-8"?>
<p:tagLst xmlns:p="http://schemas.openxmlformats.org/presentationml/2006/main">
  <p:tag name="SHADOWSIZE" val="100"/>
</p:tagLst>
</file>

<file path=ppt/tags/tag114.xml><?xml version="1.0" encoding="utf-8"?>
<p:tagLst xmlns:p="http://schemas.openxmlformats.org/presentationml/2006/main">
  <p:tag name="SHADOWSIZE" val="100"/>
</p:tagLst>
</file>

<file path=ppt/tags/tag115.xml><?xml version="1.0" encoding="utf-8"?>
<p:tagLst xmlns:p="http://schemas.openxmlformats.org/presentationml/2006/main">
  <p:tag name="SHADOWSIZE" val="108"/>
  <p:tag name="TEXTSHADOWSIZE" val="100"/>
</p:tagLst>
</file>

<file path=ppt/tags/tag116.xml><?xml version="1.0" encoding="utf-8"?>
<p:tagLst xmlns:p="http://schemas.openxmlformats.org/presentationml/2006/main">
  <p:tag name="SHADOWSIZE" val="108"/>
  <p:tag name="TEXTSHADOWSIZE" val="100"/>
</p:tagLst>
</file>

<file path=ppt/tags/tag117.xml><?xml version="1.0" encoding="utf-8"?>
<p:tagLst xmlns:p="http://schemas.openxmlformats.org/presentationml/2006/main">
  <p:tag name="SHADOWSIZE" val="108"/>
  <p:tag name="TEXTSHADOWSIZE" val="100"/>
</p:tagLst>
</file>

<file path=ppt/tags/tag118.xml><?xml version="1.0" encoding="utf-8"?>
<p:tagLst xmlns:p="http://schemas.openxmlformats.org/presentationml/2006/main">
  <p:tag name="SHADOWSIZE" val="108"/>
  <p:tag name="TEXTSHADOWSIZE" val="100"/>
</p:tagLst>
</file>

<file path=ppt/tags/tag119.xml><?xml version="1.0" encoding="utf-8"?>
<p:tagLst xmlns:p="http://schemas.openxmlformats.org/presentationml/2006/main">
  <p:tag name="ADJUSTMENTS" val="9.331733"/>
</p:tagLst>
</file>

<file path=ppt/tags/tag12.xml><?xml version="1.0" encoding="utf-8"?>
<p:tagLst xmlns:p="http://schemas.openxmlformats.org/presentationml/2006/main">
  <p:tag name="ADJUSTMENTS" val="3.162912"/>
</p:tagLst>
</file>

<file path=ppt/tags/tag120.xml><?xml version="1.0" encoding="utf-8"?>
<p:tagLst xmlns:p="http://schemas.openxmlformats.org/presentationml/2006/main">
  <p:tag name="ADJUSTMENTS" val="9.331733"/>
</p:tagLst>
</file>

<file path=ppt/tags/tag121.xml><?xml version="1.0" encoding="utf-8"?>
<p:tagLst xmlns:p="http://schemas.openxmlformats.org/presentationml/2006/main">
  <p:tag name="ADJUSTMENTS" val="9.331733"/>
</p:tagLst>
</file>

<file path=ppt/tags/tag122.xml><?xml version="1.0" encoding="utf-8"?>
<p:tagLst xmlns:p="http://schemas.openxmlformats.org/presentationml/2006/main">
  <p:tag name="ADJUSTMENTS" val="9.331733"/>
</p:tagLst>
</file>

<file path=ppt/tags/tag123.xml><?xml version="1.0" encoding="utf-8"?>
<p:tagLst xmlns:p="http://schemas.openxmlformats.org/presentationml/2006/main">
  <p:tag name="ADJUSTMENTS" val="9.331733"/>
</p:tagLst>
</file>

<file path=ppt/tags/tag124.xml><?xml version="1.0" encoding="utf-8"?>
<p:tagLst xmlns:p="http://schemas.openxmlformats.org/presentationml/2006/main">
  <p:tag name="ADJUSTMENTS" val="9.331733"/>
</p:tagLst>
</file>

<file path=ppt/tags/tag125.xml><?xml version="1.0" encoding="utf-8"?>
<p:tagLst xmlns:p="http://schemas.openxmlformats.org/presentationml/2006/main">
  <p:tag name="ADJUSTMENTS" val="9.331733"/>
</p:tagLst>
</file>

<file path=ppt/tags/tag126.xml><?xml version="1.0" encoding="utf-8"?>
<p:tagLst xmlns:p="http://schemas.openxmlformats.org/presentationml/2006/main">
  <p:tag name="ADJUSTMENTS" val="9.331733"/>
</p:tagLst>
</file>

<file path=ppt/tags/tag127.xml><?xml version="1.0" encoding="utf-8"?>
<p:tagLst xmlns:p="http://schemas.openxmlformats.org/presentationml/2006/main">
  <p:tag name="ADJUSTMENTS" val="9.331733"/>
</p:tagLst>
</file>

<file path=ppt/tags/tag128.xml><?xml version="1.0" encoding="utf-8"?>
<p:tagLst xmlns:p="http://schemas.openxmlformats.org/presentationml/2006/main">
  <p:tag name="ADJUSTMENTS" val="9.331733"/>
</p:tagLst>
</file>

<file path=ppt/tags/tag129.xml><?xml version="1.0" encoding="utf-8"?>
<p:tagLst xmlns:p="http://schemas.openxmlformats.org/presentationml/2006/main">
  <p:tag name="ADJUSTMENTS" val="9.331733"/>
</p:tagLst>
</file>

<file path=ppt/tags/tag13.xml><?xml version="1.0" encoding="utf-8"?>
<p:tagLst xmlns:p="http://schemas.openxmlformats.org/presentationml/2006/main">
  <p:tag name="ADJUSTMENTS" val="3.162912"/>
</p:tagLst>
</file>

<file path=ppt/tags/tag130.xml><?xml version="1.0" encoding="utf-8"?>
<p:tagLst xmlns:p="http://schemas.openxmlformats.org/presentationml/2006/main">
  <p:tag name="ADJUSTMENTS" val="9.331733"/>
</p:tagLst>
</file>

<file path=ppt/tags/tag131.xml><?xml version="1.0" encoding="utf-8"?>
<p:tagLst xmlns:p="http://schemas.openxmlformats.org/presentationml/2006/main">
  <p:tag name="SHADOWSIZE" val="108"/>
  <p:tag name="TEXTSHADOWSIZE" val="100"/>
</p:tagLst>
</file>

<file path=ppt/tags/tag132.xml><?xml version="1.0" encoding="utf-8"?>
<p:tagLst xmlns:p="http://schemas.openxmlformats.org/presentationml/2006/main">
  <p:tag name="SHADOWSIZE" val="108"/>
  <p:tag name="TEXTSHADOWSIZE" val="100"/>
</p:tagLst>
</file>

<file path=ppt/tags/tag133.xml><?xml version="1.0" encoding="utf-8"?>
<p:tagLst xmlns:p="http://schemas.openxmlformats.org/presentationml/2006/main">
  <p:tag name="SHADOWSIZE" val="108"/>
  <p:tag name="TEXTSHADOWSIZE" val="100"/>
</p:tagLst>
</file>

<file path=ppt/tags/tag134.xml><?xml version="1.0" encoding="utf-8"?>
<p:tagLst xmlns:p="http://schemas.openxmlformats.org/presentationml/2006/main">
  <p:tag name="SHADOWSIZE" val="108"/>
  <p:tag name="TEXTSHADOWSIZE" val="100"/>
</p:tagLst>
</file>

<file path=ppt/tags/tag135.xml><?xml version="1.0" encoding="utf-8"?>
<p:tagLst xmlns:p="http://schemas.openxmlformats.org/presentationml/2006/main">
  <p:tag name="SHADOWSIZE" val="108"/>
  <p:tag name="TEXTSHADOWSIZE" val="100"/>
</p:tagLst>
</file>

<file path=ppt/tags/tag136.xml><?xml version="1.0" encoding="utf-8"?>
<p:tagLst xmlns:p="http://schemas.openxmlformats.org/presentationml/2006/main">
  <p:tag name="SHADOWSIZE" val="108"/>
  <p:tag name="TEXTSHADOWSIZE" val="100"/>
</p:tagLst>
</file>

<file path=ppt/tags/tag137.xml><?xml version="1.0" encoding="utf-8"?>
<p:tagLst xmlns:p="http://schemas.openxmlformats.org/presentationml/2006/main">
  <p:tag name="SHADOWSIZE" val="108"/>
  <p:tag name="TEXTSHADOWSIZE" val="100"/>
</p:tagLst>
</file>

<file path=ppt/tags/tag138.xml><?xml version="1.0" encoding="utf-8"?>
<p:tagLst xmlns:p="http://schemas.openxmlformats.org/presentationml/2006/main">
  <p:tag name="SHADOWSIZE" val="108"/>
  <p:tag name="TEXTSHADOWSIZE" val="100"/>
</p:tagLst>
</file>

<file path=ppt/tags/tag139.xml><?xml version="1.0" encoding="utf-8"?>
<p:tagLst xmlns:p="http://schemas.openxmlformats.org/presentationml/2006/main">
  <p:tag name="ADJUSTMENTS" val="9.331733"/>
</p:tagLst>
</file>

<file path=ppt/tags/tag14.xml><?xml version="1.0" encoding="utf-8"?>
<p:tagLst xmlns:p="http://schemas.openxmlformats.org/presentationml/2006/main">
  <p:tag name="ADJUSTMENTS" val="3.162912"/>
</p:tagLst>
</file>

<file path=ppt/tags/tag140.xml><?xml version="1.0" encoding="utf-8"?>
<p:tagLst xmlns:p="http://schemas.openxmlformats.org/presentationml/2006/main">
  <p:tag name="ADJUSTMENTS" val="9.331733"/>
</p:tagLst>
</file>

<file path=ppt/tags/tag141.xml><?xml version="1.0" encoding="utf-8"?>
<p:tagLst xmlns:p="http://schemas.openxmlformats.org/presentationml/2006/main">
  <p:tag name="ADJUSTMENTS" val="9.331733"/>
</p:tagLst>
</file>

<file path=ppt/tags/tag142.xml><?xml version="1.0" encoding="utf-8"?>
<p:tagLst xmlns:p="http://schemas.openxmlformats.org/presentationml/2006/main">
  <p:tag name="ADJUSTMENTS" val="9.331733"/>
</p:tagLst>
</file>

<file path=ppt/tags/tag143.xml><?xml version="1.0" encoding="utf-8"?>
<p:tagLst xmlns:p="http://schemas.openxmlformats.org/presentationml/2006/main">
  <p:tag name="SHADOWSIZE" val="108"/>
  <p:tag name="TEXTSHADOWSIZE" val="100"/>
</p:tagLst>
</file>

<file path=ppt/tags/tag144.xml><?xml version="1.0" encoding="utf-8"?>
<p:tagLst xmlns:p="http://schemas.openxmlformats.org/presentationml/2006/main">
  <p:tag name="SHADOWSIZE" val="108"/>
  <p:tag name="TEXTSHADOWSIZE" val="100"/>
</p:tagLst>
</file>

<file path=ppt/tags/tag145.xml><?xml version="1.0" encoding="utf-8"?>
<p:tagLst xmlns:p="http://schemas.openxmlformats.org/presentationml/2006/main">
  <p:tag name="SHADOWSIZE" val="108"/>
  <p:tag name="TEXTSHADOWSIZE" val="100"/>
</p:tagLst>
</file>

<file path=ppt/tags/tag146.xml><?xml version="1.0" encoding="utf-8"?>
<p:tagLst xmlns:p="http://schemas.openxmlformats.org/presentationml/2006/main">
  <p:tag name="SHADOWSIZE" val="108"/>
  <p:tag name="TEXTSHADOWSIZE" val="100"/>
</p:tagLst>
</file>

<file path=ppt/tags/tag147.xml><?xml version="1.0" encoding="utf-8"?>
<p:tagLst xmlns:p="http://schemas.openxmlformats.org/presentationml/2006/main">
  <p:tag name="SHADOWSIZE" val="108"/>
  <p:tag name="TEXTSHADOWSIZE" val="100"/>
</p:tagLst>
</file>

<file path=ppt/tags/tag148.xml><?xml version="1.0" encoding="utf-8"?>
<p:tagLst xmlns:p="http://schemas.openxmlformats.org/presentationml/2006/main">
  <p:tag name="SHADOWSIZE" val="108"/>
  <p:tag name="TEXTSHADOWSIZE" val="100"/>
</p:tagLst>
</file>

<file path=ppt/tags/tag149.xml><?xml version="1.0" encoding="utf-8"?>
<p:tagLst xmlns:p="http://schemas.openxmlformats.org/presentationml/2006/main">
  <p:tag name="SHADOWSIZE" val="108"/>
  <p:tag name="TEXTSHADOWSIZE" val="100"/>
</p:tagLst>
</file>

<file path=ppt/tags/tag15.xml><?xml version="1.0" encoding="utf-8"?>
<p:tagLst xmlns:p="http://schemas.openxmlformats.org/presentationml/2006/main">
  <p:tag name="ADJUSTMENTS" val="3.162912"/>
</p:tagLst>
</file>

<file path=ppt/tags/tag150.xml><?xml version="1.0" encoding="utf-8"?>
<p:tagLst xmlns:p="http://schemas.openxmlformats.org/presentationml/2006/main">
  <p:tag name="SHADOWSIZE" val="108"/>
  <p:tag name="TEXTSHADOWSIZE" val="100"/>
</p:tagLst>
</file>

<file path=ppt/tags/tag151.xml><?xml version="1.0" encoding="utf-8"?>
<p:tagLst xmlns:p="http://schemas.openxmlformats.org/presentationml/2006/main">
  <p:tag name="SHADOWSIZE" val="108"/>
  <p:tag name="TEXTSHADOWSIZE" val="100"/>
</p:tagLst>
</file>

<file path=ppt/tags/tag152.xml><?xml version="1.0" encoding="utf-8"?>
<p:tagLst xmlns:p="http://schemas.openxmlformats.org/presentationml/2006/main">
  <p:tag name="ADJUSTMENTS" val="9.331733"/>
</p:tagLst>
</file>

<file path=ppt/tags/tag153.xml><?xml version="1.0" encoding="utf-8"?>
<p:tagLst xmlns:p="http://schemas.openxmlformats.org/presentationml/2006/main">
  <p:tag name="ADJUSTMENTS" val="9.331733"/>
</p:tagLst>
</file>

<file path=ppt/tags/tag154.xml><?xml version="1.0" encoding="utf-8"?>
<p:tagLst xmlns:p="http://schemas.openxmlformats.org/presentationml/2006/main">
  <p:tag name="ADJUSTMENTS" val="9.331733"/>
</p:tagLst>
</file>

<file path=ppt/tags/tag155.xml><?xml version="1.0" encoding="utf-8"?>
<p:tagLst xmlns:p="http://schemas.openxmlformats.org/presentationml/2006/main">
  <p:tag name="ADJUSTMENTS" val="9.331733"/>
</p:tagLst>
</file>

<file path=ppt/tags/tag156.xml><?xml version="1.0" encoding="utf-8"?>
<p:tagLst xmlns:p="http://schemas.openxmlformats.org/presentationml/2006/main">
  <p:tag name="ADJUSTMENTS" val="9.331733"/>
</p:tagLst>
</file>

<file path=ppt/tags/tag157.xml><?xml version="1.0" encoding="utf-8"?>
<p:tagLst xmlns:p="http://schemas.openxmlformats.org/presentationml/2006/main">
  <p:tag name="ADJUSTMENTS" val="9.331733"/>
</p:tagLst>
</file>

<file path=ppt/tags/tag158.xml><?xml version="1.0" encoding="utf-8"?>
<p:tagLst xmlns:p="http://schemas.openxmlformats.org/presentationml/2006/main">
  <p:tag name="ADJUSTMENTS" val="9.331733"/>
</p:tagLst>
</file>

<file path=ppt/tags/tag159.xml><?xml version="1.0" encoding="utf-8"?>
<p:tagLst xmlns:p="http://schemas.openxmlformats.org/presentationml/2006/main">
  <p:tag name="ADJUSTMENTS" val="9.331733"/>
</p:tagLst>
</file>

<file path=ppt/tags/tag16.xml><?xml version="1.0" encoding="utf-8"?>
<p:tagLst xmlns:p="http://schemas.openxmlformats.org/presentationml/2006/main">
  <p:tag name="ADJUSTMENTS" val="9.331733"/>
</p:tagLst>
</file>

<file path=ppt/tags/tag160.xml><?xml version="1.0" encoding="utf-8"?>
<p:tagLst xmlns:p="http://schemas.openxmlformats.org/presentationml/2006/main">
  <p:tag name="ADJUSTMENTS" val="9.331733"/>
</p:tagLst>
</file>

<file path=ppt/tags/tag161.xml><?xml version="1.0" encoding="utf-8"?>
<p:tagLst xmlns:p="http://schemas.openxmlformats.org/presentationml/2006/main">
  <p:tag name="ADJUSTMENTS" val="9.331733"/>
</p:tagLst>
</file>

<file path=ppt/tags/tag162.xml><?xml version="1.0" encoding="utf-8"?>
<p:tagLst xmlns:p="http://schemas.openxmlformats.org/presentationml/2006/main">
  <p:tag name="ADJUSTMENTS" val="9.331733"/>
</p:tagLst>
</file>

<file path=ppt/tags/tag163.xml><?xml version="1.0" encoding="utf-8"?>
<p:tagLst xmlns:p="http://schemas.openxmlformats.org/presentationml/2006/main">
  <p:tag name="ADJUSTMENTS" val="9.331733"/>
</p:tagLst>
</file>

<file path=ppt/tags/tag164.xml><?xml version="1.0" encoding="utf-8"?>
<p:tagLst xmlns:p="http://schemas.openxmlformats.org/presentationml/2006/main">
  <p:tag name="SHADOWSIZE" val="108"/>
  <p:tag name="TEXTSHADOWSIZE" val="100"/>
</p:tagLst>
</file>

<file path=ppt/tags/tag165.xml><?xml version="1.0" encoding="utf-8"?>
<p:tagLst xmlns:p="http://schemas.openxmlformats.org/presentationml/2006/main">
  <p:tag name="SHADOWSIZE" val="108"/>
  <p:tag name="TEXTSHADOWSIZE" val="100"/>
</p:tagLst>
</file>

<file path=ppt/tags/tag166.xml><?xml version="1.0" encoding="utf-8"?>
<p:tagLst xmlns:p="http://schemas.openxmlformats.org/presentationml/2006/main">
  <p:tag name="SHADOWSIZE" val="108"/>
  <p:tag name="TEXTSHADOWSIZE" val="100"/>
</p:tagLst>
</file>

<file path=ppt/tags/tag167.xml><?xml version="1.0" encoding="utf-8"?>
<p:tagLst xmlns:p="http://schemas.openxmlformats.org/presentationml/2006/main">
  <p:tag name="SHADOWSIZE" val="108"/>
  <p:tag name="TEXTSHADOWSIZE" val="100"/>
</p:tagLst>
</file>

<file path=ppt/tags/tag168.xml><?xml version="1.0" encoding="utf-8"?>
<p:tagLst xmlns:p="http://schemas.openxmlformats.org/presentationml/2006/main">
  <p:tag name="SHADOWSIZE" val="108"/>
  <p:tag name="TEXTSHADOWSIZE" val="100"/>
</p:tagLst>
</file>

<file path=ppt/tags/tag169.xml><?xml version="1.0" encoding="utf-8"?>
<p:tagLst xmlns:p="http://schemas.openxmlformats.org/presentationml/2006/main">
  <p:tag name="SHADOWSIZE" val="108"/>
  <p:tag name="TEXTSHADOWSIZE" val="100"/>
</p:tagLst>
</file>

<file path=ppt/tags/tag17.xml><?xml version="1.0" encoding="utf-8"?>
<p:tagLst xmlns:p="http://schemas.openxmlformats.org/presentationml/2006/main">
  <p:tag name="ADJUSTMENTS" val="9.331733"/>
</p:tagLst>
</file>

<file path=ppt/tags/tag170.xml><?xml version="1.0" encoding="utf-8"?>
<p:tagLst xmlns:p="http://schemas.openxmlformats.org/presentationml/2006/main">
  <p:tag name="SHADOWSIZE" val="100"/>
</p:tagLst>
</file>

<file path=ppt/tags/tag171.xml><?xml version="1.0" encoding="utf-8"?>
<p:tagLst xmlns:p="http://schemas.openxmlformats.org/presentationml/2006/main">
  <p:tag name="SHADOWSIZE" val="100"/>
</p:tagLst>
</file>

<file path=ppt/tags/tag172.xml><?xml version="1.0" encoding="utf-8"?>
<p:tagLst xmlns:p="http://schemas.openxmlformats.org/presentationml/2006/main">
  <p:tag name="SHADOWSIZE" val="100"/>
</p:tagLst>
</file>

<file path=ppt/tags/tag173.xml><?xml version="1.0" encoding="utf-8"?>
<p:tagLst xmlns:p="http://schemas.openxmlformats.org/presentationml/2006/main">
  <p:tag name="SHADOWSIZE" val="100"/>
</p:tagLst>
</file>

<file path=ppt/tags/tag174.xml><?xml version="1.0" encoding="utf-8"?>
<p:tagLst xmlns:p="http://schemas.openxmlformats.org/presentationml/2006/main">
  <p:tag name="SHADOWSIZE" val="100"/>
</p:tagLst>
</file>

<file path=ppt/tags/tag175.xml><?xml version="1.0" encoding="utf-8"?>
<p:tagLst xmlns:p="http://schemas.openxmlformats.org/presentationml/2006/main">
  <p:tag name="SHADOWSIZE" val="108"/>
  <p:tag name="TEXTSHADOWSIZE" val="100"/>
</p:tagLst>
</file>

<file path=ppt/tags/tag176.xml><?xml version="1.0" encoding="utf-8"?>
<p:tagLst xmlns:p="http://schemas.openxmlformats.org/presentationml/2006/main">
  <p:tag name="SHADOWSIZE" val="108"/>
  <p:tag name="TEXTSHADOWSIZE" val="100"/>
</p:tagLst>
</file>

<file path=ppt/tags/tag177.xml><?xml version="1.0" encoding="utf-8"?>
<p:tagLst xmlns:p="http://schemas.openxmlformats.org/presentationml/2006/main">
  <p:tag name="SHADOWSIZE" val="108"/>
  <p:tag name="TEXTSHADOWSIZE" val="100"/>
</p:tagLst>
</file>

<file path=ppt/tags/tag178.xml><?xml version="1.0" encoding="utf-8"?>
<p:tagLst xmlns:p="http://schemas.openxmlformats.org/presentationml/2006/main">
  <p:tag name="SHADOWSIZE" val="108"/>
  <p:tag name="TEXTSHADOWSIZE" val="100"/>
</p:tagLst>
</file>

<file path=ppt/tags/tag179.xml><?xml version="1.0" encoding="utf-8"?>
<p:tagLst xmlns:p="http://schemas.openxmlformats.org/presentationml/2006/main">
  <p:tag name="ADJUSTMENTS" val="3.162912"/>
</p:tagLst>
</file>

<file path=ppt/tags/tag18.xml><?xml version="1.0" encoding="utf-8"?>
<p:tagLst xmlns:p="http://schemas.openxmlformats.org/presentationml/2006/main">
  <p:tag name="ADJUSTMENTS" val="9.331733"/>
</p:tagLst>
</file>

<file path=ppt/tags/tag180.xml><?xml version="1.0" encoding="utf-8"?>
<p:tagLst xmlns:p="http://schemas.openxmlformats.org/presentationml/2006/main">
  <p:tag name="ADJUSTMENTS" val="3.162912"/>
</p:tagLst>
</file>

<file path=ppt/tags/tag181.xml><?xml version="1.0" encoding="utf-8"?>
<p:tagLst xmlns:p="http://schemas.openxmlformats.org/presentationml/2006/main">
  <p:tag name="ADJUSTMENTS" val="3.162912"/>
</p:tagLst>
</file>

<file path=ppt/tags/tag182.xml><?xml version="1.0" encoding="utf-8"?>
<p:tagLst xmlns:p="http://schemas.openxmlformats.org/presentationml/2006/main">
  <p:tag name="SHADOWSIZE" val="100"/>
</p:tagLst>
</file>

<file path=ppt/tags/tag183.xml><?xml version="1.0" encoding="utf-8"?>
<p:tagLst xmlns:p="http://schemas.openxmlformats.org/presentationml/2006/main">
  <p:tag name="SHADOWSIZE" val="100"/>
</p:tagLst>
</file>

<file path=ppt/tags/tag184.xml><?xml version="1.0" encoding="utf-8"?>
<p:tagLst xmlns:p="http://schemas.openxmlformats.org/presentationml/2006/main">
  <p:tag name="SHADOWSIZE" val="100"/>
</p:tagLst>
</file>

<file path=ppt/tags/tag185.xml><?xml version="1.0" encoding="utf-8"?>
<p:tagLst xmlns:p="http://schemas.openxmlformats.org/presentationml/2006/main">
  <p:tag name="SHADOWSIZE" val="100"/>
</p:tagLst>
</file>

<file path=ppt/tags/tag186.xml><?xml version="1.0" encoding="utf-8"?>
<p:tagLst xmlns:p="http://schemas.openxmlformats.org/presentationml/2006/main">
  <p:tag name="SHADOWSIZE" val="100"/>
</p:tagLst>
</file>

<file path=ppt/tags/tag187.xml><?xml version="1.0" encoding="utf-8"?>
<p:tagLst xmlns:p="http://schemas.openxmlformats.org/presentationml/2006/main">
  <p:tag name="SHADOWSIZE" val="100"/>
</p:tagLst>
</file>

<file path=ppt/tags/tag188.xml><?xml version="1.0" encoding="utf-8"?>
<p:tagLst xmlns:p="http://schemas.openxmlformats.org/presentationml/2006/main">
  <p:tag name="SHADOWSIZE" val="100"/>
</p:tagLst>
</file>

<file path=ppt/tags/tag189.xml><?xml version="1.0" encoding="utf-8"?>
<p:tagLst xmlns:p="http://schemas.openxmlformats.org/presentationml/2006/main">
  <p:tag name="SHADOWSIZE" val="100"/>
</p:tagLst>
</file>

<file path=ppt/tags/tag19.xml><?xml version="1.0" encoding="utf-8"?>
<p:tagLst xmlns:p="http://schemas.openxmlformats.org/presentationml/2006/main">
  <p:tag name="ADJUSTMENTS" val="9.331733"/>
</p:tagLst>
</file>

<file path=ppt/tags/tag190.xml><?xml version="1.0" encoding="utf-8"?>
<p:tagLst xmlns:p="http://schemas.openxmlformats.org/presentationml/2006/main">
  <p:tag name="SHADOWSIZE" val="100"/>
</p:tagLst>
</file>

<file path=ppt/tags/tag191.xml><?xml version="1.0" encoding="utf-8"?>
<p:tagLst xmlns:p="http://schemas.openxmlformats.org/presentationml/2006/main">
  <p:tag name="TEXTSHADOWSIZE" val="100"/>
</p:tagLst>
</file>

<file path=ppt/tags/tag192.xml><?xml version="1.0" encoding="utf-8"?>
<p:tagLst xmlns:p="http://schemas.openxmlformats.org/presentationml/2006/main">
  <p:tag name="ADJUSTMENTS" val="9.4852"/>
</p:tagLst>
</file>

<file path=ppt/tags/tag193.xml><?xml version="1.0" encoding="utf-8"?>
<p:tagLst xmlns:p="http://schemas.openxmlformats.org/presentationml/2006/main">
  <p:tag name="ADJUSTMENTS" val="9.4852"/>
</p:tagLst>
</file>

<file path=ppt/tags/tag194.xml><?xml version="1.0" encoding="utf-8"?>
<p:tagLst xmlns:p="http://schemas.openxmlformats.org/presentationml/2006/main">
  <p:tag name="ADJUSTMENTS" val="9.4852"/>
</p:tagLst>
</file>

<file path=ppt/tags/tag195.xml><?xml version="1.0" encoding="utf-8"?>
<p:tagLst xmlns:p="http://schemas.openxmlformats.org/presentationml/2006/main">
  <p:tag name="ADJUSTMENTS" val="9.331733"/>
</p:tagLst>
</file>

<file path=ppt/tags/tag196.xml><?xml version="1.0" encoding="utf-8"?>
<p:tagLst xmlns:p="http://schemas.openxmlformats.org/presentationml/2006/main">
  <p:tag name="ADJUSTMENTS" val="9.331733"/>
</p:tagLst>
</file>

<file path=ppt/tags/tag197.xml><?xml version="1.0" encoding="utf-8"?>
<p:tagLst xmlns:p="http://schemas.openxmlformats.org/presentationml/2006/main">
  <p:tag name="ADJUSTMENTS" val="9.331733"/>
</p:tagLst>
</file>

<file path=ppt/tags/tag198.xml><?xml version="1.0" encoding="utf-8"?>
<p:tagLst xmlns:p="http://schemas.openxmlformats.org/presentationml/2006/main">
  <p:tag name="ADJUSTMENTS" val="9.331733"/>
</p:tagLst>
</file>

<file path=ppt/tags/tag199.xml><?xml version="1.0" encoding="utf-8"?>
<p:tagLst xmlns:p="http://schemas.openxmlformats.org/presentationml/2006/main">
  <p:tag name="ADJUSTMENTS" val="9.331733"/>
</p:tagLst>
</file>

<file path=ppt/tags/tag2.xml><?xml version="1.0" encoding="utf-8"?>
<p:tagLst xmlns:p="http://schemas.openxmlformats.org/presentationml/2006/main">
  <p:tag name="TEXTSHADOWSIZE" val="100"/>
</p:tagLst>
</file>

<file path=ppt/tags/tag20.xml><?xml version="1.0" encoding="utf-8"?>
<p:tagLst xmlns:p="http://schemas.openxmlformats.org/presentationml/2006/main">
  <p:tag name="ADJUSTMENTS" val="9.331733"/>
</p:tagLst>
</file>

<file path=ppt/tags/tag200.xml><?xml version="1.0" encoding="utf-8"?>
<p:tagLst xmlns:p="http://schemas.openxmlformats.org/presentationml/2006/main">
  <p:tag name="ADJUSTMENTS" val="9.331733"/>
</p:tagLst>
</file>

<file path=ppt/tags/tag201.xml><?xml version="1.0" encoding="utf-8"?>
<p:tagLst xmlns:p="http://schemas.openxmlformats.org/presentationml/2006/main">
  <p:tag name="ADJUSTMENTS" val="9.331733"/>
</p:tagLst>
</file>

<file path=ppt/tags/tag202.xml><?xml version="1.0" encoding="utf-8"?>
<p:tagLst xmlns:p="http://schemas.openxmlformats.org/presentationml/2006/main">
  <p:tag name="ADJUSTMENTS" val="9.331733"/>
</p:tagLst>
</file>

<file path=ppt/tags/tag203.xml><?xml version="1.0" encoding="utf-8"?>
<p:tagLst xmlns:p="http://schemas.openxmlformats.org/presentationml/2006/main">
  <p:tag name="ADJUSTMENTS" val="9.331733"/>
</p:tagLst>
</file>

<file path=ppt/tags/tag204.xml><?xml version="1.0" encoding="utf-8"?>
<p:tagLst xmlns:p="http://schemas.openxmlformats.org/presentationml/2006/main">
  <p:tag name="ADJUSTMENTS" val="9.331733"/>
</p:tagLst>
</file>

<file path=ppt/tags/tag205.xml><?xml version="1.0" encoding="utf-8"?>
<p:tagLst xmlns:p="http://schemas.openxmlformats.org/presentationml/2006/main">
  <p:tag name="ADJUSTMENTS" val="9.331733"/>
</p:tagLst>
</file>

<file path=ppt/tags/tag206.xml><?xml version="1.0" encoding="utf-8"?>
<p:tagLst xmlns:p="http://schemas.openxmlformats.org/presentationml/2006/main">
  <p:tag name="ADJUSTMENTS" val="9.331733"/>
</p:tagLst>
</file>

<file path=ppt/tags/tag207.xml><?xml version="1.0" encoding="utf-8"?>
<p:tagLst xmlns:p="http://schemas.openxmlformats.org/presentationml/2006/main">
  <p:tag name="ADJUSTMENTS" val="9.331733"/>
</p:tagLst>
</file>

<file path=ppt/tags/tag208.xml><?xml version="1.0" encoding="utf-8"?>
<p:tagLst xmlns:p="http://schemas.openxmlformats.org/presentationml/2006/main">
  <p:tag name="ADJUSTMENTS" val="9.331733"/>
</p:tagLst>
</file>

<file path=ppt/tags/tag209.xml><?xml version="1.0" encoding="utf-8"?>
<p:tagLst xmlns:p="http://schemas.openxmlformats.org/presentationml/2006/main">
  <p:tag name="ADJUSTMENTS" val="9.331733"/>
</p:tagLst>
</file>

<file path=ppt/tags/tag21.xml><?xml version="1.0" encoding="utf-8"?>
<p:tagLst xmlns:p="http://schemas.openxmlformats.org/presentationml/2006/main">
  <p:tag name="ADJUSTMENTS" val="9.331733"/>
</p:tagLst>
</file>

<file path=ppt/tags/tag210.xml><?xml version="1.0" encoding="utf-8"?>
<p:tagLst xmlns:p="http://schemas.openxmlformats.org/presentationml/2006/main">
  <p:tag name="ADJUSTMENTS" val="9.331733"/>
</p:tagLst>
</file>

<file path=ppt/tags/tag211.xml><?xml version="1.0" encoding="utf-8"?>
<p:tagLst xmlns:p="http://schemas.openxmlformats.org/presentationml/2006/main">
  <p:tag name="ADJUSTMENTS" val="9.331733"/>
</p:tagLst>
</file>

<file path=ppt/tags/tag212.xml><?xml version="1.0" encoding="utf-8"?>
<p:tagLst xmlns:p="http://schemas.openxmlformats.org/presentationml/2006/main">
  <p:tag name="ADJUSTMENTS" val="9.331733"/>
</p:tagLst>
</file>

<file path=ppt/tags/tag213.xml><?xml version="1.0" encoding="utf-8"?>
<p:tagLst xmlns:p="http://schemas.openxmlformats.org/presentationml/2006/main">
  <p:tag name="ADJUSTMENTS" val="9.331733"/>
</p:tagLst>
</file>

<file path=ppt/tags/tag214.xml><?xml version="1.0" encoding="utf-8"?>
<p:tagLst xmlns:p="http://schemas.openxmlformats.org/presentationml/2006/main">
  <p:tag name="ADJUSTMENTS" val="9.331733"/>
</p:tagLst>
</file>

<file path=ppt/tags/tag215.xml><?xml version="1.0" encoding="utf-8"?>
<p:tagLst xmlns:p="http://schemas.openxmlformats.org/presentationml/2006/main">
  <p:tag name="ADJUSTMENTS" val="9.331733"/>
</p:tagLst>
</file>

<file path=ppt/tags/tag216.xml><?xml version="1.0" encoding="utf-8"?>
<p:tagLst xmlns:p="http://schemas.openxmlformats.org/presentationml/2006/main">
  <p:tag name="ADJUSTMENTS" val="9.331733"/>
</p:tagLst>
</file>

<file path=ppt/tags/tag217.xml><?xml version="1.0" encoding="utf-8"?>
<p:tagLst xmlns:p="http://schemas.openxmlformats.org/presentationml/2006/main">
  <p:tag name="ADJUSTMENTS" val="9.331733"/>
</p:tagLst>
</file>

<file path=ppt/tags/tag218.xml><?xml version="1.0" encoding="utf-8"?>
<p:tagLst xmlns:p="http://schemas.openxmlformats.org/presentationml/2006/main">
  <p:tag name="ADJUSTMENTS" val="9.331733"/>
</p:tagLst>
</file>

<file path=ppt/tags/tag219.xml><?xml version="1.0" encoding="utf-8"?>
<p:tagLst xmlns:p="http://schemas.openxmlformats.org/presentationml/2006/main">
  <p:tag name="SHADOWSIZE" val="100"/>
</p:tagLst>
</file>

<file path=ppt/tags/tag22.xml><?xml version="1.0" encoding="utf-8"?>
<p:tagLst xmlns:p="http://schemas.openxmlformats.org/presentationml/2006/main">
  <p:tag name="ADJUSTMENTS" val="9.331733"/>
</p:tagLst>
</file>

<file path=ppt/tags/tag220.xml><?xml version="1.0" encoding="utf-8"?>
<p:tagLst xmlns:p="http://schemas.openxmlformats.org/presentationml/2006/main">
  <p:tag name="SHADOWSIZE" val="100"/>
</p:tagLst>
</file>

<file path=ppt/tags/tag221.xml><?xml version="1.0" encoding="utf-8"?>
<p:tagLst xmlns:p="http://schemas.openxmlformats.org/presentationml/2006/main">
  <p:tag name="SHADOWSIZE" val="100"/>
</p:tagLst>
</file>

<file path=ppt/tags/tag222.xml><?xml version="1.0" encoding="utf-8"?>
<p:tagLst xmlns:p="http://schemas.openxmlformats.org/presentationml/2006/main">
  <p:tag name="SHADOWSIZE" val="100"/>
</p:tagLst>
</file>

<file path=ppt/tags/tag223.xml><?xml version="1.0" encoding="utf-8"?>
<p:tagLst xmlns:p="http://schemas.openxmlformats.org/presentationml/2006/main">
  <p:tag name="SHADOWSIZE" val="108"/>
  <p:tag name="TEXTSHADOWSIZE" val="100"/>
</p:tagLst>
</file>

<file path=ppt/tags/tag224.xml><?xml version="1.0" encoding="utf-8"?>
<p:tagLst xmlns:p="http://schemas.openxmlformats.org/presentationml/2006/main">
  <p:tag name="SHADOWSIZE" val="108"/>
  <p:tag name="TEXTSHADOWSIZE" val="100"/>
</p:tagLst>
</file>

<file path=ppt/tags/tag225.xml><?xml version="1.0" encoding="utf-8"?>
<p:tagLst xmlns:p="http://schemas.openxmlformats.org/presentationml/2006/main">
  <p:tag name="SHADOWSIZE" val="108"/>
  <p:tag name="TEXTSHADOWSIZE" val="100"/>
</p:tagLst>
</file>

<file path=ppt/tags/tag226.xml><?xml version="1.0" encoding="utf-8"?>
<p:tagLst xmlns:p="http://schemas.openxmlformats.org/presentationml/2006/main">
  <p:tag name="SHADOWSIZE" val="108"/>
  <p:tag name="TEXTSHADOWSIZE" val="100"/>
</p:tagLst>
</file>

<file path=ppt/tags/tag227.xml><?xml version="1.0" encoding="utf-8"?>
<p:tagLst xmlns:p="http://schemas.openxmlformats.org/presentationml/2006/main">
  <p:tag name="SHADOWSIZE" val="108"/>
  <p:tag name="TEXTSHADOWSIZE" val="100"/>
</p:tagLst>
</file>

<file path=ppt/tags/tag228.xml><?xml version="1.0" encoding="utf-8"?>
<p:tagLst xmlns:p="http://schemas.openxmlformats.org/presentationml/2006/main">
  <p:tag name="ADJUSTMENTS" val="9.331733"/>
</p:tagLst>
</file>

<file path=ppt/tags/tag229.xml><?xml version="1.0" encoding="utf-8"?>
<p:tagLst xmlns:p="http://schemas.openxmlformats.org/presentationml/2006/main">
  <p:tag name="ADJUSTMENTS" val="9.331733"/>
</p:tagLst>
</file>

<file path=ppt/tags/tag23.xml><?xml version="1.0" encoding="utf-8"?>
<p:tagLst xmlns:p="http://schemas.openxmlformats.org/presentationml/2006/main">
  <p:tag name="TEXTSHADOWSIZE" val="100"/>
</p:tagLst>
</file>

<file path=ppt/tags/tag230.xml><?xml version="1.0" encoding="utf-8"?>
<p:tagLst xmlns:p="http://schemas.openxmlformats.org/presentationml/2006/main">
  <p:tag name="ADJUSTMENTS" val="9.331733"/>
</p:tagLst>
</file>

<file path=ppt/tags/tag231.xml><?xml version="1.0" encoding="utf-8"?>
<p:tagLst xmlns:p="http://schemas.openxmlformats.org/presentationml/2006/main">
  <p:tag name="ADJUSTMENTS" val="9.331733"/>
</p:tagLst>
</file>

<file path=ppt/tags/tag232.xml><?xml version="1.0" encoding="utf-8"?>
<p:tagLst xmlns:p="http://schemas.openxmlformats.org/presentationml/2006/main">
  <p:tag name="ADJUSTMENTS" val="9.331733"/>
</p:tagLst>
</file>

<file path=ppt/tags/tag233.xml><?xml version="1.0" encoding="utf-8"?>
<p:tagLst xmlns:p="http://schemas.openxmlformats.org/presentationml/2006/main">
  <p:tag name="ADJUSTMENTS" val="9.331733"/>
</p:tagLst>
</file>

<file path=ppt/tags/tag234.xml><?xml version="1.0" encoding="utf-8"?>
<p:tagLst xmlns:p="http://schemas.openxmlformats.org/presentationml/2006/main">
  <p:tag name="ADJUSTMENTS" val="9.331733"/>
</p:tagLst>
</file>

<file path=ppt/tags/tag235.xml><?xml version="1.0" encoding="utf-8"?>
<p:tagLst xmlns:p="http://schemas.openxmlformats.org/presentationml/2006/main">
  <p:tag name="ADJUSTMENTS" val="9.331733"/>
</p:tagLst>
</file>

<file path=ppt/tags/tag236.xml><?xml version="1.0" encoding="utf-8"?>
<p:tagLst xmlns:p="http://schemas.openxmlformats.org/presentationml/2006/main">
  <p:tag name="ADJUSTMENTS" val="9.331733"/>
</p:tagLst>
</file>

<file path=ppt/tags/tag237.xml><?xml version="1.0" encoding="utf-8"?>
<p:tagLst xmlns:p="http://schemas.openxmlformats.org/presentationml/2006/main">
  <p:tag name="TEXTSHADOWSIZE" val="100"/>
</p:tagLst>
</file>

<file path=ppt/tags/tag238.xml><?xml version="1.0" encoding="utf-8"?>
<p:tagLst xmlns:p="http://schemas.openxmlformats.org/presentationml/2006/main">
  <p:tag name="TEXTSHADOWSIZE" val="100"/>
</p:tagLst>
</file>

<file path=ppt/tags/tag239.xml><?xml version="1.0" encoding="utf-8"?>
<p:tagLst xmlns:p="http://schemas.openxmlformats.org/presentationml/2006/main">
  <p:tag name="ADJUSTMENTS" val="9.331733"/>
</p:tagLst>
</file>

<file path=ppt/tags/tag24.xml><?xml version="1.0" encoding="utf-8"?>
<p:tagLst xmlns:p="http://schemas.openxmlformats.org/presentationml/2006/main">
  <p:tag name="SHADOWSIZE" val="100"/>
</p:tagLst>
</file>

<file path=ppt/tags/tag240.xml><?xml version="1.0" encoding="utf-8"?>
<p:tagLst xmlns:p="http://schemas.openxmlformats.org/presentationml/2006/main">
  <p:tag name="ADJUSTMENTS" val="9.331733"/>
</p:tagLst>
</file>

<file path=ppt/tags/tag241.xml><?xml version="1.0" encoding="utf-8"?>
<p:tagLst xmlns:p="http://schemas.openxmlformats.org/presentationml/2006/main">
  <p:tag name="ADJUSTMENTS" val="9.331733"/>
</p:tagLst>
</file>

<file path=ppt/tags/tag242.xml><?xml version="1.0" encoding="utf-8"?>
<p:tagLst xmlns:p="http://schemas.openxmlformats.org/presentationml/2006/main">
  <p:tag name="ADJUSTMENTS" val="9.331733"/>
</p:tagLst>
</file>

<file path=ppt/tags/tag243.xml><?xml version="1.0" encoding="utf-8"?>
<p:tagLst xmlns:p="http://schemas.openxmlformats.org/presentationml/2006/main">
  <p:tag name="ADJUSTMENTS" val="9.331733"/>
</p:tagLst>
</file>

<file path=ppt/tags/tag244.xml><?xml version="1.0" encoding="utf-8"?>
<p:tagLst xmlns:p="http://schemas.openxmlformats.org/presentationml/2006/main">
  <p:tag name="ADJUSTMENTS" val="9.331733"/>
</p:tagLst>
</file>

<file path=ppt/tags/tag245.xml><?xml version="1.0" encoding="utf-8"?>
<p:tagLst xmlns:p="http://schemas.openxmlformats.org/presentationml/2006/main">
  <p:tag name="ADJUSTMENTS" val="9.331733"/>
</p:tagLst>
</file>

<file path=ppt/tags/tag246.xml><?xml version="1.0" encoding="utf-8"?>
<p:tagLst xmlns:p="http://schemas.openxmlformats.org/presentationml/2006/main">
  <p:tag name="ADJUSTMENTS" val="9.331733"/>
</p:tagLst>
</file>

<file path=ppt/tags/tag247.xml><?xml version="1.0" encoding="utf-8"?>
<p:tagLst xmlns:p="http://schemas.openxmlformats.org/presentationml/2006/main">
  <p:tag name="ADJUSTMENTS" val="9.331733"/>
</p:tagLst>
</file>

<file path=ppt/tags/tag248.xml><?xml version="1.0" encoding="utf-8"?>
<p:tagLst xmlns:p="http://schemas.openxmlformats.org/presentationml/2006/main">
  <p:tag name="ADJUSTMENTS" val="9.331733"/>
</p:tagLst>
</file>

<file path=ppt/tags/tag249.xml><?xml version="1.0" encoding="utf-8"?>
<p:tagLst xmlns:p="http://schemas.openxmlformats.org/presentationml/2006/main">
  <p:tag name="ADJUSTMENTS" val="9.331733"/>
</p:tagLst>
</file>

<file path=ppt/tags/tag25.xml><?xml version="1.0" encoding="utf-8"?>
<p:tagLst xmlns:p="http://schemas.openxmlformats.org/presentationml/2006/main">
  <p:tag name="SHADOWSIZE" val="100"/>
</p:tagLst>
</file>

<file path=ppt/tags/tag250.xml><?xml version="1.0" encoding="utf-8"?>
<p:tagLst xmlns:p="http://schemas.openxmlformats.org/presentationml/2006/main">
  <p:tag name="ADJUSTMENTS" val="9.331733"/>
</p:tagLst>
</file>

<file path=ppt/tags/tag251.xml><?xml version="1.0" encoding="utf-8"?>
<p:tagLst xmlns:p="http://schemas.openxmlformats.org/presentationml/2006/main">
  <p:tag name="ADJUSTMENTS" val="9.331733"/>
</p:tagLst>
</file>

<file path=ppt/tags/tag252.xml><?xml version="1.0" encoding="utf-8"?>
<p:tagLst xmlns:p="http://schemas.openxmlformats.org/presentationml/2006/main">
  <p:tag name="ADJUSTMENTS" val="9.331733"/>
</p:tagLst>
</file>

<file path=ppt/tags/tag253.xml><?xml version="1.0" encoding="utf-8"?>
<p:tagLst xmlns:p="http://schemas.openxmlformats.org/presentationml/2006/main">
  <p:tag name="SHADOWSIZE" val="100"/>
</p:tagLst>
</file>

<file path=ppt/tags/tag254.xml><?xml version="1.0" encoding="utf-8"?>
<p:tagLst xmlns:p="http://schemas.openxmlformats.org/presentationml/2006/main">
  <p:tag name="SHADOWSIZE" val="100"/>
</p:tagLst>
</file>

<file path=ppt/tags/tag255.xml><?xml version="1.0" encoding="utf-8"?>
<p:tagLst xmlns:p="http://schemas.openxmlformats.org/presentationml/2006/main">
  <p:tag name="SHADOWSIZE" val="100"/>
</p:tagLst>
</file>

<file path=ppt/tags/tag256.xml><?xml version="1.0" encoding="utf-8"?>
<p:tagLst xmlns:p="http://schemas.openxmlformats.org/presentationml/2006/main">
  <p:tag name="SHADOWSIZE" val="100"/>
</p:tagLst>
</file>

<file path=ppt/tags/tag257.xml><?xml version="1.0" encoding="utf-8"?>
<p:tagLst xmlns:p="http://schemas.openxmlformats.org/presentationml/2006/main">
  <p:tag name="SHADOWSIZE" val="100"/>
</p:tagLst>
</file>

<file path=ppt/tags/tag258.xml><?xml version="1.0" encoding="utf-8"?>
<p:tagLst xmlns:p="http://schemas.openxmlformats.org/presentationml/2006/main">
  <p:tag name="SHADOWSIZE" val="100"/>
</p:tagLst>
</file>

<file path=ppt/tags/tag259.xml><?xml version="1.0" encoding="utf-8"?>
<p:tagLst xmlns:p="http://schemas.openxmlformats.org/presentationml/2006/main">
  <p:tag name="SHADOWSIZE" val="100"/>
</p:tagLst>
</file>

<file path=ppt/tags/tag26.xml><?xml version="1.0" encoding="utf-8"?>
<p:tagLst xmlns:p="http://schemas.openxmlformats.org/presentationml/2006/main">
  <p:tag name="SHADOWSIZE" val="100"/>
</p:tagLst>
</file>

<file path=ppt/tags/tag260.xml><?xml version="1.0" encoding="utf-8"?>
<p:tagLst xmlns:p="http://schemas.openxmlformats.org/presentationml/2006/main">
  <p:tag name="SHADOWSIZE" val="100"/>
</p:tagLst>
</file>

<file path=ppt/tags/tag261.xml><?xml version="1.0" encoding="utf-8"?>
<p:tagLst xmlns:p="http://schemas.openxmlformats.org/presentationml/2006/main">
  <p:tag name="SHADOWSIZE" val="100"/>
</p:tagLst>
</file>

<file path=ppt/tags/tag262.xml><?xml version="1.0" encoding="utf-8"?>
<p:tagLst xmlns:p="http://schemas.openxmlformats.org/presentationml/2006/main">
  <p:tag name="SHADOWSIZE" val="100"/>
</p:tagLst>
</file>

<file path=ppt/tags/tag263.xml><?xml version="1.0" encoding="utf-8"?>
<p:tagLst xmlns:p="http://schemas.openxmlformats.org/presentationml/2006/main">
  <p:tag name="SHADOWSIZE" val="100"/>
</p:tagLst>
</file>

<file path=ppt/tags/tag264.xml><?xml version="1.0" encoding="utf-8"?>
<p:tagLst xmlns:p="http://schemas.openxmlformats.org/presentationml/2006/main">
  <p:tag name="SHADOWSIZE" val="100"/>
</p:tagLst>
</file>

<file path=ppt/tags/tag265.xml><?xml version="1.0" encoding="utf-8"?>
<p:tagLst xmlns:p="http://schemas.openxmlformats.org/presentationml/2006/main">
  <p:tag name="SHADOWSIZE" val="100"/>
</p:tagLst>
</file>

<file path=ppt/tags/tag266.xml><?xml version="1.0" encoding="utf-8"?>
<p:tagLst xmlns:p="http://schemas.openxmlformats.org/presentationml/2006/main">
  <p:tag name="SHADOWSIZE" val="100"/>
</p:tagLst>
</file>

<file path=ppt/tags/tag267.xml><?xml version="1.0" encoding="utf-8"?>
<p:tagLst xmlns:p="http://schemas.openxmlformats.org/presentationml/2006/main">
  <p:tag name="SHADOWSIZE" val="100"/>
</p:tagLst>
</file>

<file path=ppt/tags/tag268.xml><?xml version="1.0" encoding="utf-8"?>
<p:tagLst xmlns:p="http://schemas.openxmlformats.org/presentationml/2006/main">
  <p:tag name="SHADOWSIZE" val="100"/>
</p:tagLst>
</file>

<file path=ppt/tags/tag269.xml><?xml version="1.0" encoding="utf-8"?>
<p:tagLst xmlns:p="http://schemas.openxmlformats.org/presentationml/2006/main">
  <p:tag name="SHADOWSIZE" val="100"/>
</p:tagLst>
</file>

<file path=ppt/tags/tag27.xml><?xml version="1.0" encoding="utf-8"?>
<p:tagLst xmlns:p="http://schemas.openxmlformats.org/presentationml/2006/main">
  <p:tag name="SHADOWSIZE" val="100"/>
</p:tagLst>
</file>

<file path=ppt/tags/tag270.xml><?xml version="1.0" encoding="utf-8"?>
<p:tagLst xmlns:p="http://schemas.openxmlformats.org/presentationml/2006/main">
  <p:tag name="SHADOWSIZE" val="100"/>
</p:tagLst>
</file>

<file path=ppt/tags/tag271.xml><?xml version="1.0" encoding="utf-8"?>
<p:tagLst xmlns:p="http://schemas.openxmlformats.org/presentationml/2006/main">
  <p:tag name="SHADOWSIZE" val="100"/>
</p:tagLst>
</file>

<file path=ppt/tags/tag272.xml><?xml version="1.0" encoding="utf-8"?>
<p:tagLst xmlns:p="http://schemas.openxmlformats.org/presentationml/2006/main">
  <p:tag name="SHADOWSIZE" val="100"/>
</p:tagLst>
</file>

<file path=ppt/tags/tag273.xml><?xml version="1.0" encoding="utf-8"?>
<p:tagLst xmlns:p="http://schemas.openxmlformats.org/presentationml/2006/main">
  <p:tag name="SHADOWSIZE" val="100"/>
</p:tagLst>
</file>

<file path=ppt/tags/tag274.xml><?xml version="1.0" encoding="utf-8"?>
<p:tagLst xmlns:p="http://schemas.openxmlformats.org/presentationml/2006/main">
  <p:tag name="SHADOWSIZE" val="100"/>
</p:tagLst>
</file>

<file path=ppt/tags/tag275.xml><?xml version="1.0" encoding="utf-8"?>
<p:tagLst xmlns:p="http://schemas.openxmlformats.org/presentationml/2006/main">
  <p:tag name="SHADOWSIZE" val="100"/>
</p:tagLst>
</file>

<file path=ppt/tags/tag276.xml><?xml version="1.0" encoding="utf-8"?>
<p:tagLst xmlns:p="http://schemas.openxmlformats.org/presentationml/2006/main">
  <p:tag name="SHADOWSIZE" val="100"/>
</p:tagLst>
</file>

<file path=ppt/tags/tag277.xml><?xml version="1.0" encoding="utf-8"?>
<p:tagLst xmlns:p="http://schemas.openxmlformats.org/presentationml/2006/main">
  <p:tag name="SHADOWSIZE" val="100"/>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SHADOWSIZE" val="100"/>
</p:tagLst>
</file>

<file path=ppt/tags/tag280.xml><?xml version="1.0" encoding="utf-8"?>
<p:tagLst xmlns:p="http://schemas.openxmlformats.org/presentationml/2006/main">
  <p:tag name="SHADOWSIZE" val="100"/>
</p:tagLst>
</file>

<file path=ppt/tags/tag281.xml><?xml version="1.0" encoding="utf-8"?>
<p:tagLst xmlns:p="http://schemas.openxmlformats.org/presentationml/2006/main">
  <p:tag name="SHADOWSIZE" val="100"/>
</p:tagLst>
</file>

<file path=ppt/tags/tag282.xml><?xml version="1.0" encoding="utf-8"?>
<p:tagLst xmlns:p="http://schemas.openxmlformats.org/presentationml/2006/main">
  <p:tag name="SHADOWSIZE" val="100"/>
</p:tagLst>
</file>

<file path=ppt/tags/tag283.xml><?xml version="1.0" encoding="utf-8"?>
<p:tagLst xmlns:p="http://schemas.openxmlformats.org/presentationml/2006/main">
  <p:tag name="SHADOWSIZE" val="100"/>
</p:tagLst>
</file>

<file path=ppt/tags/tag284.xml><?xml version="1.0" encoding="utf-8"?>
<p:tagLst xmlns:p="http://schemas.openxmlformats.org/presentationml/2006/main">
  <p:tag name="SHADOWSIZE" val="100"/>
</p:tagLst>
</file>

<file path=ppt/tags/tag285.xml><?xml version="1.0" encoding="utf-8"?>
<p:tagLst xmlns:p="http://schemas.openxmlformats.org/presentationml/2006/main">
  <p:tag name="SHADOWSIZE" val="100"/>
</p:tagLst>
</file>

<file path=ppt/tags/tag286.xml><?xml version="1.0" encoding="utf-8"?>
<p:tagLst xmlns:p="http://schemas.openxmlformats.org/presentationml/2006/main">
  <p:tag name="SHADOWSIZE" val="100"/>
</p:tagLst>
</file>

<file path=ppt/tags/tag287.xml><?xml version="1.0" encoding="utf-8"?>
<p:tagLst xmlns:p="http://schemas.openxmlformats.org/presentationml/2006/main">
  <p:tag name="SHADOWSIZE" val="100"/>
</p:tagLst>
</file>

<file path=ppt/tags/tag288.xml><?xml version="1.0" encoding="utf-8"?>
<p:tagLst xmlns:p="http://schemas.openxmlformats.org/presentationml/2006/main">
  <p:tag name="SHADOWSIZE" val="100"/>
</p:tagLst>
</file>

<file path=ppt/tags/tag289.xml><?xml version="1.0" encoding="utf-8"?>
<p:tagLst xmlns:p="http://schemas.openxmlformats.org/presentationml/2006/main">
  <p:tag name="SHADOWSIZE" val="100"/>
</p:tagLst>
</file>

<file path=ppt/tags/tag29.xml><?xml version="1.0" encoding="utf-8"?>
<p:tagLst xmlns:p="http://schemas.openxmlformats.org/presentationml/2006/main">
  <p:tag name="SHADOWSIZE" val="100"/>
</p:tagLst>
</file>

<file path=ppt/tags/tag290.xml><?xml version="1.0" encoding="utf-8"?>
<p:tagLst xmlns:p="http://schemas.openxmlformats.org/presentationml/2006/main">
  <p:tag name="SHADOWSIZE" val="100"/>
</p:tagLst>
</file>

<file path=ppt/tags/tag291.xml><?xml version="1.0" encoding="utf-8"?>
<p:tagLst xmlns:p="http://schemas.openxmlformats.org/presentationml/2006/main">
  <p:tag name="SHADOWSIZE" val="100"/>
</p:tagLst>
</file>

<file path=ppt/tags/tag292.xml><?xml version="1.0" encoding="utf-8"?>
<p:tagLst xmlns:p="http://schemas.openxmlformats.org/presentationml/2006/main">
  <p:tag name="ADJUSTMENTS" val="9.331733"/>
</p:tagLst>
</file>

<file path=ppt/tags/tag293.xml><?xml version="1.0" encoding="utf-8"?>
<p:tagLst xmlns:p="http://schemas.openxmlformats.org/presentationml/2006/main">
  <p:tag name="ADJUSTMENTS" val="9.331733"/>
</p:tagLst>
</file>

<file path=ppt/tags/tag294.xml><?xml version="1.0" encoding="utf-8"?>
<p:tagLst xmlns:p="http://schemas.openxmlformats.org/presentationml/2006/main">
  <p:tag name="ADJUSTMENTS" val="9.331733"/>
</p:tagLst>
</file>

<file path=ppt/tags/tag295.xml><?xml version="1.0" encoding="utf-8"?>
<p:tagLst xmlns:p="http://schemas.openxmlformats.org/presentationml/2006/main">
  <p:tag name="ADJUSTMENTS" val="9.331733"/>
</p:tagLst>
</file>

<file path=ppt/tags/tag296.xml><?xml version="1.0" encoding="utf-8"?>
<p:tagLst xmlns:p="http://schemas.openxmlformats.org/presentationml/2006/main">
  <p:tag name="ADJUSTMENTS" val="9.331733"/>
</p:tagLst>
</file>

<file path=ppt/tags/tag297.xml><?xml version="1.0" encoding="utf-8"?>
<p:tagLst xmlns:p="http://schemas.openxmlformats.org/presentationml/2006/main">
  <p:tag name="ADJUSTMENTS" val="9.331733"/>
</p:tagLst>
</file>

<file path=ppt/tags/tag298.xml><?xml version="1.0" encoding="utf-8"?>
<p:tagLst xmlns:p="http://schemas.openxmlformats.org/presentationml/2006/main">
  <p:tag name="ADJUSTMENTS" val="9.331733"/>
</p:tagLst>
</file>

<file path=ppt/tags/tag299.xml><?xml version="1.0" encoding="utf-8"?>
<p:tagLst xmlns:p="http://schemas.openxmlformats.org/presentationml/2006/main">
  <p:tag name="ADJUSTMENTS" val="9.331733"/>
</p:tagLst>
</file>

<file path=ppt/tags/tag3.xml><?xml version="1.0" encoding="utf-8"?>
<p:tagLst xmlns:p="http://schemas.openxmlformats.org/presentationml/2006/main">
  <p:tag name="TEXTSHADOWSIZE" val="100"/>
</p:tagLst>
</file>

<file path=ppt/tags/tag30.xml><?xml version="1.0" encoding="utf-8"?>
<p:tagLst xmlns:p="http://schemas.openxmlformats.org/presentationml/2006/main">
  <p:tag name="ADJUSTMENTS" val="3.162912"/>
</p:tagLst>
</file>

<file path=ppt/tags/tag300.xml><?xml version="1.0" encoding="utf-8"?>
<p:tagLst xmlns:p="http://schemas.openxmlformats.org/presentationml/2006/main">
  <p:tag name="ADJUSTMENTS" val="9.331733"/>
</p:tagLst>
</file>

<file path=ppt/tags/tag301.xml><?xml version="1.0" encoding="utf-8"?>
<p:tagLst xmlns:p="http://schemas.openxmlformats.org/presentationml/2006/main">
  <p:tag name="ADJUSTMENTS" val="9.331733"/>
</p:tagLst>
</file>

<file path=ppt/tags/tag302.xml><?xml version="1.0" encoding="utf-8"?>
<p:tagLst xmlns:p="http://schemas.openxmlformats.org/presentationml/2006/main">
  <p:tag name="ADJUSTMENTS" val="9.331733"/>
</p:tagLst>
</file>

<file path=ppt/tags/tag303.xml><?xml version="1.0" encoding="utf-8"?>
<p:tagLst xmlns:p="http://schemas.openxmlformats.org/presentationml/2006/main">
  <p:tag name="ADJUSTMENTS" val="9.331733"/>
</p:tagLst>
</file>

<file path=ppt/tags/tag304.xml><?xml version="1.0" encoding="utf-8"?>
<p:tagLst xmlns:p="http://schemas.openxmlformats.org/presentationml/2006/main">
  <p:tag name="ADJUSTMENTS" val="9.331733"/>
</p:tagLst>
</file>

<file path=ppt/tags/tag305.xml><?xml version="1.0" encoding="utf-8"?>
<p:tagLst xmlns:p="http://schemas.openxmlformats.org/presentationml/2006/main">
  <p:tag name="ADJUSTMENTS" val="9.331733"/>
</p:tagLst>
</file>

<file path=ppt/tags/tag306.xml><?xml version="1.0" encoding="utf-8"?>
<p:tagLst xmlns:p="http://schemas.openxmlformats.org/presentationml/2006/main">
  <p:tag name="ADJUSTMENTS" val="9.331733"/>
</p:tagLst>
</file>

<file path=ppt/tags/tag307.xml><?xml version="1.0" encoding="utf-8"?>
<p:tagLst xmlns:p="http://schemas.openxmlformats.org/presentationml/2006/main">
  <p:tag name="ADJUSTMENTS" val="9.331733"/>
</p:tagLst>
</file>

<file path=ppt/tags/tag308.xml><?xml version="1.0" encoding="utf-8"?>
<p:tagLst xmlns:p="http://schemas.openxmlformats.org/presentationml/2006/main">
  <p:tag name="ADJUSTMENTS" val="9.331733"/>
</p:tagLst>
</file>

<file path=ppt/tags/tag309.xml><?xml version="1.0" encoding="utf-8"?>
<p:tagLst xmlns:p="http://schemas.openxmlformats.org/presentationml/2006/main">
  <p:tag name="ADJUSTMENTS" val="9.331733"/>
</p:tagLst>
</file>

<file path=ppt/tags/tag31.xml><?xml version="1.0" encoding="utf-8"?>
<p:tagLst xmlns:p="http://schemas.openxmlformats.org/presentationml/2006/main">
  <p:tag name="ADJUSTMENTS" val="3.162912"/>
</p:tagLst>
</file>

<file path=ppt/tags/tag310.xml><?xml version="1.0" encoding="utf-8"?>
<p:tagLst xmlns:p="http://schemas.openxmlformats.org/presentationml/2006/main">
  <p:tag name="ADJUSTMENTS" val="9.331733"/>
</p:tagLst>
</file>

<file path=ppt/tags/tag311.xml><?xml version="1.0" encoding="utf-8"?>
<p:tagLst xmlns:p="http://schemas.openxmlformats.org/presentationml/2006/main">
  <p:tag name="ADJUSTMENTS" val="9.331733"/>
</p:tagLst>
</file>

<file path=ppt/tags/tag312.xml><?xml version="1.0" encoding="utf-8"?>
<p:tagLst xmlns:p="http://schemas.openxmlformats.org/presentationml/2006/main">
  <p:tag name="SHADOWSIZE" val="100"/>
</p:tagLst>
</file>

<file path=ppt/tags/tag313.xml><?xml version="1.0" encoding="utf-8"?>
<p:tagLst xmlns:p="http://schemas.openxmlformats.org/presentationml/2006/main">
  <p:tag name="ADJUSTMENTS" val="3.162912"/>
</p:tagLst>
</file>

<file path=ppt/tags/tag314.xml><?xml version="1.0" encoding="utf-8"?>
<p:tagLst xmlns:p="http://schemas.openxmlformats.org/presentationml/2006/main">
  <p:tag name="SHADOWSIZE" val="100"/>
</p:tagLst>
</file>

<file path=ppt/tags/tag315.xml><?xml version="1.0" encoding="utf-8"?>
<p:tagLst xmlns:p="http://schemas.openxmlformats.org/presentationml/2006/main">
  <p:tag name="ADJUSTMENTS" val="3.162912"/>
</p:tagLst>
</file>

<file path=ppt/tags/tag316.xml><?xml version="1.0" encoding="utf-8"?>
<p:tagLst xmlns:p="http://schemas.openxmlformats.org/presentationml/2006/main">
  <p:tag name="SHADOWSIZE" val="100"/>
</p:tagLst>
</file>

<file path=ppt/tags/tag317.xml><?xml version="1.0" encoding="utf-8"?>
<p:tagLst xmlns:p="http://schemas.openxmlformats.org/presentationml/2006/main">
  <p:tag name="ADJUSTMENTS" val="3.162912"/>
</p:tagLst>
</file>

<file path=ppt/tags/tag318.xml><?xml version="1.0" encoding="utf-8"?>
<p:tagLst xmlns:p="http://schemas.openxmlformats.org/presentationml/2006/main">
  <p:tag name="SHADOWSIZE" val="100"/>
</p:tagLst>
</file>

<file path=ppt/tags/tag319.xml><?xml version="1.0" encoding="utf-8"?>
<p:tagLst xmlns:p="http://schemas.openxmlformats.org/presentationml/2006/main">
  <p:tag name="ADJUSTMENTS" val="3.162912"/>
</p:tagLst>
</file>

<file path=ppt/tags/tag32.xml><?xml version="1.0" encoding="utf-8"?>
<p:tagLst xmlns:p="http://schemas.openxmlformats.org/presentationml/2006/main">
  <p:tag name="ADJUSTMENTS" val="3.162912"/>
</p:tagLst>
</file>

<file path=ppt/tags/tag320.xml><?xml version="1.0" encoding="utf-8"?>
<p:tagLst xmlns:p="http://schemas.openxmlformats.org/presentationml/2006/main">
  <p:tag name="SHADOWSIZE" val="100"/>
</p:tagLst>
</file>

<file path=ppt/tags/tag321.xml><?xml version="1.0" encoding="utf-8"?>
<p:tagLst xmlns:p="http://schemas.openxmlformats.org/presentationml/2006/main">
  <p:tag name="ADJUSTMENTS" val="3.162912"/>
</p:tagLst>
</file>

<file path=ppt/tags/tag322.xml><?xml version="1.0" encoding="utf-8"?>
<p:tagLst xmlns:p="http://schemas.openxmlformats.org/presentationml/2006/main">
  <p:tag name="SHADOWSIZE" val="100"/>
</p:tagLst>
</file>

<file path=ppt/tags/tag323.xml><?xml version="1.0" encoding="utf-8"?>
<p:tagLst xmlns:p="http://schemas.openxmlformats.org/presentationml/2006/main">
  <p:tag name="ADJUSTMENTS" val="3.162912"/>
</p:tagLst>
</file>

<file path=ppt/tags/tag324.xml><?xml version="1.0" encoding="utf-8"?>
<p:tagLst xmlns:p="http://schemas.openxmlformats.org/presentationml/2006/main">
  <p:tag name="SHADOWSIZE" val="100"/>
</p:tagLst>
</file>

<file path=ppt/tags/tag325.xml><?xml version="1.0" encoding="utf-8"?>
<p:tagLst xmlns:p="http://schemas.openxmlformats.org/presentationml/2006/main">
  <p:tag name="ADJUSTMENTS" val="3.162912"/>
</p:tagLst>
</file>

<file path=ppt/tags/tag326.xml><?xml version="1.0" encoding="utf-8"?>
<p:tagLst xmlns:p="http://schemas.openxmlformats.org/presentationml/2006/main">
  <p:tag name="SHADOWSIZE" val="100"/>
</p:tagLst>
</file>

<file path=ppt/tags/tag327.xml><?xml version="1.0" encoding="utf-8"?>
<p:tagLst xmlns:p="http://schemas.openxmlformats.org/presentationml/2006/main">
  <p:tag name="ADJUSTMENTS" val="3.162912"/>
</p:tagLst>
</file>

<file path=ppt/tags/tag328.xml><?xml version="1.0" encoding="utf-8"?>
<p:tagLst xmlns:p="http://schemas.openxmlformats.org/presentationml/2006/main">
  <p:tag name="SHADOWSIZE" val="100"/>
</p:tagLst>
</file>

<file path=ppt/tags/tag329.xml><?xml version="1.0" encoding="utf-8"?>
<p:tagLst xmlns:p="http://schemas.openxmlformats.org/presentationml/2006/main">
  <p:tag name="ADJUSTMENTS" val="3.162912"/>
</p:tagLst>
</file>

<file path=ppt/tags/tag33.xml><?xml version="1.0" encoding="utf-8"?>
<p:tagLst xmlns:p="http://schemas.openxmlformats.org/presentationml/2006/main">
  <p:tag name="ADJUSTMENTS" val="3.162912"/>
</p:tagLst>
</file>

<file path=ppt/tags/tag330.xml><?xml version="1.0" encoding="utf-8"?>
<p:tagLst xmlns:p="http://schemas.openxmlformats.org/presentationml/2006/main">
  <p:tag name="SHADOWSIZE" val="100"/>
</p:tagLst>
</file>

<file path=ppt/tags/tag331.xml><?xml version="1.0" encoding="utf-8"?>
<p:tagLst xmlns:p="http://schemas.openxmlformats.org/presentationml/2006/main">
  <p:tag name="ADJUSTMENTS" val="3.162912"/>
</p:tagLst>
</file>

<file path=ppt/tags/tag332.xml><?xml version="1.0" encoding="utf-8"?>
<p:tagLst xmlns:p="http://schemas.openxmlformats.org/presentationml/2006/main">
  <p:tag name="SHADOWSIZE" val="100"/>
</p:tagLst>
</file>

<file path=ppt/tags/tag333.xml><?xml version="1.0" encoding="utf-8"?>
<p:tagLst xmlns:p="http://schemas.openxmlformats.org/presentationml/2006/main">
  <p:tag name="ADJUSTMENTS" val="3.162912"/>
</p:tagLst>
</file>

<file path=ppt/tags/tag334.xml><?xml version="1.0" encoding="utf-8"?>
<p:tagLst xmlns:p="http://schemas.openxmlformats.org/presentationml/2006/main">
  <p:tag name="SHADOWSIZE" val="100"/>
</p:tagLst>
</file>

<file path=ppt/tags/tag335.xml><?xml version="1.0" encoding="utf-8"?>
<p:tagLst xmlns:p="http://schemas.openxmlformats.org/presentationml/2006/main">
  <p:tag name="ADJUSTMENTS" val="3.162912"/>
</p:tagLst>
</file>

<file path=ppt/tags/tag336.xml><?xml version="1.0" encoding="utf-8"?>
<p:tagLst xmlns:p="http://schemas.openxmlformats.org/presentationml/2006/main">
  <p:tag name="ADJUSTMENTS" val="34.01449"/>
</p:tagLst>
</file>

<file path=ppt/tags/tag337.xml><?xml version="1.0" encoding="utf-8"?>
<p:tagLst xmlns:p="http://schemas.openxmlformats.org/presentationml/2006/main">
  <p:tag name="SHADOWSIZE" val="108"/>
  <p:tag name="TEXTSHADOWSIZE" val="100"/>
</p:tagLst>
</file>

<file path=ppt/tags/tag338.xml><?xml version="1.0" encoding="utf-8"?>
<p:tagLst xmlns:p="http://schemas.openxmlformats.org/presentationml/2006/main">
  <p:tag name="SHADOWSIZE" val="108"/>
  <p:tag name="TEXTSHADOWSIZE" val="100"/>
</p:tagLst>
</file>

<file path=ppt/tags/tag339.xml><?xml version="1.0" encoding="utf-8"?>
<p:tagLst xmlns:p="http://schemas.openxmlformats.org/presentationml/2006/main">
  <p:tag name="SHADOWSIZE" val="99"/>
  <p:tag name="TEXTSHADOWSIZE" val="100"/>
</p:tagLst>
</file>

<file path=ppt/tags/tag34.xml><?xml version="1.0" encoding="utf-8"?>
<p:tagLst xmlns:p="http://schemas.openxmlformats.org/presentationml/2006/main">
  <p:tag name="ADJUSTMENTS" val="3.162912"/>
</p:tagLst>
</file>

<file path=ppt/tags/tag340.xml><?xml version="1.0" encoding="utf-8"?>
<p:tagLst xmlns:p="http://schemas.openxmlformats.org/presentationml/2006/main">
  <p:tag name="SHADOWSIZE" val="99"/>
  <p:tag name="TEXTSHADOWSIZE" val="100"/>
</p:tagLst>
</file>

<file path=ppt/tags/tag341.xml><?xml version="1.0" encoding="utf-8"?>
<p:tagLst xmlns:p="http://schemas.openxmlformats.org/presentationml/2006/main">
  <p:tag name="SHADOWSIZE" val="99"/>
  <p:tag name="TEXTSHADOWSIZE" val="100"/>
</p:tagLst>
</file>

<file path=ppt/tags/tag342.xml><?xml version="1.0" encoding="utf-8"?>
<p:tagLst xmlns:p="http://schemas.openxmlformats.org/presentationml/2006/main">
  <p:tag name="TEXTSHADOWSIZE" val="100"/>
</p:tagLst>
</file>

<file path=ppt/tags/tag343.xml><?xml version="1.0" encoding="utf-8"?>
<p:tagLst xmlns:p="http://schemas.openxmlformats.org/presentationml/2006/main">
  <p:tag name="TEXTSHADOWSIZE" val="100"/>
</p:tagLst>
</file>

<file path=ppt/tags/tag344.xml><?xml version="1.0" encoding="utf-8"?>
<p:tagLst xmlns:p="http://schemas.openxmlformats.org/presentationml/2006/main">
  <p:tag name="TEXTSHADOWSIZE" val="100"/>
</p:tagLst>
</file>

<file path=ppt/tags/tag345.xml><?xml version="1.0" encoding="utf-8"?>
<p:tagLst xmlns:p="http://schemas.openxmlformats.org/presentationml/2006/main">
  <p:tag name="TEXTSHADOWSIZE" val="100"/>
</p:tagLst>
</file>

<file path=ppt/tags/tag346.xml><?xml version="1.0" encoding="utf-8"?>
<p:tagLst xmlns:p="http://schemas.openxmlformats.org/presentationml/2006/main">
  <p:tag name="SHADOWSIZE" val="99"/>
  <p:tag name="TEXTSHADOWSIZE" val="100"/>
</p:tagLst>
</file>

<file path=ppt/tags/tag347.xml><?xml version="1.0" encoding="utf-8"?>
<p:tagLst xmlns:p="http://schemas.openxmlformats.org/presentationml/2006/main">
  <p:tag name="SHADOWSIZE" val="99"/>
  <p:tag name="TEXTSHADOWSIZE" val="100"/>
</p:tagLst>
</file>

<file path=ppt/tags/tag348.xml><?xml version="1.0" encoding="utf-8"?>
<p:tagLst xmlns:p="http://schemas.openxmlformats.org/presentationml/2006/main">
  <p:tag name="SHADOWSIZE" val="99"/>
  <p:tag name="TEXTSHADOWSIZE" val="100"/>
</p:tagLst>
</file>

<file path=ppt/tags/tag349.xml><?xml version="1.0" encoding="utf-8"?>
<p:tagLst xmlns:p="http://schemas.openxmlformats.org/presentationml/2006/main">
  <p:tag name="SHADOWSIZE" val="99"/>
  <p:tag name="TEXTSHADOWSIZE" val="100"/>
</p:tagLst>
</file>

<file path=ppt/tags/tag35.xml><?xml version="1.0" encoding="utf-8"?>
<p:tagLst xmlns:p="http://schemas.openxmlformats.org/presentationml/2006/main">
  <p:tag name="ADJUSTMENTS" val="3.162912"/>
</p:tagLst>
</file>

<file path=ppt/tags/tag350.xml><?xml version="1.0" encoding="utf-8"?>
<p:tagLst xmlns:p="http://schemas.openxmlformats.org/presentationml/2006/main">
  <p:tag name="SHADOWSIZE" val="108"/>
  <p:tag name="TEXTSHADOWSIZE" val="100"/>
</p:tagLst>
</file>

<file path=ppt/tags/tag351.xml><?xml version="1.0" encoding="utf-8"?>
<p:tagLst xmlns:p="http://schemas.openxmlformats.org/presentationml/2006/main">
  <p:tag name="SHADOWSIZE" val="108"/>
  <p:tag name="TEXTSHADOWSIZE" val="100"/>
</p:tagLst>
</file>

<file path=ppt/tags/tag352.xml><?xml version="1.0" encoding="utf-8"?>
<p:tagLst xmlns:p="http://schemas.openxmlformats.org/presentationml/2006/main">
  <p:tag name="SHADOWSIZE" val="108"/>
  <p:tag name="TEXTSHADOWSIZE" val="100"/>
</p:tagLst>
</file>

<file path=ppt/tags/tag353.xml><?xml version="1.0" encoding="utf-8"?>
<p:tagLst xmlns:p="http://schemas.openxmlformats.org/presentationml/2006/main">
  <p:tag name="SHADOWSIZE" val="108"/>
  <p:tag name="TEXTSHADOWSIZE" val="100"/>
</p:tagLst>
</file>

<file path=ppt/tags/tag354.xml><?xml version="1.0" encoding="utf-8"?>
<p:tagLst xmlns:p="http://schemas.openxmlformats.org/presentationml/2006/main">
  <p:tag name="SHADOWSIZE" val="108"/>
  <p:tag name="TEXTSHADOWSIZE" val="100"/>
</p:tagLst>
</file>

<file path=ppt/tags/tag355.xml><?xml version="1.0" encoding="utf-8"?>
<p:tagLst xmlns:p="http://schemas.openxmlformats.org/presentationml/2006/main">
  <p:tag name="SHADOWSIZE" val="108"/>
  <p:tag name="TEXTSHADOWSIZE" val="100"/>
</p:tagLst>
</file>

<file path=ppt/tags/tag356.xml><?xml version="1.0" encoding="utf-8"?>
<p:tagLst xmlns:p="http://schemas.openxmlformats.org/presentationml/2006/main">
  <p:tag name="SHADOWSIZE" val="108"/>
  <p:tag name="TEXTSHADOWSIZE" val="100"/>
</p:tagLst>
</file>

<file path=ppt/tags/tag357.xml><?xml version="1.0" encoding="utf-8"?>
<p:tagLst xmlns:p="http://schemas.openxmlformats.org/presentationml/2006/main">
  <p:tag name="SHADOWSIZE" val="108"/>
  <p:tag name="TEXTSHADOWSIZE" val="100"/>
</p:tagLst>
</file>

<file path=ppt/tags/tag358.xml><?xml version="1.0" encoding="utf-8"?>
<p:tagLst xmlns:p="http://schemas.openxmlformats.org/presentationml/2006/main">
  <p:tag name="ADJUSTMENTS" val="0"/>
</p:tagLst>
</file>

<file path=ppt/tags/tag359.xml><?xml version="1.0" encoding="utf-8"?>
<p:tagLst xmlns:p="http://schemas.openxmlformats.org/presentationml/2006/main">
  <p:tag name="SHADOWSIZE" val="108"/>
  <p:tag name="TEXTSHADOWSIZE" val="100"/>
</p:tagLst>
</file>

<file path=ppt/tags/tag36.xml><?xml version="1.0" encoding="utf-8"?>
<p:tagLst xmlns:p="http://schemas.openxmlformats.org/presentationml/2006/main">
  <p:tag name="ADJUSTMENTS" val="9.331733"/>
</p:tagLst>
</file>

<file path=ppt/tags/tag360.xml><?xml version="1.0" encoding="utf-8"?>
<p:tagLst xmlns:p="http://schemas.openxmlformats.org/presentationml/2006/main">
  <p:tag name="ADJUSTMENTS" val="0"/>
</p:tagLst>
</file>

<file path=ppt/tags/tag361.xml><?xml version="1.0" encoding="utf-8"?>
<p:tagLst xmlns:p="http://schemas.openxmlformats.org/presentationml/2006/main">
  <p:tag name="SHADOWSIZE" val="108"/>
  <p:tag name="TEXTSHADOWSIZE" val="100"/>
</p:tagLst>
</file>

<file path=ppt/tags/tag37.xml><?xml version="1.0" encoding="utf-8"?>
<p:tagLst xmlns:p="http://schemas.openxmlformats.org/presentationml/2006/main">
  <p:tag name="ADJUSTMENTS" val="9.331733"/>
</p:tagLst>
</file>

<file path=ppt/tags/tag38.xml><?xml version="1.0" encoding="utf-8"?>
<p:tagLst xmlns:p="http://schemas.openxmlformats.org/presentationml/2006/main">
  <p:tag name="ADJUSTMENTS" val="9.331733"/>
</p:tagLst>
</file>

<file path=ppt/tags/tag39.xml><?xml version="1.0" encoding="utf-8"?>
<p:tagLst xmlns:p="http://schemas.openxmlformats.org/presentationml/2006/main">
  <p:tag name="ADJUSTMENTS" val="9.331733"/>
</p:tagLst>
</file>

<file path=ppt/tags/tag4.xml><?xml version="1.0" encoding="utf-8"?>
<p:tagLst xmlns:p="http://schemas.openxmlformats.org/presentationml/2006/main">
  <p:tag name="SHADOWSIZE" val="100"/>
</p:tagLst>
</file>

<file path=ppt/tags/tag40.xml><?xml version="1.0" encoding="utf-8"?>
<p:tagLst xmlns:p="http://schemas.openxmlformats.org/presentationml/2006/main">
  <p:tag name="ADJUSTMENTS" val="9.331733"/>
</p:tagLst>
</file>

<file path=ppt/tags/tag41.xml><?xml version="1.0" encoding="utf-8"?>
<p:tagLst xmlns:p="http://schemas.openxmlformats.org/presentationml/2006/main">
  <p:tag name="ADJUSTMENTS" val="9.331733"/>
</p:tagLst>
</file>

<file path=ppt/tags/tag42.xml><?xml version="1.0" encoding="utf-8"?>
<p:tagLst xmlns:p="http://schemas.openxmlformats.org/presentationml/2006/main">
  <p:tag name="ADJUSTMENTS" val="9.331733"/>
</p:tagLst>
</file>

<file path=ppt/tags/tag43.xml><?xml version="1.0" encoding="utf-8"?>
<p:tagLst xmlns:p="http://schemas.openxmlformats.org/presentationml/2006/main">
  <p:tag name="SHADOWSIZE" val="108"/>
  <p:tag name="TEXTSHADOWSIZE" val="100"/>
</p:tagLst>
</file>

<file path=ppt/tags/tag44.xml><?xml version="1.0" encoding="utf-8"?>
<p:tagLst xmlns:p="http://schemas.openxmlformats.org/presentationml/2006/main">
  <p:tag name="ADJUSTMENTS" val="3.162912"/>
</p:tagLst>
</file>

<file path=ppt/tags/tag45.xml><?xml version="1.0" encoding="utf-8"?>
<p:tagLst xmlns:p="http://schemas.openxmlformats.org/presentationml/2006/main">
  <p:tag name="SHADOWSIZE" val="108"/>
  <p:tag name="TEXTSHADOWSIZE" val="100"/>
</p:tagLst>
</file>

<file path=ppt/tags/tag46.xml><?xml version="1.0" encoding="utf-8"?>
<p:tagLst xmlns:p="http://schemas.openxmlformats.org/presentationml/2006/main">
  <p:tag name="SHADOWSIZE" val="100"/>
</p:tagLst>
</file>

<file path=ppt/tags/tag47.xml><?xml version="1.0" encoding="utf-8"?>
<p:tagLst xmlns:p="http://schemas.openxmlformats.org/presentationml/2006/main">
  <p:tag name="ADJUSTMENTS" val="3.162912"/>
</p:tagLst>
</file>

<file path=ppt/tags/tag48.xml><?xml version="1.0" encoding="utf-8"?>
<p:tagLst xmlns:p="http://schemas.openxmlformats.org/presentationml/2006/main">
  <p:tag name="ADJUSTMENTS" val="3.162912"/>
</p:tagLst>
</file>

<file path=ppt/tags/tag49.xml><?xml version="1.0" encoding="utf-8"?>
<p:tagLst xmlns:p="http://schemas.openxmlformats.org/presentationml/2006/main">
  <p:tag name="ADJUSTMENTS" val="3.162912"/>
</p:tagLst>
</file>

<file path=ppt/tags/tag5.xml><?xml version="1.0" encoding="utf-8"?>
<p:tagLst xmlns:p="http://schemas.openxmlformats.org/presentationml/2006/main">
  <p:tag name="SHADOWSIZE" val="100"/>
</p:tagLst>
</file>

<file path=ppt/tags/tag50.xml><?xml version="1.0" encoding="utf-8"?>
<p:tagLst xmlns:p="http://schemas.openxmlformats.org/presentationml/2006/main">
  <p:tag name="ADJUSTMENTS" val="3.162912"/>
</p:tagLst>
</file>

<file path=ppt/tags/tag51.xml><?xml version="1.0" encoding="utf-8"?>
<p:tagLst xmlns:p="http://schemas.openxmlformats.org/presentationml/2006/main">
  <p:tag name="ADJUSTMENTS" val="3.162912"/>
</p:tagLst>
</file>

<file path=ppt/tags/tag52.xml><?xml version="1.0" encoding="utf-8"?>
<p:tagLst xmlns:p="http://schemas.openxmlformats.org/presentationml/2006/main">
  <p:tag name="ADJUSTMENTS" val="3.162912"/>
</p:tagLst>
</file>

<file path=ppt/tags/tag53.xml><?xml version="1.0" encoding="utf-8"?>
<p:tagLst xmlns:p="http://schemas.openxmlformats.org/presentationml/2006/main">
  <p:tag name="ADJUSTMENTS" val="3.162912"/>
</p:tagLst>
</file>

<file path=ppt/tags/tag54.xml><?xml version="1.0" encoding="utf-8"?>
<p:tagLst xmlns:p="http://schemas.openxmlformats.org/presentationml/2006/main">
  <p:tag name="ADJUSTMENTS" val="3.162912"/>
</p:tagLst>
</file>

<file path=ppt/tags/tag55.xml><?xml version="1.0" encoding="utf-8"?>
<p:tagLst xmlns:p="http://schemas.openxmlformats.org/presentationml/2006/main">
  <p:tag name="ADJUSTMENTS" val="3.162912"/>
</p:tagLst>
</file>

<file path=ppt/tags/tag56.xml><?xml version="1.0" encoding="utf-8"?>
<p:tagLst xmlns:p="http://schemas.openxmlformats.org/presentationml/2006/main">
  <p:tag name="ADJUSTMENTS" val="3.162912"/>
</p:tagLst>
</file>

<file path=ppt/tags/tag57.xml><?xml version="1.0" encoding="utf-8"?>
<p:tagLst xmlns:p="http://schemas.openxmlformats.org/presentationml/2006/main">
  <p:tag name="ADJUSTMENTS" val="9.331733"/>
</p:tagLst>
</file>

<file path=ppt/tags/tag58.xml><?xml version="1.0" encoding="utf-8"?>
<p:tagLst xmlns:p="http://schemas.openxmlformats.org/presentationml/2006/main">
  <p:tag name="ADJUSTMENTS" val="9.331733"/>
</p:tagLst>
</file>

<file path=ppt/tags/tag59.xml><?xml version="1.0" encoding="utf-8"?>
<p:tagLst xmlns:p="http://schemas.openxmlformats.org/presentationml/2006/main">
  <p:tag name="ADJUSTMENTS" val="9.331733"/>
</p:tagLst>
</file>

<file path=ppt/tags/tag6.xml><?xml version="1.0" encoding="utf-8"?>
<p:tagLst xmlns:p="http://schemas.openxmlformats.org/presentationml/2006/main">
  <p:tag name="SHADOWSIZE" val="100"/>
</p:tagLst>
</file>

<file path=ppt/tags/tag60.xml><?xml version="1.0" encoding="utf-8"?>
<p:tagLst xmlns:p="http://schemas.openxmlformats.org/presentationml/2006/main">
  <p:tag name="ADJUSTMENTS" val="9.331733"/>
</p:tagLst>
</file>

<file path=ppt/tags/tag61.xml><?xml version="1.0" encoding="utf-8"?>
<p:tagLst xmlns:p="http://schemas.openxmlformats.org/presentationml/2006/main">
  <p:tag name="SHADOWSIZE" val="100"/>
</p:tagLst>
</file>

<file path=ppt/tags/tag62.xml><?xml version="1.0" encoding="utf-8"?>
<p:tagLst xmlns:p="http://schemas.openxmlformats.org/presentationml/2006/main">
  <p:tag name="SHADOWSIZE" val="100"/>
</p:tagLst>
</file>

<file path=ppt/tags/tag63.xml><?xml version="1.0" encoding="utf-8"?>
<p:tagLst xmlns:p="http://schemas.openxmlformats.org/presentationml/2006/main">
  <p:tag name="SHADOWSIZE" val="108"/>
  <p:tag name="TEXTSHADOWSIZE" val="100"/>
</p:tagLst>
</file>

<file path=ppt/tags/tag64.xml><?xml version="1.0" encoding="utf-8"?>
<p:tagLst xmlns:p="http://schemas.openxmlformats.org/presentationml/2006/main">
  <p:tag name="SHADOWSIZE" val="108"/>
  <p:tag name="TEXTSHADOWSIZE" val="100"/>
</p:tagLst>
</file>

<file path=ppt/tags/tag65.xml><?xml version="1.0" encoding="utf-8"?>
<p:tagLst xmlns:p="http://schemas.openxmlformats.org/presentationml/2006/main">
  <p:tag name="SHADOWSIZE" val="108"/>
  <p:tag name="TEXTSHADOWSIZE" val="100"/>
</p:tagLst>
</file>

<file path=ppt/tags/tag66.xml><?xml version="1.0" encoding="utf-8"?>
<p:tagLst xmlns:p="http://schemas.openxmlformats.org/presentationml/2006/main">
  <p:tag name="SHADOWSIZE" val="108"/>
  <p:tag name="TEXTSHADOWSIZE" val="100"/>
</p:tagLst>
</file>

<file path=ppt/tags/tag67.xml><?xml version="1.0" encoding="utf-8"?>
<p:tagLst xmlns:p="http://schemas.openxmlformats.org/presentationml/2006/main">
  <p:tag name="SHADOWSIZE" val="108"/>
  <p:tag name="TEXTSHADOWSIZE" val="100"/>
</p:tagLst>
</file>

<file path=ppt/tags/tag68.xml><?xml version="1.0" encoding="utf-8"?>
<p:tagLst xmlns:p="http://schemas.openxmlformats.org/presentationml/2006/main">
  <p:tag name="SHADOWSIZE" val="108"/>
  <p:tag name="TEXTSHADOWSIZE" val="100"/>
</p:tagLst>
</file>

<file path=ppt/tags/tag69.xml><?xml version="1.0" encoding="utf-8"?>
<p:tagLst xmlns:p="http://schemas.openxmlformats.org/presentationml/2006/main">
  <p:tag name="TEXTSHADOWSIZE" val="100"/>
</p:tagLst>
</file>

<file path=ppt/tags/tag7.xml><?xml version="1.0" encoding="utf-8"?>
<p:tagLst xmlns:p="http://schemas.openxmlformats.org/presentationml/2006/main">
  <p:tag name="SHADOWSIZE" val="100"/>
</p:tagLst>
</file>

<file path=ppt/tags/tag70.xml><?xml version="1.0" encoding="utf-8"?>
<p:tagLst xmlns:p="http://schemas.openxmlformats.org/presentationml/2006/main">
  <p:tag name="TEXTSHADOWSIZE" val="100"/>
</p:tagLst>
</file>

<file path=ppt/tags/tag71.xml><?xml version="1.0" encoding="utf-8"?>
<p:tagLst xmlns:p="http://schemas.openxmlformats.org/presentationml/2006/main">
  <p:tag name="ADJUSTMENTS" val="9.331733"/>
</p:tagLst>
</file>

<file path=ppt/tags/tag72.xml><?xml version="1.0" encoding="utf-8"?>
<p:tagLst xmlns:p="http://schemas.openxmlformats.org/presentationml/2006/main">
  <p:tag name="ADJUSTMENTS" val="9.331733"/>
</p:tagLst>
</file>

<file path=ppt/tags/tag73.xml><?xml version="1.0" encoding="utf-8"?>
<p:tagLst xmlns:p="http://schemas.openxmlformats.org/presentationml/2006/main">
  <p:tag name="ADJUSTMENTS" val="9.331733"/>
</p:tagLst>
</file>

<file path=ppt/tags/tag74.xml><?xml version="1.0" encoding="utf-8"?>
<p:tagLst xmlns:p="http://schemas.openxmlformats.org/presentationml/2006/main">
  <p:tag name="ADJUSTMENTS" val="9.331733"/>
</p:tagLst>
</file>

<file path=ppt/tags/tag75.xml><?xml version="1.0" encoding="utf-8"?>
<p:tagLst xmlns:p="http://schemas.openxmlformats.org/presentationml/2006/main">
  <p:tag name="ADJUSTMENTS" val="9.331733"/>
</p:tagLst>
</file>

<file path=ppt/tags/tag76.xml><?xml version="1.0" encoding="utf-8"?>
<p:tagLst xmlns:p="http://schemas.openxmlformats.org/presentationml/2006/main">
  <p:tag name="ADJUSTMENTS" val="9.331733"/>
</p:tagLst>
</file>

<file path=ppt/tags/tag77.xml><?xml version="1.0" encoding="utf-8"?>
<p:tagLst xmlns:p="http://schemas.openxmlformats.org/presentationml/2006/main">
  <p:tag name="ADJUSTMENTS" val="9.331733"/>
</p:tagLst>
</file>

<file path=ppt/tags/tag78.xml><?xml version="1.0" encoding="utf-8"?>
<p:tagLst xmlns:p="http://schemas.openxmlformats.org/presentationml/2006/main">
  <p:tag name="ADJUSTMENTS" val="9.331733"/>
</p:tagLst>
</file>

<file path=ppt/tags/tag79.xml><?xml version="1.0" encoding="utf-8"?>
<p:tagLst xmlns:p="http://schemas.openxmlformats.org/presentationml/2006/main">
  <p:tag name="ADJUSTMENTS" val="9.331733"/>
</p:tagLst>
</file>

<file path=ppt/tags/tag8.xml><?xml version="1.0" encoding="utf-8"?>
<p:tagLst xmlns:p="http://schemas.openxmlformats.org/presentationml/2006/main">
  <p:tag name="SHADOWSIZE" val="100"/>
</p:tagLst>
</file>

<file path=ppt/tags/tag80.xml><?xml version="1.0" encoding="utf-8"?>
<p:tagLst xmlns:p="http://schemas.openxmlformats.org/presentationml/2006/main">
  <p:tag name="ADJUSTMENTS" val="9.331733"/>
</p:tagLst>
</file>

<file path=ppt/tags/tag81.xml><?xml version="1.0" encoding="utf-8"?>
<p:tagLst xmlns:p="http://schemas.openxmlformats.org/presentationml/2006/main">
  <p:tag name="ADJUSTMENTS" val="9.331733"/>
</p:tagLst>
</file>

<file path=ppt/tags/tag82.xml><?xml version="1.0" encoding="utf-8"?>
<p:tagLst xmlns:p="http://schemas.openxmlformats.org/presentationml/2006/main">
  <p:tag name="ADJUSTMENTS" val="9.331733"/>
</p:tagLst>
</file>

<file path=ppt/tags/tag83.xml><?xml version="1.0" encoding="utf-8"?>
<p:tagLst xmlns:p="http://schemas.openxmlformats.org/presentationml/2006/main">
  <p:tag name="ADJUSTMENTS" val="9.331733"/>
</p:tagLst>
</file>

<file path=ppt/tags/tag84.xml><?xml version="1.0" encoding="utf-8"?>
<p:tagLst xmlns:p="http://schemas.openxmlformats.org/presentationml/2006/main">
  <p:tag name="ADJUSTMENTS" val="9.331733"/>
</p:tagLst>
</file>

<file path=ppt/tags/tag85.xml><?xml version="1.0" encoding="utf-8"?>
<p:tagLst xmlns:p="http://schemas.openxmlformats.org/presentationml/2006/main">
  <p:tag name="SHADOWSIZE" val="108"/>
  <p:tag name="TEXTSHADOWSIZE" val="100"/>
</p:tagLst>
</file>

<file path=ppt/tags/tag86.xml><?xml version="1.0" encoding="utf-8"?>
<p:tagLst xmlns:p="http://schemas.openxmlformats.org/presentationml/2006/main">
  <p:tag name="ADJUSTMENTS" val="9.331733"/>
</p:tagLst>
</file>

<file path=ppt/tags/tag87.xml><?xml version="1.0" encoding="utf-8"?>
<p:tagLst xmlns:p="http://schemas.openxmlformats.org/presentationml/2006/main">
  <p:tag name="ADJUSTMENTS" val="9.331733"/>
</p:tagLst>
</file>

<file path=ppt/tags/tag88.xml><?xml version="1.0" encoding="utf-8"?>
<p:tagLst xmlns:p="http://schemas.openxmlformats.org/presentationml/2006/main">
  <p:tag name="SHADOWSIZE" val="108"/>
  <p:tag name="TEXTSHADOWSIZE" val="100"/>
</p:tagLst>
</file>

<file path=ppt/tags/tag89.xml><?xml version="1.0" encoding="utf-8"?>
<p:tagLst xmlns:p="http://schemas.openxmlformats.org/presentationml/2006/main">
  <p:tag name="ADJUSTMENTS" val="3.162912"/>
</p:tagLst>
</file>

<file path=ppt/tags/tag9.xml><?xml version="1.0" encoding="utf-8"?>
<p:tagLst xmlns:p="http://schemas.openxmlformats.org/presentationml/2006/main">
  <p:tag name="SHADOWSIZE" val="100"/>
</p:tagLst>
</file>

<file path=ppt/tags/tag90.xml><?xml version="1.0" encoding="utf-8"?>
<p:tagLst xmlns:p="http://schemas.openxmlformats.org/presentationml/2006/main">
  <p:tag name="ADJUSTMENTS" val="3.162912"/>
</p:tagLst>
</file>

<file path=ppt/tags/tag91.xml><?xml version="1.0" encoding="utf-8"?>
<p:tagLst xmlns:p="http://schemas.openxmlformats.org/presentationml/2006/main">
  <p:tag name="ADJUSTMENTS" val="3.162912"/>
</p:tagLst>
</file>

<file path=ppt/tags/tag92.xml><?xml version="1.0" encoding="utf-8"?>
<p:tagLst xmlns:p="http://schemas.openxmlformats.org/presentationml/2006/main">
  <p:tag name="ADJUSTMENTS" val="3.162912"/>
</p:tagLst>
</file>

<file path=ppt/tags/tag93.xml><?xml version="1.0" encoding="utf-8"?>
<p:tagLst xmlns:p="http://schemas.openxmlformats.org/presentationml/2006/main">
  <p:tag name="ADJUSTMENTS" val="3.162912"/>
</p:tagLst>
</file>

<file path=ppt/tags/tag94.xml><?xml version="1.0" encoding="utf-8"?>
<p:tagLst xmlns:p="http://schemas.openxmlformats.org/presentationml/2006/main">
  <p:tag name="ADJUSTMENTS" val="3.162912"/>
</p:tagLst>
</file>

<file path=ppt/tags/tag95.xml><?xml version="1.0" encoding="utf-8"?>
<p:tagLst xmlns:p="http://schemas.openxmlformats.org/presentationml/2006/main">
  <p:tag name="ADJUSTMENTS" val="3.162912"/>
</p:tagLst>
</file>

<file path=ppt/tags/tag96.xml><?xml version="1.0" encoding="utf-8"?>
<p:tagLst xmlns:p="http://schemas.openxmlformats.org/presentationml/2006/main">
  <p:tag name="ADJUSTMENTS" val="3.162912"/>
</p:tagLst>
</file>

<file path=ppt/tags/tag97.xml><?xml version="1.0" encoding="utf-8"?>
<p:tagLst xmlns:p="http://schemas.openxmlformats.org/presentationml/2006/main">
  <p:tag name="ADJUSTMENTS" val="3.162912"/>
</p:tagLst>
</file>

<file path=ppt/tags/tag98.xml><?xml version="1.0" encoding="utf-8"?>
<p:tagLst xmlns:p="http://schemas.openxmlformats.org/presentationml/2006/main">
  <p:tag name="SHADOWSIZE" val="108"/>
  <p:tag name="TEXTSHADOWSIZE" val="100"/>
</p:tagLst>
</file>

<file path=ppt/tags/tag99.xml><?xml version="1.0" encoding="utf-8"?>
<p:tagLst xmlns:p="http://schemas.openxmlformats.org/presentationml/2006/main">
  <p:tag name="SHADOWSIZE" val="108"/>
  <p:tag name="TEXTSHADOWSIZE" val="100"/>
</p:tagLst>
</file>

<file path=ppt/theme/theme1.xml><?xml version="1.0" encoding="utf-8"?>
<a:theme xmlns:a="http://schemas.openxmlformats.org/drawingml/2006/main" name="Office 主题​​">
  <a:themeElements>
    <a:clrScheme name="蓝色​​">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15">
      <a:majorFont>
        <a:latin typeface="等线 Light"/>
        <a:ea typeface="思源黑体 CN Bold"/>
        <a:cs typeface=""/>
      </a:majorFont>
      <a:minorFont>
        <a:latin typeface="等线"/>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16151</Words>
  <Application>WPS 演示</Application>
  <PresentationFormat>宽屏</PresentationFormat>
  <Paragraphs>4087</Paragraphs>
  <Slides>64</Slides>
  <Notes>2</Notes>
  <HiddenSlides>1</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64</vt:i4>
      </vt:variant>
    </vt:vector>
  </HeadingPairs>
  <TitlesOfParts>
    <vt:vector size="89" baseType="lpstr">
      <vt:lpstr>Arial</vt:lpstr>
      <vt:lpstr>宋体</vt:lpstr>
      <vt:lpstr>Wingdings</vt:lpstr>
      <vt:lpstr>等线</vt:lpstr>
      <vt:lpstr>思源黑体 CN Normal</vt:lpstr>
      <vt:lpstr>汉仪中黑KW</vt:lpstr>
      <vt:lpstr>思源黑体 CN Bold</vt:lpstr>
      <vt:lpstr>思源宋体 CN Heavy</vt:lpstr>
      <vt:lpstr>汉仪书宋二KW</vt:lpstr>
      <vt:lpstr>思源黑体 CN Heavy</vt:lpstr>
      <vt:lpstr>微软雅黑</vt:lpstr>
      <vt:lpstr>思源黑体 CN Medium</vt:lpstr>
      <vt:lpstr>思源黑体 CN Bold</vt:lpstr>
      <vt:lpstr>微软雅黑</vt:lpstr>
      <vt:lpstr>Söhne</vt:lpstr>
      <vt:lpstr>system-ui</vt:lpstr>
      <vt:lpstr>-apple-system</vt:lpstr>
      <vt:lpstr>思源黑体 CN Normal</vt:lpstr>
      <vt:lpstr>汉仪中等线KW</vt:lpstr>
      <vt:lpstr>汉仪旗黑</vt:lpstr>
      <vt:lpstr>宋体</vt:lpstr>
      <vt:lpstr>Arial Unicode MS</vt:lpstr>
      <vt:lpstr>等线 Light</vt:lpstr>
      <vt:lpstr>Thonburi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 weisheng</dc:creator>
  <cp:lastModifiedBy>俞丽婷</cp:lastModifiedBy>
  <cp:revision>3</cp:revision>
  <dcterms:created xsi:type="dcterms:W3CDTF">2025-03-16T12:35:09Z</dcterms:created>
  <dcterms:modified xsi:type="dcterms:W3CDTF">2025-03-16T12:35:09Z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6C4EDB1532D8FD5E7CC5D667AB8BB0F9_43</vt:lpwstr>
  </property>
  <property fmtid="{D5CDD505-2E9C-101B-9397-08002B2CF9AE}" pid="3" name="KSOProductBuildVer">
    <vt:lpwstr>2052-5.5.1.7991</vt:lpwstr>
  </property>
</Properties>
</file>